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6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773" y="82"/>
      </p:cViewPr>
      <p:guideLst>
        <p:guide orient="horz" pos="2184"/>
        <p:guide pos="6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F3F79-F5E5-4022-861E-1F6CB2D1B34E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8A8F7-7341-4C1C-9F70-5996FDD0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63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D4615-61FF-44DB-A16D-483B30D4F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87E398-9562-493C-AB6D-721B96575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B5E1B-D5ED-49EA-B733-6F4ACA7DA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D233-FE78-45FB-9195-FE20C71D63C0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1A100-C033-4D61-97DD-4EC2D7D66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085D8-B755-4AC8-B90E-DF90EF73E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23726-815F-41D6-91A5-CD1F1CAA4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16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F5C20-6D54-4315-948E-02B8D6230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8F0BBE-AD9B-499A-BA96-80B2F1C6F3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8EDBF-01F1-4F3C-BD0A-AC0CB0B46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59D4-0F23-4388-B797-608550152B01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685B3-F801-45CC-B2F1-E6763D2A3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80AD0-A98C-4C22-9292-F70F7BF22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23726-815F-41D6-91A5-CD1F1CAA4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8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4AA4A8-3730-40B0-9357-C9BCA29BEF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249EA1-8C97-49E2-98B1-A78FDBBF0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96A72-CE97-43FE-9198-D4B985976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CD36-59BB-4170-AC10-2DC8318AC61B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E931D-3C6C-48B5-A359-CC6C29FE8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B255B-5225-4D79-9B12-E6BD200D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23726-815F-41D6-91A5-CD1F1CAA4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98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52EA1-3A48-46A4-B354-C48C5D14F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CB018-619E-42FC-8C76-DED2CAF53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53A6B-2A2A-4A48-99BA-F59262B5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F7C0-E4E5-4028-9238-72AE7B3EB1E8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B6644-7A42-498C-9087-66C32270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63EDE-D7AA-4F63-8E80-6F57A9EE1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23726-815F-41D6-91A5-CD1F1CAA4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7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492C7-453C-4445-A10A-8422DA509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4B5A5F-76E5-4A00-8329-CC81B36B1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DEF48-4206-4168-BCA7-C41E8B9C3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E8BE9-B163-4C39-9823-1A80918A380E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7F1CB-8672-4698-8643-C296DCBC2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A6AC6-913F-4E22-90ED-17483E694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23726-815F-41D6-91A5-CD1F1CAA4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42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63322-7DFD-4D38-BF19-FA0EC95E0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99207-50E4-40E9-BCD3-657B5A8D3C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BCF814-9048-48E6-85B6-096FACDC3F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DC3F4-C9B5-4827-9490-6DEB95448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7A85-3AAF-4C89-B37D-441F3B077B1A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68DD1E-6486-448D-9B43-3ADD9D02F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009F0-6524-48F7-B774-8DCC9EEE4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23726-815F-41D6-91A5-CD1F1CAA4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78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5BE63-6828-4EB7-B7D2-66B9BC802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A3FEE9-76E6-4572-99D6-33F0BF74B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B83637-15AA-4EAE-9FFE-DAE17D1A6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7A54C4-9A9D-4100-8000-636ABBD72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B9422C-8B1F-41BD-A93D-53EBF84BF0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8A0656-7FDD-4A28-93EE-72F5D1595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2E85E-BD63-4D97-976F-C6F4E517D308}" type="datetime1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6139B1-14E2-410E-9805-2212477F5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F7A893-7029-4186-8FD2-27974E17E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23726-815F-41D6-91A5-CD1F1CAA4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71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4A518-2061-4C81-91BE-F3DE98F0C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858DB7-4BD3-482E-95B4-EA8337BEE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BE65-B025-42D7-9C2D-4A16A8C9ED81}" type="datetime1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CCA635-A0DA-48C1-ACE2-2BDF81171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327FFB-F396-4545-B9BD-6ACE506DC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23726-815F-41D6-91A5-CD1F1CAA4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25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5BEA9B-53D6-4E5D-8055-7BE185E7D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021D-0998-4B8D-999E-8178714B0A4B}" type="datetime1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47047-0D44-4F14-85AE-0F6652334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F3662-6C87-4DAA-9055-057E6D85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23726-815F-41D6-91A5-CD1F1CAA4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45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C8F36-715A-41C0-9E12-D4E542D85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6355B-94C2-4006-ABC9-BCAE7E23C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E14FEA-A561-49E3-ABEF-5E9E48CAE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39B86-58C5-4783-B701-F5FB76B78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70E6-F04D-45F8-B682-853D085A3E75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22D15-C79A-46C4-B0AB-A77B6A8CF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0B7BC-DD27-43BE-81A5-847DA295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23726-815F-41D6-91A5-CD1F1CAA4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9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CA2F0-5972-4770-8961-EFF2C27B5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164634-8D46-4F52-991A-294441FF03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84111F-370D-46C8-A56A-7ABF5DF9F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64712D-1A00-4729-BBFA-1F19600DD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DB32-8648-439C-889C-84C315979BFB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14F5AD-57C8-40CA-8618-22C4DA24E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7B6147-A907-4A91-BE25-A01F0EE61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23726-815F-41D6-91A5-CD1F1CAA4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8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795986-5290-455E-A4E4-A5051308E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11CBA7-5D8D-4453-8D77-FF1818F10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DE296-2133-4FE3-9013-B88409707D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F4695-1D6C-4D33-8924-6C1008E01230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EFB27-C088-4682-9709-A17E25A3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D2509-924B-4E09-9AE6-2B1661946A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23726-815F-41D6-91A5-CD1F1CAA4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47A53-ACC0-4E8F-9121-BEA30AF08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7328" y="640082"/>
            <a:ext cx="6274591" cy="3351602"/>
          </a:xfrm>
        </p:spPr>
        <p:txBody>
          <a:bodyPr>
            <a:normAutofit/>
          </a:bodyPr>
          <a:lstStyle/>
          <a:p>
            <a:pPr algn="l"/>
            <a:r>
              <a:rPr lang="en-US" sz="4700" b="1" dirty="0">
                <a:solidFill>
                  <a:schemeClr val="bg1"/>
                </a:solidFill>
              </a:rPr>
              <a:t>Basic Accounting Concepts Principles and Procedures, 2</a:t>
            </a:r>
            <a:r>
              <a:rPr lang="en-US" sz="4700" b="1" baseline="30000" dirty="0">
                <a:solidFill>
                  <a:schemeClr val="bg1"/>
                </a:solidFill>
              </a:rPr>
              <a:t>nd</a:t>
            </a:r>
            <a:r>
              <a:rPr lang="en-US" sz="4700" b="1" dirty="0">
                <a:solidFill>
                  <a:schemeClr val="bg1"/>
                </a:solidFill>
              </a:rPr>
              <a:t> Edition, Volume 1 </a:t>
            </a:r>
            <a:br>
              <a:rPr lang="en-US" sz="4700" dirty="0">
                <a:solidFill>
                  <a:schemeClr val="bg1"/>
                </a:solidFill>
              </a:rPr>
            </a:br>
            <a:endParaRPr lang="en-US" sz="4700" dirty="0">
              <a:solidFill>
                <a:schemeClr val="bg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02148-351F-4AC2-BF7F-BC24060DA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93108" y="6356350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chemeClr val="bg1">
                    <a:lumMod val="85000"/>
                  </a:schemeClr>
                </a:solidFill>
              </a:rPr>
              <a:t>© Copyright 2018 Worthy and James Publishing</a:t>
            </a:r>
          </a:p>
        </p:txBody>
      </p:sp>
      <p:pic>
        <p:nvPicPr>
          <p:cNvPr id="6" name="Picture 5" descr="Macintosh HD:Users:gregmostyn:Desktop:Covers:wetransfer-002f23 2:Cover-v1-blue-front copy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3724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4637246" y="0"/>
            <a:ext cx="7554754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4B47A53-ACC0-4E8F-9121-BEA30AF085F9}"/>
              </a:ext>
            </a:extLst>
          </p:cNvPr>
          <p:cNvSpPr txBox="1">
            <a:spLocks/>
          </p:cNvSpPr>
          <p:nvPr/>
        </p:nvSpPr>
        <p:spPr>
          <a:xfrm>
            <a:off x="5429728" y="792482"/>
            <a:ext cx="6274591" cy="33516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700" b="1">
                <a:solidFill>
                  <a:schemeClr val="bg1"/>
                </a:solidFill>
              </a:rPr>
              <a:t>Basic Accounting Concepts Principles and Procedures, 2</a:t>
            </a:r>
            <a:r>
              <a:rPr lang="en-US" sz="4700" b="1" baseline="30000">
                <a:solidFill>
                  <a:schemeClr val="bg1"/>
                </a:solidFill>
              </a:rPr>
              <a:t>nd</a:t>
            </a:r>
            <a:r>
              <a:rPr lang="en-US" sz="4700" b="1">
                <a:solidFill>
                  <a:schemeClr val="bg1"/>
                </a:solidFill>
              </a:rPr>
              <a:t> Edition, Volume 1 </a:t>
            </a:r>
            <a:br>
              <a:rPr lang="en-US" sz="4700">
                <a:solidFill>
                  <a:schemeClr val="bg1"/>
                </a:solidFill>
              </a:rPr>
            </a:br>
            <a:endParaRPr lang="en-US" sz="4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92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215FF13-CB94-44EB-96BA-E90507E98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29C914-DA37-49CE-890D-4E59EC95A0DD}"/>
              </a:ext>
            </a:extLst>
          </p:cNvPr>
          <p:cNvSpPr/>
          <p:nvPr/>
        </p:nvSpPr>
        <p:spPr>
          <a:xfrm>
            <a:off x="2862582" y="277397"/>
            <a:ext cx="64668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 Amount of Value Created, continued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F8AED4-CFA6-4851-A606-0E71A7ABC7EE}"/>
              </a:ext>
            </a:extLst>
          </p:cNvPr>
          <p:cNvSpPr/>
          <p:nvPr/>
        </p:nvSpPr>
        <p:spPr>
          <a:xfrm>
            <a:off x="2354093" y="1429571"/>
            <a:ext cx="900781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Caution: Expenses do not always add value, even though they should.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A business may operate inefficiently and incur expenses that add little or no 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value. A business should try as hard as possible to eliminate non-value adding 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expenses.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Examples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Significant storage costs because too many units were produced.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Labor and materials required to repair manufacturing mistakes.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Cost of hiring and training new employees because many dissatisfied employees 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quit.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b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99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78AC83B-5888-419E-80B4-7EE6C0B0F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88E933-B052-4203-9812-02B1DE8784DC}"/>
              </a:ext>
            </a:extLst>
          </p:cNvPr>
          <p:cNvSpPr/>
          <p:nvPr/>
        </p:nvSpPr>
        <p:spPr>
          <a:xfrm>
            <a:off x="2951080" y="368367"/>
            <a:ext cx="64454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Determining the Amount of Added Value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EBBCDE-7F56-4FA7-A9FB-80A0F5A525DB}"/>
              </a:ext>
            </a:extLst>
          </p:cNvPr>
          <p:cNvSpPr/>
          <p:nvPr/>
        </p:nvSpPr>
        <p:spPr>
          <a:xfrm>
            <a:off x="1964987" y="1564142"/>
            <a:ext cx="866734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</a:t>
            </a:r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Added value is difficult to predict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 The amount of added value cannot be 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accurately known until the resource created is sold.  This is because final 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“value” is really in the minds of the potential customers.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Example #1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A publisher offers 5,000 books for sale for $25 each.  Only 4,000 books are sold for $25.   The publisher has to sell the remaining 1,000 books for $12 each. 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Example #2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 Another publisher also offers 5,000 books for sale for $25 each.  At the same time, the publisher pays for a big advertising promotion.  All the books immediately sell out for $25.  The advertising has made the books more valuable in the minds of the potential customers.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197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3817B0D-3E61-4A36-AAB2-5600FC999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83A60E-3B5C-439E-AF83-D357925F91CE}"/>
              </a:ext>
            </a:extLst>
          </p:cNvPr>
          <p:cNvSpPr/>
          <p:nvPr/>
        </p:nvSpPr>
        <p:spPr>
          <a:xfrm>
            <a:off x="5267813" y="136525"/>
            <a:ext cx="1500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Revenue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F14E450-CD57-4EA8-9989-BB4679FF3E6D}"/>
              </a:ext>
            </a:extLst>
          </p:cNvPr>
          <p:cNvSpPr/>
          <p:nvPr/>
        </p:nvSpPr>
        <p:spPr>
          <a:xfrm>
            <a:off x="1358630" y="1028343"/>
            <a:ext cx="94747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7475" indent="-117475"/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In business, “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revenue”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is the word for how much a resource has sold for.  “Revenue” means the dollar value of an actual sale.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In effect, revenue is confirmation of added value.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Example #1: 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An accountant requires 35 hours to prepare financial statements.  The accountant charges $95 per hour for this type of service.  The total revenue (confirmed added value) for this job is $3,325.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Example #2: 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A grocery store receives 200 fresh organic avocados and sets the sales price at $1.50 each. 160 avocados are sold.  After two days the merchant reduces the price because the avocados might spoil.  The remaining 40 are sold for $.90 each.  The total revenue (confirmed added value) is $276.00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Not revenue: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Receiving money from a bank loan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</a:rPr>
              <a:t>• Receiving money from an investor or investing money in a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536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B0545F3-0215-444C-A419-C8A4C8D2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7A4420D-C5C7-4E0B-8D32-DF1856115181}"/>
              </a:ext>
            </a:extLst>
          </p:cNvPr>
          <p:cNvSpPr/>
          <p:nvPr/>
        </p:nvSpPr>
        <p:spPr>
          <a:xfrm>
            <a:off x="3743497" y="335763"/>
            <a:ext cx="47050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Measuring Success or Failure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1167E1-0BEF-44E6-B028-C061DD7FCBB6}"/>
              </a:ext>
            </a:extLst>
          </p:cNvPr>
          <p:cNvSpPr/>
          <p:nvPr/>
        </p:nvSpPr>
        <p:spPr>
          <a:xfrm>
            <a:off x="1673157" y="1278037"/>
            <a:ext cx="866734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Success: Net income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To be</a:t>
            </a:r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successful, a business must create net income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“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Net income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” means the excess of revenues above expenses.  When a business has net income, it has received more value from sales to customers than the value that was used up for expenses.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Example: 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An advertising business sold 190 hours of advertising service this month at a rate of $50 per hour for total revenue of $9,500. Total expenses were $8,100. Net income for the month is: $9,500 – $8,100 = $1,400.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To create net income, a business must: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• Create value (revenue), and 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• the value created is greater than resources consumed to create the value.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963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B9F62AC-D504-44B9-90CB-AC92C354E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F5BBF61-35AF-4CE3-A78D-A8DB93DECADF}"/>
              </a:ext>
            </a:extLst>
          </p:cNvPr>
          <p:cNvSpPr/>
          <p:nvPr/>
        </p:nvSpPr>
        <p:spPr>
          <a:xfrm>
            <a:off x="2114145" y="226447"/>
            <a:ext cx="770106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Measuring Success or Failure, continued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4AA8A6-E8FB-4745-AF80-11EB6B332094}"/>
              </a:ext>
            </a:extLst>
          </p:cNvPr>
          <p:cNvSpPr/>
          <p:nvPr/>
        </p:nvSpPr>
        <p:spPr>
          <a:xfrm>
            <a:off x="1849876" y="1481941"/>
            <a:ext cx="849224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Failure: Net loss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“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Net loss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” means the excess of expenses above revenues.  When a business has a net loss, it has received less value from sales to customers (revenue) than the value that was used up for expenses.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Example: 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A restaurant sold meals and beverages for $20,000 for the month (the confirmed added value of revenue).  Total expenses were $29,000.   The result is 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$20,000 – $29,000 =  – $9,000 (net loss).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To correct this situation the business may need to: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Use resources more efficiently or pay less for the resources.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Use resources in a different way to create something more interesting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Charge more for what is being created.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29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8CC4A-4AB1-4EE6-B618-9A3741AB6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734" y="23717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Enhanced Introduction</a:t>
            </a:r>
            <a:br>
              <a:rPr lang="en-US" dirty="0"/>
            </a:br>
            <a:r>
              <a:rPr lang="en-US" b="1" dirty="0"/>
              <a:t>Learning Goal 1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66E48D-56E4-4459-B870-B64EE8AE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Copyright 2018 Worthy and James Publishing</a:t>
            </a:r>
          </a:p>
        </p:txBody>
      </p:sp>
    </p:spTree>
    <p:extLst>
      <p:ext uri="{BB962C8B-B14F-4D97-AF65-F5344CB8AC3E}">
        <p14:creationId xmlns:p14="http://schemas.microsoft.com/office/powerpoint/2010/main" val="3781926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726F4FB-58BD-430E-82FC-EE6AAA1DC4A1}"/>
              </a:ext>
            </a:extLst>
          </p:cNvPr>
          <p:cNvSpPr/>
          <p:nvPr/>
        </p:nvSpPr>
        <p:spPr>
          <a:xfrm>
            <a:off x="3951089" y="199577"/>
            <a:ext cx="40174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Accounting and Business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0C8B9A-059B-4D91-99F1-51490D6F794C}"/>
              </a:ext>
            </a:extLst>
          </p:cNvPr>
          <p:cNvSpPr/>
          <p:nvPr/>
        </p:nvSpPr>
        <p:spPr>
          <a:xfrm>
            <a:off x="1772054" y="1187173"/>
            <a:ext cx="83755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7475" marR="0" indent="-117475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Accounting has many applications and is essential for many types of organizations and activities.  Accounting is used by these kinds of organizations:</a:t>
            </a:r>
            <a:endParaRPr lang="en-US" sz="2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A76F58-A52C-4057-B0F5-A781D018DA58}"/>
              </a:ext>
            </a:extLst>
          </p:cNvPr>
          <p:cNvSpPr/>
          <p:nvPr/>
        </p:nvSpPr>
        <p:spPr>
          <a:xfrm>
            <a:off x="4309353" y="2139530"/>
            <a:ext cx="2757790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Businesses</a:t>
            </a:r>
            <a:endParaRPr lang="en-US" sz="2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2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85750" indent="-168275" algn="ctr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Government</a:t>
            </a:r>
            <a:endParaRPr lang="en-US" sz="2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2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85750" indent="-227013" algn="ctr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Non-profits</a:t>
            </a:r>
          </a:p>
          <a:p>
            <a:pPr marL="58737"/>
            <a:r>
              <a:rPr lang="en-US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                          </a:t>
            </a:r>
          </a:p>
          <a:p>
            <a:pPr marL="631825" indent="-174625" algn="ctr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Inf</a:t>
            </a:r>
            <a:r>
              <a:rPr lang="en-US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ormal groups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2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B428D8-0678-4323-87E3-A0ED39A8FD2D}"/>
              </a:ext>
            </a:extLst>
          </p:cNvPr>
          <p:cNvSpPr/>
          <p:nvPr/>
        </p:nvSpPr>
        <p:spPr>
          <a:xfrm>
            <a:off x="1772054" y="4518660"/>
            <a:ext cx="9601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7475" indent="-117475"/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However, the most frequent application of accounting occurs in business.  Our discussion of accounting will relate primarily to business activities.</a:t>
            </a:r>
            <a:endParaRPr lang="en-US" sz="2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The following slides explain the essential features of a business.</a:t>
            </a:r>
            <a:endParaRPr lang="en-US" sz="2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0256FD0-D1D9-416F-8FE4-B51EFF436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</p:spTree>
    <p:extLst>
      <p:ext uri="{BB962C8B-B14F-4D97-AF65-F5344CB8AC3E}">
        <p14:creationId xmlns:p14="http://schemas.microsoft.com/office/powerpoint/2010/main" val="2615769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D57359-2963-4819-80ED-F96989E05D2C}"/>
              </a:ext>
            </a:extLst>
          </p:cNvPr>
          <p:cNvSpPr/>
          <p:nvPr/>
        </p:nvSpPr>
        <p:spPr>
          <a:xfrm>
            <a:off x="4868241" y="150939"/>
            <a:ext cx="30780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Identify a Business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108F93F-7F90-42F8-9F3A-6A07A244D912}"/>
              </a:ext>
            </a:extLst>
          </p:cNvPr>
          <p:cNvSpPr/>
          <p:nvPr/>
        </p:nvSpPr>
        <p:spPr>
          <a:xfrm>
            <a:off x="2276272" y="1199056"/>
            <a:ext cx="8939719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A 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business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is an organization or activity with the primary goal of accumulating 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wealth for the owner(s) by creating valuable new resources and selling them to 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customers.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</a:t>
            </a:r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Two kinds of resources to sell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 The two kinds of resources that can be created 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and sold are 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property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and 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services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 These are sometimes called “goods and 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services”.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</a:t>
            </a:r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Property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 Any resource that can be owned.  Property usually, but not always, 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has a dollar value.  Examples are computers, cars, equipment, real estate, etc.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</a:t>
            </a:r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Services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 Services are the use of someone else’s labor or the use of someone 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else’s property.  Services usually, but not always, have a dollar value. Examples 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are renting equipment or real estate, repair services, accounting services, 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advertising, etc.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D19789-C1B6-49AF-9C21-0AAE18CF8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</p:spTree>
    <p:extLst>
      <p:ext uri="{BB962C8B-B14F-4D97-AF65-F5344CB8AC3E}">
        <p14:creationId xmlns:p14="http://schemas.microsoft.com/office/powerpoint/2010/main" val="493182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CA2C59-9CE6-438B-869F-3F93B9CEDD6B}"/>
              </a:ext>
            </a:extLst>
          </p:cNvPr>
          <p:cNvSpPr/>
          <p:nvPr/>
        </p:nvSpPr>
        <p:spPr>
          <a:xfrm>
            <a:off x="4235875" y="160666"/>
            <a:ext cx="37202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 Concept of Wealth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5F82BC-53CF-4E98-B8B3-516DB5713BC9}"/>
              </a:ext>
            </a:extLst>
          </p:cNvPr>
          <p:cNvSpPr/>
          <p:nvPr/>
        </p:nvSpPr>
        <p:spPr>
          <a:xfrm>
            <a:off x="1104900" y="970260"/>
            <a:ext cx="1064206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As stated earlier, the primary purpose of a business is to create wealth for the business owner(s).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7475" indent="-117475"/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For business purposes, 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wealth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is the dollar value of property owned by a business.  Because a quality of  property is that it can be owned, wealth can be accumulated.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Although many types of property are physically useful (like equipment) the idea 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of wealth ignores this quality and refers only to dollar value.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Examples of business wealth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Money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Equipment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Supplies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Account receivable (the legal right to collect from a customer)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Not wealth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Broken equipment that cannot be sold, because: it has no dollar value.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Telephone services, because: services cannot be owned.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170365-4AB1-4072-9AF8-ACAFC8862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</p:spTree>
    <p:extLst>
      <p:ext uri="{BB962C8B-B14F-4D97-AF65-F5344CB8AC3E}">
        <p14:creationId xmlns:p14="http://schemas.microsoft.com/office/powerpoint/2010/main" val="918131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8F838F-40A0-45DB-BC14-6B9B74BDD873}"/>
              </a:ext>
            </a:extLst>
          </p:cNvPr>
          <p:cNvSpPr/>
          <p:nvPr/>
        </p:nvSpPr>
        <p:spPr>
          <a:xfrm>
            <a:off x="3653924" y="199576"/>
            <a:ext cx="53510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Businesses Classified by Resource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6653B7-7000-4621-860E-0561D853548F}"/>
              </a:ext>
            </a:extLst>
          </p:cNvPr>
          <p:cNvSpPr/>
          <p:nvPr/>
        </p:nvSpPr>
        <p:spPr>
          <a:xfrm>
            <a:off x="2292485" y="1099628"/>
            <a:ext cx="9046723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One way to classify a business is by the type of resource created.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</a:t>
            </a:r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Service business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A service business creates services.  Examples are repairs, 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professional services, delivery, and entertainment.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</a:t>
            </a:r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Merchandising business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A merchandising business buys merchandise from 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suppliers and then offers a convenient selection of merchandise to customers.  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Examples are grocery store, bookstore, stores in a mall, and car dealer.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</a:t>
            </a:r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Manufacturing business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A manufacturing business creates new property.  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Examples are computer and automobile manufactures, and farmers.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</a:t>
            </a:r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Combination business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Sometimes a business combines resources created. This 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occurs most frequently with service and merchandising businesses.  For example, 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a watch repair business may also sell watches and jewelry.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C48C2E-3AD0-4A6D-9395-D38CA48BA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</p:spTree>
    <p:extLst>
      <p:ext uri="{BB962C8B-B14F-4D97-AF65-F5344CB8AC3E}">
        <p14:creationId xmlns:p14="http://schemas.microsoft.com/office/powerpoint/2010/main" val="3954128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A1B666-648B-437F-A380-4F678C7495D8}"/>
              </a:ext>
            </a:extLst>
          </p:cNvPr>
          <p:cNvSpPr/>
          <p:nvPr/>
        </p:nvSpPr>
        <p:spPr>
          <a:xfrm>
            <a:off x="3210498" y="219032"/>
            <a:ext cx="57710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How a Businesses Creates Resources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56B0814-1C4B-4FA2-88D0-BCD3225F3424}"/>
              </a:ext>
            </a:extLst>
          </p:cNvPr>
          <p:cNvSpPr/>
          <p:nvPr/>
        </p:nvSpPr>
        <p:spPr>
          <a:xfrm>
            <a:off x="516344" y="967779"/>
            <a:ext cx="111593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7475" indent="-117475"/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A business creates new resources by using up other resources and combining them to create something that is new and valuable, such as a service or product. A business primarily receives more wealth by selling to customers.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D2387B-5705-4264-9534-3292469F6E7C}"/>
              </a:ext>
            </a:extLst>
          </p:cNvPr>
          <p:cNvGrpSpPr/>
          <p:nvPr/>
        </p:nvGrpSpPr>
        <p:grpSpPr>
          <a:xfrm>
            <a:off x="3210498" y="1839637"/>
            <a:ext cx="5896428" cy="3599508"/>
            <a:chOff x="0" y="0"/>
            <a:chExt cx="5074285" cy="2234565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42EF678F-F16F-4BEF-B223-E33015942F29}"/>
                </a:ext>
              </a:extLst>
            </p:cNvPr>
            <p:cNvCxnSpPr/>
            <p:nvPr/>
          </p:nvCxnSpPr>
          <p:spPr>
            <a:xfrm>
              <a:off x="2302510" y="344170"/>
              <a:ext cx="624205" cy="635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736895D-1FEB-49BE-86D5-2894AFC8BAC8}"/>
                </a:ext>
              </a:extLst>
            </p:cNvPr>
            <p:cNvGrpSpPr/>
            <p:nvPr/>
          </p:nvGrpSpPr>
          <p:grpSpPr>
            <a:xfrm>
              <a:off x="0" y="0"/>
              <a:ext cx="5074285" cy="2234565"/>
              <a:chOff x="0" y="0"/>
              <a:chExt cx="5074285" cy="2234565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AC20DF0-F5DD-4748-9172-5C0A5A9451B4}"/>
                  </a:ext>
                </a:extLst>
              </p:cNvPr>
              <p:cNvSpPr/>
              <p:nvPr/>
            </p:nvSpPr>
            <p:spPr>
              <a:xfrm>
                <a:off x="688975" y="0"/>
                <a:ext cx="1581785" cy="689610"/>
              </a:xfrm>
              <a:prstGeom prst="rect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  </a:t>
                </a: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endParaRPr lang="en-US" sz="1400" dirty="0"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 Use up resources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           • Property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           • Services</a:t>
                </a: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 </a:t>
                </a: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7BBA5E7-ED5B-4B5E-B499-D3724D395DB8}"/>
                  </a:ext>
                </a:extLst>
              </p:cNvPr>
              <p:cNvSpPr/>
              <p:nvPr/>
            </p:nvSpPr>
            <p:spPr>
              <a:xfrm>
                <a:off x="2941320" y="19685"/>
                <a:ext cx="1506855" cy="675005"/>
              </a:xfrm>
              <a:prstGeom prst="rect">
                <a:avLst/>
              </a:prstGeom>
              <a:solidFill>
                <a:srgbClr val="660066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Create and sell </a:t>
                </a: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 new resources 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1A3B0E8-6B66-488B-88DB-FFBFCB8AFBE1}"/>
                  </a:ext>
                </a:extLst>
              </p:cNvPr>
              <p:cNvSpPr/>
              <p:nvPr/>
            </p:nvSpPr>
            <p:spPr>
              <a:xfrm>
                <a:off x="1358265" y="1341120"/>
                <a:ext cx="2503170" cy="893445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Receive wealth from customers</a:t>
                </a: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 </a:t>
                </a: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Obtain more resources</a:t>
                </a:r>
              </a:p>
            </p:txBody>
          </p: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F9424FA6-2506-478B-A4A3-3AF81598645B}"/>
                  </a:ext>
                </a:extLst>
              </p:cNvPr>
              <p:cNvCxnSpPr/>
              <p:nvPr/>
            </p:nvCxnSpPr>
            <p:spPr>
              <a:xfrm>
                <a:off x="4450080" y="373380"/>
                <a:ext cx="624205" cy="63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CB7F0CEC-6E4A-4034-AA22-33DBC331C46C}"/>
                  </a:ext>
                </a:extLst>
              </p:cNvPr>
              <p:cNvCxnSpPr/>
              <p:nvPr/>
            </p:nvCxnSpPr>
            <p:spPr>
              <a:xfrm>
                <a:off x="5027930" y="377190"/>
                <a:ext cx="14605" cy="143637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FBC5DD21-D345-48F9-816D-23D6F34AAEA7}"/>
                  </a:ext>
                </a:extLst>
              </p:cNvPr>
              <p:cNvCxnSpPr/>
              <p:nvPr/>
            </p:nvCxnSpPr>
            <p:spPr>
              <a:xfrm>
                <a:off x="3900805" y="1839595"/>
                <a:ext cx="1142365" cy="1016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prstDash val="dash"/>
                <a:headEnd type="stealth" w="lg" len="lg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404BF90C-CA25-436E-BCA5-F1AD431A4307}"/>
                  </a:ext>
                </a:extLst>
              </p:cNvPr>
              <p:cNvCxnSpPr/>
              <p:nvPr/>
            </p:nvCxnSpPr>
            <p:spPr>
              <a:xfrm>
                <a:off x="43815" y="320040"/>
                <a:ext cx="624205" cy="63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prstDash val="dash"/>
                <a:tailEnd type="stealth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11C2244D-D426-4C25-A990-615A235F9FC2}"/>
                  </a:ext>
                </a:extLst>
              </p:cNvPr>
              <p:cNvCxnSpPr/>
              <p:nvPr/>
            </p:nvCxnSpPr>
            <p:spPr>
              <a:xfrm flipH="1">
                <a:off x="6985" y="340360"/>
                <a:ext cx="28575" cy="14732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B38347E9-2046-4D9F-A244-66474ADF1756}"/>
                  </a:ext>
                </a:extLst>
              </p:cNvPr>
              <p:cNvCxnSpPr/>
              <p:nvPr/>
            </p:nvCxnSpPr>
            <p:spPr>
              <a:xfrm>
                <a:off x="0" y="1821180"/>
                <a:ext cx="1310005" cy="127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prstDash val="dash"/>
                <a:headEnd type="none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41FA7204-E962-4622-BB91-17E6593B6219}"/>
              </a:ext>
            </a:extLst>
          </p:cNvPr>
          <p:cNvSpPr/>
          <p:nvPr/>
        </p:nvSpPr>
        <p:spPr>
          <a:xfrm>
            <a:off x="616052" y="5617450"/>
            <a:ext cx="105400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The process of creating a valuable new resource and selling it to customers is called “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adding value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” or the “adding value process”.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20917EEE-1246-4432-A26B-A4280DE3B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</p:spTree>
    <p:extLst>
      <p:ext uri="{BB962C8B-B14F-4D97-AF65-F5344CB8AC3E}">
        <p14:creationId xmlns:p14="http://schemas.microsoft.com/office/powerpoint/2010/main" val="2820864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CA74314-A308-470F-900D-DADA5ED9F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40CF21-38FA-453B-A8A3-90A9374CB4A4}"/>
              </a:ext>
            </a:extLst>
          </p:cNvPr>
          <p:cNvSpPr/>
          <p:nvPr/>
        </p:nvSpPr>
        <p:spPr>
          <a:xfrm>
            <a:off x="5208392" y="136525"/>
            <a:ext cx="16001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Expenses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4D17A7-5228-4F01-B3EF-CB9D44C0A5AD}"/>
              </a:ext>
            </a:extLst>
          </p:cNvPr>
          <p:cNvSpPr/>
          <p:nvPr/>
        </p:nvSpPr>
        <p:spPr>
          <a:xfrm>
            <a:off x="1042480" y="1046956"/>
            <a:ext cx="1067124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In business, the term for using up a resource in operations for the adding value process is called an “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expense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”.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The amount of an expense is the dollar value of the resource that was used up.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6D1C8C-C60E-40A1-938F-FD78B60C665A}"/>
              </a:ext>
            </a:extLst>
          </p:cNvPr>
          <p:cNvSpPr/>
          <p:nvPr/>
        </p:nvSpPr>
        <p:spPr>
          <a:xfrm>
            <a:off x="1042480" y="2023672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Examples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855E1EF-C318-48DA-A04C-B349AE1B26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776618"/>
              </p:ext>
            </p:extLst>
          </p:nvPr>
        </p:nvGraphicFramePr>
        <p:xfrm>
          <a:off x="3516711" y="2666575"/>
          <a:ext cx="4983480" cy="1066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28570">
                  <a:extLst>
                    <a:ext uri="{9D8B030D-6E8A-4147-A177-3AD203B41FA5}">
                      <a16:colId xmlns:a16="http://schemas.microsoft.com/office/drawing/2014/main" val="3101046554"/>
                    </a:ext>
                  </a:extLst>
                </a:gridCol>
                <a:gridCol w="2454910">
                  <a:extLst>
                    <a:ext uri="{9D8B030D-6E8A-4147-A177-3AD203B41FA5}">
                      <a16:colId xmlns:a16="http://schemas.microsoft.com/office/drawing/2014/main" val="32102547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Expense </a:t>
                      </a:r>
                      <a:endParaRPr lang="en-US" sz="14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Resource Used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16050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$7,500 wages expense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Employee services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65566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$2,000 rent expense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Building rental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4435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$500 office supplies expense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Office supplies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26497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$3,500 cost of goods sold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Merchandise sold to customers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125314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2AABD10-99C1-4588-8192-62677E661FB9}"/>
              </a:ext>
            </a:extLst>
          </p:cNvPr>
          <p:cNvSpPr/>
          <p:nvPr/>
        </p:nvSpPr>
        <p:spPr>
          <a:xfrm>
            <a:off x="1042480" y="4029200"/>
            <a:ext cx="1028051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Not expenses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$15,000 to pay a bank loan: Paying a debt is not part of the adding value process.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$200 cash paid for supplies: One resource (cash) is given up for another resource (supplies).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b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249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E2D07F4-F715-423B-BE5A-75EE7EE86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C009188-0946-4B12-8106-65E4D6B958DA}"/>
              </a:ext>
            </a:extLst>
          </p:cNvPr>
          <p:cNvSpPr/>
          <p:nvPr/>
        </p:nvSpPr>
        <p:spPr>
          <a:xfrm>
            <a:off x="3925382" y="209304"/>
            <a:ext cx="47692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 Amount of Value Created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7499FF-B561-49D0-AF3A-74110496655B}"/>
              </a:ext>
            </a:extLst>
          </p:cNvPr>
          <p:cNvSpPr/>
          <p:nvPr/>
        </p:nvSpPr>
        <p:spPr>
          <a:xfrm>
            <a:off x="1524000" y="1046441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The total dollar value that a business creates is often called the “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added value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”.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A business tries hard to create as much value as possible with as little resources as possible.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B2D27C-11A4-4F9F-B754-B718EE7B8C02}"/>
              </a:ext>
            </a:extLst>
          </p:cNvPr>
          <p:cNvSpPr/>
          <p:nvPr/>
        </p:nvSpPr>
        <p:spPr>
          <a:xfrm>
            <a:off x="1524000" y="1960522"/>
            <a:ext cx="13099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Examples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AA42499-ADFC-4A70-9927-F898C95E9E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470857"/>
              </p:ext>
            </p:extLst>
          </p:nvPr>
        </p:nvGraphicFramePr>
        <p:xfrm>
          <a:off x="3206115" y="2721134"/>
          <a:ext cx="5779770" cy="25603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97430">
                  <a:extLst>
                    <a:ext uri="{9D8B030D-6E8A-4147-A177-3AD203B41FA5}">
                      <a16:colId xmlns:a16="http://schemas.microsoft.com/office/drawing/2014/main" val="4255420879"/>
                    </a:ext>
                  </a:extLst>
                </a:gridCol>
                <a:gridCol w="1455420">
                  <a:extLst>
                    <a:ext uri="{9D8B030D-6E8A-4147-A177-3AD203B41FA5}">
                      <a16:colId xmlns:a16="http://schemas.microsoft.com/office/drawing/2014/main" val="2580558255"/>
                    </a:ext>
                  </a:extLst>
                </a:gridCol>
                <a:gridCol w="2026920">
                  <a:extLst>
                    <a:ext uri="{9D8B030D-6E8A-4147-A177-3AD203B41FA5}">
                      <a16:colId xmlns:a16="http://schemas.microsoft.com/office/drawing/2014/main" val="35868054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Resource Created</a:t>
                      </a:r>
                      <a:endParaRPr lang="en-US" sz="12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The added value is...</a:t>
                      </a:r>
                      <a:endParaRPr lang="en-US" sz="12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and expenses incurred were...</a:t>
                      </a:r>
                      <a:endParaRPr lang="en-US" sz="12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74247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$35 large pizza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$35 each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Wages, pizza ingredients, utilities, other business expenses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63366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$50,000 automobile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$50,000 each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Wages, metal, plastic, electronics, utilities, insurance, other business expenses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43553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$2,500 advertising services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$2,500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Wages, Internet use, utilities, supplies, other business expenses.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5977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957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627</Words>
  <Application>Microsoft Office PowerPoint</Application>
  <PresentationFormat>Widescreen</PresentationFormat>
  <Paragraphs>217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</vt:lpstr>
      <vt:lpstr>Times New Roman</vt:lpstr>
      <vt:lpstr>Office Theme</vt:lpstr>
      <vt:lpstr>Basic Accounting Concepts Principles and Procedures, 2nd Edition, Volume 1  </vt:lpstr>
      <vt:lpstr>Enhanced Introduction Learning Goal 1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Accounting Concepts Principles and Procedures, 2nd Edition, Volume 1</dc:title>
  <dc:creator>djudie</dc:creator>
  <cp:lastModifiedBy>djudie</cp:lastModifiedBy>
  <cp:revision>17</cp:revision>
  <dcterms:created xsi:type="dcterms:W3CDTF">2019-01-10T22:24:48Z</dcterms:created>
  <dcterms:modified xsi:type="dcterms:W3CDTF">2019-01-11T21:29:16Z</dcterms:modified>
</cp:coreProperties>
</file>