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69" r:id="rId3"/>
    <p:sldId id="270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594" y="60"/>
      </p:cViewPr>
      <p:guideLst>
        <p:guide orient="horz" pos="41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1DE4A2-5FA8-4521-9B71-7D66569274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28BFB-3303-42AC-BBFE-FDC4FFDC995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EF35C-0879-4E4E-A436-1B40219F07B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DF4AC3D-76ED-4E59-B4CF-A64898A9CA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D5D0075-EF22-4F32-980A-0EE94A958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5BC6D-3E51-45E5-85C0-A8D3377419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D2413-91B1-4756-98C6-45B866E75A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8F139-4862-43C2-86BE-04C02E5904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30926-654C-4959-9215-1525BB34A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3A1CE6-0F4B-417C-868A-424978CBF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7A6AF-B7BA-45DA-93A6-8256C1835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48E-0311-4328-85F9-89F5BB161AB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DBE5-A5A9-4D2A-BB6D-65C566EE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B33D0-8D01-496B-8F77-813EC2BC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0FE0-D937-475B-8A8E-9080FCBD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74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3F356-76D5-4185-AF04-17F56C04B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68A108-5601-430D-8A03-78C4FE145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55EC6-5E19-49FB-B103-08A8BD2DC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48E-0311-4328-85F9-89F5BB161AB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76B5E-73D9-43B3-A4B2-610605AFC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0FEAB-7FC1-414D-B873-368DF1421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0FE0-D937-475B-8A8E-9080FCBD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22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7DF1E0-1A07-44A3-925B-7FE8395D6A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ACD65-B476-4A44-9AF3-F259520A4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A556C-21CA-40ED-B143-B06E50D78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48E-0311-4328-85F9-89F5BB161AB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E87AB-2ECA-49D9-9F2C-4F2597D44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DA3FB-0220-48AC-A85D-3A6A5A82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0FE0-D937-475B-8A8E-9080FCBD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F2AC-7969-4BE8-BF2E-D372734C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12182-DC0B-4D83-8A4D-28AB981EC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4F62D-432B-426F-83D3-9B763A149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48E-0311-4328-85F9-89F5BB161AB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63556-EC16-4D6E-B023-EC2CB4CB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639ED-4964-4C27-8B1E-48791BBF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0FE0-D937-475B-8A8E-9080FCBD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17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D1BB-C14A-419D-932F-F4EC3B1F4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5F8C4-B5CB-4FA8-9351-813FF3231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B193B-E3FA-441E-ACC0-138D70A90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48E-0311-4328-85F9-89F5BB161AB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C776F-AAC4-4B49-A295-4784DA31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8BD32-2B7D-4DCB-BC5C-3A0D6F6EE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0FE0-D937-475B-8A8E-9080FCBD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68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08E54-0449-4B7D-9777-C4282B36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32DDA-A140-4B67-B4CB-2A45C601D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674DF-0E2D-4C15-BF23-A9F0DF4D8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BE293-7DE6-4DE8-8597-F32B84DA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48E-0311-4328-85F9-89F5BB161AB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2B4E8-697B-4261-950C-4AE99AE0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90A09-6071-4640-9FAF-521CF60D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0FE0-D937-475B-8A8E-9080FCBD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17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55B05-694D-4367-9CD8-5D0ADCEF1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D551C-3073-43FF-A749-5A869823F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59981-DCB4-434C-96F9-8348D9C82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3C44C6-55EB-4276-96B1-7C99BAFA6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11673-FE92-4CD1-9904-B554E00760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64A24C-3A7D-4CCB-A828-D86FC5EC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48E-0311-4328-85F9-89F5BB161AB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8BF8DC-07F5-45B5-B4BF-653556B07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61D586-EE10-4102-93B9-02E44596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0FE0-D937-475B-8A8E-9080FCBD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22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A6A0E-A90A-4839-880E-A755D95E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A2E4FE-0F1B-4F84-B614-F8486656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48E-0311-4328-85F9-89F5BB161AB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7D4B5-679D-4521-AE64-1E57FAA3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2A4CB-AE24-4482-851E-8EA27516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0FE0-D937-475B-8A8E-9080FCBD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99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627DB7-8706-466E-945D-C9B6CD2D3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48E-0311-4328-85F9-89F5BB161AB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54B2F2-6DB1-4459-978F-E5D8B3D7A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9F30A-7B41-4921-8296-72CFFF248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0FE0-D937-475B-8A8E-9080FCBD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64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8B7E-7F80-43BF-A3C4-52879522F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E46A0-FE26-4679-BD23-6C1310E93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709238-5FB2-41DE-9297-DA13A86DE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F2F7A-B517-4969-8ED0-785BF76F2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48E-0311-4328-85F9-89F5BB161AB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C555D-D29C-4110-AB17-813E8E6D7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25AB5-E2DA-4C12-BA1A-DDE83865B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0FE0-D937-475B-8A8E-9080FCBD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70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B5799-D911-445D-9CE0-0BEEB3EC7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4BE73F-8CE4-4889-9F96-9DEA7A846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8AE24-1FE9-46F5-80AE-95ADA4AF6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33E47-D825-42E9-B5AE-4C05085F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48E-0311-4328-85F9-89F5BB161AB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CB293-BA4F-438B-910B-C46FF2552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5D802-D264-4203-AA32-3479072B4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0FE0-D937-475B-8A8E-9080FCBD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3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3D5EF-FE3B-4F69-917D-47AD0B4E3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FC354-A721-447F-AE42-C1DB974C3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2B58E-7770-4A8E-9206-9F2EA7A06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A48E-0311-4328-85F9-89F5BB161AB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EAD70-51BE-4050-B785-175A3996E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F11FD-98BC-40A4-A869-6D042E9A6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D0FE0-D937-475B-8A8E-9080FCBD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6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pic>
        <p:nvPicPr>
          <p:cNvPr id="6" name="Picture 5" descr="Macintosh HD:Users:gregmostyn:Desktop:Covers:wetransfer-002f23 2:Cover-v1-blue-front cop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372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>
                <a:solidFill>
                  <a:schemeClr val="bg1"/>
                </a:solidFill>
              </a:rPr>
              <a:t>nd</a:t>
            </a:r>
            <a:r>
              <a:rPr lang="en-US" sz="4700" b="1">
                <a:solidFill>
                  <a:schemeClr val="bg1"/>
                </a:solidFill>
              </a:rPr>
              <a:t> Edition, Volume 1 </a:t>
            </a:r>
            <a:br>
              <a:rPr lang="en-US" sz="470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2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C32382-02EA-4A78-B253-BB052B7F4981}"/>
              </a:ext>
            </a:extLst>
          </p:cNvPr>
          <p:cNvGraphicFramePr>
            <a:graphicFrameLocks noGrp="1"/>
          </p:cNvGraphicFramePr>
          <p:nvPr/>
        </p:nvGraphicFramePr>
        <p:xfrm>
          <a:off x="1539295" y="2026188"/>
          <a:ext cx="4659107" cy="467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49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7274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22036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A19369-3B30-4F9F-BD6F-9DF81E2EF967}"/>
              </a:ext>
            </a:extLst>
          </p:cNvPr>
          <p:cNvSpPr txBox="1"/>
          <p:nvPr/>
        </p:nvSpPr>
        <p:spPr>
          <a:xfrm>
            <a:off x="1692250" y="2574698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005556-FB17-4CDF-BE6E-64E39438CCCA}"/>
              </a:ext>
            </a:extLst>
          </p:cNvPr>
          <p:cNvSpPr txBox="1"/>
          <p:nvPr/>
        </p:nvSpPr>
        <p:spPr>
          <a:xfrm>
            <a:off x="1987324" y="1676792"/>
            <a:ext cx="666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Cash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CCEF2-6863-4AE1-9BE3-0D948E09E4CC}"/>
              </a:ext>
            </a:extLst>
          </p:cNvPr>
          <p:cNvSpPr txBox="1"/>
          <p:nvPr/>
        </p:nvSpPr>
        <p:spPr>
          <a:xfrm>
            <a:off x="1588780" y="2030325"/>
            <a:ext cx="781675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B61305-F594-4252-ADB6-E800F9294B80}"/>
              </a:ext>
            </a:extLst>
          </p:cNvPr>
          <p:cNvSpPr txBox="1"/>
          <p:nvPr/>
        </p:nvSpPr>
        <p:spPr>
          <a:xfrm>
            <a:off x="2300521" y="2026188"/>
            <a:ext cx="7555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B07D78-93B0-4485-93FD-478CEC1C7EC9}"/>
              </a:ext>
            </a:extLst>
          </p:cNvPr>
          <p:cNvSpPr txBox="1"/>
          <p:nvPr/>
        </p:nvSpPr>
        <p:spPr>
          <a:xfrm>
            <a:off x="7374822" y="1896435"/>
            <a:ext cx="7393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87DC5C-8ED3-47FD-B5F0-1853482368D1}"/>
              </a:ext>
            </a:extLst>
          </p:cNvPr>
          <p:cNvSpPr txBox="1"/>
          <p:nvPr/>
        </p:nvSpPr>
        <p:spPr>
          <a:xfrm>
            <a:off x="5366931" y="2030057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92B61-0BE5-4282-95B6-3130C259866C}"/>
              </a:ext>
            </a:extLst>
          </p:cNvPr>
          <p:cNvSpPr txBox="1"/>
          <p:nvPr/>
        </p:nvSpPr>
        <p:spPr>
          <a:xfrm>
            <a:off x="3166065" y="2026187"/>
            <a:ext cx="7555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EC8F0C-CFA1-41B7-A522-F364CC136F19}"/>
              </a:ext>
            </a:extLst>
          </p:cNvPr>
          <p:cNvSpPr txBox="1"/>
          <p:nvPr/>
        </p:nvSpPr>
        <p:spPr>
          <a:xfrm>
            <a:off x="4663915" y="2023196"/>
            <a:ext cx="7461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A435D8-742B-412C-988A-C12082701BA0}"/>
              </a:ext>
            </a:extLst>
          </p:cNvPr>
          <p:cNvSpPr txBox="1"/>
          <p:nvPr/>
        </p:nvSpPr>
        <p:spPr>
          <a:xfrm>
            <a:off x="1461350" y="647693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2C7EEC5-B0AC-4FD4-A5CF-6462A7A04442}"/>
              </a:ext>
            </a:extLst>
          </p:cNvPr>
          <p:cNvCxnSpPr>
            <a:cxnSpLocks/>
          </p:cNvCxnSpPr>
          <p:nvPr/>
        </p:nvCxnSpPr>
        <p:spPr>
          <a:xfrm>
            <a:off x="1505537" y="1017025"/>
            <a:ext cx="4000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C972B6-61AE-4782-92F9-2DD9BFA491B5}"/>
              </a:ext>
            </a:extLst>
          </p:cNvPr>
          <p:cNvSpPr txBox="1"/>
          <p:nvPr/>
        </p:nvSpPr>
        <p:spPr>
          <a:xfrm>
            <a:off x="5841175" y="509193"/>
            <a:ext cx="65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=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96FF9E-69E8-4BB2-A2A7-03626BB2EC6E}"/>
              </a:ext>
            </a:extLst>
          </p:cNvPr>
          <p:cNvGraphicFramePr>
            <a:graphicFrameLocks noGrp="1"/>
          </p:cNvGraphicFramePr>
          <p:nvPr/>
        </p:nvGraphicFramePr>
        <p:xfrm>
          <a:off x="6375863" y="2039878"/>
          <a:ext cx="4588002" cy="46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37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36544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C3A052-B364-4742-983A-B85283EBDF95}"/>
              </a:ext>
            </a:extLst>
          </p:cNvPr>
          <p:cNvCxnSpPr>
            <a:cxnSpLocks/>
          </p:cNvCxnSpPr>
          <p:nvPr/>
        </p:nvCxnSpPr>
        <p:spPr>
          <a:xfrm>
            <a:off x="6427304" y="1017025"/>
            <a:ext cx="4427779" cy="6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C3D2EAE-7573-4CEC-864D-67CB312658C6}"/>
              </a:ext>
            </a:extLst>
          </p:cNvPr>
          <p:cNvSpPr txBox="1"/>
          <p:nvPr/>
        </p:nvSpPr>
        <p:spPr>
          <a:xfrm>
            <a:off x="6880194" y="663251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  L                 +                    OE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BE253E-CB9E-4E1F-83FD-994316925EA1}"/>
              </a:ext>
            </a:extLst>
          </p:cNvPr>
          <p:cNvSpPr txBox="1"/>
          <p:nvPr/>
        </p:nvSpPr>
        <p:spPr>
          <a:xfrm>
            <a:off x="8365334" y="1662488"/>
            <a:ext cx="126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Capital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EFE3F4-09F2-4A59-931F-3A54F9E78878}"/>
              </a:ext>
            </a:extLst>
          </p:cNvPr>
          <p:cNvSpPr txBox="1"/>
          <p:nvPr/>
        </p:nvSpPr>
        <p:spPr>
          <a:xfrm>
            <a:off x="9626206" y="1506146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Operational </a:t>
            </a:r>
          </a:p>
          <a:p>
            <a:r>
              <a:rPr lang="en-US" sz="1600" b="1" dirty="0"/>
              <a:t>    Change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FCFACB00-5D00-4C88-B1E9-C9A0A8D5C32B}"/>
              </a:ext>
            </a:extLst>
          </p:cNvPr>
          <p:cNvSpPr/>
          <p:nvPr/>
        </p:nvSpPr>
        <p:spPr>
          <a:xfrm rot="5400000">
            <a:off x="9046985" y="130940"/>
            <a:ext cx="784829" cy="2959827"/>
          </a:xfrm>
          <a:prstGeom prst="leftBrace">
            <a:avLst>
              <a:gd name="adj1" fmla="val 11710"/>
              <a:gd name="adj2" fmla="val 49983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CA121-DEFA-44FB-8EE3-F3A6F11B69EC}"/>
              </a:ext>
            </a:extLst>
          </p:cNvPr>
          <p:cNvSpPr txBox="1"/>
          <p:nvPr/>
        </p:nvSpPr>
        <p:spPr>
          <a:xfrm>
            <a:off x="1091370" y="257051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68F77F-BC77-44BA-BDE4-08EBC5D1B316}"/>
              </a:ext>
            </a:extLst>
          </p:cNvPr>
          <p:cNvSpPr txBox="1"/>
          <p:nvPr/>
        </p:nvSpPr>
        <p:spPr>
          <a:xfrm>
            <a:off x="8813034" y="2574698"/>
            <a:ext cx="70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A2C6E8-6749-4CC8-97C0-A666911A3C4A}"/>
              </a:ext>
            </a:extLst>
          </p:cNvPr>
          <p:cNvSpPr txBox="1"/>
          <p:nvPr/>
        </p:nvSpPr>
        <p:spPr>
          <a:xfrm>
            <a:off x="7185343" y="2027432"/>
            <a:ext cx="713409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8728FE-81B6-4D2F-83FE-73399413F141}"/>
              </a:ext>
            </a:extLst>
          </p:cNvPr>
          <p:cNvSpPr txBox="1"/>
          <p:nvPr/>
        </p:nvSpPr>
        <p:spPr>
          <a:xfrm>
            <a:off x="10232661" y="2039878"/>
            <a:ext cx="752635" cy="9079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Revenue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      +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CDADD4-1682-4F8D-B9AD-3FF54720119B}"/>
              </a:ext>
            </a:extLst>
          </p:cNvPr>
          <p:cNvSpPr txBox="1"/>
          <p:nvPr/>
        </p:nvSpPr>
        <p:spPr>
          <a:xfrm>
            <a:off x="8698709" y="2026188"/>
            <a:ext cx="717717" cy="754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EA0C32-2679-4FCB-943C-73F0D10A2AA7}"/>
              </a:ext>
            </a:extLst>
          </p:cNvPr>
          <p:cNvSpPr txBox="1"/>
          <p:nvPr/>
        </p:nvSpPr>
        <p:spPr>
          <a:xfrm>
            <a:off x="6375863" y="2030367"/>
            <a:ext cx="746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67CC5D-2E98-4C3F-AAE9-5EE48E377B75}"/>
              </a:ext>
            </a:extLst>
          </p:cNvPr>
          <p:cNvSpPr txBox="1"/>
          <p:nvPr/>
        </p:nvSpPr>
        <p:spPr>
          <a:xfrm>
            <a:off x="7932079" y="2035699"/>
            <a:ext cx="87315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76E978-F905-49D4-A173-6512B1AC61A9}"/>
              </a:ext>
            </a:extLst>
          </p:cNvPr>
          <p:cNvSpPr txBox="1"/>
          <p:nvPr/>
        </p:nvSpPr>
        <p:spPr>
          <a:xfrm>
            <a:off x="9511671" y="2030057"/>
            <a:ext cx="81787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Expense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     </a:t>
            </a:r>
            <a:r>
              <a:rPr lang="en-US" dirty="0">
                <a:solidFill>
                  <a:schemeClr val="bg1"/>
                </a:solidFill>
              </a:rPr>
              <a:t> -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94C2D5-4500-491C-95DB-CBE3C7BAC3E0}"/>
              </a:ext>
            </a:extLst>
          </p:cNvPr>
          <p:cNvSpPr txBox="1"/>
          <p:nvPr/>
        </p:nvSpPr>
        <p:spPr>
          <a:xfrm>
            <a:off x="1059261" y="2934021"/>
            <a:ext cx="72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2473452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F4E44F-2A32-4368-A28D-D8D91B958436}"/>
              </a:ext>
            </a:extLst>
          </p:cNvPr>
          <p:cNvSpPr txBox="1"/>
          <p:nvPr/>
        </p:nvSpPr>
        <p:spPr>
          <a:xfrm>
            <a:off x="4803465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77994A6-08A1-48BD-B75C-664F1ED19CDE}"/>
              </a:ext>
            </a:extLst>
          </p:cNvPr>
          <p:cNvSpPr txBox="1"/>
          <p:nvPr/>
        </p:nvSpPr>
        <p:spPr>
          <a:xfrm>
            <a:off x="4931504" y="1656856"/>
            <a:ext cx="10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Supplies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AC9844-AC4A-4BBC-A5B1-D8DBA3A0907E}"/>
              </a:ext>
            </a:extLst>
          </p:cNvPr>
          <p:cNvSpPr txBox="1"/>
          <p:nvPr/>
        </p:nvSpPr>
        <p:spPr>
          <a:xfrm>
            <a:off x="917835" y="3230091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Balance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3E52D0-667A-4AAE-A078-9943F334B02F}"/>
              </a:ext>
            </a:extLst>
          </p:cNvPr>
          <p:cNvSpPr txBox="1"/>
          <p:nvPr/>
        </p:nvSpPr>
        <p:spPr>
          <a:xfrm>
            <a:off x="1821398" y="323812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6,800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4A8693-732F-44FA-A1DF-3D1FF44DC6B7}"/>
              </a:ext>
            </a:extLst>
          </p:cNvPr>
          <p:cNvGraphicFramePr>
            <a:graphicFrameLocks noGrp="1"/>
          </p:cNvGraphicFramePr>
          <p:nvPr/>
        </p:nvGraphicFramePr>
        <p:xfrm>
          <a:off x="1551735" y="3283168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10D0E607-581A-4FC8-9D4C-25EA3642A8BE}"/>
              </a:ext>
            </a:extLst>
          </p:cNvPr>
          <p:cNvSpPr txBox="1"/>
          <p:nvPr/>
        </p:nvSpPr>
        <p:spPr>
          <a:xfrm>
            <a:off x="633846" y="263249"/>
            <a:ext cx="11026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On May 23, The business wrote checks for $2,100. $900 was payment for Accounts Payable and $1,200 was for the month’s rent expense.</a:t>
            </a:r>
            <a:endParaRPr lang="en-US" sz="14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786646-0A9D-4FC4-B97C-8D087A3B7F41}"/>
              </a:ext>
            </a:extLst>
          </p:cNvPr>
          <p:cNvSpPr txBox="1"/>
          <p:nvPr/>
        </p:nvSpPr>
        <p:spPr>
          <a:xfrm>
            <a:off x="1006430" y="346398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3BC12F-A45F-42C4-B851-8A1D3F81065B}"/>
              </a:ext>
            </a:extLst>
          </p:cNvPr>
          <p:cNvSpPr txBox="1"/>
          <p:nvPr/>
        </p:nvSpPr>
        <p:spPr>
          <a:xfrm>
            <a:off x="4776990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A2C32F-9209-44DA-89A1-31B0C0354A77}"/>
              </a:ext>
            </a:extLst>
          </p:cNvPr>
          <p:cNvSpPr txBox="1"/>
          <p:nvPr/>
        </p:nvSpPr>
        <p:spPr>
          <a:xfrm>
            <a:off x="7277355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A6E0B-210B-49C8-8D1E-E32B195F6509}"/>
              </a:ext>
            </a:extLst>
          </p:cNvPr>
          <p:cNvSpPr txBox="1"/>
          <p:nvPr/>
        </p:nvSpPr>
        <p:spPr>
          <a:xfrm>
            <a:off x="3148677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11,850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EC484B-B3B8-4B51-A9F6-132341066CEF}"/>
              </a:ext>
            </a:extLst>
          </p:cNvPr>
          <p:cNvSpPr txBox="1"/>
          <p:nvPr/>
        </p:nvSpPr>
        <p:spPr>
          <a:xfrm>
            <a:off x="6944542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600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CD9369-C26D-45F5-A028-59BC7A5157CB}"/>
              </a:ext>
            </a:extLst>
          </p:cNvPr>
          <p:cNvSpPr txBox="1"/>
          <p:nvPr/>
        </p:nvSpPr>
        <p:spPr>
          <a:xfrm>
            <a:off x="9067373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11,250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AD0015-5651-4130-BB71-A1BEA119B3C0}"/>
              </a:ext>
            </a:extLst>
          </p:cNvPr>
          <p:cNvSpPr txBox="1"/>
          <p:nvPr/>
        </p:nvSpPr>
        <p:spPr>
          <a:xfrm>
            <a:off x="3889825" y="2028382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1233498-FF0F-4EE2-8341-159A41BD9A04}"/>
              </a:ext>
            </a:extLst>
          </p:cNvPr>
          <p:cNvSpPr txBox="1"/>
          <p:nvPr/>
        </p:nvSpPr>
        <p:spPr>
          <a:xfrm>
            <a:off x="6682828" y="1449103"/>
            <a:ext cx="1046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Accounts </a:t>
            </a:r>
          </a:p>
          <a:p>
            <a:r>
              <a:rPr lang="en-US" sz="1600" b="1" dirty="0"/>
              <a:t>  Payable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A9DDB062-6532-4254-A13F-EE5D80B3982B}"/>
              </a:ext>
            </a:extLst>
          </p:cNvPr>
          <p:cNvGraphicFramePr>
            <a:graphicFrameLocks noGrp="1"/>
          </p:cNvGraphicFramePr>
          <p:nvPr/>
        </p:nvGraphicFramePr>
        <p:xfrm>
          <a:off x="1615535" y="409581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CE5386F-FACB-4925-9CBC-F77074734F07}"/>
              </a:ext>
            </a:extLst>
          </p:cNvPr>
          <p:cNvSpPr txBox="1"/>
          <p:nvPr/>
        </p:nvSpPr>
        <p:spPr>
          <a:xfrm>
            <a:off x="995715" y="381343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2BF80C-6BF5-4C6F-BAEA-4C2724A08BBE}"/>
              </a:ext>
            </a:extLst>
          </p:cNvPr>
          <p:cNvSpPr txBox="1"/>
          <p:nvPr/>
        </p:nvSpPr>
        <p:spPr>
          <a:xfrm>
            <a:off x="1717930" y="3798126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D4D722-F88D-4533-BD36-3834CDE6B867}"/>
              </a:ext>
            </a:extLst>
          </p:cNvPr>
          <p:cNvSpPr txBox="1"/>
          <p:nvPr/>
        </p:nvSpPr>
        <p:spPr>
          <a:xfrm>
            <a:off x="1871685" y="407268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9,550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C597C0-D4F0-4B79-B41A-46F3B39E3366}"/>
              </a:ext>
            </a:extLst>
          </p:cNvPr>
          <p:cNvSpPr txBox="1"/>
          <p:nvPr/>
        </p:nvSpPr>
        <p:spPr>
          <a:xfrm>
            <a:off x="4948517" y="3789845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2,700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5B8E7575-C1FB-4B81-8FCA-0E487A40FE79}"/>
              </a:ext>
            </a:extLst>
          </p:cNvPr>
          <p:cNvGraphicFramePr>
            <a:graphicFrameLocks noGrp="1"/>
          </p:cNvGraphicFramePr>
          <p:nvPr/>
        </p:nvGraphicFramePr>
        <p:xfrm>
          <a:off x="4687299" y="3807106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1936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92BFE499-A865-4CFB-8BBC-D17FFF6B81A1}"/>
              </a:ext>
            </a:extLst>
          </p:cNvPr>
          <p:cNvSpPr txBox="1"/>
          <p:nvPr/>
        </p:nvSpPr>
        <p:spPr>
          <a:xfrm>
            <a:off x="10316848" y="3815629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CE5386F-FACB-4925-9CBC-F77074734F07}"/>
              </a:ext>
            </a:extLst>
          </p:cNvPr>
          <p:cNvSpPr txBox="1"/>
          <p:nvPr/>
        </p:nvSpPr>
        <p:spPr>
          <a:xfrm>
            <a:off x="995714" y="423738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5742233" y="4231673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9732482" y="4276904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300</a:t>
            </a: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5B8E7575-C1FB-4B81-8FCA-0E487A40FE79}"/>
              </a:ext>
            </a:extLst>
          </p:cNvPr>
          <p:cNvGraphicFramePr>
            <a:graphicFrameLocks noGrp="1"/>
          </p:cNvGraphicFramePr>
          <p:nvPr/>
        </p:nvGraphicFramePr>
        <p:xfrm>
          <a:off x="4693973" y="4527401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1DC597C0-D4F0-4B79-B41A-46F3B39E3366}"/>
              </a:ext>
            </a:extLst>
          </p:cNvPr>
          <p:cNvSpPr txBox="1"/>
          <p:nvPr/>
        </p:nvSpPr>
        <p:spPr>
          <a:xfrm>
            <a:off x="4955384" y="4508672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2,400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CD99C10-D99C-4A15-9C8A-FFD84DEA66DC}"/>
              </a:ext>
            </a:extLst>
          </p:cNvPr>
          <p:cNvSpPr txBox="1"/>
          <p:nvPr/>
        </p:nvSpPr>
        <p:spPr>
          <a:xfrm>
            <a:off x="995713" y="4631141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7DFFCD3-1411-4234-BB9B-9D3EE9778F58}"/>
              </a:ext>
            </a:extLst>
          </p:cNvPr>
          <p:cNvSpPr txBox="1"/>
          <p:nvPr/>
        </p:nvSpPr>
        <p:spPr>
          <a:xfrm>
            <a:off x="1891500" y="4635695"/>
            <a:ext cx="581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3C5C5B4-A566-468B-BDB9-E946A9D7B55A}"/>
              </a:ext>
            </a:extLst>
          </p:cNvPr>
          <p:cNvSpPr txBox="1"/>
          <p:nvPr/>
        </p:nvSpPr>
        <p:spPr>
          <a:xfrm>
            <a:off x="3263259" y="4632968"/>
            <a:ext cx="7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1,400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77DAE6D-49A0-4CA7-8DE9-B8764524C70F}"/>
              </a:ext>
            </a:extLst>
          </p:cNvPr>
          <p:cNvSpPr txBox="1"/>
          <p:nvPr/>
        </p:nvSpPr>
        <p:spPr>
          <a:xfrm>
            <a:off x="10364129" y="4601005"/>
            <a:ext cx="71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2,000</a:t>
            </a:r>
          </a:p>
        </p:txBody>
      </p:sp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9A6291D1-DDEE-486D-8B10-3C24F14E8FEC}"/>
              </a:ext>
            </a:extLst>
          </p:cNvPr>
          <p:cNvGraphicFramePr>
            <a:graphicFrameLocks noGrp="1"/>
          </p:cNvGraphicFramePr>
          <p:nvPr/>
        </p:nvGraphicFramePr>
        <p:xfrm>
          <a:off x="1600298" y="4973331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4A2D6B6F-0A0F-4743-94A8-B35B51775888}"/>
              </a:ext>
            </a:extLst>
          </p:cNvPr>
          <p:cNvSpPr txBox="1"/>
          <p:nvPr/>
        </p:nvSpPr>
        <p:spPr>
          <a:xfrm>
            <a:off x="1813424" y="4956218"/>
            <a:ext cx="1060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10,150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59962E9-768E-4DAC-87D9-097622D758E3}"/>
              </a:ext>
            </a:extLst>
          </p:cNvPr>
          <p:cNvSpPr txBox="1"/>
          <p:nvPr/>
        </p:nvSpPr>
        <p:spPr>
          <a:xfrm>
            <a:off x="1006058" y="519186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E8BED10-2D13-474A-8A7F-C935BE07E8AC}"/>
              </a:ext>
            </a:extLst>
          </p:cNvPr>
          <p:cNvSpPr txBox="1"/>
          <p:nvPr/>
        </p:nvSpPr>
        <p:spPr>
          <a:xfrm>
            <a:off x="2475303" y="5186105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2,100</a:t>
            </a:r>
          </a:p>
        </p:txBody>
      </p:sp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A45B89A1-7BD0-4D73-A441-D623B5298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161574"/>
              </p:ext>
            </p:extLst>
          </p:nvPr>
        </p:nvGraphicFramePr>
        <p:xfrm>
          <a:off x="1577121" y="544885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70" name="TextBox 69">
            <a:extLst>
              <a:ext uri="{FF2B5EF4-FFF2-40B4-BE49-F238E27FC236}">
                <a16:creationId xmlns:a16="http://schemas.microsoft.com/office/drawing/2014/main" id="{D63FC45D-7B0A-48DF-8CA2-20EF6392532D}"/>
              </a:ext>
            </a:extLst>
          </p:cNvPr>
          <p:cNvSpPr txBox="1"/>
          <p:nvPr/>
        </p:nvSpPr>
        <p:spPr>
          <a:xfrm>
            <a:off x="1891500" y="5412261"/>
            <a:ext cx="1060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8,050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2C45F71-A84F-4369-AF8D-6101F724E523}"/>
              </a:ext>
            </a:extLst>
          </p:cNvPr>
          <p:cNvSpPr txBox="1"/>
          <p:nvPr/>
        </p:nvSpPr>
        <p:spPr>
          <a:xfrm>
            <a:off x="9564124" y="5196012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1,200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E60B4B6-229C-465B-8ED7-69223C35F1EE}"/>
              </a:ext>
            </a:extLst>
          </p:cNvPr>
          <p:cNvSpPr txBox="1"/>
          <p:nvPr/>
        </p:nvSpPr>
        <p:spPr>
          <a:xfrm>
            <a:off x="6712312" y="5181428"/>
            <a:ext cx="5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900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80E45FC-65BD-4739-A6A6-0F23511F8060}"/>
              </a:ext>
            </a:extLst>
          </p:cNvPr>
          <p:cNvSpPr txBox="1"/>
          <p:nvPr/>
        </p:nvSpPr>
        <p:spPr>
          <a:xfrm>
            <a:off x="3245526" y="1486437"/>
            <a:ext cx="1258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   Accounts </a:t>
            </a:r>
          </a:p>
          <a:p>
            <a:r>
              <a:rPr lang="en-US" sz="1600" b="1" dirty="0"/>
              <a:t>  Receivable</a:t>
            </a:r>
          </a:p>
        </p:txBody>
      </p:sp>
    </p:spTree>
    <p:extLst>
      <p:ext uri="{BB962C8B-B14F-4D97-AF65-F5344CB8AC3E}">
        <p14:creationId xmlns:p14="http://schemas.microsoft.com/office/powerpoint/2010/main" val="216078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  <p:bldP spid="34" grpId="0"/>
      <p:bldP spid="67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C32382-02EA-4A78-B253-BB052B7F4981}"/>
              </a:ext>
            </a:extLst>
          </p:cNvPr>
          <p:cNvGraphicFramePr>
            <a:graphicFrameLocks noGrp="1"/>
          </p:cNvGraphicFramePr>
          <p:nvPr/>
        </p:nvGraphicFramePr>
        <p:xfrm>
          <a:off x="1539295" y="2026188"/>
          <a:ext cx="4659107" cy="467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49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7274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22036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A19369-3B30-4F9F-BD6F-9DF81E2EF967}"/>
              </a:ext>
            </a:extLst>
          </p:cNvPr>
          <p:cNvSpPr txBox="1"/>
          <p:nvPr/>
        </p:nvSpPr>
        <p:spPr>
          <a:xfrm>
            <a:off x="1692250" y="2574698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005556-FB17-4CDF-BE6E-64E39438CCCA}"/>
              </a:ext>
            </a:extLst>
          </p:cNvPr>
          <p:cNvSpPr txBox="1"/>
          <p:nvPr/>
        </p:nvSpPr>
        <p:spPr>
          <a:xfrm>
            <a:off x="1987324" y="1676792"/>
            <a:ext cx="666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Cash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CCEF2-6863-4AE1-9BE3-0D948E09E4CC}"/>
              </a:ext>
            </a:extLst>
          </p:cNvPr>
          <p:cNvSpPr txBox="1"/>
          <p:nvPr/>
        </p:nvSpPr>
        <p:spPr>
          <a:xfrm>
            <a:off x="1518621" y="2039878"/>
            <a:ext cx="781675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B61305-F594-4252-ADB6-E800F9294B80}"/>
              </a:ext>
            </a:extLst>
          </p:cNvPr>
          <p:cNvSpPr txBox="1"/>
          <p:nvPr/>
        </p:nvSpPr>
        <p:spPr>
          <a:xfrm>
            <a:off x="2308597" y="2037408"/>
            <a:ext cx="7555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B07D78-93B0-4485-93FD-478CEC1C7EC9}"/>
              </a:ext>
            </a:extLst>
          </p:cNvPr>
          <p:cNvSpPr txBox="1"/>
          <p:nvPr/>
        </p:nvSpPr>
        <p:spPr>
          <a:xfrm>
            <a:off x="7374822" y="1896435"/>
            <a:ext cx="7393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87DC5C-8ED3-47FD-B5F0-1853482368D1}"/>
              </a:ext>
            </a:extLst>
          </p:cNvPr>
          <p:cNvSpPr txBox="1"/>
          <p:nvPr/>
        </p:nvSpPr>
        <p:spPr>
          <a:xfrm>
            <a:off x="5346275" y="2040423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92B61-0BE5-4282-95B6-3130C259866C}"/>
              </a:ext>
            </a:extLst>
          </p:cNvPr>
          <p:cNvSpPr txBox="1"/>
          <p:nvPr/>
        </p:nvSpPr>
        <p:spPr>
          <a:xfrm>
            <a:off x="3128080" y="2033721"/>
            <a:ext cx="7555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EC8F0C-CFA1-41B7-A522-F364CC136F19}"/>
              </a:ext>
            </a:extLst>
          </p:cNvPr>
          <p:cNvSpPr txBox="1"/>
          <p:nvPr/>
        </p:nvSpPr>
        <p:spPr>
          <a:xfrm>
            <a:off x="4673619" y="2033721"/>
            <a:ext cx="7461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A435D8-742B-412C-988A-C12082701BA0}"/>
              </a:ext>
            </a:extLst>
          </p:cNvPr>
          <p:cNvSpPr txBox="1"/>
          <p:nvPr/>
        </p:nvSpPr>
        <p:spPr>
          <a:xfrm>
            <a:off x="1461350" y="647693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2C7EEC5-B0AC-4FD4-A5CF-6462A7A04442}"/>
              </a:ext>
            </a:extLst>
          </p:cNvPr>
          <p:cNvCxnSpPr>
            <a:cxnSpLocks/>
          </p:cNvCxnSpPr>
          <p:nvPr/>
        </p:nvCxnSpPr>
        <p:spPr>
          <a:xfrm>
            <a:off x="1505537" y="1017025"/>
            <a:ext cx="4000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C972B6-61AE-4782-92F9-2DD9BFA491B5}"/>
              </a:ext>
            </a:extLst>
          </p:cNvPr>
          <p:cNvSpPr txBox="1"/>
          <p:nvPr/>
        </p:nvSpPr>
        <p:spPr>
          <a:xfrm>
            <a:off x="5841175" y="509193"/>
            <a:ext cx="65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=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96FF9E-69E8-4BB2-A2A7-03626BB2EC6E}"/>
              </a:ext>
            </a:extLst>
          </p:cNvPr>
          <p:cNvGraphicFramePr>
            <a:graphicFrameLocks noGrp="1"/>
          </p:cNvGraphicFramePr>
          <p:nvPr/>
        </p:nvGraphicFramePr>
        <p:xfrm>
          <a:off x="6375863" y="2039878"/>
          <a:ext cx="4588002" cy="46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37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36544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C3A052-B364-4742-983A-B85283EBDF95}"/>
              </a:ext>
            </a:extLst>
          </p:cNvPr>
          <p:cNvCxnSpPr>
            <a:cxnSpLocks/>
          </p:cNvCxnSpPr>
          <p:nvPr/>
        </p:nvCxnSpPr>
        <p:spPr>
          <a:xfrm>
            <a:off x="6427304" y="1017025"/>
            <a:ext cx="4427779" cy="6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C3D2EAE-7573-4CEC-864D-67CB312658C6}"/>
              </a:ext>
            </a:extLst>
          </p:cNvPr>
          <p:cNvSpPr txBox="1"/>
          <p:nvPr/>
        </p:nvSpPr>
        <p:spPr>
          <a:xfrm>
            <a:off x="6880194" y="663251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  L                 +                    OE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BE253E-CB9E-4E1F-83FD-994316925EA1}"/>
              </a:ext>
            </a:extLst>
          </p:cNvPr>
          <p:cNvSpPr txBox="1"/>
          <p:nvPr/>
        </p:nvSpPr>
        <p:spPr>
          <a:xfrm>
            <a:off x="8365334" y="1662488"/>
            <a:ext cx="126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Capital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EFE3F4-09F2-4A59-931F-3A54F9E78878}"/>
              </a:ext>
            </a:extLst>
          </p:cNvPr>
          <p:cNvSpPr txBox="1"/>
          <p:nvPr/>
        </p:nvSpPr>
        <p:spPr>
          <a:xfrm>
            <a:off x="9626206" y="1506146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Operational </a:t>
            </a:r>
          </a:p>
          <a:p>
            <a:r>
              <a:rPr lang="en-US" sz="1600" b="1" dirty="0"/>
              <a:t>    Change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FCFACB00-5D00-4C88-B1E9-C9A0A8D5C32B}"/>
              </a:ext>
            </a:extLst>
          </p:cNvPr>
          <p:cNvSpPr/>
          <p:nvPr/>
        </p:nvSpPr>
        <p:spPr>
          <a:xfrm rot="5400000">
            <a:off x="9046985" y="130940"/>
            <a:ext cx="784829" cy="2959827"/>
          </a:xfrm>
          <a:prstGeom prst="leftBrace">
            <a:avLst>
              <a:gd name="adj1" fmla="val 11710"/>
              <a:gd name="adj2" fmla="val 49983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CA121-DEFA-44FB-8EE3-F3A6F11B69EC}"/>
              </a:ext>
            </a:extLst>
          </p:cNvPr>
          <p:cNvSpPr txBox="1"/>
          <p:nvPr/>
        </p:nvSpPr>
        <p:spPr>
          <a:xfrm>
            <a:off x="1091370" y="257051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68F77F-BC77-44BA-BDE4-08EBC5D1B316}"/>
              </a:ext>
            </a:extLst>
          </p:cNvPr>
          <p:cNvSpPr txBox="1"/>
          <p:nvPr/>
        </p:nvSpPr>
        <p:spPr>
          <a:xfrm>
            <a:off x="8813034" y="2574698"/>
            <a:ext cx="70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A2C6E8-6749-4CC8-97C0-A666911A3C4A}"/>
              </a:ext>
            </a:extLst>
          </p:cNvPr>
          <p:cNvSpPr txBox="1"/>
          <p:nvPr/>
        </p:nvSpPr>
        <p:spPr>
          <a:xfrm>
            <a:off x="7185343" y="2027432"/>
            <a:ext cx="713409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8728FE-81B6-4D2F-83FE-73399413F141}"/>
              </a:ext>
            </a:extLst>
          </p:cNvPr>
          <p:cNvSpPr txBox="1"/>
          <p:nvPr/>
        </p:nvSpPr>
        <p:spPr>
          <a:xfrm>
            <a:off x="10232661" y="2039878"/>
            <a:ext cx="752635" cy="9079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Revenue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      +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CDADD4-1682-4F8D-B9AD-3FF54720119B}"/>
              </a:ext>
            </a:extLst>
          </p:cNvPr>
          <p:cNvSpPr txBox="1"/>
          <p:nvPr/>
        </p:nvSpPr>
        <p:spPr>
          <a:xfrm>
            <a:off x="8698709" y="2026188"/>
            <a:ext cx="717717" cy="754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EA0C32-2679-4FCB-943C-73F0D10A2AA7}"/>
              </a:ext>
            </a:extLst>
          </p:cNvPr>
          <p:cNvSpPr txBox="1"/>
          <p:nvPr/>
        </p:nvSpPr>
        <p:spPr>
          <a:xfrm>
            <a:off x="6375863" y="2030367"/>
            <a:ext cx="746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67CC5D-2E98-4C3F-AAE9-5EE48E377B75}"/>
              </a:ext>
            </a:extLst>
          </p:cNvPr>
          <p:cNvSpPr txBox="1"/>
          <p:nvPr/>
        </p:nvSpPr>
        <p:spPr>
          <a:xfrm>
            <a:off x="7932079" y="2026188"/>
            <a:ext cx="87315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76E978-F905-49D4-A173-6512B1AC61A9}"/>
              </a:ext>
            </a:extLst>
          </p:cNvPr>
          <p:cNvSpPr txBox="1"/>
          <p:nvPr/>
        </p:nvSpPr>
        <p:spPr>
          <a:xfrm>
            <a:off x="9511671" y="2030057"/>
            <a:ext cx="81787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Expense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     </a:t>
            </a:r>
            <a:r>
              <a:rPr lang="en-US" dirty="0">
                <a:solidFill>
                  <a:schemeClr val="bg1"/>
                </a:solidFill>
              </a:rPr>
              <a:t> -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94C2D5-4500-491C-95DB-CBE3C7BAC3E0}"/>
              </a:ext>
            </a:extLst>
          </p:cNvPr>
          <p:cNvSpPr txBox="1"/>
          <p:nvPr/>
        </p:nvSpPr>
        <p:spPr>
          <a:xfrm>
            <a:off x="1059261" y="2934021"/>
            <a:ext cx="72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2473452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F4E44F-2A32-4368-A28D-D8D91B958436}"/>
              </a:ext>
            </a:extLst>
          </p:cNvPr>
          <p:cNvSpPr txBox="1"/>
          <p:nvPr/>
        </p:nvSpPr>
        <p:spPr>
          <a:xfrm>
            <a:off x="4803465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77994A6-08A1-48BD-B75C-664F1ED19CDE}"/>
              </a:ext>
            </a:extLst>
          </p:cNvPr>
          <p:cNvSpPr txBox="1"/>
          <p:nvPr/>
        </p:nvSpPr>
        <p:spPr>
          <a:xfrm>
            <a:off x="4931504" y="1656856"/>
            <a:ext cx="10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Supplies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AC9844-AC4A-4BBC-A5B1-D8DBA3A0907E}"/>
              </a:ext>
            </a:extLst>
          </p:cNvPr>
          <p:cNvSpPr txBox="1"/>
          <p:nvPr/>
        </p:nvSpPr>
        <p:spPr>
          <a:xfrm>
            <a:off x="917835" y="3230091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Balance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3E52D0-667A-4AAE-A078-9943F334B02F}"/>
              </a:ext>
            </a:extLst>
          </p:cNvPr>
          <p:cNvSpPr txBox="1"/>
          <p:nvPr/>
        </p:nvSpPr>
        <p:spPr>
          <a:xfrm>
            <a:off x="1821398" y="323812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6,800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4A8693-732F-44FA-A1DF-3D1FF44DC6B7}"/>
              </a:ext>
            </a:extLst>
          </p:cNvPr>
          <p:cNvGraphicFramePr>
            <a:graphicFrameLocks noGrp="1"/>
          </p:cNvGraphicFramePr>
          <p:nvPr/>
        </p:nvGraphicFramePr>
        <p:xfrm>
          <a:off x="1551735" y="3283168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10D0E607-581A-4FC8-9D4C-25EA3642A8BE}"/>
              </a:ext>
            </a:extLst>
          </p:cNvPr>
          <p:cNvSpPr txBox="1"/>
          <p:nvPr/>
        </p:nvSpPr>
        <p:spPr>
          <a:xfrm>
            <a:off x="1912489" y="211714"/>
            <a:ext cx="8877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On May 26, The company received a $1,000 bill for advertising, which was not paid immediately.</a:t>
            </a:r>
            <a:endParaRPr lang="en-US" sz="14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786646-0A9D-4FC4-B97C-8D087A3B7F41}"/>
              </a:ext>
            </a:extLst>
          </p:cNvPr>
          <p:cNvSpPr txBox="1"/>
          <p:nvPr/>
        </p:nvSpPr>
        <p:spPr>
          <a:xfrm>
            <a:off x="1006430" y="346398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3BC12F-A45F-42C4-B851-8A1D3F81065B}"/>
              </a:ext>
            </a:extLst>
          </p:cNvPr>
          <p:cNvSpPr txBox="1"/>
          <p:nvPr/>
        </p:nvSpPr>
        <p:spPr>
          <a:xfrm>
            <a:off x="4776990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A2C32F-9209-44DA-89A1-31B0C0354A77}"/>
              </a:ext>
            </a:extLst>
          </p:cNvPr>
          <p:cNvSpPr txBox="1"/>
          <p:nvPr/>
        </p:nvSpPr>
        <p:spPr>
          <a:xfrm>
            <a:off x="7277355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A6E0B-210B-49C8-8D1E-E32B195F6509}"/>
              </a:ext>
            </a:extLst>
          </p:cNvPr>
          <p:cNvSpPr txBox="1"/>
          <p:nvPr/>
        </p:nvSpPr>
        <p:spPr>
          <a:xfrm>
            <a:off x="3148677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11,850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EC484B-B3B8-4B51-A9F6-132341066CEF}"/>
              </a:ext>
            </a:extLst>
          </p:cNvPr>
          <p:cNvSpPr txBox="1"/>
          <p:nvPr/>
        </p:nvSpPr>
        <p:spPr>
          <a:xfrm>
            <a:off x="6830121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1,600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CD9369-C26D-45F5-A028-59BC7A5157CB}"/>
              </a:ext>
            </a:extLst>
          </p:cNvPr>
          <p:cNvSpPr txBox="1"/>
          <p:nvPr/>
        </p:nvSpPr>
        <p:spPr>
          <a:xfrm>
            <a:off x="9067373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10,250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AD0015-5651-4130-BB71-A1BEA119B3C0}"/>
              </a:ext>
            </a:extLst>
          </p:cNvPr>
          <p:cNvSpPr txBox="1"/>
          <p:nvPr/>
        </p:nvSpPr>
        <p:spPr>
          <a:xfrm>
            <a:off x="3909919" y="2037408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1233498-FF0F-4EE2-8341-159A41BD9A04}"/>
              </a:ext>
            </a:extLst>
          </p:cNvPr>
          <p:cNvSpPr txBox="1"/>
          <p:nvPr/>
        </p:nvSpPr>
        <p:spPr>
          <a:xfrm>
            <a:off x="6682828" y="1449103"/>
            <a:ext cx="1046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Accounts </a:t>
            </a:r>
          </a:p>
          <a:p>
            <a:r>
              <a:rPr lang="en-US" sz="1600" b="1" dirty="0"/>
              <a:t>  Payable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A9DDB062-6532-4254-A13F-EE5D80B3982B}"/>
              </a:ext>
            </a:extLst>
          </p:cNvPr>
          <p:cNvGraphicFramePr>
            <a:graphicFrameLocks noGrp="1"/>
          </p:cNvGraphicFramePr>
          <p:nvPr/>
        </p:nvGraphicFramePr>
        <p:xfrm>
          <a:off x="1615535" y="409581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CE5386F-FACB-4925-9CBC-F77074734F07}"/>
              </a:ext>
            </a:extLst>
          </p:cNvPr>
          <p:cNvSpPr txBox="1"/>
          <p:nvPr/>
        </p:nvSpPr>
        <p:spPr>
          <a:xfrm>
            <a:off x="995715" y="381343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2BF80C-6BF5-4C6F-BAEA-4C2724A08BBE}"/>
              </a:ext>
            </a:extLst>
          </p:cNvPr>
          <p:cNvSpPr txBox="1"/>
          <p:nvPr/>
        </p:nvSpPr>
        <p:spPr>
          <a:xfrm>
            <a:off x="1717930" y="3798126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D4D722-F88D-4533-BD36-3834CDE6B867}"/>
              </a:ext>
            </a:extLst>
          </p:cNvPr>
          <p:cNvSpPr txBox="1"/>
          <p:nvPr/>
        </p:nvSpPr>
        <p:spPr>
          <a:xfrm>
            <a:off x="1871685" y="407268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9,550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C597C0-D4F0-4B79-B41A-46F3B39E3366}"/>
              </a:ext>
            </a:extLst>
          </p:cNvPr>
          <p:cNvSpPr txBox="1"/>
          <p:nvPr/>
        </p:nvSpPr>
        <p:spPr>
          <a:xfrm>
            <a:off x="4948517" y="3789845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2,700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5B8E7575-C1FB-4B81-8FCA-0E487A40FE79}"/>
              </a:ext>
            </a:extLst>
          </p:cNvPr>
          <p:cNvGraphicFramePr>
            <a:graphicFrameLocks noGrp="1"/>
          </p:cNvGraphicFramePr>
          <p:nvPr/>
        </p:nvGraphicFramePr>
        <p:xfrm>
          <a:off x="4687299" y="3807106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1936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92BFE499-A865-4CFB-8BBC-D17FFF6B81A1}"/>
              </a:ext>
            </a:extLst>
          </p:cNvPr>
          <p:cNvSpPr txBox="1"/>
          <p:nvPr/>
        </p:nvSpPr>
        <p:spPr>
          <a:xfrm>
            <a:off x="10316848" y="3815629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CE5386F-FACB-4925-9CBC-F77074734F07}"/>
              </a:ext>
            </a:extLst>
          </p:cNvPr>
          <p:cNvSpPr txBox="1"/>
          <p:nvPr/>
        </p:nvSpPr>
        <p:spPr>
          <a:xfrm>
            <a:off x="995714" y="423738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5742233" y="4231673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9732482" y="4276904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300</a:t>
            </a: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5B8E7575-C1FB-4B81-8FCA-0E487A40FE79}"/>
              </a:ext>
            </a:extLst>
          </p:cNvPr>
          <p:cNvGraphicFramePr>
            <a:graphicFrameLocks noGrp="1"/>
          </p:cNvGraphicFramePr>
          <p:nvPr/>
        </p:nvGraphicFramePr>
        <p:xfrm>
          <a:off x="4693973" y="4527401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1DC597C0-D4F0-4B79-B41A-46F3B39E3366}"/>
              </a:ext>
            </a:extLst>
          </p:cNvPr>
          <p:cNvSpPr txBox="1"/>
          <p:nvPr/>
        </p:nvSpPr>
        <p:spPr>
          <a:xfrm>
            <a:off x="4955384" y="4509183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2,400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CD99C10-D99C-4A15-9C8A-FFD84DEA66DC}"/>
              </a:ext>
            </a:extLst>
          </p:cNvPr>
          <p:cNvSpPr txBox="1"/>
          <p:nvPr/>
        </p:nvSpPr>
        <p:spPr>
          <a:xfrm>
            <a:off x="995713" y="4631141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7DFFCD3-1411-4234-BB9B-9D3EE9778F58}"/>
              </a:ext>
            </a:extLst>
          </p:cNvPr>
          <p:cNvSpPr txBox="1"/>
          <p:nvPr/>
        </p:nvSpPr>
        <p:spPr>
          <a:xfrm>
            <a:off x="1891500" y="4635695"/>
            <a:ext cx="581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3C5C5B4-A566-468B-BDB9-E946A9D7B55A}"/>
              </a:ext>
            </a:extLst>
          </p:cNvPr>
          <p:cNvSpPr txBox="1"/>
          <p:nvPr/>
        </p:nvSpPr>
        <p:spPr>
          <a:xfrm>
            <a:off x="3263259" y="4632968"/>
            <a:ext cx="7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1,400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77DAE6D-49A0-4CA7-8DE9-B8764524C70F}"/>
              </a:ext>
            </a:extLst>
          </p:cNvPr>
          <p:cNvSpPr txBox="1"/>
          <p:nvPr/>
        </p:nvSpPr>
        <p:spPr>
          <a:xfrm>
            <a:off x="10364129" y="4601005"/>
            <a:ext cx="71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2,000</a:t>
            </a:r>
          </a:p>
        </p:txBody>
      </p:sp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9A6291D1-DDEE-486D-8B10-3C24F14E8FEC}"/>
              </a:ext>
            </a:extLst>
          </p:cNvPr>
          <p:cNvGraphicFramePr>
            <a:graphicFrameLocks noGrp="1"/>
          </p:cNvGraphicFramePr>
          <p:nvPr/>
        </p:nvGraphicFramePr>
        <p:xfrm>
          <a:off x="1600298" y="4973331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4A2D6B6F-0A0F-4743-94A8-B35B51775888}"/>
              </a:ext>
            </a:extLst>
          </p:cNvPr>
          <p:cNvSpPr txBox="1"/>
          <p:nvPr/>
        </p:nvSpPr>
        <p:spPr>
          <a:xfrm>
            <a:off x="1813424" y="4956218"/>
            <a:ext cx="1060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10,150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59962E9-768E-4DAC-87D9-097622D758E3}"/>
              </a:ext>
            </a:extLst>
          </p:cNvPr>
          <p:cNvSpPr txBox="1"/>
          <p:nvPr/>
        </p:nvSpPr>
        <p:spPr>
          <a:xfrm>
            <a:off x="1006058" y="519186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E8BED10-2D13-474A-8A7F-C935BE07E8AC}"/>
              </a:ext>
            </a:extLst>
          </p:cNvPr>
          <p:cNvSpPr txBox="1"/>
          <p:nvPr/>
        </p:nvSpPr>
        <p:spPr>
          <a:xfrm>
            <a:off x="2475303" y="5186105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2,100</a:t>
            </a:r>
          </a:p>
        </p:txBody>
      </p:sp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A45B89A1-7BD0-4D73-A441-D623B5298CC1}"/>
              </a:ext>
            </a:extLst>
          </p:cNvPr>
          <p:cNvGraphicFramePr>
            <a:graphicFrameLocks noGrp="1"/>
          </p:cNvGraphicFramePr>
          <p:nvPr/>
        </p:nvGraphicFramePr>
        <p:xfrm>
          <a:off x="1577121" y="544885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70" name="TextBox 69">
            <a:extLst>
              <a:ext uri="{FF2B5EF4-FFF2-40B4-BE49-F238E27FC236}">
                <a16:creationId xmlns:a16="http://schemas.microsoft.com/office/drawing/2014/main" id="{D63FC45D-7B0A-48DF-8CA2-20EF6392532D}"/>
              </a:ext>
            </a:extLst>
          </p:cNvPr>
          <p:cNvSpPr txBox="1"/>
          <p:nvPr/>
        </p:nvSpPr>
        <p:spPr>
          <a:xfrm>
            <a:off x="1891500" y="5412261"/>
            <a:ext cx="1060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8,050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2C45F71-A84F-4369-AF8D-6101F724E523}"/>
              </a:ext>
            </a:extLst>
          </p:cNvPr>
          <p:cNvSpPr txBox="1"/>
          <p:nvPr/>
        </p:nvSpPr>
        <p:spPr>
          <a:xfrm>
            <a:off x="9564124" y="5196012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E60B4B6-229C-465B-8ED7-69223C35F1EE}"/>
              </a:ext>
            </a:extLst>
          </p:cNvPr>
          <p:cNvSpPr txBox="1"/>
          <p:nvPr/>
        </p:nvSpPr>
        <p:spPr>
          <a:xfrm>
            <a:off x="6712312" y="5181428"/>
            <a:ext cx="5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900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8460607-06AF-4167-AA5E-D10E515B6784}"/>
              </a:ext>
            </a:extLst>
          </p:cNvPr>
          <p:cNvSpPr txBox="1"/>
          <p:nvPr/>
        </p:nvSpPr>
        <p:spPr>
          <a:xfrm>
            <a:off x="1020923" y="5632829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5/26</a:t>
            </a:r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F98723C8-169E-4B0F-B008-E6FACD472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07671"/>
              </p:ext>
            </p:extLst>
          </p:nvPr>
        </p:nvGraphicFramePr>
        <p:xfrm>
          <a:off x="7154047" y="544885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75" name="TextBox 74">
            <a:extLst>
              <a:ext uri="{FF2B5EF4-FFF2-40B4-BE49-F238E27FC236}">
                <a16:creationId xmlns:a16="http://schemas.microsoft.com/office/drawing/2014/main" id="{C1AA915C-32A8-4D81-9D44-A3AC1A6EB3EB}"/>
              </a:ext>
            </a:extLst>
          </p:cNvPr>
          <p:cNvSpPr txBox="1"/>
          <p:nvPr/>
        </p:nvSpPr>
        <p:spPr>
          <a:xfrm>
            <a:off x="7525836" y="5383932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600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F1CC0AF-C518-4F1E-83DA-2BA33D579F24}"/>
              </a:ext>
            </a:extLst>
          </p:cNvPr>
          <p:cNvSpPr txBox="1"/>
          <p:nvPr/>
        </p:nvSpPr>
        <p:spPr>
          <a:xfrm>
            <a:off x="7277355" y="556027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1,000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48642D5-3430-482C-A7B9-8F6CC04A13EE}"/>
              </a:ext>
            </a:extLst>
          </p:cNvPr>
          <p:cNvSpPr txBox="1"/>
          <p:nvPr/>
        </p:nvSpPr>
        <p:spPr>
          <a:xfrm>
            <a:off x="9574840" y="555059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1,000</a:t>
            </a:r>
          </a:p>
        </p:txBody>
      </p: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AAF49545-887A-4E4A-B5B6-7DA35045E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93657"/>
              </p:ext>
            </p:extLst>
          </p:nvPr>
        </p:nvGraphicFramePr>
        <p:xfrm>
          <a:off x="7165712" y="5848673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79" name="TextBox 78">
            <a:extLst>
              <a:ext uri="{FF2B5EF4-FFF2-40B4-BE49-F238E27FC236}">
                <a16:creationId xmlns:a16="http://schemas.microsoft.com/office/drawing/2014/main" id="{14577372-AB49-4F1E-B1E3-DED18BE98069}"/>
              </a:ext>
            </a:extLst>
          </p:cNvPr>
          <p:cNvSpPr txBox="1"/>
          <p:nvPr/>
        </p:nvSpPr>
        <p:spPr>
          <a:xfrm>
            <a:off x="7455676" y="5803549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1,600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71155E0-A5DA-4A42-AF5D-85E8E32A3E01}"/>
              </a:ext>
            </a:extLst>
          </p:cNvPr>
          <p:cNvSpPr txBox="1"/>
          <p:nvPr/>
        </p:nvSpPr>
        <p:spPr>
          <a:xfrm>
            <a:off x="3245526" y="1486437"/>
            <a:ext cx="1258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   Accounts </a:t>
            </a:r>
          </a:p>
          <a:p>
            <a:r>
              <a:rPr lang="en-US" sz="1600" b="1" dirty="0"/>
              <a:t>  Receivable</a:t>
            </a:r>
          </a:p>
        </p:txBody>
      </p:sp>
    </p:spTree>
    <p:extLst>
      <p:ext uri="{BB962C8B-B14F-4D97-AF65-F5344CB8AC3E}">
        <p14:creationId xmlns:p14="http://schemas.microsoft.com/office/powerpoint/2010/main" val="2664377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4" grpId="0"/>
      <p:bldP spid="75" grpId="0"/>
      <p:bldP spid="76" grpId="0"/>
      <p:bldP spid="77" grpId="0"/>
      <p:bldP spid="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C32382-02EA-4A78-B253-BB052B7F4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959034"/>
              </p:ext>
            </p:extLst>
          </p:nvPr>
        </p:nvGraphicFramePr>
        <p:xfrm>
          <a:off x="1539295" y="2026188"/>
          <a:ext cx="4659107" cy="4679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49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7274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22920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14123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141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141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141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A19369-3B30-4F9F-BD6F-9DF81E2EF967}"/>
              </a:ext>
            </a:extLst>
          </p:cNvPr>
          <p:cNvSpPr txBox="1"/>
          <p:nvPr/>
        </p:nvSpPr>
        <p:spPr>
          <a:xfrm>
            <a:off x="1692250" y="2574698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005556-FB17-4CDF-BE6E-64E39438CCCA}"/>
              </a:ext>
            </a:extLst>
          </p:cNvPr>
          <p:cNvSpPr txBox="1"/>
          <p:nvPr/>
        </p:nvSpPr>
        <p:spPr>
          <a:xfrm>
            <a:off x="1987324" y="1676792"/>
            <a:ext cx="666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Cash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CCEF2-6863-4AE1-9BE3-0D948E09E4CC}"/>
              </a:ext>
            </a:extLst>
          </p:cNvPr>
          <p:cNvSpPr txBox="1"/>
          <p:nvPr/>
        </p:nvSpPr>
        <p:spPr>
          <a:xfrm>
            <a:off x="1518621" y="2039878"/>
            <a:ext cx="781675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B61305-F594-4252-ADB6-E800F9294B80}"/>
              </a:ext>
            </a:extLst>
          </p:cNvPr>
          <p:cNvSpPr txBox="1"/>
          <p:nvPr/>
        </p:nvSpPr>
        <p:spPr>
          <a:xfrm>
            <a:off x="2328123" y="2035657"/>
            <a:ext cx="7555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B07D78-93B0-4485-93FD-478CEC1C7EC9}"/>
              </a:ext>
            </a:extLst>
          </p:cNvPr>
          <p:cNvSpPr txBox="1"/>
          <p:nvPr/>
        </p:nvSpPr>
        <p:spPr>
          <a:xfrm>
            <a:off x="7374822" y="1896435"/>
            <a:ext cx="7393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87DC5C-8ED3-47FD-B5F0-1853482368D1}"/>
              </a:ext>
            </a:extLst>
          </p:cNvPr>
          <p:cNvSpPr txBox="1"/>
          <p:nvPr/>
        </p:nvSpPr>
        <p:spPr>
          <a:xfrm>
            <a:off x="5346275" y="2040423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92B61-0BE5-4282-95B6-3130C259866C}"/>
              </a:ext>
            </a:extLst>
          </p:cNvPr>
          <p:cNvSpPr txBox="1"/>
          <p:nvPr/>
        </p:nvSpPr>
        <p:spPr>
          <a:xfrm>
            <a:off x="3128080" y="2033721"/>
            <a:ext cx="7555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EC8F0C-CFA1-41B7-A522-F364CC136F19}"/>
              </a:ext>
            </a:extLst>
          </p:cNvPr>
          <p:cNvSpPr txBox="1"/>
          <p:nvPr/>
        </p:nvSpPr>
        <p:spPr>
          <a:xfrm>
            <a:off x="4651047" y="2033721"/>
            <a:ext cx="7461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A435D8-742B-412C-988A-C12082701BA0}"/>
              </a:ext>
            </a:extLst>
          </p:cNvPr>
          <p:cNvSpPr txBox="1"/>
          <p:nvPr/>
        </p:nvSpPr>
        <p:spPr>
          <a:xfrm>
            <a:off x="1461350" y="647693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2C7EEC5-B0AC-4FD4-A5CF-6462A7A04442}"/>
              </a:ext>
            </a:extLst>
          </p:cNvPr>
          <p:cNvCxnSpPr>
            <a:cxnSpLocks/>
          </p:cNvCxnSpPr>
          <p:nvPr/>
        </p:nvCxnSpPr>
        <p:spPr>
          <a:xfrm>
            <a:off x="1505537" y="1017025"/>
            <a:ext cx="4000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C972B6-61AE-4782-92F9-2DD9BFA491B5}"/>
              </a:ext>
            </a:extLst>
          </p:cNvPr>
          <p:cNvSpPr txBox="1"/>
          <p:nvPr/>
        </p:nvSpPr>
        <p:spPr>
          <a:xfrm>
            <a:off x="5841175" y="509193"/>
            <a:ext cx="65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=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96FF9E-69E8-4BB2-A2A7-03626BB2E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528240"/>
              </p:ext>
            </p:extLst>
          </p:nvPr>
        </p:nvGraphicFramePr>
        <p:xfrm>
          <a:off x="6375863" y="2039879"/>
          <a:ext cx="4588002" cy="46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37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37452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07068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07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07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07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C3A052-B364-4742-983A-B85283EBDF95}"/>
              </a:ext>
            </a:extLst>
          </p:cNvPr>
          <p:cNvCxnSpPr>
            <a:cxnSpLocks/>
          </p:cNvCxnSpPr>
          <p:nvPr/>
        </p:nvCxnSpPr>
        <p:spPr>
          <a:xfrm>
            <a:off x="6427304" y="1017025"/>
            <a:ext cx="4427779" cy="6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C3D2EAE-7573-4CEC-864D-67CB312658C6}"/>
              </a:ext>
            </a:extLst>
          </p:cNvPr>
          <p:cNvSpPr txBox="1"/>
          <p:nvPr/>
        </p:nvSpPr>
        <p:spPr>
          <a:xfrm>
            <a:off x="6880194" y="663251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  L                 +                    OE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BE253E-CB9E-4E1F-83FD-994316925EA1}"/>
              </a:ext>
            </a:extLst>
          </p:cNvPr>
          <p:cNvSpPr txBox="1"/>
          <p:nvPr/>
        </p:nvSpPr>
        <p:spPr>
          <a:xfrm>
            <a:off x="8365334" y="1662488"/>
            <a:ext cx="126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Capital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EFE3F4-09F2-4A59-931F-3A54F9E78878}"/>
              </a:ext>
            </a:extLst>
          </p:cNvPr>
          <p:cNvSpPr txBox="1"/>
          <p:nvPr/>
        </p:nvSpPr>
        <p:spPr>
          <a:xfrm>
            <a:off x="9626206" y="1506146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Operational </a:t>
            </a:r>
          </a:p>
          <a:p>
            <a:r>
              <a:rPr lang="en-US" sz="1600" b="1" dirty="0"/>
              <a:t>    Change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FCFACB00-5D00-4C88-B1E9-C9A0A8D5C32B}"/>
              </a:ext>
            </a:extLst>
          </p:cNvPr>
          <p:cNvSpPr/>
          <p:nvPr/>
        </p:nvSpPr>
        <p:spPr>
          <a:xfrm rot="5400000">
            <a:off x="9046985" y="130940"/>
            <a:ext cx="784829" cy="2959827"/>
          </a:xfrm>
          <a:prstGeom prst="leftBrace">
            <a:avLst>
              <a:gd name="adj1" fmla="val 11710"/>
              <a:gd name="adj2" fmla="val 49983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CA121-DEFA-44FB-8EE3-F3A6F11B69EC}"/>
              </a:ext>
            </a:extLst>
          </p:cNvPr>
          <p:cNvSpPr txBox="1"/>
          <p:nvPr/>
        </p:nvSpPr>
        <p:spPr>
          <a:xfrm>
            <a:off x="1091370" y="257051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68F77F-BC77-44BA-BDE4-08EBC5D1B316}"/>
              </a:ext>
            </a:extLst>
          </p:cNvPr>
          <p:cNvSpPr txBox="1"/>
          <p:nvPr/>
        </p:nvSpPr>
        <p:spPr>
          <a:xfrm>
            <a:off x="8813034" y="2574698"/>
            <a:ext cx="70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A2C6E8-6749-4CC8-97C0-A666911A3C4A}"/>
              </a:ext>
            </a:extLst>
          </p:cNvPr>
          <p:cNvSpPr txBox="1"/>
          <p:nvPr/>
        </p:nvSpPr>
        <p:spPr>
          <a:xfrm>
            <a:off x="7185343" y="2027432"/>
            <a:ext cx="713409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8728FE-81B6-4D2F-83FE-73399413F141}"/>
              </a:ext>
            </a:extLst>
          </p:cNvPr>
          <p:cNvSpPr txBox="1"/>
          <p:nvPr/>
        </p:nvSpPr>
        <p:spPr>
          <a:xfrm>
            <a:off x="10232661" y="2039878"/>
            <a:ext cx="752635" cy="9079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Revenue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      +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CDADD4-1682-4F8D-B9AD-3FF54720119B}"/>
              </a:ext>
            </a:extLst>
          </p:cNvPr>
          <p:cNvSpPr txBox="1"/>
          <p:nvPr/>
        </p:nvSpPr>
        <p:spPr>
          <a:xfrm>
            <a:off x="8698709" y="2026188"/>
            <a:ext cx="717717" cy="754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EA0C32-2679-4FCB-943C-73F0D10A2AA7}"/>
              </a:ext>
            </a:extLst>
          </p:cNvPr>
          <p:cNvSpPr txBox="1"/>
          <p:nvPr/>
        </p:nvSpPr>
        <p:spPr>
          <a:xfrm>
            <a:off x="6375863" y="2030367"/>
            <a:ext cx="746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67CC5D-2E98-4C3F-AAE9-5EE48E377B75}"/>
              </a:ext>
            </a:extLst>
          </p:cNvPr>
          <p:cNvSpPr txBox="1"/>
          <p:nvPr/>
        </p:nvSpPr>
        <p:spPr>
          <a:xfrm>
            <a:off x="7900913" y="2035316"/>
            <a:ext cx="87315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76E978-F905-49D4-A173-6512B1AC61A9}"/>
              </a:ext>
            </a:extLst>
          </p:cNvPr>
          <p:cNvSpPr txBox="1"/>
          <p:nvPr/>
        </p:nvSpPr>
        <p:spPr>
          <a:xfrm>
            <a:off x="9511671" y="2030057"/>
            <a:ext cx="81787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Expense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     </a:t>
            </a:r>
            <a:r>
              <a:rPr lang="en-US" dirty="0">
                <a:solidFill>
                  <a:schemeClr val="bg1"/>
                </a:solidFill>
              </a:rPr>
              <a:t> -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94C2D5-4500-491C-95DB-CBE3C7BAC3E0}"/>
              </a:ext>
            </a:extLst>
          </p:cNvPr>
          <p:cNvSpPr txBox="1"/>
          <p:nvPr/>
        </p:nvSpPr>
        <p:spPr>
          <a:xfrm>
            <a:off x="1059261" y="2934021"/>
            <a:ext cx="72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2473452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F4E44F-2A32-4368-A28D-D8D91B958436}"/>
              </a:ext>
            </a:extLst>
          </p:cNvPr>
          <p:cNvSpPr txBox="1"/>
          <p:nvPr/>
        </p:nvSpPr>
        <p:spPr>
          <a:xfrm>
            <a:off x="4803465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77994A6-08A1-48BD-B75C-664F1ED19CDE}"/>
              </a:ext>
            </a:extLst>
          </p:cNvPr>
          <p:cNvSpPr txBox="1"/>
          <p:nvPr/>
        </p:nvSpPr>
        <p:spPr>
          <a:xfrm>
            <a:off x="4931504" y="1656856"/>
            <a:ext cx="10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Supplies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AC9844-AC4A-4BBC-A5B1-D8DBA3A0907E}"/>
              </a:ext>
            </a:extLst>
          </p:cNvPr>
          <p:cNvSpPr txBox="1"/>
          <p:nvPr/>
        </p:nvSpPr>
        <p:spPr>
          <a:xfrm>
            <a:off x="917835" y="3230091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Balance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3E52D0-667A-4AAE-A078-9943F334B02F}"/>
              </a:ext>
            </a:extLst>
          </p:cNvPr>
          <p:cNvSpPr txBox="1"/>
          <p:nvPr/>
        </p:nvSpPr>
        <p:spPr>
          <a:xfrm>
            <a:off x="1821398" y="323812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6,800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4A8693-732F-44FA-A1DF-3D1FF44DC6B7}"/>
              </a:ext>
            </a:extLst>
          </p:cNvPr>
          <p:cNvGraphicFramePr>
            <a:graphicFrameLocks noGrp="1"/>
          </p:cNvGraphicFramePr>
          <p:nvPr/>
        </p:nvGraphicFramePr>
        <p:xfrm>
          <a:off x="1551735" y="3283168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10D0E607-581A-4FC8-9D4C-25EA3642A8BE}"/>
              </a:ext>
            </a:extLst>
          </p:cNvPr>
          <p:cNvSpPr txBox="1"/>
          <p:nvPr/>
        </p:nvSpPr>
        <p:spPr>
          <a:xfrm>
            <a:off x="2593865" y="250025"/>
            <a:ext cx="8877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On May 31, The owner withdrew $500 cash from the business for personal use.</a:t>
            </a:r>
            <a:endParaRPr lang="en-US" sz="14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786646-0A9D-4FC4-B97C-8D087A3B7F41}"/>
              </a:ext>
            </a:extLst>
          </p:cNvPr>
          <p:cNvSpPr txBox="1"/>
          <p:nvPr/>
        </p:nvSpPr>
        <p:spPr>
          <a:xfrm>
            <a:off x="1006430" y="346398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3BC12F-A45F-42C4-B851-8A1D3F81065B}"/>
              </a:ext>
            </a:extLst>
          </p:cNvPr>
          <p:cNvSpPr txBox="1"/>
          <p:nvPr/>
        </p:nvSpPr>
        <p:spPr>
          <a:xfrm>
            <a:off x="4776990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A2C32F-9209-44DA-89A1-31B0C0354A77}"/>
              </a:ext>
            </a:extLst>
          </p:cNvPr>
          <p:cNvSpPr txBox="1"/>
          <p:nvPr/>
        </p:nvSpPr>
        <p:spPr>
          <a:xfrm>
            <a:off x="7277355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A6E0B-210B-49C8-8D1E-E32B195F6509}"/>
              </a:ext>
            </a:extLst>
          </p:cNvPr>
          <p:cNvSpPr txBox="1"/>
          <p:nvPr/>
        </p:nvSpPr>
        <p:spPr>
          <a:xfrm>
            <a:off x="3148677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11,350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EC484B-B3B8-4B51-A9F6-132341066CEF}"/>
              </a:ext>
            </a:extLst>
          </p:cNvPr>
          <p:cNvSpPr txBox="1"/>
          <p:nvPr/>
        </p:nvSpPr>
        <p:spPr>
          <a:xfrm>
            <a:off x="6830121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1,600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CD9369-C26D-45F5-A028-59BC7A5157CB}"/>
              </a:ext>
            </a:extLst>
          </p:cNvPr>
          <p:cNvSpPr txBox="1"/>
          <p:nvPr/>
        </p:nvSpPr>
        <p:spPr>
          <a:xfrm>
            <a:off x="9067373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9,750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AD0015-5651-4130-BB71-A1BEA119B3C0}"/>
              </a:ext>
            </a:extLst>
          </p:cNvPr>
          <p:cNvSpPr txBox="1"/>
          <p:nvPr/>
        </p:nvSpPr>
        <p:spPr>
          <a:xfrm>
            <a:off x="3909919" y="2037577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1233498-FF0F-4EE2-8341-159A41BD9A04}"/>
              </a:ext>
            </a:extLst>
          </p:cNvPr>
          <p:cNvSpPr txBox="1"/>
          <p:nvPr/>
        </p:nvSpPr>
        <p:spPr>
          <a:xfrm>
            <a:off x="6682828" y="1449103"/>
            <a:ext cx="1046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Accounts </a:t>
            </a:r>
          </a:p>
          <a:p>
            <a:r>
              <a:rPr lang="en-US" sz="1600" b="1" dirty="0"/>
              <a:t>  Payable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A9DDB062-6532-4254-A13F-EE5D80B3982B}"/>
              </a:ext>
            </a:extLst>
          </p:cNvPr>
          <p:cNvGraphicFramePr>
            <a:graphicFrameLocks noGrp="1"/>
          </p:cNvGraphicFramePr>
          <p:nvPr/>
        </p:nvGraphicFramePr>
        <p:xfrm>
          <a:off x="1615535" y="409581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CE5386F-FACB-4925-9CBC-F77074734F07}"/>
              </a:ext>
            </a:extLst>
          </p:cNvPr>
          <p:cNvSpPr txBox="1"/>
          <p:nvPr/>
        </p:nvSpPr>
        <p:spPr>
          <a:xfrm>
            <a:off x="995715" y="381343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2BF80C-6BF5-4C6F-BAEA-4C2724A08BBE}"/>
              </a:ext>
            </a:extLst>
          </p:cNvPr>
          <p:cNvSpPr txBox="1"/>
          <p:nvPr/>
        </p:nvSpPr>
        <p:spPr>
          <a:xfrm>
            <a:off x="1717930" y="3798126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D4D722-F88D-4533-BD36-3834CDE6B867}"/>
              </a:ext>
            </a:extLst>
          </p:cNvPr>
          <p:cNvSpPr txBox="1"/>
          <p:nvPr/>
        </p:nvSpPr>
        <p:spPr>
          <a:xfrm>
            <a:off x="1871685" y="407268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9,550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C597C0-D4F0-4B79-B41A-46F3B39E3366}"/>
              </a:ext>
            </a:extLst>
          </p:cNvPr>
          <p:cNvSpPr txBox="1"/>
          <p:nvPr/>
        </p:nvSpPr>
        <p:spPr>
          <a:xfrm>
            <a:off x="4948517" y="3789845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2,700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5B8E7575-C1FB-4B81-8FCA-0E487A40FE79}"/>
              </a:ext>
            </a:extLst>
          </p:cNvPr>
          <p:cNvGraphicFramePr>
            <a:graphicFrameLocks noGrp="1"/>
          </p:cNvGraphicFramePr>
          <p:nvPr/>
        </p:nvGraphicFramePr>
        <p:xfrm>
          <a:off x="4687299" y="3807106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1936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92BFE499-A865-4CFB-8BBC-D17FFF6B81A1}"/>
              </a:ext>
            </a:extLst>
          </p:cNvPr>
          <p:cNvSpPr txBox="1"/>
          <p:nvPr/>
        </p:nvSpPr>
        <p:spPr>
          <a:xfrm>
            <a:off x="10316848" y="3815629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CE5386F-FACB-4925-9CBC-F77074734F07}"/>
              </a:ext>
            </a:extLst>
          </p:cNvPr>
          <p:cNvSpPr txBox="1"/>
          <p:nvPr/>
        </p:nvSpPr>
        <p:spPr>
          <a:xfrm>
            <a:off x="995714" y="423738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5742233" y="4231673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9732482" y="4276904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300</a:t>
            </a: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5B8E7575-C1FB-4B81-8FCA-0E487A40FE79}"/>
              </a:ext>
            </a:extLst>
          </p:cNvPr>
          <p:cNvGraphicFramePr>
            <a:graphicFrameLocks noGrp="1"/>
          </p:cNvGraphicFramePr>
          <p:nvPr/>
        </p:nvGraphicFramePr>
        <p:xfrm>
          <a:off x="4693973" y="4527401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1DC597C0-D4F0-4B79-B41A-46F3B39E3366}"/>
              </a:ext>
            </a:extLst>
          </p:cNvPr>
          <p:cNvSpPr txBox="1"/>
          <p:nvPr/>
        </p:nvSpPr>
        <p:spPr>
          <a:xfrm>
            <a:off x="4955384" y="4508672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2,400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CD99C10-D99C-4A15-9C8A-FFD84DEA66DC}"/>
              </a:ext>
            </a:extLst>
          </p:cNvPr>
          <p:cNvSpPr txBox="1"/>
          <p:nvPr/>
        </p:nvSpPr>
        <p:spPr>
          <a:xfrm>
            <a:off x="995713" y="4631141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7DFFCD3-1411-4234-BB9B-9D3EE9778F58}"/>
              </a:ext>
            </a:extLst>
          </p:cNvPr>
          <p:cNvSpPr txBox="1"/>
          <p:nvPr/>
        </p:nvSpPr>
        <p:spPr>
          <a:xfrm>
            <a:off x="1891500" y="4635695"/>
            <a:ext cx="581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3C5C5B4-A566-468B-BDB9-E946A9D7B55A}"/>
              </a:ext>
            </a:extLst>
          </p:cNvPr>
          <p:cNvSpPr txBox="1"/>
          <p:nvPr/>
        </p:nvSpPr>
        <p:spPr>
          <a:xfrm>
            <a:off x="3263259" y="4632968"/>
            <a:ext cx="7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1,400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77DAE6D-49A0-4CA7-8DE9-B8764524C70F}"/>
              </a:ext>
            </a:extLst>
          </p:cNvPr>
          <p:cNvSpPr txBox="1"/>
          <p:nvPr/>
        </p:nvSpPr>
        <p:spPr>
          <a:xfrm>
            <a:off x="10364129" y="4601005"/>
            <a:ext cx="71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2,000</a:t>
            </a:r>
          </a:p>
        </p:txBody>
      </p:sp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9A6291D1-DDEE-486D-8B10-3C24F14E8FEC}"/>
              </a:ext>
            </a:extLst>
          </p:cNvPr>
          <p:cNvGraphicFramePr>
            <a:graphicFrameLocks noGrp="1"/>
          </p:cNvGraphicFramePr>
          <p:nvPr/>
        </p:nvGraphicFramePr>
        <p:xfrm>
          <a:off x="1600298" y="4973331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4A2D6B6F-0A0F-4743-94A8-B35B51775888}"/>
              </a:ext>
            </a:extLst>
          </p:cNvPr>
          <p:cNvSpPr txBox="1"/>
          <p:nvPr/>
        </p:nvSpPr>
        <p:spPr>
          <a:xfrm>
            <a:off x="1813424" y="4956218"/>
            <a:ext cx="1060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10,150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59962E9-768E-4DAC-87D9-097622D758E3}"/>
              </a:ext>
            </a:extLst>
          </p:cNvPr>
          <p:cNvSpPr txBox="1"/>
          <p:nvPr/>
        </p:nvSpPr>
        <p:spPr>
          <a:xfrm>
            <a:off x="1006058" y="519186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E8BED10-2D13-474A-8A7F-C935BE07E8AC}"/>
              </a:ext>
            </a:extLst>
          </p:cNvPr>
          <p:cNvSpPr txBox="1"/>
          <p:nvPr/>
        </p:nvSpPr>
        <p:spPr>
          <a:xfrm>
            <a:off x="2475303" y="5186105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2,100</a:t>
            </a:r>
          </a:p>
        </p:txBody>
      </p:sp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A45B89A1-7BD0-4D73-A441-D623B5298CC1}"/>
              </a:ext>
            </a:extLst>
          </p:cNvPr>
          <p:cNvGraphicFramePr>
            <a:graphicFrameLocks noGrp="1"/>
          </p:cNvGraphicFramePr>
          <p:nvPr/>
        </p:nvGraphicFramePr>
        <p:xfrm>
          <a:off x="1577121" y="544885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70" name="TextBox 69">
            <a:extLst>
              <a:ext uri="{FF2B5EF4-FFF2-40B4-BE49-F238E27FC236}">
                <a16:creationId xmlns:a16="http://schemas.microsoft.com/office/drawing/2014/main" id="{D63FC45D-7B0A-48DF-8CA2-20EF6392532D}"/>
              </a:ext>
            </a:extLst>
          </p:cNvPr>
          <p:cNvSpPr txBox="1"/>
          <p:nvPr/>
        </p:nvSpPr>
        <p:spPr>
          <a:xfrm>
            <a:off x="1891500" y="5412261"/>
            <a:ext cx="1060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8,050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2C45F71-A84F-4369-AF8D-6101F724E523}"/>
              </a:ext>
            </a:extLst>
          </p:cNvPr>
          <p:cNvSpPr txBox="1"/>
          <p:nvPr/>
        </p:nvSpPr>
        <p:spPr>
          <a:xfrm>
            <a:off x="9564124" y="5196012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E60B4B6-229C-465B-8ED7-69223C35F1EE}"/>
              </a:ext>
            </a:extLst>
          </p:cNvPr>
          <p:cNvSpPr txBox="1"/>
          <p:nvPr/>
        </p:nvSpPr>
        <p:spPr>
          <a:xfrm>
            <a:off x="6712312" y="5181428"/>
            <a:ext cx="5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900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8460607-06AF-4167-AA5E-D10E515B6784}"/>
              </a:ext>
            </a:extLst>
          </p:cNvPr>
          <p:cNvSpPr txBox="1"/>
          <p:nvPr/>
        </p:nvSpPr>
        <p:spPr>
          <a:xfrm>
            <a:off x="1020923" y="5632829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5/26</a:t>
            </a:r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F98723C8-169E-4B0F-B008-E6FACD472FEB}"/>
              </a:ext>
            </a:extLst>
          </p:cNvPr>
          <p:cNvGraphicFramePr>
            <a:graphicFrameLocks noGrp="1"/>
          </p:cNvGraphicFramePr>
          <p:nvPr/>
        </p:nvGraphicFramePr>
        <p:xfrm>
          <a:off x="7154047" y="544885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75" name="TextBox 74">
            <a:extLst>
              <a:ext uri="{FF2B5EF4-FFF2-40B4-BE49-F238E27FC236}">
                <a16:creationId xmlns:a16="http://schemas.microsoft.com/office/drawing/2014/main" id="{C1AA915C-32A8-4D81-9D44-A3AC1A6EB3EB}"/>
              </a:ext>
            </a:extLst>
          </p:cNvPr>
          <p:cNvSpPr txBox="1"/>
          <p:nvPr/>
        </p:nvSpPr>
        <p:spPr>
          <a:xfrm>
            <a:off x="7525836" y="5383932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600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F1CC0AF-C518-4F1E-83DA-2BA33D579F24}"/>
              </a:ext>
            </a:extLst>
          </p:cNvPr>
          <p:cNvSpPr txBox="1"/>
          <p:nvPr/>
        </p:nvSpPr>
        <p:spPr>
          <a:xfrm>
            <a:off x="7277355" y="556027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1,000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48642D5-3430-482C-A7B9-8F6CC04A13EE}"/>
              </a:ext>
            </a:extLst>
          </p:cNvPr>
          <p:cNvSpPr txBox="1"/>
          <p:nvPr/>
        </p:nvSpPr>
        <p:spPr>
          <a:xfrm>
            <a:off x="9574840" y="555059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1,000</a:t>
            </a:r>
          </a:p>
        </p:txBody>
      </p: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AAF49545-887A-4E4A-B5B6-7DA35045ED3F}"/>
              </a:ext>
            </a:extLst>
          </p:cNvPr>
          <p:cNvGraphicFramePr>
            <a:graphicFrameLocks noGrp="1"/>
          </p:cNvGraphicFramePr>
          <p:nvPr/>
        </p:nvGraphicFramePr>
        <p:xfrm>
          <a:off x="7165712" y="5848673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79" name="TextBox 78">
            <a:extLst>
              <a:ext uri="{FF2B5EF4-FFF2-40B4-BE49-F238E27FC236}">
                <a16:creationId xmlns:a16="http://schemas.microsoft.com/office/drawing/2014/main" id="{14577372-AB49-4F1E-B1E3-DED18BE98069}"/>
              </a:ext>
            </a:extLst>
          </p:cNvPr>
          <p:cNvSpPr txBox="1"/>
          <p:nvPr/>
        </p:nvSpPr>
        <p:spPr>
          <a:xfrm>
            <a:off x="7455676" y="5803549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1,600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863B0EB-FEC4-4A6B-BE2E-3F084FB9AD1D}"/>
              </a:ext>
            </a:extLst>
          </p:cNvPr>
          <p:cNvSpPr txBox="1"/>
          <p:nvPr/>
        </p:nvSpPr>
        <p:spPr>
          <a:xfrm>
            <a:off x="1020923" y="5939858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5/31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960FBAA-FFC3-47B1-8F86-93417B2A1E5D}"/>
              </a:ext>
            </a:extLst>
          </p:cNvPr>
          <p:cNvSpPr txBox="1"/>
          <p:nvPr/>
        </p:nvSpPr>
        <p:spPr>
          <a:xfrm>
            <a:off x="2654074" y="5939858"/>
            <a:ext cx="7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2705595-0438-4986-9C10-20A957FCFF52}"/>
              </a:ext>
            </a:extLst>
          </p:cNvPr>
          <p:cNvSpPr txBox="1"/>
          <p:nvPr/>
        </p:nvSpPr>
        <p:spPr>
          <a:xfrm>
            <a:off x="8242397" y="5939858"/>
            <a:ext cx="7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500</a:t>
            </a:r>
          </a:p>
        </p:txBody>
      </p:sp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20762EF5-AD86-4F9A-9068-4AE515604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431243"/>
              </p:ext>
            </p:extLst>
          </p:nvPr>
        </p:nvGraphicFramePr>
        <p:xfrm>
          <a:off x="8681325" y="6214433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graphicFrame>
        <p:nvGraphicFramePr>
          <p:cNvPr id="84" name="Table 83">
            <a:extLst>
              <a:ext uri="{FF2B5EF4-FFF2-40B4-BE49-F238E27FC236}">
                <a16:creationId xmlns:a16="http://schemas.microsoft.com/office/drawing/2014/main" id="{7C9106D5-5BE9-47F8-B5DB-75BCF1016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802580"/>
              </p:ext>
            </p:extLst>
          </p:nvPr>
        </p:nvGraphicFramePr>
        <p:xfrm>
          <a:off x="1592806" y="6230146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86" name="TextBox 85">
            <a:extLst>
              <a:ext uri="{FF2B5EF4-FFF2-40B4-BE49-F238E27FC236}">
                <a16:creationId xmlns:a16="http://schemas.microsoft.com/office/drawing/2014/main" id="{934A0127-7F70-4F22-B8E8-701946211CED}"/>
              </a:ext>
            </a:extLst>
          </p:cNvPr>
          <p:cNvSpPr txBox="1"/>
          <p:nvPr/>
        </p:nvSpPr>
        <p:spPr>
          <a:xfrm>
            <a:off x="1899721" y="6170775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7,550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2412398-F9B5-4BCC-B007-2AE87940AD15}"/>
              </a:ext>
            </a:extLst>
          </p:cNvPr>
          <p:cNvSpPr txBox="1"/>
          <p:nvPr/>
        </p:nvSpPr>
        <p:spPr>
          <a:xfrm>
            <a:off x="8993345" y="6157745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7,500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B18D97D-6203-4A7E-9F5D-926CD71A7783}"/>
              </a:ext>
            </a:extLst>
          </p:cNvPr>
          <p:cNvSpPr txBox="1"/>
          <p:nvPr/>
        </p:nvSpPr>
        <p:spPr>
          <a:xfrm>
            <a:off x="3245526" y="1486437"/>
            <a:ext cx="1258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   Accounts </a:t>
            </a:r>
          </a:p>
          <a:p>
            <a:r>
              <a:rPr lang="en-US" sz="1600" b="1" dirty="0"/>
              <a:t>  Receivable</a:t>
            </a:r>
          </a:p>
        </p:txBody>
      </p:sp>
    </p:spTree>
    <p:extLst>
      <p:ext uri="{BB962C8B-B14F-4D97-AF65-F5344CB8AC3E}">
        <p14:creationId xmlns:p14="http://schemas.microsoft.com/office/powerpoint/2010/main" val="254334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3" grpId="0"/>
      <p:bldP spid="81" grpId="0"/>
      <p:bldP spid="82" grpId="0"/>
      <p:bldP spid="86" grpId="0"/>
      <p:bldP spid="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C32382-02EA-4A78-B253-BB052B7F4981}"/>
              </a:ext>
            </a:extLst>
          </p:cNvPr>
          <p:cNvGraphicFramePr>
            <a:graphicFrameLocks noGrp="1"/>
          </p:cNvGraphicFramePr>
          <p:nvPr/>
        </p:nvGraphicFramePr>
        <p:xfrm>
          <a:off x="1539295" y="2026187"/>
          <a:ext cx="4659107" cy="4831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49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7274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43207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4715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471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471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471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A19369-3B30-4F9F-BD6F-9DF81E2EF967}"/>
              </a:ext>
            </a:extLst>
          </p:cNvPr>
          <p:cNvSpPr txBox="1"/>
          <p:nvPr/>
        </p:nvSpPr>
        <p:spPr>
          <a:xfrm>
            <a:off x="1692250" y="2574698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005556-FB17-4CDF-BE6E-64E39438CCCA}"/>
              </a:ext>
            </a:extLst>
          </p:cNvPr>
          <p:cNvSpPr txBox="1"/>
          <p:nvPr/>
        </p:nvSpPr>
        <p:spPr>
          <a:xfrm>
            <a:off x="1987324" y="1676792"/>
            <a:ext cx="666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Cash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CCEF2-6863-4AE1-9BE3-0D948E09E4CC}"/>
              </a:ext>
            </a:extLst>
          </p:cNvPr>
          <p:cNvSpPr txBox="1"/>
          <p:nvPr/>
        </p:nvSpPr>
        <p:spPr>
          <a:xfrm>
            <a:off x="1518621" y="2039878"/>
            <a:ext cx="781675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B61305-F594-4252-ADB6-E800F9294B80}"/>
              </a:ext>
            </a:extLst>
          </p:cNvPr>
          <p:cNvSpPr txBox="1"/>
          <p:nvPr/>
        </p:nvSpPr>
        <p:spPr>
          <a:xfrm>
            <a:off x="2367361" y="2036286"/>
            <a:ext cx="7555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B07D78-93B0-4485-93FD-478CEC1C7EC9}"/>
              </a:ext>
            </a:extLst>
          </p:cNvPr>
          <p:cNvSpPr txBox="1"/>
          <p:nvPr/>
        </p:nvSpPr>
        <p:spPr>
          <a:xfrm>
            <a:off x="7374822" y="1896435"/>
            <a:ext cx="7393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87DC5C-8ED3-47FD-B5F0-1853482368D1}"/>
              </a:ext>
            </a:extLst>
          </p:cNvPr>
          <p:cNvSpPr txBox="1"/>
          <p:nvPr/>
        </p:nvSpPr>
        <p:spPr>
          <a:xfrm>
            <a:off x="5346275" y="2040423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92B61-0BE5-4282-95B6-3130C259866C}"/>
              </a:ext>
            </a:extLst>
          </p:cNvPr>
          <p:cNvSpPr txBox="1"/>
          <p:nvPr/>
        </p:nvSpPr>
        <p:spPr>
          <a:xfrm>
            <a:off x="3128080" y="2033721"/>
            <a:ext cx="7555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EC8F0C-CFA1-41B7-A522-F364CC136F19}"/>
              </a:ext>
            </a:extLst>
          </p:cNvPr>
          <p:cNvSpPr txBox="1"/>
          <p:nvPr/>
        </p:nvSpPr>
        <p:spPr>
          <a:xfrm>
            <a:off x="4662479" y="2035663"/>
            <a:ext cx="7461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A435D8-742B-412C-988A-C12082701BA0}"/>
              </a:ext>
            </a:extLst>
          </p:cNvPr>
          <p:cNvSpPr txBox="1"/>
          <p:nvPr/>
        </p:nvSpPr>
        <p:spPr>
          <a:xfrm>
            <a:off x="1461350" y="647693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2C7EEC5-B0AC-4FD4-A5CF-6462A7A04442}"/>
              </a:ext>
            </a:extLst>
          </p:cNvPr>
          <p:cNvCxnSpPr>
            <a:cxnSpLocks/>
          </p:cNvCxnSpPr>
          <p:nvPr/>
        </p:nvCxnSpPr>
        <p:spPr>
          <a:xfrm>
            <a:off x="1505537" y="1017025"/>
            <a:ext cx="4000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C972B6-61AE-4782-92F9-2DD9BFA491B5}"/>
              </a:ext>
            </a:extLst>
          </p:cNvPr>
          <p:cNvSpPr txBox="1"/>
          <p:nvPr/>
        </p:nvSpPr>
        <p:spPr>
          <a:xfrm>
            <a:off x="5841175" y="509193"/>
            <a:ext cx="65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=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96FF9E-69E8-4BB2-A2A7-03626BB2EC6E}"/>
              </a:ext>
            </a:extLst>
          </p:cNvPr>
          <p:cNvGraphicFramePr>
            <a:graphicFrameLocks noGrp="1"/>
          </p:cNvGraphicFramePr>
          <p:nvPr/>
        </p:nvGraphicFramePr>
        <p:xfrm>
          <a:off x="6375863" y="2039878"/>
          <a:ext cx="4588002" cy="4831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37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60143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4291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429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429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429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C3A052-B364-4742-983A-B85283EBDF95}"/>
              </a:ext>
            </a:extLst>
          </p:cNvPr>
          <p:cNvCxnSpPr>
            <a:cxnSpLocks/>
          </p:cNvCxnSpPr>
          <p:nvPr/>
        </p:nvCxnSpPr>
        <p:spPr>
          <a:xfrm>
            <a:off x="6427304" y="1017025"/>
            <a:ext cx="4427779" cy="6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C3D2EAE-7573-4CEC-864D-67CB312658C6}"/>
              </a:ext>
            </a:extLst>
          </p:cNvPr>
          <p:cNvSpPr txBox="1"/>
          <p:nvPr/>
        </p:nvSpPr>
        <p:spPr>
          <a:xfrm>
            <a:off x="6880194" y="663251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  L                 +                    OE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BE253E-CB9E-4E1F-83FD-994316925EA1}"/>
              </a:ext>
            </a:extLst>
          </p:cNvPr>
          <p:cNvSpPr txBox="1"/>
          <p:nvPr/>
        </p:nvSpPr>
        <p:spPr>
          <a:xfrm>
            <a:off x="8365334" y="1662488"/>
            <a:ext cx="126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Capital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EFE3F4-09F2-4A59-931F-3A54F9E78878}"/>
              </a:ext>
            </a:extLst>
          </p:cNvPr>
          <p:cNvSpPr txBox="1"/>
          <p:nvPr/>
        </p:nvSpPr>
        <p:spPr>
          <a:xfrm>
            <a:off x="9626206" y="1506146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Operational </a:t>
            </a:r>
          </a:p>
          <a:p>
            <a:r>
              <a:rPr lang="en-US" sz="1600" b="1" dirty="0"/>
              <a:t>    Change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FCFACB00-5D00-4C88-B1E9-C9A0A8D5C32B}"/>
              </a:ext>
            </a:extLst>
          </p:cNvPr>
          <p:cNvSpPr/>
          <p:nvPr/>
        </p:nvSpPr>
        <p:spPr>
          <a:xfrm rot="5400000">
            <a:off x="9046985" y="130940"/>
            <a:ext cx="784829" cy="2959827"/>
          </a:xfrm>
          <a:prstGeom prst="leftBrace">
            <a:avLst>
              <a:gd name="adj1" fmla="val 11710"/>
              <a:gd name="adj2" fmla="val 49983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CA121-DEFA-44FB-8EE3-F3A6F11B69EC}"/>
              </a:ext>
            </a:extLst>
          </p:cNvPr>
          <p:cNvSpPr txBox="1"/>
          <p:nvPr/>
        </p:nvSpPr>
        <p:spPr>
          <a:xfrm>
            <a:off x="1091370" y="257051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68F77F-BC77-44BA-BDE4-08EBC5D1B316}"/>
              </a:ext>
            </a:extLst>
          </p:cNvPr>
          <p:cNvSpPr txBox="1"/>
          <p:nvPr/>
        </p:nvSpPr>
        <p:spPr>
          <a:xfrm>
            <a:off x="8813034" y="2574698"/>
            <a:ext cx="70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A2C6E8-6749-4CC8-97C0-A666911A3C4A}"/>
              </a:ext>
            </a:extLst>
          </p:cNvPr>
          <p:cNvSpPr txBox="1"/>
          <p:nvPr/>
        </p:nvSpPr>
        <p:spPr>
          <a:xfrm>
            <a:off x="7186156" y="2036583"/>
            <a:ext cx="713409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8728FE-81B6-4D2F-83FE-73399413F141}"/>
              </a:ext>
            </a:extLst>
          </p:cNvPr>
          <p:cNvSpPr txBox="1"/>
          <p:nvPr/>
        </p:nvSpPr>
        <p:spPr>
          <a:xfrm>
            <a:off x="10232661" y="2039878"/>
            <a:ext cx="752635" cy="9079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Revenue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      +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CDADD4-1682-4F8D-B9AD-3FF54720119B}"/>
              </a:ext>
            </a:extLst>
          </p:cNvPr>
          <p:cNvSpPr txBox="1"/>
          <p:nvPr/>
        </p:nvSpPr>
        <p:spPr>
          <a:xfrm>
            <a:off x="8698709" y="2026188"/>
            <a:ext cx="717717" cy="754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EA0C32-2679-4FCB-943C-73F0D10A2AA7}"/>
              </a:ext>
            </a:extLst>
          </p:cNvPr>
          <p:cNvSpPr txBox="1"/>
          <p:nvPr/>
        </p:nvSpPr>
        <p:spPr>
          <a:xfrm>
            <a:off x="6395703" y="2040423"/>
            <a:ext cx="746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67CC5D-2E98-4C3F-AAE9-5EE48E377B75}"/>
              </a:ext>
            </a:extLst>
          </p:cNvPr>
          <p:cNvSpPr txBox="1"/>
          <p:nvPr/>
        </p:nvSpPr>
        <p:spPr>
          <a:xfrm>
            <a:off x="7904633" y="2036091"/>
            <a:ext cx="87315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76E978-F905-49D4-A173-6512B1AC61A9}"/>
              </a:ext>
            </a:extLst>
          </p:cNvPr>
          <p:cNvSpPr txBox="1"/>
          <p:nvPr/>
        </p:nvSpPr>
        <p:spPr>
          <a:xfrm>
            <a:off x="9511671" y="2030057"/>
            <a:ext cx="81787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Expense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     </a:t>
            </a:r>
            <a:r>
              <a:rPr lang="en-US" dirty="0">
                <a:solidFill>
                  <a:schemeClr val="bg1"/>
                </a:solidFill>
              </a:rPr>
              <a:t> -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94C2D5-4500-491C-95DB-CBE3C7BAC3E0}"/>
              </a:ext>
            </a:extLst>
          </p:cNvPr>
          <p:cNvSpPr txBox="1"/>
          <p:nvPr/>
        </p:nvSpPr>
        <p:spPr>
          <a:xfrm>
            <a:off x="1059261" y="2934021"/>
            <a:ext cx="72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2473452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F4E44F-2A32-4368-A28D-D8D91B958436}"/>
              </a:ext>
            </a:extLst>
          </p:cNvPr>
          <p:cNvSpPr txBox="1"/>
          <p:nvPr/>
        </p:nvSpPr>
        <p:spPr>
          <a:xfrm>
            <a:off x="4803465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77994A6-08A1-48BD-B75C-664F1ED19CDE}"/>
              </a:ext>
            </a:extLst>
          </p:cNvPr>
          <p:cNvSpPr txBox="1"/>
          <p:nvPr/>
        </p:nvSpPr>
        <p:spPr>
          <a:xfrm>
            <a:off x="4931504" y="1656856"/>
            <a:ext cx="10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Supplies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AC9844-AC4A-4BBC-A5B1-D8DBA3A0907E}"/>
              </a:ext>
            </a:extLst>
          </p:cNvPr>
          <p:cNvSpPr txBox="1"/>
          <p:nvPr/>
        </p:nvSpPr>
        <p:spPr>
          <a:xfrm>
            <a:off x="917835" y="3230091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Balance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3E52D0-667A-4AAE-A078-9943F334B02F}"/>
              </a:ext>
            </a:extLst>
          </p:cNvPr>
          <p:cNvSpPr txBox="1"/>
          <p:nvPr/>
        </p:nvSpPr>
        <p:spPr>
          <a:xfrm>
            <a:off x="1821398" y="323812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6,800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4A8693-732F-44FA-A1DF-3D1FF44DC6B7}"/>
              </a:ext>
            </a:extLst>
          </p:cNvPr>
          <p:cNvGraphicFramePr>
            <a:graphicFrameLocks noGrp="1"/>
          </p:cNvGraphicFramePr>
          <p:nvPr/>
        </p:nvGraphicFramePr>
        <p:xfrm>
          <a:off x="1551735" y="3283168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10D0E607-581A-4FC8-9D4C-25EA3642A8BE}"/>
              </a:ext>
            </a:extLst>
          </p:cNvPr>
          <p:cNvSpPr txBox="1"/>
          <p:nvPr/>
        </p:nvSpPr>
        <p:spPr>
          <a:xfrm>
            <a:off x="2593865" y="250025"/>
            <a:ext cx="8877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On May 31, The business received a $200 payment from Accounts Receivable.</a:t>
            </a:r>
            <a:endParaRPr lang="en-US" sz="14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786646-0A9D-4FC4-B97C-8D087A3B7F41}"/>
              </a:ext>
            </a:extLst>
          </p:cNvPr>
          <p:cNvSpPr txBox="1"/>
          <p:nvPr/>
        </p:nvSpPr>
        <p:spPr>
          <a:xfrm>
            <a:off x="1006430" y="346398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3BC12F-A45F-42C4-B851-8A1D3F81065B}"/>
              </a:ext>
            </a:extLst>
          </p:cNvPr>
          <p:cNvSpPr txBox="1"/>
          <p:nvPr/>
        </p:nvSpPr>
        <p:spPr>
          <a:xfrm>
            <a:off x="4776990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A2C32F-9209-44DA-89A1-31B0C0354A77}"/>
              </a:ext>
            </a:extLst>
          </p:cNvPr>
          <p:cNvSpPr txBox="1"/>
          <p:nvPr/>
        </p:nvSpPr>
        <p:spPr>
          <a:xfrm>
            <a:off x="7277355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A6E0B-210B-49C8-8D1E-E32B195F6509}"/>
              </a:ext>
            </a:extLst>
          </p:cNvPr>
          <p:cNvSpPr txBox="1"/>
          <p:nvPr/>
        </p:nvSpPr>
        <p:spPr>
          <a:xfrm>
            <a:off x="3148677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11,350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EC484B-B3B8-4B51-A9F6-132341066CEF}"/>
              </a:ext>
            </a:extLst>
          </p:cNvPr>
          <p:cNvSpPr txBox="1"/>
          <p:nvPr/>
        </p:nvSpPr>
        <p:spPr>
          <a:xfrm>
            <a:off x="6830121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1,600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CD9369-C26D-45F5-A028-59BC7A5157CB}"/>
              </a:ext>
            </a:extLst>
          </p:cNvPr>
          <p:cNvSpPr txBox="1"/>
          <p:nvPr/>
        </p:nvSpPr>
        <p:spPr>
          <a:xfrm>
            <a:off x="9067373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9,750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AD0015-5651-4130-BB71-A1BEA119B3C0}"/>
              </a:ext>
            </a:extLst>
          </p:cNvPr>
          <p:cNvSpPr txBox="1"/>
          <p:nvPr/>
        </p:nvSpPr>
        <p:spPr>
          <a:xfrm>
            <a:off x="3879535" y="2037243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1233498-FF0F-4EE2-8341-159A41BD9A04}"/>
              </a:ext>
            </a:extLst>
          </p:cNvPr>
          <p:cNvSpPr txBox="1"/>
          <p:nvPr/>
        </p:nvSpPr>
        <p:spPr>
          <a:xfrm>
            <a:off x="6682828" y="1449103"/>
            <a:ext cx="1046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Accounts </a:t>
            </a:r>
          </a:p>
          <a:p>
            <a:r>
              <a:rPr lang="en-US" sz="1600" b="1" dirty="0"/>
              <a:t>  Payable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A9DDB062-6532-4254-A13F-EE5D80B3982B}"/>
              </a:ext>
            </a:extLst>
          </p:cNvPr>
          <p:cNvGraphicFramePr>
            <a:graphicFrameLocks noGrp="1"/>
          </p:cNvGraphicFramePr>
          <p:nvPr/>
        </p:nvGraphicFramePr>
        <p:xfrm>
          <a:off x="1615535" y="409581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CE5386F-FACB-4925-9CBC-F77074734F07}"/>
              </a:ext>
            </a:extLst>
          </p:cNvPr>
          <p:cNvSpPr txBox="1"/>
          <p:nvPr/>
        </p:nvSpPr>
        <p:spPr>
          <a:xfrm>
            <a:off x="995715" y="381343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2BF80C-6BF5-4C6F-BAEA-4C2724A08BBE}"/>
              </a:ext>
            </a:extLst>
          </p:cNvPr>
          <p:cNvSpPr txBox="1"/>
          <p:nvPr/>
        </p:nvSpPr>
        <p:spPr>
          <a:xfrm>
            <a:off x="1717930" y="3798126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D4D722-F88D-4533-BD36-3834CDE6B867}"/>
              </a:ext>
            </a:extLst>
          </p:cNvPr>
          <p:cNvSpPr txBox="1"/>
          <p:nvPr/>
        </p:nvSpPr>
        <p:spPr>
          <a:xfrm>
            <a:off x="1871685" y="407268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9,550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C597C0-D4F0-4B79-B41A-46F3B39E3366}"/>
              </a:ext>
            </a:extLst>
          </p:cNvPr>
          <p:cNvSpPr txBox="1"/>
          <p:nvPr/>
        </p:nvSpPr>
        <p:spPr>
          <a:xfrm>
            <a:off x="4948517" y="3789845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2,700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5B8E7575-C1FB-4B81-8FCA-0E487A40FE79}"/>
              </a:ext>
            </a:extLst>
          </p:cNvPr>
          <p:cNvGraphicFramePr>
            <a:graphicFrameLocks noGrp="1"/>
          </p:cNvGraphicFramePr>
          <p:nvPr/>
        </p:nvGraphicFramePr>
        <p:xfrm>
          <a:off x="4687299" y="3807106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1936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92BFE499-A865-4CFB-8BBC-D17FFF6B81A1}"/>
              </a:ext>
            </a:extLst>
          </p:cNvPr>
          <p:cNvSpPr txBox="1"/>
          <p:nvPr/>
        </p:nvSpPr>
        <p:spPr>
          <a:xfrm>
            <a:off x="10316848" y="3815629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CE5386F-FACB-4925-9CBC-F77074734F07}"/>
              </a:ext>
            </a:extLst>
          </p:cNvPr>
          <p:cNvSpPr txBox="1"/>
          <p:nvPr/>
        </p:nvSpPr>
        <p:spPr>
          <a:xfrm>
            <a:off x="995714" y="423738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5742233" y="4231673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9732482" y="4276904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300</a:t>
            </a: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5B8E7575-C1FB-4B81-8FCA-0E487A40F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746011"/>
              </p:ext>
            </p:extLst>
          </p:nvPr>
        </p:nvGraphicFramePr>
        <p:xfrm>
          <a:off x="4678293" y="6640151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1DC597C0-D4F0-4B79-B41A-46F3B39E3366}"/>
              </a:ext>
            </a:extLst>
          </p:cNvPr>
          <p:cNvSpPr txBox="1"/>
          <p:nvPr/>
        </p:nvSpPr>
        <p:spPr>
          <a:xfrm>
            <a:off x="4990168" y="6578301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2,400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CD99C10-D99C-4A15-9C8A-FFD84DEA66DC}"/>
              </a:ext>
            </a:extLst>
          </p:cNvPr>
          <p:cNvSpPr txBox="1"/>
          <p:nvPr/>
        </p:nvSpPr>
        <p:spPr>
          <a:xfrm>
            <a:off x="995713" y="4631141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7DFFCD3-1411-4234-BB9B-9D3EE9778F58}"/>
              </a:ext>
            </a:extLst>
          </p:cNvPr>
          <p:cNvSpPr txBox="1"/>
          <p:nvPr/>
        </p:nvSpPr>
        <p:spPr>
          <a:xfrm>
            <a:off x="1891500" y="4635695"/>
            <a:ext cx="581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3C5C5B4-A566-468B-BDB9-E946A9D7B55A}"/>
              </a:ext>
            </a:extLst>
          </p:cNvPr>
          <p:cNvSpPr txBox="1"/>
          <p:nvPr/>
        </p:nvSpPr>
        <p:spPr>
          <a:xfrm>
            <a:off x="3263259" y="4632968"/>
            <a:ext cx="7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1,400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77DAE6D-49A0-4CA7-8DE9-B8764524C70F}"/>
              </a:ext>
            </a:extLst>
          </p:cNvPr>
          <p:cNvSpPr txBox="1"/>
          <p:nvPr/>
        </p:nvSpPr>
        <p:spPr>
          <a:xfrm>
            <a:off x="10364129" y="4601005"/>
            <a:ext cx="71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2,000</a:t>
            </a:r>
          </a:p>
        </p:txBody>
      </p:sp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9A6291D1-DDEE-486D-8B10-3C24F14E8FEC}"/>
              </a:ext>
            </a:extLst>
          </p:cNvPr>
          <p:cNvGraphicFramePr>
            <a:graphicFrameLocks noGrp="1"/>
          </p:cNvGraphicFramePr>
          <p:nvPr/>
        </p:nvGraphicFramePr>
        <p:xfrm>
          <a:off x="1600298" y="4973331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4A2D6B6F-0A0F-4743-94A8-B35B51775888}"/>
              </a:ext>
            </a:extLst>
          </p:cNvPr>
          <p:cNvSpPr txBox="1"/>
          <p:nvPr/>
        </p:nvSpPr>
        <p:spPr>
          <a:xfrm>
            <a:off x="1813424" y="4956218"/>
            <a:ext cx="1060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10,150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59962E9-768E-4DAC-87D9-097622D758E3}"/>
              </a:ext>
            </a:extLst>
          </p:cNvPr>
          <p:cNvSpPr txBox="1"/>
          <p:nvPr/>
        </p:nvSpPr>
        <p:spPr>
          <a:xfrm>
            <a:off x="1006058" y="519186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E8BED10-2D13-474A-8A7F-C935BE07E8AC}"/>
              </a:ext>
            </a:extLst>
          </p:cNvPr>
          <p:cNvSpPr txBox="1"/>
          <p:nvPr/>
        </p:nvSpPr>
        <p:spPr>
          <a:xfrm>
            <a:off x="2475303" y="5186105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2,100</a:t>
            </a:r>
          </a:p>
        </p:txBody>
      </p:sp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A45B89A1-7BD0-4D73-A441-D623B5298CC1}"/>
              </a:ext>
            </a:extLst>
          </p:cNvPr>
          <p:cNvGraphicFramePr>
            <a:graphicFrameLocks noGrp="1"/>
          </p:cNvGraphicFramePr>
          <p:nvPr/>
        </p:nvGraphicFramePr>
        <p:xfrm>
          <a:off x="1577121" y="544885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70" name="TextBox 69">
            <a:extLst>
              <a:ext uri="{FF2B5EF4-FFF2-40B4-BE49-F238E27FC236}">
                <a16:creationId xmlns:a16="http://schemas.microsoft.com/office/drawing/2014/main" id="{D63FC45D-7B0A-48DF-8CA2-20EF6392532D}"/>
              </a:ext>
            </a:extLst>
          </p:cNvPr>
          <p:cNvSpPr txBox="1"/>
          <p:nvPr/>
        </p:nvSpPr>
        <p:spPr>
          <a:xfrm>
            <a:off x="1891500" y="5412261"/>
            <a:ext cx="1060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8,050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2C45F71-A84F-4369-AF8D-6101F724E523}"/>
              </a:ext>
            </a:extLst>
          </p:cNvPr>
          <p:cNvSpPr txBox="1"/>
          <p:nvPr/>
        </p:nvSpPr>
        <p:spPr>
          <a:xfrm>
            <a:off x="9564124" y="5196012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E60B4B6-229C-465B-8ED7-69223C35F1EE}"/>
              </a:ext>
            </a:extLst>
          </p:cNvPr>
          <p:cNvSpPr txBox="1"/>
          <p:nvPr/>
        </p:nvSpPr>
        <p:spPr>
          <a:xfrm>
            <a:off x="6712312" y="5181428"/>
            <a:ext cx="5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900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8460607-06AF-4167-AA5E-D10E515B6784}"/>
              </a:ext>
            </a:extLst>
          </p:cNvPr>
          <p:cNvSpPr txBox="1"/>
          <p:nvPr/>
        </p:nvSpPr>
        <p:spPr>
          <a:xfrm>
            <a:off x="1020923" y="5632829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5/26</a:t>
            </a:r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F98723C8-169E-4B0F-B008-E6FACD472FEB}"/>
              </a:ext>
            </a:extLst>
          </p:cNvPr>
          <p:cNvGraphicFramePr>
            <a:graphicFrameLocks noGrp="1"/>
          </p:cNvGraphicFramePr>
          <p:nvPr/>
        </p:nvGraphicFramePr>
        <p:xfrm>
          <a:off x="7154047" y="544885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75" name="TextBox 74">
            <a:extLst>
              <a:ext uri="{FF2B5EF4-FFF2-40B4-BE49-F238E27FC236}">
                <a16:creationId xmlns:a16="http://schemas.microsoft.com/office/drawing/2014/main" id="{C1AA915C-32A8-4D81-9D44-A3AC1A6EB3EB}"/>
              </a:ext>
            </a:extLst>
          </p:cNvPr>
          <p:cNvSpPr txBox="1"/>
          <p:nvPr/>
        </p:nvSpPr>
        <p:spPr>
          <a:xfrm>
            <a:off x="7525836" y="5383932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600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F1CC0AF-C518-4F1E-83DA-2BA33D579F24}"/>
              </a:ext>
            </a:extLst>
          </p:cNvPr>
          <p:cNvSpPr txBox="1"/>
          <p:nvPr/>
        </p:nvSpPr>
        <p:spPr>
          <a:xfrm>
            <a:off x="7277355" y="556027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1,000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48642D5-3430-482C-A7B9-8F6CC04A13EE}"/>
              </a:ext>
            </a:extLst>
          </p:cNvPr>
          <p:cNvSpPr txBox="1"/>
          <p:nvPr/>
        </p:nvSpPr>
        <p:spPr>
          <a:xfrm>
            <a:off x="9574840" y="555059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1,000</a:t>
            </a:r>
          </a:p>
        </p:txBody>
      </p: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AAF49545-887A-4E4A-B5B6-7DA35045E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425724"/>
              </p:ext>
            </p:extLst>
          </p:nvPr>
        </p:nvGraphicFramePr>
        <p:xfrm>
          <a:off x="7186156" y="6645389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79" name="TextBox 78">
            <a:extLst>
              <a:ext uri="{FF2B5EF4-FFF2-40B4-BE49-F238E27FC236}">
                <a16:creationId xmlns:a16="http://schemas.microsoft.com/office/drawing/2014/main" id="{14577372-AB49-4F1E-B1E3-DED18BE98069}"/>
              </a:ext>
            </a:extLst>
          </p:cNvPr>
          <p:cNvSpPr txBox="1"/>
          <p:nvPr/>
        </p:nvSpPr>
        <p:spPr>
          <a:xfrm>
            <a:off x="7456622" y="656569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1,600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863B0EB-FEC4-4A6B-BE2E-3F084FB9AD1D}"/>
              </a:ext>
            </a:extLst>
          </p:cNvPr>
          <p:cNvSpPr txBox="1"/>
          <p:nvPr/>
        </p:nvSpPr>
        <p:spPr>
          <a:xfrm>
            <a:off x="1020923" y="5939858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5/31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960FBAA-FFC3-47B1-8F86-93417B2A1E5D}"/>
              </a:ext>
            </a:extLst>
          </p:cNvPr>
          <p:cNvSpPr txBox="1"/>
          <p:nvPr/>
        </p:nvSpPr>
        <p:spPr>
          <a:xfrm>
            <a:off x="2654074" y="5939858"/>
            <a:ext cx="7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500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2705595-0438-4986-9C10-20A957FCFF52}"/>
              </a:ext>
            </a:extLst>
          </p:cNvPr>
          <p:cNvSpPr txBox="1"/>
          <p:nvPr/>
        </p:nvSpPr>
        <p:spPr>
          <a:xfrm>
            <a:off x="8242397" y="5939858"/>
            <a:ext cx="7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500</a:t>
            </a:r>
          </a:p>
        </p:txBody>
      </p:sp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20762EF5-AD86-4F9A-9068-4AE515604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510649"/>
              </p:ext>
            </p:extLst>
          </p:nvPr>
        </p:nvGraphicFramePr>
        <p:xfrm>
          <a:off x="8684027" y="6641011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graphicFrame>
        <p:nvGraphicFramePr>
          <p:cNvPr id="84" name="Table 83">
            <a:extLst>
              <a:ext uri="{FF2B5EF4-FFF2-40B4-BE49-F238E27FC236}">
                <a16:creationId xmlns:a16="http://schemas.microsoft.com/office/drawing/2014/main" id="{7C9106D5-5BE9-47F8-B5DB-75BCF10166C6}"/>
              </a:ext>
            </a:extLst>
          </p:cNvPr>
          <p:cNvGraphicFramePr>
            <a:graphicFrameLocks noGrp="1"/>
          </p:cNvGraphicFramePr>
          <p:nvPr/>
        </p:nvGraphicFramePr>
        <p:xfrm>
          <a:off x="1592806" y="6230146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85" name="TextBox 84">
            <a:extLst>
              <a:ext uri="{FF2B5EF4-FFF2-40B4-BE49-F238E27FC236}">
                <a16:creationId xmlns:a16="http://schemas.microsoft.com/office/drawing/2014/main" id="{0F7816E2-EAD9-4F14-B2A4-C00F27DFBDCA}"/>
              </a:ext>
            </a:extLst>
          </p:cNvPr>
          <p:cNvSpPr txBox="1"/>
          <p:nvPr/>
        </p:nvSpPr>
        <p:spPr>
          <a:xfrm>
            <a:off x="1882724" y="6578301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7,750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34A0127-7F70-4F22-B8E8-701946211CED}"/>
              </a:ext>
            </a:extLst>
          </p:cNvPr>
          <p:cNvSpPr txBox="1"/>
          <p:nvPr/>
        </p:nvSpPr>
        <p:spPr>
          <a:xfrm>
            <a:off x="1899721" y="6170775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7,550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2412398-F9B5-4BCC-B007-2AE87940AD15}"/>
              </a:ext>
            </a:extLst>
          </p:cNvPr>
          <p:cNvSpPr txBox="1"/>
          <p:nvPr/>
        </p:nvSpPr>
        <p:spPr>
          <a:xfrm>
            <a:off x="8977718" y="656569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7,500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9093C6B-F8C3-45CD-BAC6-D490AB1B27C8}"/>
              </a:ext>
            </a:extLst>
          </p:cNvPr>
          <p:cNvSpPr txBox="1"/>
          <p:nvPr/>
        </p:nvSpPr>
        <p:spPr>
          <a:xfrm>
            <a:off x="1027464" y="6341697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5/31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E5BA272-9DE5-4956-9A5A-7E07BCDC4FB4}"/>
              </a:ext>
            </a:extLst>
          </p:cNvPr>
          <p:cNvSpPr txBox="1"/>
          <p:nvPr/>
        </p:nvSpPr>
        <p:spPr>
          <a:xfrm>
            <a:off x="1901782" y="6350053"/>
            <a:ext cx="7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200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92D03D3-9264-4D79-90CB-23BDA8FEC5D9}"/>
              </a:ext>
            </a:extLst>
          </p:cNvPr>
          <p:cNvSpPr txBox="1"/>
          <p:nvPr/>
        </p:nvSpPr>
        <p:spPr>
          <a:xfrm>
            <a:off x="4195663" y="6319327"/>
            <a:ext cx="7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D0F4985-9774-49D4-97FD-71E2C2A5D0AC}"/>
              </a:ext>
            </a:extLst>
          </p:cNvPr>
          <p:cNvSpPr txBox="1"/>
          <p:nvPr/>
        </p:nvSpPr>
        <p:spPr>
          <a:xfrm>
            <a:off x="3245526" y="1486437"/>
            <a:ext cx="1258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   Accounts </a:t>
            </a:r>
          </a:p>
          <a:p>
            <a:r>
              <a:rPr lang="en-US" sz="1600" b="1" dirty="0"/>
              <a:t>  Receivable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DE1E56D-33A3-413E-9F19-47A718FA4EBF}"/>
              </a:ext>
            </a:extLst>
          </p:cNvPr>
          <p:cNvSpPr txBox="1"/>
          <p:nvPr/>
        </p:nvSpPr>
        <p:spPr>
          <a:xfrm>
            <a:off x="3440057" y="6585643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1,200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8FEABD2-427C-4218-A55B-F5175DEC4616}"/>
              </a:ext>
            </a:extLst>
          </p:cNvPr>
          <p:cNvSpPr txBox="1"/>
          <p:nvPr/>
        </p:nvSpPr>
        <p:spPr>
          <a:xfrm>
            <a:off x="9744357" y="656569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2,500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54E818B-D5E5-4A4A-8B28-DD8080ED583A}"/>
              </a:ext>
            </a:extLst>
          </p:cNvPr>
          <p:cNvSpPr txBox="1"/>
          <p:nvPr/>
        </p:nvSpPr>
        <p:spPr>
          <a:xfrm>
            <a:off x="10510322" y="6566933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4,750</a:t>
            </a:r>
          </a:p>
        </p:txBody>
      </p:sp>
      <p:graphicFrame>
        <p:nvGraphicFramePr>
          <p:cNvPr id="95" name="Table 94">
            <a:extLst>
              <a:ext uri="{FF2B5EF4-FFF2-40B4-BE49-F238E27FC236}">
                <a16:creationId xmlns:a16="http://schemas.microsoft.com/office/drawing/2014/main" id="{76BC2FE0-0C32-4211-9F5A-A4A87D559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559635"/>
              </p:ext>
            </p:extLst>
          </p:nvPr>
        </p:nvGraphicFramePr>
        <p:xfrm>
          <a:off x="1571691" y="6641011"/>
          <a:ext cx="757288" cy="365760"/>
        </p:xfrm>
        <a:graphic>
          <a:graphicData uri="http://schemas.openxmlformats.org/drawingml/2006/table">
            <a:tbl>
              <a:tblPr/>
              <a:tblGrid>
                <a:gridCol w="75728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id="{D694B5D6-4F26-4F53-8882-39D28738B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803983"/>
              </p:ext>
            </p:extLst>
          </p:nvPr>
        </p:nvGraphicFramePr>
        <p:xfrm>
          <a:off x="9451569" y="663085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graphicFrame>
        <p:nvGraphicFramePr>
          <p:cNvPr id="98" name="Table 97">
            <a:extLst>
              <a:ext uri="{FF2B5EF4-FFF2-40B4-BE49-F238E27FC236}">
                <a16:creationId xmlns:a16="http://schemas.microsoft.com/office/drawing/2014/main" id="{0CE6ACBC-981D-4E76-8D1E-7C3A09708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916207"/>
              </p:ext>
            </p:extLst>
          </p:nvPr>
        </p:nvGraphicFramePr>
        <p:xfrm>
          <a:off x="3134054" y="6641011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5D169DAC-63C8-41D5-B402-629D2EB3A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19710"/>
              </p:ext>
            </p:extLst>
          </p:nvPr>
        </p:nvGraphicFramePr>
        <p:xfrm>
          <a:off x="10207717" y="6624836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73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8" grpId="0"/>
      <p:bldP spid="85" grpId="0"/>
      <p:bldP spid="89" grpId="0"/>
      <p:bldP spid="92" grpId="0"/>
      <p:bldP spid="93" grpId="0"/>
      <p:bldP spid="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4" y="23717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Learning Goal 11</a:t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3781926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EBEB23-A5C3-4B09-ABD6-DCB7FAA08378}"/>
              </a:ext>
            </a:extLst>
          </p:cNvPr>
          <p:cNvSpPr/>
          <p:nvPr/>
        </p:nvSpPr>
        <p:spPr>
          <a:xfrm>
            <a:off x="4287801" y="238487"/>
            <a:ext cx="3830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Recording Transactions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59A82D-B612-4050-BF9C-A3724D32C235}"/>
              </a:ext>
            </a:extLst>
          </p:cNvPr>
          <p:cNvSpPr/>
          <p:nvPr/>
        </p:nvSpPr>
        <p:spPr>
          <a:xfrm>
            <a:off x="1303507" y="938726"/>
            <a:ext cx="104766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After transaction analysis, the next stage in the accounting process is recording transactions.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7475" indent="-117475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This process is often called “bookkeeping”.  Bookkeeping is important because it permanently records transaction data in a systematic way.   This then becomes the source of financial reporting.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following table is the first step in learning a bookkeeping system.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675D0C-80A5-40A5-9EDE-A6D61DAA70CE}"/>
              </a:ext>
            </a:extLst>
          </p:cNvPr>
          <p:cNvSpPr/>
          <p:nvPr/>
        </p:nvSpPr>
        <p:spPr>
          <a:xfrm>
            <a:off x="4620275" y="2894138"/>
            <a:ext cx="2951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Bookkeeping system rules: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5E5CF02-6F69-4E56-83A4-151C0C860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35419"/>
              </p:ext>
            </p:extLst>
          </p:nvPr>
        </p:nvGraphicFramePr>
        <p:xfrm>
          <a:off x="3167488" y="3594531"/>
          <a:ext cx="5623560" cy="20421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623560">
                  <a:extLst>
                    <a:ext uri="{9D8B030D-6E8A-4147-A177-3AD203B41FA5}">
                      <a16:colId xmlns:a16="http://schemas.microsoft.com/office/drawing/2014/main" val="34012528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855663" marR="0" indent="-855663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Increases:  For any item on the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 left </a:t>
                      </a:r>
                      <a:r>
                        <a:rPr lang="en-US" sz="1400" dirty="0">
                          <a:effectLst/>
                        </a:rPr>
                        <a:t>side of the accounting equation (assets), make a 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left</a:t>
                      </a:r>
                      <a:r>
                        <a:rPr lang="en-US" sz="1400" dirty="0">
                          <a:effectLst/>
                        </a:rPr>
                        <a:t>-side entry.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8572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For any item on the 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right</a:t>
                      </a:r>
                      <a:r>
                        <a:rPr lang="en-US" sz="1400" dirty="0">
                          <a:effectLst/>
                        </a:rPr>
                        <a:t> side of the accounting equation (liabilities and owner’s equity, make a 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right</a:t>
                      </a:r>
                      <a:r>
                        <a:rPr lang="en-US" sz="1400" dirty="0">
                          <a:effectLst/>
                        </a:rPr>
                        <a:t>-side entry.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Decreases:  Simply do the opposite of increases.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33496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4C92EE4-4C8A-4611-B731-8020564B2B1D}"/>
              </a:ext>
            </a:extLst>
          </p:cNvPr>
          <p:cNvSpPr/>
          <p:nvPr/>
        </p:nvSpPr>
        <p:spPr>
          <a:xfrm>
            <a:off x="4904620" y="6353504"/>
            <a:ext cx="2760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1208048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C32382-02EA-4A78-B253-BB052B7F4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249227"/>
              </p:ext>
            </p:extLst>
          </p:nvPr>
        </p:nvGraphicFramePr>
        <p:xfrm>
          <a:off x="1483465" y="1997316"/>
          <a:ext cx="4659107" cy="4681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49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7274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24861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17283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172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172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050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A19369-3B30-4F9F-BD6F-9DF81E2EF967}"/>
              </a:ext>
            </a:extLst>
          </p:cNvPr>
          <p:cNvSpPr txBox="1"/>
          <p:nvPr/>
        </p:nvSpPr>
        <p:spPr>
          <a:xfrm>
            <a:off x="1646249" y="2640602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8,000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005556-FB17-4CDF-BE6E-64E39438CCCA}"/>
              </a:ext>
            </a:extLst>
          </p:cNvPr>
          <p:cNvSpPr txBox="1"/>
          <p:nvPr/>
        </p:nvSpPr>
        <p:spPr>
          <a:xfrm>
            <a:off x="1987324" y="1676792"/>
            <a:ext cx="66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Cash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CCEF2-6863-4AE1-9BE3-0D948E09E4CC}"/>
              </a:ext>
            </a:extLst>
          </p:cNvPr>
          <p:cNvSpPr txBox="1"/>
          <p:nvPr/>
        </p:nvSpPr>
        <p:spPr>
          <a:xfrm>
            <a:off x="1518621" y="2039878"/>
            <a:ext cx="781675" cy="754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B61305-F594-4252-ADB6-E800F9294B80}"/>
              </a:ext>
            </a:extLst>
          </p:cNvPr>
          <p:cNvSpPr txBox="1"/>
          <p:nvPr/>
        </p:nvSpPr>
        <p:spPr>
          <a:xfrm>
            <a:off x="2300521" y="2026188"/>
            <a:ext cx="755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B07D78-93B0-4485-93FD-478CEC1C7EC9}"/>
              </a:ext>
            </a:extLst>
          </p:cNvPr>
          <p:cNvSpPr txBox="1"/>
          <p:nvPr/>
        </p:nvSpPr>
        <p:spPr>
          <a:xfrm>
            <a:off x="3876190" y="2026187"/>
            <a:ext cx="73935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87DC5C-8ED3-47FD-B5F0-1853482368D1}"/>
              </a:ext>
            </a:extLst>
          </p:cNvPr>
          <p:cNvSpPr txBox="1"/>
          <p:nvPr/>
        </p:nvSpPr>
        <p:spPr>
          <a:xfrm>
            <a:off x="5389956" y="2039878"/>
            <a:ext cx="73532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92B61-0BE5-4282-95B6-3130C259866C}"/>
              </a:ext>
            </a:extLst>
          </p:cNvPr>
          <p:cNvSpPr txBox="1"/>
          <p:nvPr/>
        </p:nvSpPr>
        <p:spPr>
          <a:xfrm>
            <a:off x="3120656" y="2026188"/>
            <a:ext cx="75552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EC8F0C-CFA1-41B7-A522-F364CC136F19}"/>
              </a:ext>
            </a:extLst>
          </p:cNvPr>
          <p:cNvSpPr txBox="1"/>
          <p:nvPr/>
        </p:nvSpPr>
        <p:spPr>
          <a:xfrm>
            <a:off x="4633072" y="2026188"/>
            <a:ext cx="746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A435D8-742B-412C-988A-C12082701BA0}"/>
              </a:ext>
            </a:extLst>
          </p:cNvPr>
          <p:cNvSpPr txBox="1"/>
          <p:nvPr/>
        </p:nvSpPr>
        <p:spPr>
          <a:xfrm>
            <a:off x="1585663" y="681065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2C7EEC5-B0AC-4FD4-A5CF-6462A7A04442}"/>
              </a:ext>
            </a:extLst>
          </p:cNvPr>
          <p:cNvCxnSpPr>
            <a:cxnSpLocks/>
          </p:cNvCxnSpPr>
          <p:nvPr/>
        </p:nvCxnSpPr>
        <p:spPr>
          <a:xfrm>
            <a:off x="1514475" y="1062561"/>
            <a:ext cx="4000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C972B6-61AE-4782-92F9-2DD9BFA491B5}"/>
              </a:ext>
            </a:extLst>
          </p:cNvPr>
          <p:cNvSpPr txBox="1"/>
          <p:nvPr/>
        </p:nvSpPr>
        <p:spPr>
          <a:xfrm>
            <a:off x="5887514" y="578407"/>
            <a:ext cx="65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=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96FF9E-69E8-4BB2-A2A7-03626BB2E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093431"/>
              </p:ext>
            </p:extLst>
          </p:nvPr>
        </p:nvGraphicFramePr>
        <p:xfrm>
          <a:off x="6375863" y="2039878"/>
          <a:ext cx="4588002" cy="4531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37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19073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978033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978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978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978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C3A052-B364-4742-983A-B85283EBDF95}"/>
              </a:ext>
            </a:extLst>
          </p:cNvPr>
          <p:cNvCxnSpPr>
            <a:cxnSpLocks/>
          </p:cNvCxnSpPr>
          <p:nvPr/>
        </p:nvCxnSpPr>
        <p:spPr>
          <a:xfrm>
            <a:off x="6749231" y="1088931"/>
            <a:ext cx="4000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C3D2EAE-7573-4CEC-864D-67CB312658C6}"/>
              </a:ext>
            </a:extLst>
          </p:cNvPr>
          <p:cNvSpPr txBox="1"/>
          <p:nvPr/>
        </p:nvSpPr>
        <p:spPr>
          <a:xfrm>
            <a:off x="6918702" y="719599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  L                 +                    OE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BE253E-CB9E-4E1F-83FD-994316925EA1}"/>
              </a:ext>
            </a:extLst>
          </p:cNvPr>
          <p:cNvSpPr txBox="1"/>
          <p:nvPr/>
        </p:nvSpPr>
        <p:spPr>
          <a:xfrm>
            <a:off x="8365334" y="1662488"/>
            <a:ext cx="126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Capital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EFE3F4-09F2-4A59-931F-3A54F9E78878}"/>
              </a:ext>
            </a:extLst>
          </p:cNvPr>
          <p:cNvSpPr txBox="1"/>
          <p:nvPr/>
        </p:nvSpPr>
        <p:spPr>
          <a:xfrm>
            <a:off x="9626206" y="1506146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Operational </a:t>
            </a:r>
          </a:p>
          <a:p>
            <a:r>
              <a:rPr lang="en-US" sz="1600" b="1" dirty="0"/>
              <a:t>    Change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FCFACB00-5D00-4C88-B1E9-C9A0A8D5C32B}"/>
              </a:ext>
            </a:extLst>
          </p:cNvPr>
          <p:cNvSpPr/>
          <p:nvPr/>
        </p:nvSpPr>
        <p:spPr>
          <a:xfrm rot="5400000">
            <a:off x="9050136" y="134090"/>
            <a:ext cx="778528" cy="2959827"/>
          </a:xfrm>
          <a:prstGeom prst="leftBrace">
            <a:avLst>
              <a:gd name="adj1" fmla="val 8333"/>
              <a:gd name="adj2" fmla="val 51879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CA121-DEFA-44FB-8EE3-F3A6F11B69EC}"/>
              </a:ext>
            </a:extLst>
          </p:cNvPr>
          <p:cNvSpPr txBox="1"/>
          <p:nvPr/>
        </p:nvSpPr>
        <p:spPr>
          <a:xfrm>
            <a:off x="1004742" y="2640602"/>
            <a:ext cx="87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68F77F-BC77-44BA-BDE4-08EBC5D1B316}"/>
              </a:ext>
            </a:extLst>
          </p:cNvPr>
          <p:cNvSpPr txBox="1"/>
          <p:nvPr/>
        </p:nvSpPr>
        <p:spPr>
          <a:xfrm>
            <a:off x="8825670" y="2644186"/>
            <a:ext cx="70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8,000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A2C6E8-6749-4CC8-97C0-A666911A3C4A}"/>
              </a:ext>
            </a:extLst>
          </p:cNvPr>
          <p:cNvSpPr txBox="1"/>
          <p:nvPr/>
        </p:nvSpPr>
        <p:spPr>
          <a:xfrm>
            <a:off x="7185343" y="2027432"/>
            <a:ext cx="713409" cy="754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8728FE-81B6-4D2F-83FE-73399413F141}"/>
              </a:ext>
            </a:extLst>
          </p:cNvPr>
          <p:cNvSpPr txBox="1"/>
          <p:nvPr/>
        </p:nvSpPr>
        <p:spPr>
          <a:xfrm>
            <a:off x="10232661" y="2039878"/>
            <a:ext cx="752635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Revenue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CDADD4-1682-4F8D-B9AD-3FF54720119B}"/>
              </a:ext>
            </a:extLst>
          </p:cNvPr>
          <p:cNvSpPr txBox="1"/>
          <p:nvPr/>
        </p:nvSpPr>
        <p:spPr>
          <a:xfrm>
            <a:off x="8698709" y="2026188"/>
            <a:ext cx="717717" cy="754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EA0C32-2679-4FCB-943C-73F0D10A2AA7}"/>
              </a:ext>
            </a:extLst>
          </p:cNvPr>
          <p:cNvSpPr txBox="1"/>
          <p:nvPr/>
        </p:nvSpPr>
        <p:spPr>
          <a:xfrm>
            <a:off x="6375863" y="2030367"/>
            <a:ext cx="746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67CC5D-2E98-4C3F-AAE9-5EE48E377B75}"/>
              </a:ext>
            </a:extLst>
          </p:cNvPr>
          <p:cNvSpPr txBox="1"/>
          <p:nvPr/>
        </p:nvSpPr>
        <p:spPr>
          <a:xfrm>
            <a:off x="7948735" y="2032583"/>
            <a:ext cx="73922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76E978-F905-49D4-A173-6512B1AC61A9}"/>
              </a:ext>
            </a:extLst>
          </p:cNvPr>
          <p:cNvSpPr txBox="1"/>
          <p:nvPr/>
        </p:nvSpPr>
        <p:spPr>
          <a:xfrm>
            <a:off x="9498977" y="2029206"/>
            <a:ext cx="81787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Expense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B2CFEE-47DB-4818-8E30-F959729DA6DD}"/>
              </a:ext>
            </a:extLst>
          </p:cNvPr>
          <p:cNvSpPr txBox="1"/>
          <p:nvPr/>
        </p:nvSpPr>
        <p:spPr>
          <a:xfrm>
            <a:off x="1585663" y="286912"/>
            <a:ext cx="9822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On May 5, Ronald Flores deposited $8,000 in a bank account for his new business, ABC Computer Services</a:t>
            </a:r>
          </a:p>
        </p:txBody>
      </p:sp>
      <p:sp>
        <p:nvSpPr>
          <p:cNvPr id="30" name="TextBox 45">
            <a:extLst>
              <a:ext uri="{FF2B5EF4-FFF2-40B4-BE49-F238E27FC236}">
                <a16:creationId xmlns:a16="http://schemas.microsoft.com/office/drawing/2014/main" id="{48CD9369-C26D-45F5-A028-59BC7A5157CB}"/>
              </a:ext>
            </a:extLst>
          </p:cNvPr>
          <p:cNvSpPr txBox="1"/>
          <p:nvPr/>
        </p:nvSpPr>
        <p:spPr>
          <a:xfrm>
            <a:off x="3233318" y="989362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8,000</a:t>
            </a:r>
          </a:p>
        </p:txBody>
      </p:sp>
      <p:sp>
        <p:nvSpPr>
          <p:cNvPr id="31" name="TextBox 45">
            <a:extLst>
              <a:ext uri="{FF2B5EF4-FFF2-40B4-BE49-F238E27FC236}">
                <a16:creationId xmlns:a16="http://schemas.microsoft.com/office/drawing/2014/main" id="{48CD9369-C26D-45F5-A028-59BC7A5157CB}"/>
              </a:ext>
            </a:extLst>
          </p:cNvPr>
          <p:cNvSpPr txBox="1"/>
          <p:nvPr/>
        </p:nvSpPr>
        <p:spPr>
          <a:xfrm>
            <a:off x="9057567" y="972837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8,000</a:t>
            </a:r>
          </a:p>
        </p:txBody>
      </p:sp>
    </p:spTree>
    <p:extLst>
      <p:ext uri="{BB962C8B-B14F-4D97-AF65-F5344CB8AC3E}">
        <p14:creationId xmlns:p14="http://schemas.microsoft.com/office/powerpoint/2010/main" val="3163510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2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C32382-02EA-4A78-B253-BB052B7F4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624518"/>
              </p:ext>
            </p:extLst>
          </p:nvPr>
        </p:nvGraphicFramePr>
        <p:xfrm>
          <a:off x="1506976" y="2049110"/>
          <a:ext cx="4659107" cy="4689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49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7274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24278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1633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16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1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163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A19369-3B30-4F9F-BD6F-9DF81E2EF967}"/>
              </a:ext>
            </a:extLst>
          </p:cNvPr>
          <p:cNvSpPr txBox="1"/>
          <p:nvPr/>
        </p:nvSpPr>
        <p:spPr>
          <a:xfrm>
            <a:off x="1658195" y="264795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005556-FB17-4CDF-BE6E-64E39438CCCA}"/>
              </a:ext>
            </a:extLst>
          </p:cNvPr>
          <p:cNvSpPr txBox="1"/>
          <p:nvPr/>
        </p:nvSpPr>
        <p:spPr>
          <a:xfrm>
            <a:off x="1987324" y="1676792"/>
            <a:ext cx="66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Cash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CCEF2-6863-4AE1-9BE3-0D948E09E4CC}"/>
              </a:ext>
            </a:extLst>
          </p:cNvPr>
          <p:cNvSpPr txBox="1"/>
          <p:nvPr/>
        </p:nvSpPr>
        <p:spPr>
          <a:xfrm>
            <a:off x="1596486" y="2027313"/>
            <a:ext cx="781675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B61305-F594-4252-ADB6-E800F9294B80}"/>
              </a:ext>
            </a:extLst>
          </p:cNvPr>
          <p:cNvSpPr txBox="1"/>
          <p:nvPr/>
        </p:nvSpPr>
        <p:spPr>
          <a:xfrm>
            <a:off x="2300521" y="2026188"/>
            <a:ext cx="7555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B07D78-93B0-4485-93FD-478CEC1C7EC9}"/>
              </a:ext>
            </a:extLst>
          </p:cNvPr>
          <p:cNvSpPr txBox="1"/>
          <p:nvPr/>
        </p:nvSpPr>
        <p:spPr>
          <a:xfrm>
            <a:off x="3877322" y="2039693"/>
            <a:ext cx="7393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87DC5C-8ED3-47FD-B5F0-1853482368D1}"/>
              </a:ext>
            </a:extLst>
          </p:cNvPr>
          <p:cNvSpPr txBox="1"/>
          <p:nvPr/>
        </p:nvSpPr>
        <p:spPr>
          <a:xfrm>
            <a:off x="5389956" y="2039878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92B61-0BE5-4282-95B6-3130C259866C}"/>
              </a:ext>
            </a:extLst>
          </p:cNvPr>
          <p:cNvSpPr txBox="1"/>
          <p:nvPr/>
        </p:nvSpPr>
        <p:spPr>
          <a:xfrm>
            <a:off x="3128080" y="2033721"/>
            <a:ext cx="7555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EC8F0C-CFA1-41B7-A522-F364CC136F19}"/>
              </a:ext>
            </a:extLst>
          </p:cNvPr>
          <p:cNvSpPr txBox="1"/>
          <p:nvPr/>
        </p:nvSpPr>
        <p:spPr>
          <a:xfrm>
            <a:off x="4658653" y="2036900"/>
            <a:ext cx="7461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A435D8-742B-412C-988A-C12082701BA0}"/>
              </a:ext>
            </a:extLst>
          </p:cNvPr>
          <p:cNvSpPr txBox="1"/>
          <p:nvPr/>
        </p:nvSpPr>
        <p:spPr>
          <a:xfrm>
            <a:off x="1514475" y="680708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2C7EEC5-B0AC-4FD4-A5CF-6462A7A04442}"/>
              </a:ext>
            </a:extLst>
          </p:cNvPr>
          <p:cNvCxnSpPr>
            <a:cxnSpLocks/>
          </p:cNvCxnSpPr>
          <p:nvPr/>
        </p:nvCxnSpPr>
        <p:spPr>
          <a:xfrm>
            <a:off x="1514475" y="1055578"/>
            <a:ext cx="4000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C972B6-61AE-4782-92F9-2DD9BFA491B5}"/>
              </a:ext>
            </a:extLst>
          </p:cNvPr>
          <p:cNvSpPr txBox="1"/>
          <p:nvPr/>
        </p:nvSpPr>
        <p:spPr>
          <a:xfrm>
            <a:off x="5836702" y="642784"/>
            <a:ext cx="65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=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96FF9E-69E8-4BB2-A2A7-03626BB2E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92382"/>
              </p:ext>
            </p:extLst>
          </p:nvPr>
        </p:nvGraphicFramePr>
        <p:xfrm>
          <a:off x="6375863" y="2039878"/>
          <a:ext cx="4588002" cy="4680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37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39433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10198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10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101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101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C3A052-B364-4742-983A-B85283EBDF95}"/>
              </a:ext>
            </a:extLst>
          </p:cNvPr>
          <p:cNvCxnSpPr>
            <a:cxnSpLocks/>
          </p:cNvCxnSpPr>
          <p:nvPr/>
        </p:nvCxnSpPr>
        <p:spPr>
          <a:xfrm>
            <a:off x="6440557" y="1095648"/>
            <a:ext cx="4305718" cy="4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C3D2EAE-7573-4CEC-864D-67CB312658C6}"/>
              </a:ext>
            </a:extLst>
          </p:cNvPr>
          <p:cNvSpPr txBox="1"/>
          <p:nvPr/>
        </p:nvSpPr>
        <p:spPr>
          <a:xfrm>
            <a:off x="6918702" y="726316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  L                 +                    OE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BE253E-CB9E-4E1F-83FD-994316925EA1}"/>
              </a:ext>
            </a:extLst>
          </p:cNvPr>
          <p:cNvSpPr txBox="1"/>
          <p:nvPr/>
        </p:nvSpPr>
        <p:spPr>
          <a:xfrm>
            <a:off x="8365334" y="1662488"/>
            <a:ext cx="126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Capital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EFE3F4-09F2-4A59-931F-3A54F9E78878}"/>
              </a:ext>
            </a:extLst>
          </p:cNvPr>
          <p:cNvSpPr txBox="1"/>
          <p:nvPr/>
        </p:nvSpPr>
        <p:spPr>
          <a:xfrm>
            <a:off x="9626206" y="1506146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Operational </a:t>
            </a:r>
          </a:p>
          <a:p>
            <a:r>
              <a:rPr lang="en-US" sz="1600" b="1" dirty="0"/>
              <a:t>    Change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FCFACB00-5D00-4C88-B1E9-C9A0A8D5C32B}"/>
              </a:ext>
            </a:extLst>
          </p:cNvPr>
          <p:cNvSpPr/>
          <p:nvPr/>
        </p:nvSpPr>
        <p:spPr>
          <a:xfrm rot="5400000">
            <a:off x="9082324" y="166278"/>
            <a:ext cx="714151" cy="2959827"/>
          </a:xfrm>
          <a:prstGeom prst="leftBrace">
            <a:avLst>
              <a:gd name="adj1" fmla="val 8333"/>
              <a:gd name="adj2" fmla="val 51879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CA121-DEFA-44FB-8EE3-F3A6F11B69EC}"/>
              </a:ext>
            </a:extLst>
          </p:cNvPr>
          <p:cNvSpPr txBox="1"/>
          <p:nvPr/>
        </p:nvSpPr>
        <p:spPr>
          <a:xfrm>
            <a:off x="1079650" y="2666925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68F77F-BC77-44BA-BDE4-08EBC5D1B316}"/>
              </a:ext>
            </a:extLst>
          </p:cNvPr>
          <p:cNvSpPr txBox="1"/>
          <p:nvPr/>
        </p:nvSpPr>
        <p:spPr>
          <a:xfrm>
            <a:off x="8784676" y="2639857"/>
            <a:ext cx="70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A2C6E8-6749-4CC8-97C0-A666911A3C4A}"/>
              </a:ext>
            </a:extLst>
          </p:cNvPr>
          <p:cNvSpPr txBox="1"/>
          <p:nvPr/>
        </p:nvSpPr>
        <p:spPr>
          <a:xfrm>
            <a:off x="7185343" y="2027432"/>
            <a:ext cx="713409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8728FE-81B6-4D2F-83FE-73399413F141}"/>
              </a:ext>
            </a:extLst>
          </p:cNvPr>
          <p:cNvSpPr txBox="1"/>
          <p:nvPr/>
        </p:nvSpPr>
        <p:spPr>
          <a:xfrm>
            <a:off x="10232661" y="2039878"/>
            <a:ext cx="752635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Revenue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CDADD4-1682-4F8D-B9AD-3FF54720119B}"/>
              </a:ext>
            </a:extLst>
          </p:cNvPr>
          <p:cNvSpPr txBox="1"/>
          <p:nvPr/>
        </p:nvSpPr>
        <p:spPr>
          <a:xfrm>
            <a:off x="8698709" y="2026188"/>
            <a:ext cx="717717" cy="754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EA0C32-2679-4FCB-943C-73F0D10A2AA7}"/>
              </a:ext>
            </a:extLst>
          </p:cNvPr>
          <p:cNvSpPr txBox="1"/>
          <p:nvPr/>
        </p:nvSpPr>
        <p:spPr>
          <a:xfrm>
            <a:off x="6375863" y="2030367"/>
            <a:ext cx="746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67CC5D-2E98-4C3F-AAE9-5EE48E377B75}"/>
              </a:ext>
            </a:extLst>
          </p:cNvPr>
          <p:cNvSpPr txBox="1"/>
          <p:nvPr/>
        </p:nvSpPr>
        <p:spPr>
          <a:xfrm>
            <a:off x="7919695" y="2026188"/>
            <a:ext cx="87315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76E978-F905-49D4-A173-6512B1AC61A9}"/>
              </a:ext>
            </a:extLst>
          </p:cNvPr>
          <p:cNvSpPr txBox="1"/>
          <p:nvPr/>
        </p:nvSpPr>
        <p:spPr>
          <a:xfrm>
            <a:off x="9498977" y="2029206"/>
            <a:ext cx="81787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Expense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94C2D5-4500-491C-95DB-CBE3C7BAC3E0}"/>
              </a:ext>
            </a:extLst>
          </p:cNvPr>
          <p:cNvSpPr txBox="1"/>
          <p:nvPr/>
        </p:nvSpPr>
        <p:spPr>
          <a:xfrm>
            <a:off x="1091930" y="3025185"/>
            <a:ext cx="72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2396158" y="3040526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1,200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F4E44F-2A32-4368-A28D-D8D91B958436}"/>
              </a:ext>
            </a:extLst>
          </p:cNvPr>
          <p:cNvSpPr txBox="1"/>
          <p:nvPr/>
        </p:nvSpPr>
        <p:spPr>
          <a:xfrm>
            <a:off x="4749669" y="3040526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1,200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77994A6-08A1-48BD-B75C-664F1ED19CDE}"/>
              </a:ext>
            </a:extLst>
          </p:cNvPr>
          <p:cNvSpPr txBox="1"/>
          <p:nvPr/>
        </p:nvSpPr>
        <p:spPr>
          <a:xfrm>
            <a:off x="4931504" y="1656856"/>
            <a:ext cx="1046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Supplies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AC9844-AC4A-4BBC-A5B1-D8DBA3A0907E}"/>
              </a:ext>
            </a:extLst>
          </p:cNvPr>
          <p:cNvSpPr txBox="1"/>
          <p:nvPr/>
        </p:nvSpPr>
        <p:spPr>
          <a:xfrm>
            <a:off x="917851" y="3308389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Balance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3E52D0-667A-4AAE-A078-9943F334B02F}"/>
              </a:ext>
            </a:extLst>
          </p:cNvPr>
          <p:cNvSpPr txBox="1"/>
          <p:nvPr/>
        </p:nvSpPr>
        <p:spPr>
          <a:xfrm>
            <a:off x="1834488" y="3290392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6,800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4A8693-732F-44FA-A1DF-3D1FF44DC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842972"/>
              </p:ext>
            </p:extLst>
          </p:nvPr>
        </p:nvGraphicFramePr>
        <p:xfrm>
          <a:off x="1658195" y="3330428"/>
          <a:ext cx="627743" cy="365760"/>
        </p:xfrm>
        <a:graphic>
          <a:graphicData uri="http://schemas.openxmlformats.org/drawingml/2006/table">
            <a:tbl>
              <a:tblPr/>
              <a:tblGrid>
                <a:gridCol w="627743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10D0E607-581A-4FC8-9D4C-25EA3642A8BE}"/>
              </a:ext>
            </a:extLst>
          </p:cNvPr>
          <p:cNvSpPr txBox="1"/>
          <p:nvPr/>
        </p:nvSpPr>
        <p:spPr>
          <a:xfrm>
            <a:off x="3560318" y="228053"/>
            <a:ext cx="9822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On May 9, the business paid $1,200 for supplies</a:t>
            </a:r>
            <a:endParaRPr lang="en-US" sz="1400" b="1" dirty="0"/>
          </a:p>
        </p:txBody>
      </p:sp>
      <p:sp>
        <p:nvSpPr>
          <p:cNvPr id="41" name="TextBox 45">
            <a:extLst>
              <a:ext uri="{FF2B5EF4-FFF2-40B4-BE49-F238E27FC236}">
                <a16:creationId xmlns:a16="http://schemas.microsoft.com/office/drawing/2014/main" id="{66289E97-E5DF-4C76-9378-DF596FF42047}"/>
              </a:ext>
            </a:extLst>
          </p:cNvPr>
          <p:cNvSpPr txBox="1"/>
          <p:nvPr/>
        </p:nvSpPr>
        <p:spPr>
          <a:xfrm>
            <a:off x="3233318" y="989362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8,000</a:t>
            </a:r>
          </a:p>
        </p:txBody>
      </p:sp>
      <p:sp>
        <p:nvSpPr>
          <p:cNvPr id="42" name="TextBox 45">
            <a:extLst>
              <a:ext uri="{FF2B5EF4-FFF2-40B4-BE49-F238E27FC236}">
                <a16:creationId xmlns:a16="http://schemas.microsoft.com/office/drawing/2014/main" id="{00C3B9A4-A288-4635-8FF4-5F0E7B16CD9D}"/>
              </a:ext>
            </a:extLst>
          </p:cNvPr>
          <p:cNvSpPr txBox="1"/>
          <p:nvPr/>
        </p:nvSpPr>
        <p:spPr>
          <a:xfrm>
            <a:off x="9067373" y="1005707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8,000</a:t>
            </a:r>
          </a:p>
        </p:txBody>
      </p:sp>
    </p:spTree>
    <p:extLst>
      <p:ext uri="{BB962C8B-B14F-4D97-AF65-F5344CB8AC3E}">
        <p14:creationId xmlns:p14="http://schemas.microsoft.com/office/powerpoint/2010/main" val="2763258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35" grpId="0"/>
      <p:bldP spid="36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C32382-02EA-4A78-B253-BB052B7F4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53999"/>
              </p:ext>
            </p:extLst>
          </p:nvPr>
        </p:nvGraphicFramePr>
        <p:xfrm>
          <a:off x="1509718" y="2026188"/>
          <a:ext cx="4659107" cy="467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49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7274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22036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A19369-3B30-4F9F-BD6F-9DF81E2EF967}"/>
              </a:ext>
            </a:extLst>
          </p:cNvPr>
          <p:cNvSpPr txBox="1"/>
          <p:nvPr/>
        </p:nvSpPr>
        <p:spPr>
          <a:xfrm>
            <a:off x="1692250" y="2574698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005556-FB17-4CDF-BE6E-64E39438CCCA}"/>
              </a:ext>
            </a:extLst>
          </p:cNvPr>
          <p:cNvSpPr txBox="1"/>
          <p:nvPr/>
        </p:nvSpPr>
        <p:spPr>
          <a:xfrm>
            <a:off x="1987324" y="1676792"/>
            <a:ext cx="666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Cash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CCEF2-6863-4AE1-9BE3-0D948E09E4CC}"/>
              </a:ext>
            </a:extLst>
          </p:cNvPr>
          <p:cNvSpPr txBox="1"/>
          <p:nvPr/>
        </p:nvSpPr>
        <p:spPr>
          <a:xfrm>
            <a:off x="1518621" y="2039878"/>
            <a:ext cx="781675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B61305-F594-4252-ADB6-E800F9294B80}"/>
              </a:ext>
            </a:extLst>
          </p:cNvPr>
          <p:cNvSpPr txBox="1"/>
          <p:nvPr/>
        </p:nvSpPr>
        <p:spPr>
          <a:xfrm>
            <a:off x="2300521" y="2026188"/>
            <a:ext cx="7555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B07D78-93B0-4485-93FD-478CEC1C7EC9}"/>
              </a:ext>
            </a:extLst>
          </p:cNvPr>
          <p:cNvSpPr txBox="1"/>
          <p:nvPr/>
        </p:nvSpPr>
        <p:spPr>
          <a:xfrm>
            <a:off x="7374822" y="1896435"/>
            <a:ext cx="7393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87DC5C-8ED3-47FD-B5F0-1853482368D1}"/>
              </a:ext>
            </a:extLst>
          </p:cNvPr>
          <p:cNvSpPr txBox="1"/>
          <p:nvPr/>
        </p:nvSpPr>
        <p:spPr>
          <a:xfrm>
            <a:off x="5346275" y="2040423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92B61-0BE5-4282-95B6-3130C259866C}"/>
              </a:ext>
            </a:extLst>
          </p:cNvPr>
          <p:cNvSpPr txBox="1"/>
          <p:nvPr/>
        </p:nvSpPr>
        <p:spPr>
          <a:xfrm>
            <a:off x="3128080" y="2033721"/>
            <a:ext cx="7555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EC8F0C-CFA1-41B7-A522-F364CC136F19}"/>
              </a:ext>
            </a:extLst>
          </p:cNvPr>
          <p:cNvSpPr txBox="1"/>
          <p:nvPr/>
        </p:nvSpPr>
        <p:spPr>
          <a:xfrm>
            <a:off x="4645132" y="2033721"/>
            <a:ext cx="7461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A435D8-742B-412C-988A-C12082701BA0}"/>
              </a:ext>
            </a:extLst>
          </p:cNvPr>
          <p:cNvSpPr txBox="1"/>
          <p:nvPr/>
        </p:nvSpPr>
        <p:spPr>
          <a:xfrm>
            <a:off x="1461350" y="647693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2C7EEC5-B0AC-4FD4-A5CF-6462A7A04442}"/>
              </a:ext>
            </a:extLst>
          </p:cNvPr>
          <p:cNvCxnSpPr>
            <a:cxnSpLocks/>
          </p:cNvCxnSpPr>
          <p:nvPr/>
        </p:nvCxnSpPr>
        <p:spPr>
          <a:xfrm>
            <a:off x="1505537" y="1017025"/>
            <a:ext cx="4000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C972B6-61AE-4782-92F9-2DD9BFA491B5}"/>
              </a:ext>
            </a:extLst>
          </p:cNvPr>
          <p:cNvSpPr txBox="1"/>
          <p:nvPr/>
        </p:nvSpPr>
        <p:spPr>
          <a:xfrm>
            <a:off x="5841175" y="509193"/>
            <a:ext cx="65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=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96FF9E-69E8-4BB2-A2A7-03626BB2E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656730"/>
              </p:ext>
            </p:extLst>
          </p:nvPr>
        </p:nvGraphicFramePr>
        <p:xfrm>
          <a:off x="6375863" y="2039878"/>
          <a:ext cx="4588002" cy="46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37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36544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C3A052-B364-4742-983A-B85283EBDF95}"/>
              </a:ext>
            </a:extLst>
          </p:cNvPr>
          <p:cNvCxnSpPr>
            <a:cxnSpLocks/>
          </p:cNvCxnSpPr>
          <p:nvPr/>
        </p:nvCxnSpPr>
        <p:spPr>
          <a:xfrm>
            <a:off x="6427304" y="1017025"/>
            <a:ext cx="4427779" cy="6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C3D2EAE-7573-4CEC-864D-67CB312658C6}"/>
              </a:ext>
            </a:extLst>
          </p:cNvPr>
          <p:cNvSpPr txBox="1"/>
          <p:nvPr/>
        </p:nvSpPr>
        <p:spPr>
          <a:xfrm>
            <a:off x="6880194" y="663251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  L                 +                    OE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BE253E-CB9E-4E1F-83FD-994316925EA1}"/>
              </a:ext>
            </a:extLst>
          </p:cNvPr>
          <p:cNvSpPr txBox="1"/>
          <p:nvPr/>
        </p:nvSpPr>
        <p:spPr>
          <a:xfrm>
            <a:off x="8365334" y="1662488"/>
            <a:ext cx="126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Capital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EFE3F4-09F2-4A59-931F-3A54F9E78878}"/>
              </a:ext>
            </a:extLst>
          </p:cNvPr>
          <p:cNvSpPr txBox="1"/>
          <p:nvPr/>
        </p:nvSpPr>
        <p:spPr>
          <a:xfrm>
            <a:off x="9626206" y="1506146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Operational </a:t>
            </a:r>
          </a:p>
          <a:p>
            <a:r>
              <a:rPr lang="en-US" sz="1600" b="1" dirty="0"/>
              <a:t>    Change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FCFACB00-5D00-4C88-B1E9-C9A0A8D5C32B}"/>
              </a:ext>
            </a:extLst>
          </p:cNvPr>
          <p:cNvSpPr/>
          <p:nvPr/>
        </p:nvSpPr>
        <p:spPr>
          <a:xfrm rot="5400000">
            <a:off x="9046985" y="130940"/>
            <a:ext cx="784829" cy="2959827"/>
          </a:xfrm>
          <a:prstGeom prst="leftBrace">
            <a:avLst>
              <a:gd name="adj1" fmla="val 11710"/>
              <a:gd name="adj2" fmla="val 49983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CA121-DEFA-44FB-8EE3-F3A6F11B69EC}"/>
              </a:ext>
            </a:extLst>
          </p:cNvPr>
          <p:cNvSpPr txBox="1"/>
          <p:nvPr/>
        </p:nvSpPr>
        <p:spPr>
          <a:xfrm>
            <a:off x="1091370" y="257051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68F77F-BC77-44BA-BDE4-08EBC5D1B316}"/>
              </a:ext>
            </a:extLst>
          </p:cNvPr>
          <p:cNvSpPr txBox="1"/>
          <p:nvPr/>
        </p:nvSpPr>
        <p:spPr>
          <a:xfrm>
            <a:off x="8813034" y="2574698"/>
            <a:ext cx="70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A2C6E8-6749-4CC8-97C0-A666911A3C4A}"/>
              </a:ext>
            </a:extLst>
          </p:cNvPr>
          <p:cNvSpPr txBox="1"/>
          <p:nvPr/>
        </p:nvSpPr>
        <p:spPr>
          <a:xfrm>
            <a:off x="7185343" y="2027432"/>
            <a:ext cx="713409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8728FE-81B6-4D2F-83FE-73399413F141}"/>
              </a:ext>
            </a:extLst>
          </p:cNvPr>
          <p:cNvSpPr txBox="1"/>
          <p:nvPr/>
        </p:nvSpPr>
        <p:spPr>
          <a:xfrm>
            <a:off x="10232661" y="2039878"/>
            <a:ext cx="752635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Revenue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CDADD4-1682-4F8D-B9AD-3FF54720119B}"/>
              </a:ext>
            </a:extLst>
          </p:cNvPr>
          <p:cNvSpPr txBox="1"/>
          <p:nvPr/>
        </p:nvSpPr>
        <p:spPr>
          <a:xfrm>
            <a:off x="8698709" y="2026188"/>
            <a:ext cx="717717" cy="754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EA0C32-2679-4FCB-943C-73F0D10A2AA7}"/>
              </a:ext>
            </a:extLst>
          </p:cNvPr>
          <p:cNvSpPr txBox="1"/>
          <p:nvPr/>
        </p:nvSpPr>
        <p:spPr>
          <a:xfrm>
            <a:off x="6375863" y="2030367"/>
            <a:ext cx="746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67CC5D-2E98-4C3F-AAE9-5EE48E377B75}"/>
              </a:ext>
            </a:extLst>
          </p:cNvPr>
          <p:cNvSpPr txBox="1"/>
          <p:nvPr/>
        </p:nvSpPr>
        <p:spPr>
          <a:xfrm>
            <a:off x="7920942" y="2035316"/>
            <a:ext cx="87315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76E978-F905-49D4-A173-6512B1AC61A9}"/>
              </a:ext>
            </a:extLst>
          </p:cNvPr>
          <p:cNvSpPr txBox="1"/>
          <p:nvPr/>
        </p:nvSpPr>
        <p:spPr>
          <a:xfrm>
            <a:off x="9498977" y="2029206"/>
            <a:ext cx="81787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Expense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94C2D5-4500-491C-95DB-CBE3C7BAC3E0}"/>
              </a:ext>
            </a:extLst>
          </p:cNvPr>
          <p:cNvSpPr txBox="1"/>
          <p:nvPr/>
        </p:nvSpPr>
        <p:spPr>
          <a:xfrm>
            <a:off x="1059261" y="2934021"/>
            <a:ext cx="72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2473452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F4E44F-2A32-4368-A28D-D8D91B958436}"/>
              </a:ext>
            </a:extLst>
          </p:cNvPr>
          <p:cNvSpPr txBox="1"/>
          <p:nvPr/>
        </p:nvSpPr>
        <p:spPr>
          <a:xfrm>
            <a:off x="4740731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77994A6-08A1-48BD-B75C-664F1ED19CDE}"/>
              </a:ext>
            </a:extLst>
          </p:cNvPr>
          <p:cNvSpPr txBox="1"/>
          <p:nvPr/>
        </p:nvSpPr>
        <p:spPr>
          <a:xfrm>
            <a:off x="4931504" y="1656856"/>
            <a:ext cx="10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Supplies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AC9844-AC4A-4BBC-A5B1-D8DBA3A0907E}"/>
              </a:ext>
            </a:extLst>
          </p:cNvPr>
          <p:cNvSpPr txBox="1"/>
          <p:nvPr/>
        </p:nvSpPr>
        <p:spPr>
          <a:xfrm>
            <a:off x="917835" y="3230091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Balance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3E52D0-667A-4AAE-A078-9943F334B02F}"/>
              </a:ext>
            </a:extLst>
          </p:cNvPr>
          <p:cNvSpPr txBox="1"/>
          <p:nvPr/>
        </p:nvSpPr>
        <p:spPr>
          <a:xfrm>
            <a:off x="1821398" y="323812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6,800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4A8693-732F-44FA-A1DF-3D1FF44DC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657661"/>
              </p:ext>
            </p:extLst>
          </p:nvPr>
        </p:nvGraphicFramePr>
        <p:xfrm>
          <a:off x="1553495" y="3332245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10D0E607-581A-4FC8-9D4C-25EA3642A8BE}"/>
              </a:ext>
            </a:extLst>
          </p:cNvPr>
          <p:cNvSpPr txBox="1"/>
          <p:nvPr/>
        </p:nvSpPr>
        <p:spPr>
          <a:xfrm>
            <a:off x="2578600" y="294904"/>
            <a:ext cx="9822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On May 11, the business purchased additional supplies on account for $1,500</a:t>
            </a:r>
            <a:endParaRPr lang="en-US" sz="14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786646-0A9D-4FC4-B97C-8D087A3B7F41}"/>
              </a:ext>
            </a:extLst>
          </p:cNvPr>
          <p:cNvSpPr txBox="1"/>
          <p:nvPr/>
        </p:nvSpPr>
        <p:spPr>
          <a:xfrm>
            <a:off x="995715" y="3482827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3BC12F-A45F-42C4-B851-8A1D3F81065B}"/>
              </a:ext>
            </a:extLst>
          </p:cNvPr>
          <p:cNvSpPr txBox="1"/>
          <p:nvPr/>
        </p:nvSpPr>
        <p:spPr>
          <a:xfrm>
            <a:off x="4740731" y="3443195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1,500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A2C32F-9209-44DA-89A1-31B0C0354A77}"/>
              </a:ext>
            </a:extLst>
          </p:cNvPr>
          <p:cNvSpPr txBox="1"/>
          <p:nvPr/>
        </p:nvSpPr>
        <p:spPr>
          <a:xfrm>
            <a:off x="7277355" y="3443195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1,500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A6E0B-210B-49C8-8D1E-E32B195F6509}"/>
              </a:ext>
            </a:extLst>
          </p:cNvPr>
          <p:cNvSpPr txBox="1"/>
          <p:nvPr/>
        </p:nvSpPr>
        <p:spPr>
          <a:xfrm>
            <a:off x="3148677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9,500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EC484B-B3B8-4B51-A9F6-132341066CEF}"/>
              </a:ext>
            </a:extLst>
          </p:cNvPr>
          <p:cNvSpPr txBox="1"/>
          <p:nvPr/>
        </p:nvSpPr>
        <p:spPr>
          <a:xfrm>
            <a:off x="6830121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1,500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CD9369-C26D-45F5-A028-59BC7A5157CB}"/>
              </a:ext>
            </a:extLst>
          </p:cNvPr>
          <p:cNvSpPr txBox="1"/>
          <p:nvPr/>
        </p:nvSpPr>
        <p:spPr>
          <a:xfrm>
            <a:off x="9067373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8,000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AD0015-5651-4130-BB71-A1BEA119B3C0}"/>
              </a:ext>
            </a:extLst>
          </p:cNvPr>
          <p:cNvSpPr txBox="1"/>
          <p:nvPr/>
        </p:nvSpPr>
        <p:spPr>
          <a:xfrm>
            <a:off x="3898716" y="2039878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1233498-FF0F-4EE2-8341-159A41BD9A04}"/>
              </a:ext>
            </a:extLst>
          </p:cNvPr>
          <p:cNvSpPr txBox="1"/>
          <p:nvPr/>
        </p:nvSpPr>
        <p:spPr>
          <a:xfrm>
            <a:off x="6682828" y="1449103"/>
            <a:ext cx="1046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Accounts </a:t>
            </a:r>
          </a:p>
          <a:p>
            <a:r>
              <a:rPr lang="en-US" sz="1600" b="1" dirty="0"/>
              <a:t>  Payable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343BF148-FB79-4094-8893-8D25EA032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542599"/>
              </p:ext>
            </p:extLst>
          </p:nvPr>
        </p:nvGraphicFramePr>
        <p:xfrm>
          <a:off x="4647784" y="3749383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7BD80B5B-084A-4AF4-B404-E84C5AACDA35}"/>
              </a:ext>
            </a:extLst>
          </p:cNvPr>
          <p:cNvSpPr txBox="1"/>
          <p:nvPr/>
        </p:nvSpPr>
        <p:spPr>
          <a:xfrm>
            <a:off x="4930894" y="3695917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2,700</a:t>
            </a:r>
          </a:p>
        </p:txBody>
      </p:sp>
    </p:spTree>
    <p:extLst>
      <p:ext uri="{BB962C8B-B14F-4D97-AF65-F5344CB8AC3E}">
        <p14:creationId xmlns:p14="http://schemas.microsoft.com/office/powerpoint/2010/main" val="2073796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43" grpId="0"/>
      <p:bldP spid="44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C32382-02EA-4A78-B253-BB052B7F4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01469"/>
              </p:ext>
            </p:extLst>
          </p:nvPr>
        </p:nvGraphicFramePr>
        <p:xfrm>
          <a:off x="1539295" y="2026188"/>
          <a:ext cx="4659107" cy="467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49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7274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22036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A19369-3B30-4F9F-BD6F-9DF81E2EF967}"/>
              </a:ext>
            </a:extLst>
          </p:cNvPr>
          <p:cNvSpPr txBox="1"/>
          <p:nvPr/>
        </p:nvSpPr>
        <p:spPr>
          <a:xfrm>
            <a:off x="1692250" y="2574698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005556-FB17-4CDF-BE6E-64E39438CCCA}"/>
              </a:ext>
            </a:extLst>
          </p:cNvPr>
          <p:cNvSpPr txBox="1"/>
          <p:nvPr/>
        </p:nvSpPr>
        <p:spPr>
          <a:xfrm>
            <a:off x="1987324" y="1676792"/>
            <a:ext cx="666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Cash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CCEF2-6863-4AE1-9BE3-0D948E09E4CC}"/>
              </a:ext>
            </a:extLst>
          </p:cNvPr>
          <p:cNvSpPr txBox="1"/>
          <p:nvPr/>
        </p:nvSpPr>
        <p:spPr>
          <a:xfrm>
            <a:off x="1557135" y="2030138"/>
            <a:ext cx="781675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B61305-F594-4252-ADB6-E800F9294B80}"/>
              </a:ext>
            </a:extLst>
          </p:cNvPr>
          <p:cNvSpPr txBox="1"/>
          <p:nvPr/>
        </p:nvSpPr>
        <p:spPr>
          <a:xfrm>
            <a:off x="2319458" y="2024145"/>
            <a:ext cx="7555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B07D78-93B0-4485-93FD-478CEC1C7EC9}"/>
              </a:ext>
            </a:extLst>
          </p:cNvPr>
          <p:cNvSpPr txBox="1"/>
          <p:nvPr/>
        </p:nvSpPr>
        <p:spPr>
          <a:xfrm>
            <a:off x="7374822" y="1896435"/>
            <a:ext cx="7393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87DC5C-8ED3-47FD-B5F0-1853482368D1}"/>
              </a:ext>
            </a:extLst>
          </p:cNvPr>
          <p:cNvSpPr txBox="1"/>
          <p:nvPr/>
        </p:nvSpPr>
        <p:spPr>
          <a:xfrm>
            <a:off x="5404810" y="2029928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92B61-0BE5-4282-95B6-3130C259866C}"/>
              </a:ext>
            </a:extLst>
          </p:cNvPr>
          <p:cNvSpPr txBox="1"/>
          <p:nvPr/>
        </p:nvSpPr>
        <p:spPr>
          <a:xfrm>
            <a:off x="3138598" y="2033829"/>
            <a:ext cx="7555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EC8F0C-CFA1-41B7-A522-F364CC136F19}"/>
              </a:ext>
            </a:extLst>
          </p:cNvPr>
          <p:cNvSpPr txBox="1"/>
          <p:nvPr/>
        </p:nvSpPr>
        <p:spPr>
          <a:xfrm>
            <a:off x="4643973" y="2024145"/>
            <a:ext cx="7461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A435D8-742B-412C-988A-C12082701BA0}"/>
              </a:ext>
            </a:extLst>
          </p:cNvPr>
          <p:cNvSpPr txBox="1"/>
          <p:nvPr/>
        </p:nvSpPr>
        <p:spPr>
          <a:xfrm>
            <a:off x="1461350" y="647693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2C7EEC5-B0AC-4FD4-A5CF-6462A7A04442}"/>
              </a:ext>
            </a:extLst>
          </p:cNvPr>
          <p:cNvCxnSpPr>
            <a:cxnSpLocks/>
          </p:cNvCxnSpPr>
          <p:nvPr/>
        </p:nvCxnSpPr>
        <p:spPr>
          <a:xfrm>
            <a:off x="1505537" y="1017025"/>
            <a:ext cx="4000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C972B6-61AE-4782-92F9-2DD9BFA491B5}"/>
              </a:ext>
            </a:extLst>
          </p:cNvPr>
          <p:cNvSpPr txBox="1"/>
          <p:nvPr/>
        </p:nvSpPr>
        <p:spPr>
          <a:xfrm>
            <a:off x="5841175" y="509193"/>
            <a:ext cx="65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=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96FF9E-69E8-4BB2-A2A7-03626BB2EC6E}"/>
              </a:ext>
            </a:extLst>
          </p:cNvPr>
          <p:cNvGraphicFramePr>
            <a:graphicFrameLocks noGrp="1"/>
          </p:cNvGraphicFramePr>
          <p:nvPr/>
        </p:nvGraphicFramePr>
        <p:xfrm>
          <a:off x="6375863" y="2039878"/>
          <a:ext cx="4588002" cy="46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37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36544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C3A052-B364-4742-983A-B85283EBDF95}"/>
              </a:ext>
            </a:extLst>
          </p:cNvPr>
          <p:cNvCxnSpPr>
            <a:cxnSpLocks/>
          </p:cNvCxnSpPr>
          <p:nvPr/>
        </p:nvCxnSpPr>
        <p:spPr>
          <a:xfrm>
            <a:off x="6427304" y="1017025"/>
            <a:ext cx="4427779" cy="6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C3D2EAE-7573-4CEC-864D-67CB312658C6}"/>
              </a:ext>
            </a:extLst>
          </p:cNvPr>
          <p:cNvSpPr txBox="1"/>
          <p:nvPr/>
        </p:nvSpPr>
        <p:spPr>
          <a:xfrm>
            <a:off x="6880194" y="663251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  L                 +                    OE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BE253E-CB9E-4E1F-83FD-994316925EA1}"/>
              </a:ext>
            </a:extLst>
          </p:cNvPr>
          <p:cNvSpPr txBox="1"/>
          <p:nvPr/>
        </p:nvSpPr>
        <p:spPr>
          <a:xfrm>
            <a:off x="8365334" y="1662488"/>
            <a:ext cx="126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Capital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EFE3F4-09F2-4A59-931F-3A54F9E78878}"/>
              </a:ext>
            </a:extLst>
          </p:cNvPr>
          <p:cNvSpPr txBox="1"/>
          <p:nvPr/>
        </p:nvSpPr>
        <p:spPr>
          <a:xfrm>
            <a:off x="9626206" y="1506146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Operational </a:t>
            </a:r>
          </a:p>
          <a:p>
            <a:r>
              <a:rPr lang="en-US" sz="1600" b="1" dirty="0"/>
              <a:t>    Change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FCFACB00-5D00-4C88-B1E9-C9A0A8D5C32B}"/>
              </a:ext>
            </a:extLst>
          </p:cNvPr>
          <p:cNvSpPr/>
          <p:nvPr/>
        </p:nvSpPr>
        <p:spPr>
          <a:xfrm rot="5400000">
            <a:off x="9046985" y="130940"/>
            <a:ext cx="784829" cy="2959827"/>
          </a:xfrm>
          <a:prstGeom prst="leftBrace">
            <a:avLst>
              <a:gd name="adj1" fmla="val 11710"/>
              <a:gd name="adj2" fmla="val 49983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CA121-DEFA-44FB-8EE3-F3A6F11B69EC}"/>
              </a:ext>
            </a:extLst>
          </p:cNvPr>
          <p:cNvSpPr txBox="1"/>
          <p:nvPr/>
        </p:nvSpPr>
        <p:spPr>
          <a:xfrm>
            <a:off x="1091370" y="257051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68F77F-BC77-44BA-BDE4-08EBC5D1B316}"/>
              </a:ext>
            </a:extLst>
          </p:cNvPr>
          <p:cNvSpPr txBox="1"/>
          <p:nvPr/>
        </p:nvSpPr>
        <p:spPr>
          <a:xfrm>
            <a:off x="8813034" y="2574698"/>
            <a:ext cx="70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A2C6E8-6749-4CC8-97C0-A666911A3C4A}"/>
              </a:ext>
            </a:extLst>
          </p:cNvPr>
          <p:cNvSpPr txBox="1"/>
          <p:nvPr/>
        </p:nvSpPr>
        <p:spPr>
          <a:xfrm>
            <a:off x="7185343" y="2027432"/>
            <a:ext cx="713409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8728FE-81B6-4D2F-83FE-73399413F141}"/>
              </a:ext>
            </a:extLst>
          </p:cNvPr>
          <p:cNvSpPr txBox="1"/>
          <p:nvPr/>
        </p:nvSpPr>
        <p:spPr>
          <a:xfrm>
            <a:off x="10232661" y="2039878"/>
            <a:ext cx="752635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Revenue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CDADD4-1682-4F8D-B9AD-3FF54720119B}"/>
              </a:ext>
            </a:extLst>
          </p:cNvPr>
          <p:cNvSpPr txBox="1"/>
          <p:nvPr/>
        </p:nvSpPr>
        <p:spPr>
          <a:xfrm>
            <a:off x="8698709" y="2026188"/>
            <a:ext cx="717717" cy="754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EA0C32-2679-4FCB-943C-73F0D10A2AA7}"/>
              </a:ext>
            </a:extLst>
          </p:cNvPr>
          <p:cNvSpPr txBox="1"/>
          <p:nvPr/>
        </p:nvSpPr>
        <p:spPr>
          <a:xfrm>
            <a:off x="6375863" y="2030367"/>
            <a:ext cx="746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67CC5D-2E98-4C3F-AAE9-5EE48E377B75}"/>
              </a:ext>
            </a:extLst>
          </p:cNvPr>
          <p:cNvSpPr txBox="1"/>
          <p:nvPr/>
        </p:nvSpPr>
        <p:spPr>
          <a:xfrm>
            <a:off x="7939883" y="2026188"/>
            <a:ext cx="87315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76E978-F905-49D4-A173-6512B1AC61A9}"/>
              </a:ext>
            </a:extLst>
          </p:cNvPr>
          <p:cNvSpPr txBox="1"/>
          <p:nvPr/>
        </p:nvSpPr>
        <p:spPr>
          <a:xfrm>
            <a:off x="9498977" y="2029206"/>
            <a:ext cx="81787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Expense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94C2D5-4500-491C-95DB-CBE3C7BAC3E0}"/>
              </a:ext>
            </a:extLst>
          </p:cNvPr>
          <p:cNvSpPr txBox="1"/>
          <p:nvPr/>
        </p:nvSpPr>
        <p:spPr>
          <a:xfrm>
            <a:off x="1059261" y="2934021"/>
            <a:ext cx="72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2473452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F4E44F-2A32-4368-A28D-D8D91B958436}"/>
              </a:ext>
            </a:extLst>
          </p:cNvPr>
          <p:cNvSpPr txBox="1"/>
          <p:nvPr/>
        </p:nvSpPr>
        <p:spPr>
          <a:xfrm>
            <a:off x="4803465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77994A6-08A1-48BD-B75C-664F1ED19CDE}"/>
              </a:ext>
            </a:extLst>
          </p:cNvPr>
          <p:cNvSpPr txBox="1"/>
          <p:nvPr/>
        </p:nvSpPr>
        <p:spPr>
          <a:xfrm>
            <a:off x="4931504" y="1656856"/>
            <a:ext cx="10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Supplies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AC9844-AC4A-4BBC-A5B1-D8DBA3A0907E}"/>
              </a:ext>
            </a:extLst>
          </p:cNvPr>
          <p:cNvSpPr txBox="1"/>
          <p:nvPr/>
        </p:nvSpPr>
        <p:spPr>
          <a:xfrm>
            <a:off x="917835" y="3230091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Balance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3E52D0-667A-4AAE-A078-9943F334B02F}"/>
              </a:ext>
            </a:extLst>
          </p:cNvPr>
          <p:cNvSpPr txBox="1"/>
          <p:nvPr/>
        </p:nvSpPr>
        <p:spPr>
          <a:xfrm>
            <a:off x="1821398" y="323812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6,800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4A8693-732F-44FA-A1DF-3D1FF44DC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097762"/>
              </p:ext>
            </p:extLst>
          </p:nvPr>
        </p:nvGraphicFramePr>
        <p:xfrm>
          <a:off x="1551735" y="3283168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10D0E607-581A-4FC8-9D4C-25EA3642A8BE}"/>
              </a:ext>
            </a:extLst>
          </p:cNvPr>
          <p:cNvSpPr txBox="1"/>
          <p:nvPr/>
        </p:nvSpPr>
        <p:spPr>
          <a:xfrm>
            <a:off x="2578600" y="294904"/>
            <a:ext cx="9822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On May 14, The company completed a job and received $2,750 cash from a customer</a:t>
            </a:r>
            <a:endParaRPr lang="en-US" sz="14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786646-0A9D-4FC4-B97C-8D087A3B7F41}"/>
              </a:ext>
            </a:extLst>
          </p:cNvPr>
          <p:cNvSpPr txBox="1"/>
          <p:nvPr/>
        </p:nvSpPr>
        <p:spPr>
          <a:xfrm>
            <a:off x="1006430" y="346398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3BC12F-A45F-42C4-B851-8A1D3F81065B}"/>
              </a:ext>
            </a:extLst>
          </p:cNvPr>
          <p:cNvSpPr txBox="1"/>
          <p:nvPr/>
        </p:nvSpPr>
        <p:spPr>
          <a:xfrm>
            <a:off x="4776990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A2C32F-9209-44DA-89A1-31B0C0354A77}"/>
              </a:ext>
            </a:extLst>
          </p:cNvPr>
          <p:cNvSpPr txBox="1"/>
          <p:nvPr/>
        </p:nvSpPr>
        <p:spPr>
          <a:xfrm>
            <a:off x="7277355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A6E0B-210B-49C8-8D1E-E32B195F6509}"/>
              </a:ext>
            </a:extLst>
          </p:cNvPr>
          <p:cNvSpPr txBox="1"/>
          <p:nvPr/>
        </p:nvSpPr>
        <p:spPr>
          <a:xfrm>
            <a:off x="3148677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12,250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EC484B-B3B8-4B51-A9F6-132341066CEF}"/>
              </a:ext>
            </a:extLst>
          </p:cNvPr>
          <p:cNvSpPr txBox="1"/>
          <p:nvPr/>
        </p:nvSpPr>
        <p:spPr>
          <a:xfrm>
            <a:off x="6830121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1,500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CD9369-C26D-45F5-A028-59BC7A5157CB}"/>
              </a:ext>
            </a:extLst>
          </p:cNvPr>
          <p:cNvSpPr txBox="1"/>
          <p:nvPr/>
        </p:nvSpPr>
        <p:spPr>
          <a:xfrm>
            <a:off x="9067373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10,750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AD0015-5651-4130-BB71-A1BEA119B3C0}"/>
              </a:ext>
            </a:extLst>
          </p:cNvPr>
          <p:cNvSpPr txBox="1"/>
          <p:nvPr/>
        </p:nvSpPr>
        <p:spPr>
          <a:xfrm>
            <a:off x="3898315" y="2027432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1233498-FF0F-4EE2-8341-159A41BD9A04}"/>
              </a:ext>
            </a:extLst>
          </p:cNvPr>
          <p:cNvSpPr txBox="1"/>
          <p:nvPr/>
        </p:nvSpPr>
        <p:spPr>
          <a:xfrm>
            <a:off x="6682828" y="1449103"/>
            <a:ext cx="1046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Accounts </a:t>
            </a:r>
          </a:p>
          <a:p>
            <a:r>
              <a:rPr lang="en-US" sz="1600" b="1" dirty="0"/>
              <a:t>  Payable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A9DDB062-6532-4254-A13F-EE5D80B39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524011"/>
              </p:ext>
            </p:extLst>
          </p:nvPr>
        </p:nvGraphicFramePr>
        <p:xfrm>
          <a:off x="1615535" y="409581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CE5386F-FACB-4925-9CBC-F77074734F07}"/>
              </a:ext>
            </a:extLst>
          </p:cNvPr>
          <p:cNvSpPr txBox="1"/>
          <p:nvPr/>
        </p:nvSpPr>
        <p:spPr>
          <a:xfrm>
            <a:off x="995715" y="381343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2BF80C-6BF5-4C6F-BAEA-4C2724A08BBE}"/>
              </a:ext>
            </a:extLst>
          </p:cNvPr>
          <p:cNvSpPr txBox="1"/>
          <p:nvPr/>
        </p:nvSpPr>
        <p:spPr>
          <a:xfrm>
            <a:off x="1706207" y="3788846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D4D722-F88D-4533-BD36-3834CDE6B867}"/>
              </a:ext>
            </a:extLst>
          </p:cNvPr>
          <p:cNvSpPr txBox="1"/>
          <p:nvPr/>
        </p:nvSpPr>
        <p:spPr>
          <a:xfrm>
            <a:off x="1871685" y="407268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9,550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C597C0-D4F0-4B79-B41A-46F3B39E3366}"/>
              </a:ext>
            </a:extLst>
          </p:cNvPr>
          <p:cNvSpPr txBox="1"/>
          <p:nvPr/>
        </p:nvSpPr>
        <p:spPr>
          <a:xfrm>
            <a:off x="4948517" y="3789845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2,700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5B8E7575-C1FB-4B81-8FCA-0E487A40F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971376"/>
              </p:ext>
            </p:extLst>
          </p:nvPr>
        </p:nvGraphicFramePr>
        <p:xfrm>
          <a:off x="4670527" y="3808257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1936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92BFE499-A865-4CFB-8BBC-D17FFF6B81A1}"/>
              </a:ext>
            </a:extLst>
          </p:cNvPr>
          <p:cNvSpPr txBox="1"/>
          <p:nvPr/>
        </p:nvSpPr>
        <p:spPr>
          <a:xfrm>
            <a:off x="10316848" y="3815629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90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8" grpId="0"/>
      <p:bldP spid="51" grpId="0"/>
      <p:bldP spid="52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C32382-02EA-4A78-B253-BB052B7F4981}"/>
              </a:ext>
            </a:extLst>
          </p:cNvPr>
          <p:cNvGraphicFramePr>
            <a:graphicFrameLocks noGrp="1"/>
          </p:cNvGraphicFramePr>
          <p:nvPr/>
        </p:nvGraphicFramePr>
        <p:xfrm>
          <a:off x="1539295" y="2026188"/>
          <a:ext cx="4659107" cy="467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49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7274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22036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A19369-3B30-4F9F-BD6F-9DF81E2EF967}"/>
              </a:ext>
            </a:extLst>
          </p:cNvPr>
          <p:cNvSpPr txBox="1"/>
          <p:nvPr/>
        </p:nvSpPr>
        <p:spPr>
          <a:xfrm>
            <a:off x="1692250" y="2574698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005556-FB17-4CDF-BE6E-64E39438CCCA}"/>
              </a:ext>
            </a:extLst>
          </p:cNvPr>
          <p:cNvSpPr txBox="1"/>
          <p:nvPr/>
        </p:nvSpPr>
        <p:spPr>
          <a:xfrm>
            <a:off x="1987324" y="1676792"/>
            <a:ext cx="666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Cash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CCEF2-6863-4AE1-9BE3-0D948E09E4CC}"/>
              </a:ext>
            </a:extLst>
          </p:cNvPr>
          <p:cNvSpPr txBox="1"/>
          <p:nvPr/>
        </p:nvSpPr>
        <p:spPr>
          <a:xfrm>
            <a:off x="1548374" y="2039878"/>
            <a:ext cx="781675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B61305-F594-4252-ADB6-E800F9294B80}"/>
              </a:ext>
            </a:extLst>
          </p:cNvPr>
          <p:cNvSpPr txBox="1"/>
          <p:nvPr/>
        </p:nvSpPr>
        <p:spPr>
          <a:xfrm>
            <a:off x="2329791" y="2036900"/>
            <a:ext cx="7555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B07D78-93B0-4485-93FD-478CEC1C7EC9}"/>
              </a:ext>
            </a:extLst>
          </p:cNvPr>
          <p:cNvSpPr txBox="1"/>
          <p:nvPr/>
        </p:nvSpPr>
        <p:spPr>
          <a:xfrm>
            <a:off x="7374822" y="1896435"/>
            <a:ext cx="7393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87DC5C-8ED3-47FD-B5F0-1853482368D1}"/>
              </a:ext>
            </a:extLst>
          </p:cNvPr>
          <p:cNvSpPr txBox="1"/>
          <p:nvPr/>
        </p:nvSpPr>
        <p:spPr>
          <a:xfrm>
            <a:off x="5346275" y="2040423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92B61-0BE5-4282-95B6-3130C259866C}"/>
              </a:ext>
            </a:extLst>
          </p:cNvPr>
          <p:cNvSpPr txBox="1"/>
          <p:nvPr/>
        </p:nvSpPr>
        <p:spPr>
          <a:xfrm>
            <a:off x="3135425" y="2033829"/>
            <a:ext cx="7555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EC8F0C-CFA1-41B7-A522-F364CC136F19}"/>
              </a:ext>
            </a:extLst>
          </p:cNvPr>
          <p:cNvSpPr txBox="1"/>
          <p:nvPr/>
        </p:nvSpPr>
        <p:spPr>
          <a:xfrm>
            <a:off x="4644224" y="2033829"/>
            <a:ext cx="7461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A435D8-742B-412C-988A-C12082701BA0}"/>
              </a:ext>
            </a:extLst>
          </p:cNvPr>
          <p:cNvSpPr txBox="1"/>
          <p:nvPr/>
        </p:nvSpPr>
        <p:spPr>
          <a:xfrm>
            <a:off x="1461350" y="647693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2C7EEC5-B0AC-4FD4-A5CF-6462A7A04442}"/>
              </a:ext>
            </a:extLst>
          </p:cNvPr>
          <p:cNvCxnSpPr>
            <a:cxnSpLocks/>
          </p:cNvCxnSpPr>
          <p:nvPr/>
        </p:nvCxnSpPr>
        <p:spPr>
          <a:xfrm>
            <a:off x="1505537" y="1017025"/>
            <a:ext cx="4000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C972B6-61AE-4782-92F9-2DD9BFA491B5}"/>
              </a:ext>
            </a:extLst>
          </p:cNvPr>
          <p:cNvSpPr txBox="1"/>
          <p:nvPr/>
        </p:nvSpPr>
        <p:spPr>
          <a:xfrm>
            <a:off x="5841175" y="509193"/>
            <a:ext cx="65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=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96FF9E-69E8-4BB2-A2A7-03626BB2EC6E}"/>
              </a:ext>
            </a:extLst>
          </p:cNvPr>
          <p:cNvGraphicFramePr>
            <a:graphicFrameLocks noGrp="1"/>
          </p:cNvGraphicFramePr>
          <p:nvPr/>
        </p:nvGraphicFramePr>
        <p:xfrm>
          <a:off x="6375863" y="2039878"/>
          <a:ext cx="4588002" cy="46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37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36544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C3A052-B364-4742-983A-B85283EBDF95}"/>
              </a:ext>
            </a:extLst>
          </p:cNvPr>
          <p:cNvCxnSpPr>
            <a:cxnSpLocks/>
          </p:cNvCxnSpPr>
          <p:nvPr/>
        </p:nvCxnSpPr>
        <p:spPr>
          <a:xfrm>
            <a:off x="6427304" y="1017025"/>
            <a:ext cx="4427779" cy="6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C3D2EAE-7573-4CEC-864D-67CB312658C6}"/>
              </a:ext>
            </a:extLst>
          </p:cNvPr>
          <p:cNvSpPr txBox="1"/>
          <p:nvPr/>
        </p:nvSpPr>
        <p:spPr>
          <a:xfrm>
            <a:off x="6880194" y="663251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  L                 +                    OE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BE253E-CB9E-4E1F-83FD-994316925EA1}"/>
              </a:ext>
            </a:extLst>
          </p:cNvPr>
          <p:cNvSpPr txBox="1"/>
          <p:nvPr/>
        </p:nvSpPr>
        <p:spPr>
          <a:xfrm>
            <a:off x="8365334" y="1662488"/>
            <a:ext cx="126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Capital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EFE3F4-09F2-4A59-931F-3A54F9E78878}"/>
              </a:ext>
            </a:extLst>
          </p:cNvPr>
          <p:cNvSpPr txBox="1"/>
          <p:nvPr/>
        </p:nvSpPr>
        <p:spPr>
          <a:xfrm>
            <a:off x="9626206" y="1506146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Operational </a:t>
            </a:r>
          </a:p>
          <a:p>
            <a:r>
              <a:rPr lang="en-US" sz="1600" b="1" dirty="0"/>
              <a:t>    Change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FCFACB00-5D00-4C88-B1E9-C9A0A8D5C32B}"/>
              </a:ext>
            </a:extLst>
          </p:cNvPr>
          <p:cNvSpPr/>
          <p:nvPr/>
        </p:nvSpPr>
        <p:spPr>
          <a:xfrm rot="5400000">
            <a:off x="9046985" y="130940"/>
            <a:ext cx="784829" cy="2959827"/>
          </a:xfrm>
          <a:prstGeom prst="leftBrace">
            <a:avLst>
              <a:gd name="adj1" fmla="val 11710"/>
              <a:gd name="adj2" fmla="val 49983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CA121-DEFA-44FB-8EE3-F3A6F11B69EC}"/>
              </a:ext>
            </a:extLst>
          </p:cNvPr>
          <p:cNvSpPr txBox="1"/>
          <p:nvPr/>
        </p:nvSpPr>
        <p:spPr>
          <a:xfrm>
            <a:off x="1091370" y="257051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68F77F-BC77-44BA-BDE4-08EBC5D1B316}"/>
              </a:ext>
            </a:extLst>
          </p:cNvPr>
          <p:cNvSpPr txBox="1"/>
          <p:nvPr/>
        </p:nvSpPr>
        <p:spPr>
          <a:xfrm>
            <a:off x="8813034" y="2574698"/>
            <a:ext cx="70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A2C6E8-6749-4CC8-97C0-A666911A3C4A}"/>
              </a:ext>
            </a:extLst>
          </p:cNvPr>
          <p:cNvSpPr txBox="1"/>
          <p:nvPr/>
        </p:nvSpPr>
        <p:spPr>
          <a:xfrm>
            <a:off x="7185343" y="2027432"/>
            <a:ext cx="713409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8728FE-81B6-4D2F-83FE-73399413F141}"/>
              </a:ext>
            </a:extLst>
          </p:cNvPr>
          <p:cNvSpPr txBox="1"/>
          <p:nvPr/>
        </p:nvSpPr>
        <p:spPr>
          <a:xfrm>
            <a:off x="10232661" y="2039878"/>
            <a:ext cx="752635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Revenue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CDADD4-1682-4F8D-B9AD-3FF54720119B}"/>
              </a:ext>
            </a:extLst>
          </p:cNvPr>
          <p:cNvSpPr txBox="1"/>
          <p:nvPr/>
        </p:nvSpPr>
        <p:spPr>
          <a:xfrm>
            <a:off x="8698709" y="2026188"/>
            <a:ext cx="717717" cy="754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EA0C32-2679-4FCB-943C-73F0D10A2AA7}"/>
              </a:ext>
            </a:extLst>
          </p:cNvPr>
          <p:cNvSpPr txBox="1"/>
          <p:nvPr/>
        </p:nvSpPr>
        <p:spPr>
          <a:xfrm>
            <a:off x="6375863" y="2030367"/>
            <a:ext cx="746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67CC5D-2E98-4C3F-AAE9-5EE48E377B75}"/>
              </a:ext>
            </a:extLst>
          </p:cNvPr>
          <p:cNvSpPr txBox="1"/>
          <p:nvPr/>
        </p:nvSpPr>
        <p:spPr>
          <a:xfrm>
            <a:off x="7932079" y="2026188"/>
            <a:ext cx="87315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76E978-F905-49D4-A173-6512B1AC61A9}"/>
              </a:ext>
            </a:extLst>
          </p:cNvPr>
          <p:cNvSpPr txBox="1"/>
          <p:nvPr/>
        </p:nvSpPr>
        <p:spPr>
          <a:xfrm>
            <a:off x="9498977" y="2029206"/>
            <a:ext cx="81787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Expense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94C2D5-4500-491C-95DB-CBE3C7BAC3E0}"/>
              </a:ext>
            </a:extLst>
          </p:cNvPr>
          <p:cNvSpPr txBox="1"/>
          <p:nvPr/>
        </p:nvSpPr>
        <p:spPr>
          <a:xfrm>
            <a:off x="1059261" y="2934021"/>
            <a:ext cx="72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2473452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F4E44F-2A32-4368-A28D-D8D91B958436}"/>
              </a:ext>
            </a:extLst>
          </p:cNvPr>
          <p:cNvSpPr txBox="1"/>
          <p:nvPr/>
        </p:nvSpPr>
        <p:spPr>
          <a:xfrm>
            <a:off x="4803465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77994A6-08A1-48BD-B75C-664F1ED19CDE}"/>
              </a:ext>
            </a:extLst>
          </p:cNvPr>
          <p:cNvSpPr txBox="1"/>
          <p:nvPr/>
        </p:nvSpPr>
        <p:spPr>
          <a:xfrm>
            <a:off x="4931504" y="1656856"/>
            <a:ext cx="10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Supplies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AC9844-AC4A-4BBC-A5B1-D8DBA3A0907E}"/>
              </a:ext>
            </a:extLst>
          </p:cNvPr>
          <p:cNvSpPr txBox="1"/>
          <p:nvPr/>
        </p:nvSpPr>
        <p:spPr>
          <a:xfrm>
            <a:off x="917835" y="3230091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Balance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3E52D0-667A-4AAE-A078-9943F334B02F}"/>
              </a:ext>
            </a:extLst>
          </p:cNvPr>
          <p:cNvSpPr txBox="1"/>
          <p:nvPr/>
        </p:nvSpPr>
        <p:spPr>
          <a:xfrm>
            <a:off x="1821398" y="323812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6,800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4A8693-732F-44FA-A1DF-3D1FF44DC6B7}"/>
              </a:ext>
            </a:extLst>
          </p:cNvPr>
          <p:cNvGraphicFramePr>
            <a:graphicFrameLocks noGrp="1"/>
          </p:cNvGraphicFramePr>
          <p:nvPr/>
        </p:nvGraphicFramePr>
        <p:xfrm>
          <a:off x="1551735" y="3283168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10D0E607-581A-4FC8-9D4C-25EA3642A8BE}"/>
              </a:ext>
            </a:extLst>
          </p:cNvPr>
          <p:cNvSpPr txBox="1"/>
          <p:nvPr/>
        </p:nvSpPr>
        <p:spPr>
          <a:xfrm>
            <a:off x="2578600" y="294904"/>
            <a:ext cx="9822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On May 17, The business determined that it had used up $300 of supplies</a:t>
            </a:r>
            <a:endParaRPr lang="en-US" sz="14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786646-0A9D-4FC4-B97C-8D087A3B7F41}"/>
              </a:ext>
            </a:extLst>
          </p:cNvPr>
          <p:cNvSpPr txBox="1"/>
          <p:nvPr/>
        </p:nvSpPr>
        <p:spPr>
          <a:xfrm>
            <a:off x="1006430" y="346398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3BC12F-A45F-42C4-B851-8A1D3F81065B}"/>
              </a:ext>
            </a:extLst>
          </p:cNvPr>
          <p:cNvSpPr txBox="1"/>
          <p:nvPr/>
        </p:nvSpPr>
        <p:spPr>
          <a:xfrm>
            <a:off x="4776990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A2C32F-9209-44DA-89A1-31B0C0354A77}"/>
              </a:ext>
            </a:extLst>
          </p:cNvPr>
          <p:cNvSpPr txBox="1"/>
          <p:nvPr/>
        </p:nvSpPr>
        <p:spPr>
          <a:xfrm>
            <a:off x="7277355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A6E0B-210B-49C8-8D1E-E32B195F6509}"/>
              </a:ext>
            </a:extLst>
          </p:cNvPr>
          <p:cNvSpPr txBox="1"/>
          <p:nvPr/>
        </p:nvSpPr>
        <p:spPr>
          <a:xfrm>
            <a:off x="3148677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11,950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EC484B-B3B8-4B51-A9F6-132341066CEF}"/>
              </a:ext>
            </a:extLst>
          </p:cNvPr>
          <p:cNvSpPr txBox="1"/>
          <p:nvPr/>
        </p:nvSpPr>
        <p:spPr>
          <a:xfrm>
            <a:off x="6830121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1,500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CD9369-C26D-45F5-A028-59BC7A5157CB}"/>
              </a:ext>
            </a:extLst>
          </p:cNvPr>
          <p:cNvSpPr txBox="1"/>
          <p:nvPr/>
        </p:nvSpPr>
        <p:spPr>
          <a:xfrm>
            <a:off x="9067373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10,450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AD0015-5651-4130-BB71-A1BEA119B3C0}"/>
              </a:ext>
            </a:extLst>
          </p:cNvPr>
          <p:cNvSpPr txBox="1"/>
          <p:nvPr/>
        </p:nvSpPr>
        <p:spPr>
          <a:xfrm>
            <a:off x="3898755" y="2036883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1233498-FF0F-4EE2-8341-159A41BD9A04}"/>
              </a:ext>
            </a:extLst>
          </p:cNvPr>
          <p:cNvSpPr txBox="1"/>
          <p:nvPr/>
        </p:nvSpPr>
        <p:spPr>
          <a:xfrm>
            <a:off x="6682828" y="1449103"/>
            <a:ext cx="1046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Accounts </a:t>
            </a:r>
          </a:p>
          <a:p>
            <a:r>
              <a:rPr lang="en-US" sz="1600" b="1" dirty="0"/>
              <a:t>  Payable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A9DDB062-6532-4254-A13F-EE5D80B3982B}"/>
              </a:ext>
            </a:extLst>
          </p:cNvPr>
          <p:cNvGraphicFramePr>
            <a:graphicFrameLocks noGrp="1"/>
          </p:cNvGraphicFramePr>
          <p:nvPr/>
        </p:nvGraphicFramePr>
        <p:xfrm>
          <a:off x="1615535" y="409581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CE5386F-FACB-4925-9CBC-F77074734F07}"/>
              </a:ext>
            </a:extLst>
          </p:cNvPr>
          <p:cNvSpPr txBox="1"/>
          <p:nvPr/>
        </p:nvSpPr>
        <p:spPr>
          <a:xfrm>
            <a:off x="995715" y="381343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2BF80C-6BF5-4C6F-BAEA-4C2724A08BBE}"/>
              </a:ext>
            </a:extLst>
          </p:cNvPr>
          <p:cNvSpPr txBox="1"/>
          <p:nvPr/>
        </p:nvSpPr>
        <p:spPr>
          <a:xfrm>
            <a:off x="1717930" y="3798126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D4D722-F88D-4533-BD36-3834CDE6B867}"/>
              </a:ext>
            </a:extLst>
          </p:cNvPr>
          <p:cNvSpPr txBox="1"/>
          <p:nvPr/>
        </p:nvSpPr>
        <p:spPr>
          <a:xfrm>
            <a:off x="1871685" y="407268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9,550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C597C0-D4F0-4B79-B41A-46F3B39E3366}"/>
              </a:ext>
            </a:extLst>
          </p:cNvPr>
          <p:cNvSpPr txBox="1"/>
          <p:nvPr/>
        </p:nvSpPr>
        <p:spPr>
          <a:xfrm>
            <a:off x="4948517" y="3789845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2,700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5B8E7575-C1FB-4B81-8FCA-0E487A40F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304027"/>
              </p:ext>
            </p:extLst>
          </p:nvPr>
        </p:nvGraphicFramePr>
        <p:xfrm>
          <a:off x="4687299" y="3807106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1936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92BFE499-A865-4CFB-8BBC-D17FFF6B81A1}"/>
              </a:ext>
            </a:extLst>
          </p:cNvPr>
          <p:cNvSpPr txBox="1"/>
          <p:nvPr/>
        </p:nvSpPr>
        <p:spPr>
          <a:xfrm>
            <a:off x="10316848" y="3815629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CE5386F-FACB-4925-9CBC-F77074734F07}"/>
              </a:ext>
            </a:extLst>
          </p:cNvPr>
          <p:cNvSpPr txBox="1"/>
          <p:nvPr/>
        </p:nvSpPr>
        <p:spPr>
          <a:xfrm>
            <a:off x="995714" y="423738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5742233" y="4231673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9732482" y="4276904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300</a:t>
            </a: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5B8E7575-C1FB-4B81-8FCA-0E487A40F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79100"/>
              </p:ext>
            </p:extLst>
          </p:nvPr>
        </p:nvGraphicFramePr>
        <p:xfrm>
          <a:off x="4718384" y="4526723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1DC597C0-D4F0-4B79-B41A-46F3B39E3366}"/>
              </a:ext>
            </a:extLst>
          </p:cNvPr>
          <p:cNvSpPr txBox="1"/>
          <p:nvPr/>
        </p:nvSpPr>
        <p:spPr>
          <a:xfrm>
            <a:off x="4963566" y="4509291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2,400</a:t>
            </a:r>
          </a:p>
        </p:txBody>
      </p:sp>
    </p:spTree>
    <p:extLst>
      <p:ext uri="{BB962C8B-B14F-4D97-AF65-F5344CB8AC3E}">
        <p14:creationId xmlns:p14="http://schemas.microsoft.com/office/powerpoint/2010/main" val="1367823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4" grpId="0"/>
      <p:bldP spid="57" grpId="0"/>
      <p:bldP spid="58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C32382-02EA-4A78-B253-BB052B7F4981}"/>
              </a:ext>
            </a:extLst>
          </p:cNvPr>
          <p:cNvGraphicFramePr>
            <a:graphicFrameLocks noGrp="1"/>
          </p:cNvGraphicFramePr>
          <p:nvPr/>
        </p:nvGraphicFramePr>
        <p:xfrm>
          <a:off x="1539295" y="2026188"/>
          <a:ext cx="4659107" cy="467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49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7274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74046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22036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12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A19369-3B30-4F9F-BD6F-9DF81E2EF967}"/>
              </a:ext>
            </a:extLst>
          </p:cNvPr>
          <p:cNvSpPr txBox="1"/>
          <p:nvPr/>
        </p:nvSpPr>
        <p:spPr>
          <a:xfrm>
            <a:off x="1692250" y="2574698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005556-FB17-4CDF-BE6E-64E39438CCCA}"/>
              </a:ext>
            </a:extLst>
          </p:cNvPr>
          <p:cNvSpPr txBox="1"/>
          <p:nvPr/>
        </p:nvSpPr>
        <p:spPr>
          <a:xfrm>
            <a:off x="1987324" y="1676792"/>
            <a:ext cx="666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Cash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CCEF2-6863-4AE1-9BE3-0D948E09E4CC}"/>
              </a:ext>
            </a:extLst>
          </p:cNvPr>
          <p:cNvSpPr txBox="1"/>
          <p:nvPr/>
        </p:nvSpPr>
        <p:spPr>
          <a:xfrm>
            <a:off x="1596486" y="2030325"/>
            <a:ext cx="781675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B61305-F594-4252-ADB6-E800F9294B80}"/>
              </a:ext>
            </a:extLst>
          </p:cNvPr>
          <p:cNvSpPr txBox="1"/>
          <p:nvPr/>
        </p:nvSpPr>
        <p:spPr>
          <a:xfrm>
            <a:off x="2300521" y="2026188"/>
            <a:ext cx="7555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B07D78-93B0-4485-93FD-478CEC1C7EC9}"/>
              </a:ext>
            </a:extLst>
          </p:cNvPr>
          <p:cNvSpPr txBox="1"/>
          <p:nvPr/>
        </p:nvSpPr>
        <p:spPr>
          <a:xfrm>
            <a:off x="7374822" y="1896435"/>
            <a:ext cx="7393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87DC5C-8ED3-47FD-B5F0-1853482368D1}"/>
              </a:ext>
            </a:extLst>
          </p:cNvPr>
          <p:cNvSpPr txBox="1"/>
          <p:nvPr/>
        </p:nvSpPr>
        <p:spPr>
          <a:xfrm>
            <a:off x="5385081" y="2023794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92B61-0BE5-4282-95B6-3130C259866C}"/>
              </a:ext>
            </a:extLst>
          </p:cNvPr>
          <p:cNvSpPr txBox="1"/>
          <p:nvPr/>
        </p:nvSpPr>
        <p:spPr>
          <a:xfrm>
            <a:off x="3157726" y="2033829"/>
            <a:ext cx="7555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EC8F0C-CFA1-41B7-A522-F364CC136F19}"/>
              </a:ext>
            </a:extLst>
          </p:cNvPr>
          <p:cNvSpPr txBox="1"/>
          <p:nvPr/>
        </p:nvSpPr>
        <p:spPr>
          <a:xfrm>
            <a:off x="4663915" y="2033829"/>
            <a:ext cx="7461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A435D8-742B-412C-988A-C12082701BA0}"/>
              </a:ext>
            </a:extLst>
          </p:cNvPr>
          <p:cNvSpPr txBox="1"/>
          <p:nvPr/>
        </p:nvSpPr>
        <p:spPr>
          <a:xfrm>
            <a:off x="1461350" y="647693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2C7EEC5-B0AC-4FD4-A5CF-6462A7A04442}"/>
              </a:ext>
            </a:extLst>
          </p:cNvPr>
          <p:cNvCxnSpPr>
            <a:cxnSpLocks/>
          </p:cNvCxnSpPr>
          <p:nvPr/>
        </p:nvCxnSpPr>
        <p:spPr>
          <a:xfrm>
            <a:off x="1505537" y="1017025"/>
            <a:ext cx="4000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9C972B6-61AE-4782-92F9-2DD9BFA491B5}"/>
              </a:ext>
            </a:extLst>
          </p:cNvPr>
          <p:cNvSpPr txBox="1"/>
          <p:nvPr/>
        </p:nvSpPr>
        <p:spPr>
          <a:xfrm>
            <a:off x="5841175" y="509193"/>
            <a:ext cx="65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=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96FF9E-69E8-4BB2-A2A7-03626BB2EC6E}"/>
              </a:ext>
            </a:extLst>
          </p:cNvPr>
          <p:cNvGraphicFramePr>
            <a:graphicFrameLocks noGrp="1"/>
          </p:cNvGraphicFramePr>
          <p:nvPr/>
        </p:nvGraphicFramePr>
        <p:xfrm>
          <a:off x="6375863" y="2039878"/>
          <a:ext cx="4588002" cy="46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37">
                  <a:extLst>
                    <a:ext uri="{9D8B030D-6E8A-4147-A177-3AD203B41FA5}">
                      <a16:colId xmlns:a16="http://schemas.microsoft.com/office/drawing/2014/main" val="3022953582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3882599105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151896857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1788540601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4086622036"/>
                    </a:ext>
                  </a:extLst>
                </a:gridCol>
                <a:gridCol w="762233">
                  <a:extLst>
                    <a:ext uri="{9D8B030D-6E8A-4147-A177-3AD203B41FA5}">
                      <a16:colId xmlns:a16="http://schemas.microsoft.com/office/drawing/2014/main" val="2458802061"/>
                    </a:ext>
                  </a:extLst>
                </a:gridCol>
              </a:tblGrid>
              <a:tr h="636544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436157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393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87619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58084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7546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C3A052-B364-4742-983A-B85283EBDF95}"/>
              </a:ext>
            </a:extLst>
          </p:cNvPr>
          <p:cNvCxnSpPr>
            <a:cxnSpLocks/>
          </p:cNvCxnSpPr>
          <p:nvPr/>
        </p:nvCxnSpPr>
        <p:spPr>
          <a:xfrm>
            <a:off x="6427304" y="1017025"/>
            <a:ext cx="4427779" cy="6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C3D2EAE-7573-4CEC-864D-67CB312658C6}"/>
              </a:ext>
            </a:extLst>
          </p:cNvPr>
          <p:cNvSpPr txBox="1"/>
          <p:nvPr/>
        </p:nvSpPr>
        <p:spPr>
          <a:xfrm>
            <a:off x="6880194" y="663251"/>
            <a:ext cx="40006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  L                 +                    OE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BE253E-CB9E-4E1F-83FD-994316925EA1}"/>
              </a:ext>
            </a:extLst>
          </p:cNvPr>
          <p:cNvSpPr txBox="1"/>
          <p:nvPr/>
        </p:nvSpPr>
        <p:spPr>
          <a:xfrm>
            <a:off x="8365334" y="1662488"/>
            <a:ext cx="126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Capital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EFE3F4-09F2-4A59-931F-3A54F9E78878}"/>
              </a:ext>
            </a:extLst>
          </p:cNvPr>
          <p:cNvSpPr txBox="1"/>
          <p:nvPr/>
        </p:nvSpPr>
        <p:spPr>
          <a:xfrm>
            <a:off x="9626206" y="1506146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Operational </a:t>
            </a:r>
          </a:p>
          <a:p>
            <a:r>
              <a:rPr lang="en-US" sz="1600" b="1" dirty="0"/>
              <a:t>    Change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FCFACB00-5D00-4C88-B1E9-C9A0A8D5C32B}"/>
              </a:ext>
            </a:extLst>
          </p:cNvPr>
          <p:cNvSpPr/>
          <p:nvPr/>
        </p:nvSpPr>
        <p:spPr>
          <a:xfrm rot="5400000">
            <a:off x="9046985" y="130940"/>
            <a:ext cx="784829" cy="2959827"/>
          </a:xfrm>
          <a:prstGeom prst="leftBrace">
            <a:avLst>
              <a:gd name="adj1" fmla="val 11710"/>
              <a:gd name="adj2" fmla="val 49983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CA121-DEFA-44FB-8EE3-F3A6F11B69EC}"/>
              </a:ext>
            </a:extLst>
          </p:cNvPr>
          <p:cNvSpPr txBox="1"/>
          <p:nvPr/>
        </p:nvSpPr>
        <p:spPr>
          <a:xfrm>
            <a:off x="1091370" y="257051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68F77F-BC77-44BA-BDE4-08EBC5D1B316}"/>
              </a:ext>
            </a:extLst>
          </p:cNvPr>
          <p:cNvSpPr txBox="1"/>
          <p:nvPr/>
        </p:nvSpPr>
        <p:spPr>
          <a:xfrm>
            <a:off x="8813034" y="2574698"/>
            <a:ext cx="70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8,000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A2C6E8-6749-4CC8-97C0-A666911A3C4A}"/>
              </a:ext>
            </a:extLst>
          </p:cNvPr>
          <p:cNvSpPr txBox="1"/>
          <p:nvPr/>
        </p:nvSpPr>
        <p:spPr>
          <a:xfrm>
            <a:off x="7185343" y="2027432"/>
            <a:ext cx="713409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8728FE-81B6-4D2F-83FE-73399413F141}"/>
              </a:ext>
            </a:extLst>
          </p:cNvPr>
          <p:cNvSpPr txBox="1"/>
          <p:nvPr/>
        </p:nvSpPr>
        <p:spPr>
          <a:xfrm>
            <a:off x="10232661" y="2039878"/>
            <a:ext cx="752635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Revenue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CDADD4-1682-4F8D-B9AD-3FF54720119B}"/>
              </a:ext>
            </a:extLst>
          </p:cNvPr>
          <p:cNvSpPr txBox="1"/>
          <p:nvPr/>
        </p:nvSpPr>
        <p:spPr>
          <a:xfrm>
            <a:off x="8698709" y="2026188"/>
            <a:ext cx="717717" cy="754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Increase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+</a:t>
            </a:r>
          </a:p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EA0C32-2679-4FCB-943C-73F0D10A2AA7}"/>
              </a:ext>
            </a:extLst>
          </p:cNvPr>
          <p:cNvSpPr txBox="1"/>
          <p:nvPr/>
        </p:nvSpPr>
        <p:spPr>
          <a:xfrm>
            <a:off x="6375863" y="2030367"/>
            <a:ext cx="746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67CC5D-2E98-4C3F-AAE9-5EE48E377B75}"/>
              </a:ext>
            </a:extLst>
          </p:cNvPr>
          <p:cNvSpPr txBox="1"/>
          <p:nvPr/>
        </p:nvSpPr>
        <p:spPr>
          <a:xfrm>
            <a:off x="7932079" y="2038123"/>
            <a:ext cx="87315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76E978-F905-49D4-A173-6512B1AC61A9}"/>
              </a:ext>
            </a:extLst>
          </p:cNvPr>
          <p:cNvSpPr txBox="1"/>
          <p:nvPr/>
        </p:nvSpPr>
        <p:spPr>
          <a:xfrm>
            <a:off x="9498977" y="2029206"/>
            <a:ext cx="81787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Expense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94C2D5-4500-491C-95DB-CBE3C7BAC3E0}"/>
              </a:ext>
            </a:extLst>
          </p:cNvPr>
          <p:cNvSpPr txBox="1"/>
          <p:nvPr/>
        </p:nvSpPr>
        <p:spPr>
          <a:xfrm>
            <a:off x="1059261" y="2934021"/>
            <a:ext cx="72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2473452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F4E44F-2A32-4368-A28D-D8D91B958436}"/>
              </a:ext>
            </a:extLst>
          </p:cNvPr>
          <p:cNvSpPr txBox="1"/>
          <p:nvPr/>
        </p:nvSpPr>
        <p:spPr>
          <a:xfrm>
            <a:off x="4803465" y="2934021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1,200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77994A6-08A1-48BD-B75C-664F1ED19CDE}"/>
              </a:ext>
            </a:extLst>
          </p:cNvPr>
          <p:cNvSpPr txBox="1"/>
          <p:nvPr/>
        </p:nvSpPr>
        <p:spPr>
          <a:xfrm>
            <a:off x="4931504" y="1656856"/>
            <a:ext cx="10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Supplies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AC9844-AC4A-4BBC-A5B1-D8DBA3A0907E}"/>
              </a:ext>
            </a:extLst>
          </p:cNvPr>
          <p:cNvSpPr txBox="1"/>
          <p:nvPr/>
        </p:nvSpPr>
        <p:spPr>
          <a:xfrm>
            <a:off x="917835" y="3230091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Balance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3E52D0-667A-4AAE-A078-9943F334B02F}"/>
              </a:ext>
            </a:extLst>
          </p:cNvPr>
          <p:cNvSpPr txBox="1"/>
          <p:nvPr/>
        </p:nvSpPr>
        <p:spPr>
          <a:xfrm>
            <a:off x="1821398" y="323812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6,800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4A8693-732F-44FA-A1DF-3D1FF44DC6B7}"/>
              </a:ext>
            </a:extLst>
          </p:cNvPr>
          <p:cNvGraphicFramePr>
            <a:graphicFrameLocks noGrp="1"/>
          </p:cNvGraphicFramePr>
          <p:nvPr/>
        </p:nvGraphicFramePr>
        <p:xfrm>
          <a:off x="1551735" y="3283168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10D0E607-581A-4FC8-9D4C-25EA3642A8BE}"/>
              </a:ext>
            </a:extLst>
          </p:cNvPr>
          <p:cNvSpPr txBox="1"/>
          <p:nvPr/>
        </p:nvSpPr>
        <p:spPr>
          <a:xfrm>
            <a:off x="633846" y="263249"/>
            <a:ext cx="11026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On May 20, The business completed a $2,000 job for a customer.  The customer paid $600 and will pay the balance on account</a:t>
            </a:r>
            <a:endParaRPr lang="en-US" sz="14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786646-0A9D-4FC4-B97C-8D087A3B7F41}"/>
              </a:ext>
            </a:extLst>
          </p:cNvPr>
          <p:cNvSpPr txBox="1"/>
          <p:nvPr/>
        </p:nvSpPr>
        <p:spPr>
          <a:xfrm>
            <a:off x="1006430" y="3463980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3BC12F-A45F-42C4-B851-8A1D3F81065B}"/>
              </a:ext>
            </a:extLst>
          </p:cNvPr>
          <p:cNvSpPr txBox="1"/>
          <p:nvPr/>
        </p:nvSpPr>
        <p:spPr>
          <a:xfrm>
            <a:off x="4776990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A2C32F-9209-44DA-89A1-31B0C0354A77}"/>
              </a:ext>
            </a:extLst>
          </p:cNvPr>
          <p:cNvSpPr txBox="1"/>
          <p:nvPr/>
        </p:nvSpPr>
        <p:spPr>
          <a:xfrm>
            <a:off x="7277355" y="3503700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1,500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A6E0B-210B-49C8-8D1E-E32B195F6509}"/>
              </a:ext>
            </a:extLst>
          </p:cNvPr>
          <p:cNvSpPr txBox="1"/>
          <p:nvPr/>
        </p:nvSpPr>
        <p:spPr>
          <a:xfrm>
            <a:off x="3148677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13,950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EC484B-B3B8-4B51-A9F6-132341066CEF}"/>
              </a:ext>
            </a:extLst>
          </p:cNvPr>
          <p:cNvSpPr txBox="1"/>
          <p:nvPr/>
        </p:nvSpPr>
        <p:spPr>
          <a:xfrm>
            <a:off x="6830121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1,500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CD9369-C26D-45F5-A028-59BC7A5157CB}"/>
              </a:ext>
            </a:extLst>
          </p:cNvPr>
          <p:cNvSpPr txBox="1"/>
          <p:nvPr/>
        </p:nvSpPr>
        <p:spPr>
          <a:xfrm>
            <a:off x="9067373" y="975880"/>
            <a:ext cx="863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12,450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AD0015-5651-4130-BB71-A1BEA119B3C0}"/>
              </a:ext>
            </a:extLst>
          </p:cNvPr>
          <p:cNvSpPr txBox="1"/>
          <p:nvPr/>
        </p:nvSpPr>
        <p:spPr>
          <a:xfrm>
            <a:off x="3900022" y="2027432"/>
            <a:ext cx="7353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Decrease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-</a:t>
            </a:r>
          </a:p>
          <a:p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1233498-FF0F-4EE2-8341-159A41BD9A04}"/>
              </a:ext>
            </a:extLst>
          </p:cNvPr>
          <p:cNvSpPr txBox="1"/>
          <p:nvPr/>
        </p:nvSpPr>
        <p:spPr>
          <a:xfrm>
            <a:off x="6682828" y="1449103"/>
            <a:ext cx="1046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Accounts </a:t>
            </a:r>
          </a:p>
          <a:p>
            <a:r>
              <a:rPr lang="en-US" sz="1600" b="1" dirty="0"/>
              <a:t>  Payable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A9DDB062-6532-4254-A13F-EE5D80B3982B}"/>
              </a:ext>
            </a:extLst>
          </p:cNvPr>
          <p:cNvGraphicFramePr>
            <a:graphicFrameLocks noGrp="1"/>
          </p:cNvGraphicFramePr>
          <p:nvPr/>
        </p:nvGraphicFramePr>
        <p:xfrm>
          <a:off x="1615535" y="4095810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CE5386F-FACB-4925-9CBC-F77074734F07}"/>
              </a:ext>
            </a:extLst>
          </p:cNvPr>
          <p:cNvSpPr txBox="1"/>
          <p:nvPr/>
        </p:nvSpPr>
        <p:spPr>
          <a:xfrm>
            <a:off x="995715" y="381343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2BF80C-6BF5-4C6F-BAEA-4C2724A08BBE}"/>
              </a:ext>
            </a:extLst>
          </p:cNvPr>
          <p:cNvSpPr txBox="1"/>
          <p:nvPr/>
        </p:nvSpPr>
        <p:spPr>
          <a:xfrm>
            <a:off x="1717930" y="3798126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D4D722-F88D-4533-BD36-3834CDE6B867}"/>
              </a:ext>
            </a:extLst>
          </p:cNvPr>
          <p:cNvSpPr txBox="1"/>
          <p:nvPr/>
        </p:nvSpPr>
        <p:spPr>
          <a:xfrm>
            <a:off x="1871685" y="4072686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9,550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C597C0-D4F0-4B79-B41A-46F3B39E3366}"/>
              </a:ext>
            </a:extLst>
          </p:cNvPr>
          <p:cNvSpPr txBox="1"/>
          <p:nvPr/>
        </p:nvSpPr>
        <p:spPr>
          <a:xfrm>
            <a:off x="4948517" y="3789845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2,700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5B8E7575-C1FB-4B81-8FCA-0E487A40FE79}"/>
              </a:ext>
            </a:extLst>
          </p:cNvPr>
          <p:cNvGraphicFramePr>
            <a:graphicFrameLocks noGrp="1"/>
          </p:cNvGraphicFramePr>
          <p:nvPr/>
        </p:nvGraphicFramePr>
        <p:xfrm>
          <a:off x="4687299" y="3807106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1936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92BFE499-A865-4CFB-8BBC-D17FFF6B81A1}"/>
              </a:ext>
            </a:extLst>
          </p:cNvPr>
          <p:cNvSpPr txBox="1"/>
          <p:nvPr/>
        </p:nvSpPr>
        <p:spPr>
          <a:xfrm>
            <a:off x="10316848" y="3815629"/>
            <a:ext cx="71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2,750</a:t>
            </a:r>
            <a:endParaRPr lang="en-US" dirty="0"/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CE5386F-FACB-4925-9CBC-F77074734F07}"/>
              </a:ext>
            </a:extLst>
          </p:cNvPr>
          <p:cNvSpPr txBox="1"/>
          <p:nvPr/>
        </p:nvSpPr>
        <p:spPr>
          <a:xfrm>
            <a:off x="995714" y="4237382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5/17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5742233" y="4231673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E8DF7A2-0F1A-40A3-847D-658A01969315}"/>
              </a:ext>
            </a:extLst>
          </p:cNvPr>
          <p:cNvSpPr txBox="1"/>
          <p:nvPr/>
        </p:nvSpPr>
        <p:spPr>
          <a:xfrm>
            <a:off x="9732482" y="4276904"/>
            <a:ext cx="7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300</a:t>
            </a: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5B8E7575-C1FB-4B81-8FCA-0E487A40F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58420"/>
              </p:ext>
            </p:extLst>
          </p:nvPr>
        </p:nvGraphicFramePr>
        <p:xfrm>
          <a:off x="4693973" y="4527401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1DC597C0-D4F0-4B79-B41A-46F3B39E3366}"/>
              </a:ext>
            </a:extLst>
          </p:cNvPr>
          <p:cNvSpPr txBox="1"/>
          <p:nvPr/>
        </p:nvSpPr>
        <p:spPr>
          <a:xfrm>
            <a:off x="4955384" y="4508672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2,400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CD99C10-D99C-4A15-9C8A-FFD84DEA66DC}"/>
              </a:ext>
            </a:extLst>
          </p:cNvPr>
          <p:cNvSpPr txBox="1"/>
          <p:nvPr/>
        </p:nvSpPr>
        <p:spPr>
          <a:xfrm>
            <a:off x="995713" y="4631141"/>
            <a:ext cx="75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7DFFCD3-1411-4234-BB9B-9D3EE9778F58}"/>
              </a:ext>
            </a:extLst>
          </p:cNvPr>
          <p:cNvSpPr txBox="1"/>
          <p:nvPr/>
        </p:nvSpPr>
        <p:spPr>
          <a:xfrm>
            <a:off x="1891500" y="4635695"/>
            <a:ext cx="581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600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3C5C5B4-A566-468B-BDB9-E946A9D7B55A}"/>
              </a:ext>
            </a:extLst>
          </p:cNvPr>
          <p:cNvSpPr txBox="1"/>
          <p:nvPr/>
        </p:nvSpPr>
        <p:spPr>
          <a:xfrm>
            <a:off x="3263259" y="4632968"/>
            <a:ext cx="7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1,400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77DAE6D-49A0-4CA7-8DE9-B8764524C70F}"/>
              </a:ext>
            </a:extLst>
          </p:cNvPr>
          <p:cNvSpPr txBox="1"/>
          <p:nvPr/>
        </p:nvSpPr>
        <p:spPr>
          <a:xfrm>
            <a:off x="10364129" y="4601005"/>
            <a:ext cx="71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2,000</a:t>
            </a:r>
          </a:p>
        </p:txBody>
      </p:sp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9A6291D1-DDEE-486D-8B10-3C24F14E8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54649"/>
              </p:ext>
            </p:extLst>
          </p:nvPr>
        </p:nvGraphicFramePr>
        <p:xfrm>
          <a:off x="1600298" y="4973331"/>
          <a:ext cx="743578" cy="365760"/>
        </p:xfrm>
        <a:graphic>
          <a:graphicData uri="http://schemas.openxmlformats.org/drawingml/2006/table">
            <a:tbl>
              <a:tblPr/>
              <a:tblGrid>
                <a:gridCol w="743578">
                  <a:extLst>
                    <a:ext uri="{9D8B030D-6E8A-4147-A177-3AD203B41FA5}">
                      <a16:colId xmlns:a16="http://schemas.microsoft.com/office/drawing/2014/main" val="1150067656"/>
                    </a:ext>
                  </a:extLst>
                </a:gridCol>
              </a:tblGrid>
              <a:tr h="216963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6538383"/>
                  </a:ext>
                </a:extLst>
              </a:tr>
            </a:tbl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4A2D6B6F-0A0F-4743-94A8-B35B51775888}"/>
              </a:ext>
            </a:extLst>
          </p:cNvPr>
          <p:cNvSpPr txBox="1"/>
          <p:nvPr/>
        </p:nvSpPr>
        <p:spPr>
          <a:xfrm>
            <a:off x="1821398" y="4943530"/>
            <a:ext cx="76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10,150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521EFCB-221D-43E8-B61F-5E12EC061E42}"/>
              </a:ext>
            </a:extLst>
          </p:cNvPr>
          <p:cNvSpPr txBox="1"/>
          <p:nvPr/>
        </p:nvSpPr>
        <p:spPr>
          <a:xfrm>
            <a:off x="3245526" y="1486437"/>
            <a:ext cx="1258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   Accounts </a:t>
            </a:r>
          </a:p>
          <a:p>
            <a:r>
              <a:rPr lang="en-US" sz="1600" b="1" dirty="0"/>
              <a:t>  Receivable</a:t>
            </a:r>
          </a:p>
        </p:txBody>
      </p:sp>
    </p:spTree>
    <p:extLst>
      <p:ext uri="{BB962C8B-B14F-4D97-AF65-F5344CB8AC3E}">
        <p14:creationId xmlns:p14="http://schemas.microsoft.com/office/powerpoint/2010/main" val="2969189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28" grpId="0"/>
      <p:bldP spid="62" grpId="0"/>
      <p:bldP spid="63" grpId="0"/>
      <p:bldP spid="64" grpId="0"/>
      <p:bldP spid="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2709a970-81b4-4def-bda1-d6eaeca57e6e}" enabled="1" method="Privileged" siteId="{d5f1622b-14a3-45a6-b069-003f8dc4851f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1048</Words>
  <Application>Microsoft Office PowerPoint</Application>
  <PresentationFormat>Widescreen</PresentationFormat>
  <Paragraphs>644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</vt:lpstr>
      <vt:lpstr>Office Theme</vt:lpstr>
      <vt:lpstr>Basic Accounting Concepts Principles and Procedures, 2nd Edition, Volume 1  </vt:lpstr>
      <vt:lpstr>Learning Goal 11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djudie</dc:creator>
  <cp:lastModifiedBy>Alexander Myers</cp:lastModifiedBy>
  <cp:revision>113</cp:revision>
  <dcterms:created xsi:type="dcterms:W3CDTF">2018-09-22T22:48:51Z</dcterms:created>
  <dcterms:modified xsi:type="dcterms:W3CDTF">2023-10-20T21:22:11Z</dcterms:modified>
</cp:coreProperties>
</file>