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39FAD-E846-492E-9E58-671C7A24A64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D09F5-59AB-41CA-BFDB-AC0F3658E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2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9F621-424F-4E80-B240-9E1A47B1B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DE8D8F-EFC8-4782-9E0C-FB126CF1F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07853A-4511-462D-B0A0-9F15274B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88D8-4A10-457B-8C34-3AE2491A595A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4ECD5C-B719-44ED-A2EB-747076F4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B3B412-61D7-4D4A-BDE2-F3408A4C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46EC4-07C2-4D9E-B7CC-B17E62A2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1D915B-14BD-4ECB-AB68-0C1BFF975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42B8AB-4C9A-43BF-B78E-FAA00BDC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1C88-DF80-40AC-9302-3A2B2C60E907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030F7-C671-43C2-8926-01CAE2F3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705A9B-5A48-4483-BDBD-78A28846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3D8544-DC93-4638-8418-FCF812B0F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7361CB-5987-4023-8587-F48DAD941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2C795F-D534-4806-8FD7-E380C007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DEA6-CADD-42BF-ADD5-30A90D1082BA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660EB-25C8-42CD-8164-803F3054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A45C5C-862D-4D12-B7CA-3C3E3612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4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B56644-C90E-4346-BB5A-8F7391E7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DAB0E1-6DD5-4CC1-805A-2487B7FD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FCE9C7-B9E1-47C9-B81C-5CC59AE3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F806-80EC-458D-BF4F-C780E5A9312B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340FA2-FB8F-4B01-A618-78974E30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013F2-E7D0-4B8A-997C-3731D053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5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A8BE5-81A8-4583-8D81-E7AE39C3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5DCA35-DBC7-4357-A389-5F6FF84E1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E224CA-7C4B-4575-901F-E21C6262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FD2C-F023-4453-B9ED-138E94644D75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0015C-0545-440F-AF6E-7C06DB0E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9C28D2-09F7-44E9-BB8F-BCD360FE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8D46B-4B97-4FBF-97C0-1E8E59DF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473CD-7907-44FB-ABD8-4CAC0C3FD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3311F8-01FA-4DDB-9970-D1C3B569A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02E0B1-E0BE-4DCB-B425-C472339F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133-9ABC-4FF9-9473-31343A4FC205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E288A6-0F27-44F2-95D7-79B494C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AA5978-7026-46EE-A7E4-A4E8FAF0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F03BA-6394-471C-A20E-F2EA1D4D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A4A511-2105-4FA8-AE11-6FD1C0596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FE2E2E-0554-4512-9EB1-BADCBFE67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A2E179-6DDD-45B4-9558-A5CE0A6DE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E79977-A54B-4F75-A15B-1288640F2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50BBC6-736F-4623-A0E2-841336E6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752-15E0-4E54-8E5F-77C506923970}" type="datetime1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79A8AA-FD69-4D91-AF77-E3396BAC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749FFDC-A28E-4437-91CF-0FFC5B3A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AFCB9-C599-4CAB-A2BC-EFD5C9AB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819159-87A3-4A7C-9F5F-6A52CBE6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38B5-9F56-486E-A385-FDF37C02A95D}" type="datetime1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E4305B-B86E-4082-AE9C-E192BBEE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D57163-41C3-45F4-8114-1018A393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3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314C83-CE40-4D2D-9381-F6C6C401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8A31-7EEA-43D9-90A0-470381C6AC49}" type="datetime1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A34E40-13E0-479C-A636-0DC0C0A4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482F81-147D-4C3D-BE3E-EAE5A28F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FB882-AB22-4BCC-9843-DEACADA5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CCF8F7-A504-473B-A12A-6FC42DCC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1BE4B3-FDFB-4724-AC0E-E0B0B4332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F2869D-8BAD-4AD7-949F-9BD5F9BC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0156-0290-4735-A1ED-8D453C425737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BC8DB4-D1F8-476A-8CEA-59BFFC02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4C4ACE-6FE1-4A57-8B73-C6442475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BD80C-436A-4D7A-AFCB-BC6B6771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88B4CE-2E57-4EAE-AA6F-51587294F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6B1E7A-921C-4FD8-9E81-8180F9D1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9D37D9-A1AE-4B93-AC57-BF33D366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AD44-F418-4BC2-A695-58AA4914790D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475E52-EC5F-488B-8D40-9352391B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FB6FF4-2091-4135-ADE7-A8EEF6FE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8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581C6FD-CEEC-4EAC-98FF-4942BB2C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B3BD55-BF74-4F55-82E5-1E16F7959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030239-C5CD-4043-B114-013E7CE74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D7F3-8C4D-453C-B277-891E85F038BF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3C530-418C-45D8-BDE0-4BADD6B32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57767-DBC7-4A71-A821-200755959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801-4155-4D82-8458-E82F2A78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6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r>
              <a:rPr lang="en-US" sz="4700" dirty="0">
                <a:solidFill>
                  <a:schemeClr val="bg1"/>
                </a:solidFill>
              </a:rPr>
              <a:t/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r>
              <a:rPr lang="en-US" sz="4700">
                <a:solidFill>
                  <a:schemeClr val="bg1"/>
                </a:solidFill>
              </a:rPr>
              <a:t/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23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38683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176C96-4E99-49FD-BE75-8011E25126B6}"/>
              </a:ext>
            </a:extLst>
          </p:cNvPr>
          <p:cNvSpPr/>
          <p:nvPr/>
        </p:nvSpPr>
        <p:spPr>
          <a:xfrm>
            <a:off x="5024849" y="277398"/>
            <a:ext cx="1967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Ledger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31A8A4-FA53-4F39-BA4D-56B5C63369DB}"/>
              </a:ext>
            </a:extLst>
          </p:cNvPr>
          <p:cNvSpPr/>
          <p:nvPr/>
        </p:nvSpPr>
        <p:spPr>
          <a:xfrm>
            <a:off x="2607013" y="1997839"/>
            <a:ext cx="7140102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important advantage of creating individual accounts is that each account can be placed on its own page in a book (or computer file).  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this way, an unlimited number of accounts can be easily maintained for all items (all accounts) in the accounting equation.  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company will have an account for each item in the accounting equation, such as cash, supplies, utilities expense, etc.  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E60783-8E9C-4564-BE48-81C64510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57276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5EB6774-28F0-49BC-8713-AB7B734E8963}"/>
              </a:ext>
            </a:extLst>
          </p:cNvPr>
          <p:cNvSpPr/>
          <p:nvPr/>
        </p:nvSpPr>
        <p:spPr>
          <a:xfrm>
            <a:off x="3831336" y="433040"/>
            <a:ext cx="4937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Ledger and Ledger Accounts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AD1DB36-4502-407B-A6C2-38DC488D925B}"/>
              </a:ext>
            </a:extLst>
          </p:cNvPr>
          <p:cNvSpPr/>
          <p:nvPr/>
        </p:nvSpPr>
        <p:spPr>
          <a:xfrm>
            <a:off x="2569723" y="1849612"/>
            <a:ext cx="7052553" cy="34470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Accounts are maintained in a single book or computer file called a </a:t>
            </a:r>
            <a:r>
              <a:rPr lang="en-US" sz="20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ledger</a:t>
            </a: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ledger that contains all the accounts is called the </a:t>
            </a:r>
            <a:r>
              <a:rPr lang="en-US" sz="20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general ledger</a:t>
            </a: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Because accounts are maintained in a ledger, they are sometimes called “ledger accounts”. 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A39C448-116C-4057-AF48-C5746DD5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90846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B7DEB03-F396-4999-921E-ED4B71637DB4}"/>
              </a:ext>
            </a:extLst>
          </p:cNvPr>
          <p:cNvSpPr/>
          <p:nvPr/>
        </p:nvSpPr>
        <p:spPr>
          <a:xfrm>
            <a:off x="4367719" y="1303505"/>
            <a:ext cx="1138137" cy="1215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B17E712-0A66-4FAE-9FFD-71A25A09C491}"/>
              </a:ext>
            </a:extLst>
          </p:cNvPr>
          <p:cNvSpPr/>
          <p:nvPr/>
        </p:nvSpPr>
        <p:spPr>
          <a:xfrm>
            <a:off x="2977005" y="355219"/>
            <a:ext cx="6237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All Accounts Are in the General Ledger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xmlns="" id="{46445B83-17A5-43BE-A08D-CAAA9B1E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05F50FF6-48AD-4267-8262-107D0E161919}"/>
              </a:ext>
            </a:extLst>
          </p:cNvPr>
          <p:cNvCxnSpPr/>
          <p:nvPr/>
        </p:nvCxnSpPr>
        <p:spPr>
          <a:xfrm>
            <a:off x="4367719" y="1536972"/>
            <a:ext cx="1138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B04F4C2-B73D-4BF9-9A55-9269A414BE68}"/>
              </a:ext>
            </a:extLst>
          </p:cNvPr>
          <p:cNvCxnSpPr>
            <a:cxnSpLocks/>
          </p:cNvCxnSpPr>
          <p:nvPr/>
        </p:nvCxnSpPr>
        <p:spPr>
          <a:xfrm flipH="1">
            <a:off x="4936787" y="1536972"/>
            <a:ext cx="4863" cy="299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373A462-E733-43E3-8580-770483A0DBA9}"/>
              </a:ext>
            </a:extLst>
          </p:cNvPr>
          <p:cNvSpPr/>
          <p:nvPr/>
        </p:nvSpPr>
        <p:spPr>
          <a:xfrm>
            <a:off x="3352800" y="3753728"/>
            <a:ext cx="1167319" cy="1215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96A997C-1D85-4C98-B301-465E9E18A7A5}"/>
              </a:ext>
            </a:extLst>
          </p:cNvPr>
          <p:cNvSpPr/>
          <p:nvPr/>
        </p:nvSpPr>
        <p:spPr>
          <a:xfrm>
            <a:off x="2977005" y="4270127"/>
            <a:ext cx="1167319" cy="1215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8218A65-0645-4C8A-9824-F016A0164C0C}"/>
              </a:ext>
            </a:extLst>
          </p:cNvPr>
          <p:cNvSpPr/>
          <p:nvPr/>
        </p:nvSpPr>
        <p:spPr>
          <a:xfrm>
            <a:off x="2558545" y="4786526"/>
            <a:ext cx="1167319" cy="1215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0C2DC7D4-F1C6-43D8-93B8-52C79CC6467D}"/>
              </a:ext>
            </a:extLst>
          </p:cNvPr>
          <p:cNvCxnSpPr>
            <a:cxnSpLocks/>
          </p:cNvCxnSpPr>
          <p:nvPr/>
        </p:nvCxnSpPr>
        <p:spPr>
          <a:xfrm>
            <a:off x="3550936" y="4531568"/>
            <a:ext cx="0" cy="2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9337B693-F5C4-4EF3-AEC0-B1AD07D48818}"/>
              </a:ext>
            </a:extLst>
          </p:cNvPr>
          <p:cNvCxnSpPr>
            <a:cxnSpLocks/>
          </p:cNvCxnSpPr>
          <p:nvPr/>
        </p:nvCxnSpPr>
        <p:spPr>
          <a:xfrm>
            <a:off x="3913760" y="4010406"/>
            <a:ext cx="0" cy="2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069B9594-058A-4CB9-A1E3-6384415D8EFD}"/>
              </a:ext>
            </a:extLst>
          </p:cNvPr>
          <p:cNvCxnSpPr/>
          <p:nvPr/>
        </p:nvCxnSpPr>
        <p:spPr>
          <a:xfrm>
            <a:off x="3381983" y="3990118"/>
            <a:ext cx="1138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DE3BD1AC-F625-43CA-BEE6-875186148F84}"/>
              </a:ext>
            </a:extLst>
          </p:cNvPr>
          <p:cNvCxnSpPr/>
          <p:nvPr/>
        </p:nvCxnSpPr>
        <p:spPr>
          <a:xfrm>
            <a:off x="3006188" y="4528011"/>
            <a:ext cx="1138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379858E-C82E-4C0B-9F1A-A710E420A058}"/>
              </a:ext>
            </a:extLst>
          </p:cNvPr>
          <p:cNvCxnSpPr/>
          <p:nvPr/>
        </p:nvCxnSpPr>
        <p:spPr>
          <a:xfrm>
            <a:off x="2587728" y="5037780"/>
            <a:ext cx="1138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81507FB-821C-46B0-9902-017C109035DA}"/>
              </a:ext>
            </a:extLst>
          </p:cNvPr>
          <p:cNvSpPr/>
          <p:nvPr/>
        </p:nvSpPr>
        <p:spPr>
          <a:xfrm>
            <a:off x="3944564" y="1847672"/>
            <a:ext cx="1167319" cy="1215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301D288-E43D-4CB5-A76F-F3F98B67C8E9}"/>
              </a:ext>
            </a:extLst>
          </p:cNvPr>
          <p:cNvCxnSpPr/>
          <p:nvPr/>
        </p:nvCxnSpPr>
        <p:spPr>
          <a:xfrm>
            <a:off x="3965642" y="1983531"/>
            <a:ext cx="1138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F25BCE5A-D2B8-4E85-ABD2-3BF3709F623B}"/>
              </a:ext>
            </a:extLst>
          </p:cNvPr>
          <p:cNvCxnSpPr>
            <a:endCxn id="20" idx="2"/>
          </p:cNvCxnSpPr>
          <p:nvPr/>
        </p:nvCxnSpPr>
        <p:spPr>
          <a:xfrm>
            <a:off x="4528224" y="2102630"/>
            <a:ext cx="0" cy="96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DBAFBD5E-9B54-45AB-A282-44F4F7642EDC}"/>
              </a:ext>
            </a:extLst>
          </p:cNvPr>
          <p:cNvCxnSpPr/>
          <p:nvPr/>
        </p:nvCxnSpPr>
        <p:spPr>
          <a:xfrm>
            <a:off x="3145277" y="5041484"/>
            <a:ext cx="0" cy="96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4B1B6BD-C06F-4780-AA93-B657FF9CEB3B}"/>
              </a:ext>
            </a:extLst>
          </p:cNvPr>
          <p:cNvSpPr txBox="1"/>
          <p:nvPr/>
        </p:nvSpPr>
        <p:spPr>
          <a:xfrm>
            <a:off x="4367719" y="1303505"/>
            <a:ext cx="1138136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XXX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EF8CDD3-997B-4ADB-8EE8-C0A08647BE9C}"/>
              </a:ext>
            </a:extLst>
          </p:cNvPr>
          <p:cNvSpPr txBox="1"/>
          <p:nvPr/>
        </p:nvSpPr>
        <p:spPr>
          <a:xfrm>
            <a:off x="3936459" y="1836696"/>
            <a:ext cx="1167319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XXX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761A5AA4-A591-4409-8EE4-C09BB00C8290}"/>
              </a:ext>
            </a:extLst>
          </p:cNvPr>
          <p:cNvSpPr txBox="1"/>
          <p:nvPr/>
        </p:nvSpPr>
        <p:spPr>
          <a:xfrm>
            <a:off x="3352799" y="3685330"/>
            <a:ext cx="1167319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XXX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70CF670-92A9-4C9D-A635-A88F57BDDAAE}"/>
              </a:ext>
            </a:extLst>
          </p:cNvPr>
          <p:cNvSpPr txBox="1"/>
          <p:nvPr/>
        </p:nvSpPr>
        <p:spPr>
          <a:xfrm>
            <a:off x="2981868" y="4276906"/>
            <a:ext cx="1162456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Accts. Rec.  112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9A6DB35-8505-4F4E-A7F2-DDB56C8BAFB0}"/>
              </a:ext>
            </a:extLst>
          </p:cNvPr>
          <p:cNvSpPr txBox="1"/>
          <p:nvPr/>
        </p:nvSpPr>
        <p:spPr>
          <a:xfrm>
            <a:off x="2558544" y="4793305"/>
            <a:ext cx="1167319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     Cash 101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19BD718-3050-479E-B573-AAB5A2217085}"/>
              </a:ext>
            </a:extLst>
          </p:cNvPr>
          <p:cNvSpPr txBox="1"/>
          <p:nvPr/>
        </p:nvSpPr>
        <p:spPr>
          <a:xfrm>
            <a:off x="5074594" y="1594488"/>
            <a:ext cx="30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8BEC34B-0FF1-4448-9332-EE0B318AF165}"/>
              </a:ext>
            </a:extLst>
          </p:cNvPr>
          <p:cNvSpPr txBox="1"/>
          <p:nvPr/>
        </p:nvSpPr>
        <p:spPr>
          <a:xfrm>
            <a:off x="3925110" y="2203311"/>
            <a:ext cx="30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453C324-6CC8-4B84-B212-544C3B3FA2B1}"/>
              </a:ext>
            </a:extLst>
          </p:cNvPr>
          <p:cNvSpPr txBox="1"/>
          <p:nvPr/>
        </p:nvSpPr>
        <p:spPr>
          <a:xfrm>
            <a:off x="4571998" y="2142760"/>
            <a:ext cx="30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DA1871B-F026-4FA8-9487-F7A07A8DB7B7}"/>
              </a:ext>
            </a:extLst>
          </p:cNvPr>
          <p:cNvSpPr txBox="1"/>
          <p:nvPr/>
        </p:nvSpPr>
        <p:spPr>
          <a:xfrm>
            <a:off x="3934836" y="2497162"/>
            <a:ext cx="30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09350E0-F929-44B1-AB31-192013607255}"/>
              </a:ext>
            </a:extLst>
          </p:cNvPr>
          <p:cNvSpPr txBox="1"/>
          <p:nvPr/>
        </p:nvSpPr>
        <p:spPr>
          <a:xfrm>
            <a:off x="3381639" y="3993385"/>
            <a:ext cx="30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E308FB6-6EC6-4384-AE74-79EA9CFD6852}"/>
              </a:ext>
            </a:extLst>
          </p:cNvPr>
          <p:cNvSpPr txBox="1"/>
          <p:nvPr/>
        </p:nvSpPr>
        <p:spPr>
          <a:xfrm>
            <a:off x="3006659" y="4507675"/>
            <a:ext cx="6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1,400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DF553BF-CC74-4933-BD99-AD30030861A6}"/>
              </a:ext>
            </a:extLst>
          </p:cNvPr>
          <p:cNvSpPr txBox="1"/>
          <p:nvPr/>
        </p:nvSpPr>
        <p:spPr>
          <a:xfrm>
            <a:off x="2615289" y="5041483"/>
            <a:ext cx="6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8,000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D3F5293-1D4E-4E1D-A68F-9DD687EE3BB7}"/>
              </a:ext>
            </a:extLst>
          </p:cNvPr>
          <p:cNvSpPr txBox="1"/>
          <p:nvPr/>
        </p:nvSpPr>
        <p:spPr>
          <a:xfrm>
            <a:off x="2587728" y="5471675"/>
            <a:ext cx="6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2,750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2A167BF-C677-4F79-92F8-67310B33928F}"/>
              </a:ext>
            </a:extLst>
          </p:cNvPr>
          <p:cNvSpPr txBox="1"/>
          <p:nvPr/>
        </p:nvSpPr>
        <p:spPr>
          <a:xfrm>
            <a:off x="3121128" y="5214161"/>
            <a:ext cx="6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1,200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909667E-D13A-4593-99E0-31BDE9237955}"/>
              </a:ext>
            </a:extLst>
          </p:cNvPr>
          <p:cNvSpPr txBox="1"/>
          <p:nvPr/>
        </p:nvSpPr>
        <p:spPr>
          <a:xfrm>
            <a:off x="2587727" y="5696381"/>
            <a:ext cx="6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600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EE33E205-EE01-4AAE-9D18-03D6F8C29460}"/>
              </a:ext>
            </a:extLst>
          </p:cNvPr>
          <p:cNvCxnSpPr>
            <a:cxnSpLocks/>
          </p:cNvCxnSpPr>
          <p:nvPr/>
        </p:nvCxnSpPr>
        <p:spPr>
          <a:xfrm flipH="1">
            <a:off x="3510788" y="2219922"/>
            <a:ext cx="481690" cy="142412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7DAC447C-5DA3-4F4A-87FC-25A54E07792E}"/>
              </a:ext>
            </a:extLst>
          </p:cNvPr>
          <p:cNvCxnSpPr>
            <a:cxnSpLocks/>
          </p:cNvCxnSpPr>
          <p:nvPr/>
        </p:nvCxnSpPr>
        <p:spPr>
          <a:xfrm flipH="1">
            <a:off x="4484367" y="2232466"/>
            <a:ext cx="590934" cy="193869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" name="Group 16"/>
          <p:cNvGrpSpPr>
            <a:grpSpLocks/>
          </p:cNvGrpSpPr>
          <p:nvPr/>
        </p:nvGrpSpPr>
        <p:grpSpPr bwMode="auto">
          <a:xfrm>
            <a:off x="87313" y="26988"/>
            <a:ext cx="1236662" cy="1203325"/>
            <a:chOff x="0" y="0"/>
            <a:chExt cx="12365" cy="12035"/>
          </a:xfrm>
        </p:grpSpPr>
      </p:grpSp>
      <p:sp>
        <p:nvSpPr>
          <p:cNvPr id="44" name="Internal Storage 1"/>
          <p:cNvSpPr/>
          <p:nvPr/>
        </p:nvSpPr>
        <p:spPr>
          <a:xfrm>
            <a:off x="8593330" y="3462046"/>
            <a:ext cx="1465070" cy="1507639"/>
          </a:xfrm>
          <a:prstGeom prst="flowChartInternalStorage">
            <a:avLst/>
          </a:prstGeom>
          <a:gradFill>
            <a:lin ang="16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514227" y="2725855"/>
            <a:ext cx="977900" cy="6178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7402286" y="4990070"/>
            <a:ext cx="1012372" cy="4816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830491" y="3990118"/>
            <a:ext cx="87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Ledger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C9946AE-170E-4AF3-B08B-A83855BCA9EA}"/>
              </a:ext>
            </a:extLst>
          </p:cNvPr>
          <p:cNvSpPr/>
          <p:nvPr/>
        </p:nvSpPr>
        <p:spPr>
          <a:xfrm>
            <a:off x="3500610" y="501134"/>
            <a:ext cx="5190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the General Ledger Is Used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81880B4-C3AE-41D7-8307-AF5D1C5B3EC9}"/>
              </a:ext>
            </a:extLst>
          </p:cNvPr>
          <p:cNvSpPr/>
          <p:nvPr/>
        </p:nvSpPr>
        <p:spPr>
          <a:xfrm>
            <a:off x="2363821" y="1721717"/>
            <a:ext cx="7986409" cy="325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We know that an account shows two of the five important types of information:</a:t>
            </a:r>
          </a:p>
          <a:p>
            <a:pPr marL="574675" indent="-5746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1.  A historical record of all changes (increases and decreases) of an item in the accounting equation.  </a:t>
            </a:r>
          </a:p>
          <a:p>
            <a:pPr>
              <a:spcAft>
                <a:spcPts val="300"/>
              </a:spcAft>
            </a:pP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2.  The balance of an item at any time</a:t>
            </a:r>
          </a:p>
          <a:p>
            <a:pPr>
              <a:spcAft>
                <a:spcPts val="300"/>
              </a:spcAft>
            </a:pP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74625" indent="-17462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Therefore, because a general ledger contains all the accounts, it can be used to examine the past changes in any account and to find the balance of any account at any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F9662F-2B9A-4AA1-9340-D47EFF8B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80109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2E1A6C9-769A-4C5E-99F3-B0AB0ED3188D}"/>
              </a:ext>
            </a:extLst>
          </p:cNvPr>
          <p:cNvSpPr/>
          <p:nvPr/>
        </p:nvSpPr>
        <p:spPr>
          <a:xfrm>
            <a:off x="3381841" y="481679"/>
            <a:ext cx="5681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Other Features of a General Ledger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F7F9C92-19FE-4D0F-A1E1-14D0CE024D9F}"/>
              </a:ext>
            </a:extLst>
          </p:cNvPr>
          <p:cNvSpPr/>
          <p:nvPr/>
        </p:nvSpPr>
        <p:spPr>
          <a:xfrm>
            <a:off x="1626138" y="2003421"/>
            <a:ext cx="919263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Each account is assigned its own account number, which is placed on the account for quick identification. 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account numbers are assigned in groups, such as 100 series accounts for assets, 200 series for liabilities, and so on. 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reference to all account numbers and account names called the </a:t>
            </a:r>
            <a:r>
              <a:rPr lang="en-US" sz="20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chart of accounts</a:t>
            </a:r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placed at the front of a ledger.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117475" indent="-117475"/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F872D3-59BA-4281-B41B-0E4F7219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32878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4A15D03-193C-475D-8494-B5ABD1FBA8AC}"/>
              </a:ext>
            </a:extLst>
          </p:cNvPr>
          <p:cNvSpPr/>
          <p:nvPr/>
        </p:nvSpPr>
        <p:spPr>
          <a:xfrm>
            <a:off x="3917261" y="136525"/>
            <a:ext cx="442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Chart of Accounts Example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C7DB34A-A34C-4792-80CA-772B5387E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83372"/>
              </p:ext>
            </p:extLst>
          </p:nvPr>
        </p:nvGraphicFramePr>
        <p:xfrm>
          <a:off x="3801387" y="683145"/>
          <a:ext cx="4589226" cy="3258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589226">
                  <a:extLst>
                    <a:ext uri="{9D8B030D-6E8A-4147-A177-3AD203B41FA5}">
                      <a16:colId xmlns:a16="http://schemas.microsoft.com/office/drawing/2014/main" xmlns="" val="399146802"/>
                    </a:ext>
                  </a:extLst>
                </a:gridCol>
              </a:tblGrid>
              <a:tr h="32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effectLst/>
                        </a:rPr>
                        <a:t>Chart of Accounts: ABC Computer Services</a:t>
                      </a:r>
                      <a:endParaRPr lang="en-US" sz="16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02821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973F1C4-5664-4BA2-996E-17B398E75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45195"/>
              </p:ext>
            </p:extLst>
          </p:nvPr>
        </p:nvGraphicFramePr>
        <p:xfrm>
          <a:off x="4585528" y="1122373"/>
          <a:ext cx="3089099" cy="5120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52579">
                  <a:extLst>
                    <a:ext uri="{9D8B030D-6E8A-4147-A177-3AD203B41FA5}">
                      <a16:colId xmlns:a16="http://schemas.microsoft.com/office/drawing/2014/main" xmlns="" val="2184465815"/>
                    </a:ext>
                  </a:extLst>
                </a:gridCol>
                <a:gridCol w="240030">
                  <a:extLst>
                    <a:ext uri="{9D8B030D-6E8A-4147-A177-3AD203B41FA5}">
                      <a16:colId xmlns:a16="http://schemas.microsoft.com/office/drawing/2014/main" xmlns="" val="2297260200"/>
                    </a:ext>
                  </a:extLst>
                </a:gridCol>
                <a:gridCol w="2205990">
                  <a:extLst>
                    <a:ext uri="{9D8B030D-6E8A-4147-A177-3AD203B41FA5}">
                      <a16:colId xmlns:a16="http://schemas.microsoft.com/office/drawing/2014/main" xmlns="" val="329486104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xmlns="" val="139023931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Asset Accounts # 101 - 199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0206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Cash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812591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Accounts Receivable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86455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Supplies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682854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Office Equipment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366994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Automotive Equipment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95193503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Liability Accounts # 201 - 299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1241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Accounts Payable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95824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Unearned Revenue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545754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Wages Payable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610952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Notes Payable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87531604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Capital Accounts # 301 - 399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927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R. Flores, Capital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88034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302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R. Flores, Drawing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2508160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Revenue Accounts # 401 - 499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4747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Service Revenue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604423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410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Interest Earned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72717537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Expense Accounts # 501 - 599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104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Advertising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487162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503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Rent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02517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Supplies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143631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507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Wages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887696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509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Repairs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23286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511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Insurance Expense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6131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5C20A-EE73-461F-BA1C-1D376F0C6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77322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279</Words>
  <Application>Microsoft Office PowerPoint</Application>
  <PresentationFormat>Widescreen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Mincho</vt:lpstr>
      <vt:lpstr>Arial</vt:lpstr>
      <vt:lpstr>Calibri</vt:lpstr>
      <vt:lpstr>Calibri Light</vt:lpstr>
      <vt:lpstr>Times</vt:lpstr>
      <vt:lpstr>Times New Roman</vt:lpstr>
      <vt:lpstr>Office Theme</vt:lpstr>
      <vt:lpstr>Basic Accounting Concepts Principles and Procedures, 2nd Edition, Volume 1  </vt:lpstr>
      <vt:lpstr>Learning Goal 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Judie Del Frate</cp:lastModifiedBy>
  <cp:revision>11</cp:revision>
  <dcterms:created xsi:type="dcterms:W3CDTF">2018-11-03T22:50:15Z</dcterms:created>
  <dcterms:modified xsi:type="dcterms:W3CDTF">2018-11-05T21:53:29Z</dcterms:modified>
</cp:coreProperties>
</file>