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2412B-03E1-4899-AE34-51F6962D76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00227-A3C2-4351-84FF-283EAACA4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4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09E25B-1D3B-4D55-B9D5-89F0D0F33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EEF6A4-127E-4033-B5B5-6E716DA23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D3D819-B395-4DDD-AFF7-ACC5D463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6838-B788-4D2B-A1CE-EDC249BC86B4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23A5D9-DD0B-4B7E-9247-9DB2B4A6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87AF6D-0047-4453-989D-1F7B01D5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8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304F46-A587-4BB6-A559-10E99C9A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7207D4-8F94-47E8-9FF5-3BEC05217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D3655A-DF93-49C7-9D18-78385AD9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AAB6-09F7-4894-AAD3-DE85F5AA14BD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87F916-72EE-485A-B55B-D537DEF4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82A328-7328-4ABF-9052-55A8D6D3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83205C-843C-48C1-8209-DDEBB4D4A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C6504B-7FCF-49D6-A3E0-FB31B95EE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6AD7D-CFC3-4844-B532-FBEB23C2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FBA-BB75-4213-A3E4-D28436960C6F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A69245-4064-477D-8AF6-811796D8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CAD24C-02C6-4D2E-B58B-D1016300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0361E-151A-4DF4-A70B-60DAC9A0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CAC9F3-DE9B-47F7-B99C-33B596341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3150B8-1868-409E-A791-0C760D60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DD0-07ED-4705-961E-B0CCF26EC150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502C13-CFCB-4EE3-99E6-C7BC7B6C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6B48BF-EEB2-4743-869D-686B438B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2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267639-50D9-4C8E-AE19-4139DEDE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E8A54A-6AB8-4C2E-91E9-5599C21E6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E5A2D9-95F3-4E3A-989E-9ABEDB9B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F9C2-7B35-4B5E-8F83-372896A3E8D9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2AC31B-8F53-4BFA-B1E0-E379E299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AC272F-28CB-4532-9BAC-4D3BE526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6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D0F4-F5A9-4E2A-8271-1B2A374D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CEFAD3-3511-404F-8200-9DDE9012F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97448E-0130-409E-BEF8-9234F0828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669CD3-E4C3-4B7F-BDD9-F91E2534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D88-A943-43C6-8AA6-97472C614398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0BABC2-D757-428D-B3A8-48F9C4B35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93CB94-99A5-48B6-A32A-D0C2A419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10815B-48F8-48F1-9317-4E6AE511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E7BEDB-6863-43D8-BBE1-E92C8B5BA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FD3F02-B4F8-436D-9F3C-FB991FAD7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15398F-1F4F-4A81-88CB-8F1CD1C6F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D59743-D8EF-425D-9778-9604ADAC9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AA6AE52-F91F-4DD6-B41A-E12A40B70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67C4-0281-43AD-BB9F-248CAF11B4DE}" type="datetime1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9ADCAB-1F23-45AE-BD18-9C32966A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2727A91-1694-4B51-BCAA-EEC9EFE7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7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28519-7695-4168-A81F-DF1624B1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C66F33-1E24-4D85-AC1A-E7333724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F5D1-4859-455D-8509-9444BC3BAFA2}" type="datetime1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948AB4-15BA-4497-B9FF-33A18CF3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D512CB-AC22-4F1B-A3AE-97A0A958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78B321-394D-4F7F-8CCC-7A4161AB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684-69E7-4C68-A1CE-CD3A17DD88F9}" type="datetime1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0E5E038-CB9D-4501-A24C-EC34DA8C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C5E9D-1DCF-48FE-A63F-1569442C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C40BD-0EAB-4E13-8BF6-5828D3CF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859AB1-39CA-423C-BC9D-4CCA6026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07EC17-6CED-4C2F-B0B3-A378C98E5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AE70AE-0624-475B-9E49-FB2F9090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75D5-9C60-4B8A-9751-5C4FE32FA284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D736BA-03F3-45A9-B19C-B94787E8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BDBCB5-558C-44B5-BBE2-CEE1E86E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9E011A-19EF-463D-B7C0-66CEB4EE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DEAD340-7DC5-414B-8D87-E382916CA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B9501E-3169-42E1-A6A7-BDAD596EC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86BFAD-3954-4CF1-9C49-A21852FA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D5D4-13F2-4A81-87E9-F9679B4B2AAC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C66018-9EB3-4F6D-8728-4A88CE8D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894C0F-7353-430C-8CB3-7CEA4754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DE8FF48-CAD6-4C36-B0F6-79365E5E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0987F3-C6BF-4FEF-A42F-400E68A50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846F26-0877-4013-B18D-C9EFEC317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0ED0-4EAD-45FE-A121-09D1FF6B3032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B6794E-F903-4C49-9FB6-09DA3277B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D9A564-926A-446A-BB2C-553955EFC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1C8A-9E1F-4684-850A-B8DA8B16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0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r>
              <a:rPr lang="en-US" sz="4700" dirty="0">
                <a:solidFill>
                  <a:schemeClr val="bg1"/>
                </a:solidFill>
              </a:rPr>
              <a:t/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r>
              <a:rPr lang="en-US" sz="4700">
                <a:solidFill>
                  <a:schemeClr val="bg1"/>
                </a:solidFill>
              </a:rPr>
              <a:t/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27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238683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632A6C9-656B-49F5-815D-C353DBE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F519FBA-12E7-4517-A300-B8BB9635C643}"/>
              </a:ext>
            </a:extLst>
          </p:cNvPr>
          <p:cNvSpPr/>
          <p:nvPr/>
        </p:nvSpPr>
        <p:spPr>
          <a:xfrm>
            <a:off x="3048000" y="72255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Accounting Cycle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607F1F0-7A78-4701-9E61-FE9ADDDEC2CE}"/>
              </a:ext>
            </a:extLst>
          </p:cNvPr>
          <p:cNvSpPr/>
          <p:nvPr/>
        </p:nvSpPr>
        <p:spPr>
          <a:xfrm>
            <a:off x="1883923" y="1978223"/>
            <a:ext cx="8424153" cy="36471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term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accounting cycle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refers to the recurring, sequential accounting activities 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needed to record transactions, properly maintain accounting records, and ultimately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prepare financial statements.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main elements of the cycle that you have studied so far are: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* Analyzing events</a:t>
            </a:r>
          </a:p>
          <a:p>
            <a:pPr>
              <a:lnSpc>
                <a:spcPts val="3000"/>
              </a:lnSpc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Processing transactions </a:t>
            </a:r>
          </a:p>
          <a:p>
            <a:pPr>
              <a:lnSpc>
                <a:spcPts val="2200"/>
              </a:lnSpc>
            </a:pPr>
            <a:r>
              <a:rPr lang="en-US" sz="2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</a:t>
            </a:r>
            <a:r>
              <a:rPr lang="en-US" sz="12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Journalizing</a:t>
            </a:r>
          </a:p>
          <a:p>
            <a:pPr>
              <a:lnSpc>
                <a:spcPts val="2200"/>
              </a:lnSpc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8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Posting</a:t>
            </a:r>
          </a:p>
          <a:p>
            <a:pPr>
              <a:lnSpc>
                <a:spcPts val="2200"/>
              </a:lnSpc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</a:t>
            </a:r>
            <a:r>
              <a:rPr lang="en-US" sz="12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Trial balance</a:t>
            </a:r>
          </a:p>
          <a:p>
            <a:pPr>
              <a:lnSpc>
                <a:spcPts val="3000"/>
              </a:lnSpc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* Preparing financial statements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9521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A212CE0-210A-44A4-8465-AD6A45F0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E56C4BF-8E2B-4B26-A5AC-009BA1796E2F}"/>
              </a:ext>
            </a:extLst>
          </p:cNvPr>
          <p:cNvSpPr/>
          <p:nvPr/>
        </p:nvSpPr>
        <p:spPr>
          <a:xfrm>
            <a:off x="4156277" y="-48327"/>
            <a:ext cx="3555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Accounting Cycle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993FEC8-4EA6-4687-A187-27D39E6F3E7A}"/>
              </a:ext>
            </a:extLst>
          </p:cNvPr>
          <p:cNvSpPr/>
          <p:nvPr/>
        </p:nvSpPr>
        <p:spPr>
          <a:xfrm>
            <a:off x="-899803" y="334348"/>
            <a:ext cx="78502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 illustration of the accounting cycle to this point is presented below.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BB3868F0-7CDE-47AD-96B1-7F29856B25FA}"/>
              </a:ext>
            </a:extLst>
          </p:cNvPr>
          <p:cNvSpPr txBox="1"/>
          <p:nvPr/>
        </p:nvSpPr>
        <p:spPr>
          <a:xfrm>
            <a:off x="3756097" y="840670"/>
            <a:ext cx="1787852" cy="1274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Analyze</a:t>
            </a: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event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Does it affect financial condition?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A “transaction”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xmlns="" id="{48DBFDF6-2D03-40C8-BD5C-D03238C26C32}"/>
              </a:ext>
            </a:extLst>
          </p:cNvPr>
          <p:cNvSpPr txBox="1"/>
          <p:nvPr/>
        </p:nvSpPr>
        <p:spPr>
          <a:xfrm>
            <a:off x="3739831" y="2560955"/>
            <a:ext cx="1787853" cy="2346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ts val="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Process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xmlns="" id="{1A5D4499-3E64-484C-87BE-37BA303449BF}"/>
              </a:ext>
            </a:extLst>
          </p:cNvPr>
          <p:cNvSpPr txBox="1"/>
          <p:nvPr/>
        </p:nvSpPr>
        <p:spPr>
          <a:xfrm>
            <a:off x="6004877" y="2946400"/>
            <a:ext cx="2488565" cy="2341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  <a:endParaRPr lang="en-US" sz="11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Communicate *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If trial balance amounts are correct</a:t>
            </a:r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xmlns="" id="{20F4CFDB-BD26-4F0A-9D01-14C91B684327}"/>
              </a:ext>
            </a:extLst>
          </p:cNvPr>
          <p:cNvSpPr txBox="1"/>
          <p:nvPr/>
        </p:nvSpPr>
        <p:spPr>
          <a:xfrm>
            <a:off x="3756097" y="5169341"/>
            <a:ext cx="1787856" cy="80727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Completion of Cycle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(Volume 2)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5D6A6B63-8AC4-4EB4-8AA9-F34C6C07CB02}"/>
              </a:ext>
            </a:extLst>
          </p:cNvPr>
          <p:cNvCxnSpPr>
            <a:cxnSpLocks/>
          </p:cNvCxnSpPr>
          <p:nvPr/>
        </p:nvCxnSpPr>
        <p:spPr>
          <a:xfrm>
            <a:off x="4685930" y="2163865"/>
            <a:ext cx="0" cy="411316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06AFDD11-97CE-4CBC-8C1D-9887C594D4AC}"/>
              </a:ext>
            </a:extLst>
          </p:cNvPr>
          <p:cNvCxnSpPr/>
          <p:nvPr/>
        </p:nvCxnSpPr>
        <p:spPr>
          <a:xfrm flipV="1">
            <a:off x="5103934" y="3812734"/>
            <a:ext cx="829945" cy="631825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2F5BAD3-2746-45A0-B73A-635C50657F40}"/>
              </a:ext>
            </a:extLst>
          </p:cNvPr>
          <p:cNvCxnSpPr>
            <a:cxnSpLocks/>
          </p:cNvCxnSpPr>
          <p:nvPr/>
        </p:nvCxnSpPr>
        <p:spPr>
          <a:xfrm flipH="1">
            <a:off x="5669288" y="1467055"/>
            <a:ext cx="1965830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6E4978F5-F415-4981-83DD-001FE2923F1D}"/>
              </a:ext>
            </a:extLst>
          </p:cNvPr>
          <p:cNvSpPr txBox="1"/>
          <p:nvPr/>
        </p:nvSpPr>
        <p:spPr>
          <a:xfrm>
            <a:off x="3968750" y="2946400"/>
            <a:ext cx="1099361" cy="5422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 marL="0" marR="0"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Journalize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xmlns="" id="{2728720C-F79D-4269-B8B7-AF61CAC7D3A7}"/>
              </a:ext>
            </a:extLst>
          </p:cNvPr>
          <p:cNvSpPr txBox="1"/>
          <p:nvPr/>
        </p:nvSpPr>
        <p:spPr>
          <a:xfrm>
            <a:off x="3972560" y="3550038"/>
            <a:ext cx="1089660" cy="6318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</a:p>
          <a:p>
            <a:pPr marL="0" marR="0"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 to ledger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xmlns="" id="{4469897E-A75C-4335-8F74-E1FB9B689378}"/>
              </a:ext>
            </a:extLst>
          </p:cNvPr>
          <p:cNvSpPr txBox="1"/>
          <p:nvPr/>
        </p:nvSpPr>
        <p:spPr>
          <a:xfrm>
            <a:off x="3993197" y="4243236"/>
            <a:ext cx="1061720" cy="5535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</a:p>
          <a:p>
            <a:pPr marL="0" marR="0"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Trial Balance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xmlns="" id="{5B5A756A-D666-44D9-A3E0-C919E72496F9}"/>
              </a:ext>
            </a:extLst>
          </p:cNvPr>
          <p:cNvSpPr txBox="1"/>
          <p:nvPr/>
        </p:nvSpPr>
        <p:spPr>
          <a:xfrm>
            <a:off x="6096000" y="3595247"/>
            <a:ext cx="2250831" cy="117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Income statement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Statement of owner's equity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Balance sheet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Statement of cash flows </a:t>
            </a: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xmlns="" id="{5C8F252A-286E-444E-998A-B326B4530D4E}"/>
              </a:ext>
            </a:extLst>
          </p:cNvPr>
          <p:cNvSpPr txBox="1"/>
          <p:nvPr/>
        </p:nvSpPr>
        <p:spPr>
          <a:xfrm>
            <a:off x="7805493" y="881729"/>
            <a:ext cx="1082675" cy="59626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xmlns="" id="{3BC054C4-2A13-4837-9B2B-F6EBBA48F54A}"/>
              </a:ext>
            </a:extLst>
          </p:cNvPr>
          <p:cNvSpPr txBox="1"/>
          <p:nvPr/>
        </p:nvSpPr>
        <p:spPr>
          <a:xfrm>
            <a:off x="7930832" y="1001744"/>
            <a:ext cx="1125220" cy="6737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xmlns="" id="{DBC4178C-D7B2-464E-85F7-F13CF52307A2}"/>
              </a:ext>
            </a:extLst>
          </p:cNvPr>
          <p:cNvSpPr txBox="1"/>
          <p:nvPr/>
        </p:nvSpPr>
        <p:spPr>
          <a:xfrm>
            <a:off x="8153400" y="1228832"/>
            <a:ext cx="1146175" cy="694690"/>
          </a:xfrm>
          <a:prstGeom prst="rect">
            <a:avLst/>
          </a:prstGeom>
          <a:solidFill>
            <a:srgbClr val="FFFE6F"/>
          </a:solidFill>
          <a:ln>
            <a:solidFill>
              <a:schemeClr val="tx1"/>
            </a:solidFill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pple Chancery"/>
                <a:ea typeface="MS Mincho" panose="02020609040205080304" pitchFamily="49" charset="-128"/>
                <a:cs typeface="Times New Roman" panose="02020603050405020304" pitchFamily="18" charset="0"/>
              </a:rPr>
              <a:t>Documents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6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78FAB2C-E879-47D1-94BB-08FAEBB7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9C60CAF-8166-4099-BF74-D240F834BF55}"/>
              </a:ext>
            </a:extLst>
          </p:cNvPr>
          <p:cNvSpPr/>
          <p:nvPr/>
        </p:nvSpPr>
        <p:spPr>
          <a:xfrm>
            <a:off x="4318398" y="364947"/>
            <a:ext cx="3555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Accounting Cycle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418E3BA-4D70-43EE-A36F-882D10D2D56A}"/>
              </a:ext>
            </a:extLst>
          </p:cNvPr>
          <p:cNvSpPr/>
          <p:nvPr/>
        </p:nvSpPr>
        <p:spPr>
          <a:xfrm>
            <a:off x="2393005" y="1522759"/>
            <a:ext cx="8103140" cy="33855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Completing the cycle</a:t>
            </a:r>
            <a:endParaRPr lang="en-US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You probably noticed from the illustration that the accounting cycle is not quite complete at this point, and there are remaining </a:t>
            </a:r>
            <a:r>
              <a:rPr lang="en-US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steps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 Volume 2.  What remains to be done?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17475" indent="-117475">
              <a:lnSpc>
                <a:spcPts val="2500"/>
              </a:lnSpc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Adjustments: Due to the passage of time or other events, some account balances often need to be adjusted because they are out of date.</a:t>
            </a:r>
          </a:p>
          <a:p>
            <a:pPr>
              <a:lnSpc>
                <a:spcPts val="2500"/>
              </a:lnSpc>
              <a:spcAft>
                <a:spcPts val="6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Corrections: Sometimes balances are incorrect and need to be corrected.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Closing: A process called “closing the books” needs to be completed.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051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154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Mincho</vt:lpstr>
      <vt:lpstr>Apple Chancery</vt:lpstr>
      <vt:lpstr>Arial</vt:lpstr>
      <vt:lpstr>Calibri</vt:lpstr>
      <vt:lpstr>Calibri Light</vt:lpstr>
      <vt:lpstr>Times</vt:lpstr>
      <vt:lpstr>Times New Roman</vt:lpstr>
      <vt:lpstr>Office Theme</vt:lpstr>
      <vt:lpstr>Basic Accounting Concepts Principles and Procedures, 2nd Edition, Volume 1  </vt:lpstr>
      <vt:lpstr>Learning Goal 27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Judie Del Frate</cp:lastModifiedBy>
  <cp:revision>9</cp:revision>
  <dcterms:created xsi:type="dcterms:W3CDTF">2018-11-04T22:45:13Z</dcterms:created>
  <dcterms:modified xsi:type="dcterms:W3CDTF">2018-11-05T21:41:55Z</dcterms:modified>
</cp:coreProperties>
</file>