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79" d="100"/>
          <a:sy n="79" d="100"/>
        </p:scale>
        <p:origin x="773" y="8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71A621-9333-46B6-83CF-EE8444321EF6}" type="datetimeFigureOut">
              <a:rPr lang="en-US" smtClean="0"/>
              <a:t>11/14/2018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B449B2-2600-42E3-B354-E8D45190B2B1}" type="slidenum">
              <a:rPr lang="en-US" smtClean="0"/>
              <a:t>‹#›</a:t>
            </a:fld>
            <a:endParaRPr lang="en-US"/>
          </a:p>
        </p:txBody>
      </p:sp>
    </p:spTree>
    <p:extLst>
      <p:ext uri="{BB962C8B-B14F-4D97-AF65-F5344CB8AC3E}">
        <p14:creationId xmlns:p14="http://schemas.microsoft.com/office/powerpoint/2010/main" val="3680656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AB794-3BE2-4097-932B-15E76DBB37C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B83E58-8772-40DD-B080-FEA275C74C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BF99797-03E6-4A08-AED9-6EA004B190E1}"/>
              </a:ext>
            </a:extLst>
          </p:cNvPr>
          <p:cNvSpPr>
            <a:spLocks noGrp="1"/>
          </p:cNvSpPr>
          <p:nvPr>
            <p:ph type="dt" sz="half" idx="10"/>
          </p:nvPr>
        </p:nvSpPr>
        <p:spPr/>
        <p:txBody>
          <a:bodyPr/>
          <a:lstStyle/>
          <a:p>
            <a:fld id="{8242FF18-2DEE-482B-A39E-FC0403D77CA1}" type="datetime1">
              <a:rPr lang="en-US" smtClean="0"/>
              <a:t>11/14/2018</a:t>
            </a:fld>
            <a:endParaRPr lang="en-US"/>
          </a:p>
        </p:txBody>
      </p:sp>
      <p:sp>
        <p:nvSpPr>
          <p:cNvPr id="5" name="Footer Placeholder 4">
            <a:extLst>
              <a:ext uri="{FF2B5EF4-FFF2-40B4-BE49-F238E27FC236}">
                <a16:creationId xmlns:a16="http://schemas.microsoft.com/office/drawing/2014/main" id="{21B1219B-616B-4942-BFF3-7F87C686C44B}"/>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9628002B-8B08-4E90-82CD-C01E49248B82}"/>
              </a:ext>
            </a:extLst>
          </p:cNvPr>
          <p:cNvSpPr>
            <a:spLocks noGrp="1"/>
          </p:cNvSpPr>
          <p:nvPr>
            <p:ph type="sldNum" sz="quarter" idx="12"/>
          </p:nvPr>
        </p:nvSpPr>
        <p:spPr/>
        <p:txBody>
          <a:bodyPr/>
          <a:lstStyle/>
          <a:p>
            <a:fld id="{DDEC9A45-D053-4CD6-81FE-06ADFDF6CDBB}" type="slidenum">
              <a:rPr lang="en-US" smtClean="0"/>
              <a:t>‹#›</a:t>
            </a:fld>
            <a:endParaRPr lang="en-US"/>
          </a:p>
        </p:txBody>
      </p:sp>
    </p:spTree>
    <p:extLst>
      <p:ext uri="{BB962C8B-B14F-4D97-AF65-F5344CB8AC3E}">
        <p14:creationId xmlns:p14="http://schemas.microsoft.com/office/powerpoint/2010/main" val="2299357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B28D9-603B-47B2-BD38-03FAC800D08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D46369-51D2-4CFC-8266-3B91D563DAC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036495-1895-4835-B6B6-DC4F524B0625}"/>
              </a:ext>
            </a:extLst>
          </p:cNvPr>
          <p:cNvSpPr>
            <a:spLocks noGrp="1"/>
          </p:cNvSpPr>
          <p:nvPr>
            <p:ph type="dt" sz="half" idx="10"/>
          </p:nvPr>
        </p:nvSpPr>
        <p:spPr/>
        <p:txBody>
          <a:bodyPr/>
          <a:lstStyle/>
          <a:p>
            <a:fld id="{BC124A59-AAD0-4BF8-BC30-D0851F2B1CF9}" type="datetime1">
              <a:rPr lang="en-US" smtClean="0"/>
              <a:t>11/14/2018</a:t>
            </a:fld>
            <a:endParaRPr lang="en-US"/>
          </a:p>
        </p:txBody>
      </p:sp>
      <p:sp>
        <p:nvSpPr>
          <p:cNvPr id="5" name="Footer Placeholder 4">
            <a:extLst>
              <a:ext uri="{FF2B5EF4-FFF2-40B4-BE49-F238E27FC236}">
                <a16:creationId xmlns:a16="http://schemas.microsoft.com/office/drawing/2014/main" id="{8FF9B56C-545C-46AC-B2F2-E947AF8E3CBC}"/>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BB029EB9-2343-4680-B109-1B7786371F2C}"/>
              </a:ext>
            </a:extLst>
          </p:cNvPr>
          <p:cNvSpPr>
            <a:spLocks noGrp="1"/>
          </p:cNvSpPr>
          <p:nvPr>
            <p:ph type="sldNum" sz="quarter" idx="12"/>
          </p:nvPr>
        </p:nvSpPr>
        <p:spPr/>
        <p:txBody>
          <a:bodyPr/>
          <a:lstStyle/>
          <a:p>
            <a:fld id="{DDEC9A45-D053-4CD6-81FE-06ADFDF6CDBB}" type="slidenum">
              <a:rPr lang="en-US" smtClean="0"/>
              <a:t>‹#›</a:t>
            </a:fld>
            <a:endParaRPr lang="en-US"/>
          </a:p>
        </p:txBody>
      </p:sp>
    </p:spTree>
    <p:extLst>
      <p:ext uri="{BB962C8B-B14F-4D97-AF65-F5344CB8AC3E}">
        <p14:creationId xmlns:p14="http://schemas.microsoft.com/office/powerpoint/2010/main" val="4119826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23D653-4D77-49D7-AF10-6F20B91BA60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3B87F2-07D2-4EA5-9B48-C3B216A9B32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55FB09-61EC-4426-9289-6608FFE9038D}"/>
              </a:ext>
            </a:extLst>
          </p:cNvPr>
          <p:cNvSpPr>
            <a:spLocks noGrp="1"/>
          </p:cNvSpPr>
          <p:nvPr>
            <p:ph type="dt" sz="half" idx="10"/>
          </p:nvPr>
        </p:nvSpPr>
        <p:spPr/>
        <p:txBody>
          <a:bodyPr/>
          <a:lstStyle/>
          <a:p>
            <a:fld id="{A80EE54D-7628-473F-A75F-609E912E6830}" type="datetime1">
              <a:rPr lang="en-US" smtClean="0"/>
              <a:t>11/14/2018</a:t>
            </a:fld>
            <a:endParaRPr lang="en-US"/>
          </a:p>
        </p:txBody>
      </p:sp>
      <p:sp>
        <p:nvSpPr>
          <p:cNvPr id="5" name="Footer Placeholder 4">
            <a:extLst>
              <a:ext uri="{FF2B5EF4-FFF2-40B4-BE49-F238E27FC236}">
                <a16:creationId xmlns:a16="http://schemas.microsoft.com/office/drawing/2014/main" id="{96D77929-E76B-43FB-B076-6F7B42985AC3}"/>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59A9440A-E7A4-4A78-A848-29AFDBA3F966}"/>
              </a:ext>
            </a:extLst>
          </p:cNvPr>
          <p:cNvSpPr>
            <a:spLocks noGrp="1"/>
          </p:cNvSpPr>
          <p:nvPr>
            <p:ph type="sldNum" sz="quarter" idx="12"/>
          </p:nvPr>
        </p:nvSpPr>
        <p:spPr/>
        <p:txBody>
          <a:bodyPr/>
          <a:lstStyle/>
          <a:p>
            <a:fld id="{DDEC9A45-D053-4CD6-81FE-06ADFDF6CDBB}" type="slidenum">
              <a:rPr lang="en-US" smtClean="0"/>
              <a:t>‹#›</a:t>
            </a:fld>
            <a:endParaRPr lang="en-US"/>
          </a:p>
        </p:txBody>
      </p:sp>
    </p:spTree>
    <p:extLst>
      <p:ext uri="{BB962C8B-B14F-4D97-AF65-F5344CB8AC3E}">
        <p14:creationId xmlns:p14="http://schemas.microsoft.com/office/powerpoint/2010/main" val="946794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0F71F-EE2E-465A-9F8A-FDD3E564BE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75EEEE-19CE-42A6-9E93-DFF0253B4C2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BB03B3-1712-423B-9B09-467613D3E6AE}"/>
              </a:ext>
            </a:extLst>
          </p:cNvPr>
          <p:cNvSpPr>
            <a:spLocks noGrp="1"/>
          </p:cNvSpPr>
          <p:nvPr>
            <p:ph type="dt" sz="half" idx="10"/>
          </p:nvPr>
        </p:nvSpPr>
        <p:spPr/>
        <p:txBody>
          <a:bodyPr/>
          <a:lstStyle/>
          <a:p>
            <a:fld id="{1939E695-64E2-4B64-963B-CDE094BDF6A5}" type="datetime1">
              <a:rPr lang="en-US" smtClean="0"/>
              <a:t>11/14/2018</a:t>
            </a:fld>
            <a:endParaRPr lang="en-US"/>
          </a:p>
        </p:txBody>
      </p:sp>
      <p:sp>
        <p:nvSpPr>
          <p:cNvPr id="5" name="Footer Placeholder 4">
            <a:extLst>
              <a:ext uri="{FF2B5EF4-FFF2-40B4-BE49-F238E27FC236}">
                <a16:creationId xmlns:a16="http://schemas.microsoft.com/office/drawing/2014/main" id="{E81DE588-526E-4681-B195-7553DE8A86DE}"/>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74F5D536-9211-4F50-B7CC-E01A53578D0E}"/>
              </a:ext>
            </a:extLst>
          </p:cNvPr>
          <p:cNvSpPr>
            <a:spLocks noGrp="1"/>
          </p:cNvSpPr>
          <p:nvPr>
            <p:ph type="sldNum" sz="quarter" idx="12"/>
          </p:nvPr>
        </p:nvSpPr>
        <p:spPr/>
        <p:txBody>
          <a:bodyPr/>
          <a:lstStyle/>
          <a:p>
            <a:fld id="{DDEC9A45-D053-4CD6-81FE-06ADFDF6CDBB}" type="slidenum">
              <a:rPr lang="en-US" smtClean="0"/>
              <a:t>‹#›</a:t>
            </a:fld>
            <a:endParaRPr lang="en-US"/>
          </a:p>
        </p:txBody>
      </p:sp>
    </p:spTree>
    <p:extLst>
      <p:ext uri="{BB962C8B-B14F-4D97-AF65-F5344CB8AC3E}">
        <p14:creationId xmlns:p14="http://schemas.microsoft.com/office/powerpoint/2010/main" val="1825800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F42F8-1113-42BE-85C4-4152FADC6F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3802F2B-926A-43D8-B171-3C07689C66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C053FC2-D753-4964-B95A-98266EC44C5B}"/>
              </a:ext>
            </a:extLst>
          </p:cNvPr>
          <p:cNvSpPr>
            <a:spLocks noGrp="1"/>
          </p:cNvSpPr>
          <p:nvPr>
            <p:ph type="dt" sz="half" idx="10"/>
          </p:nvPr>
        </p:nvSpPr>
        <p:spPr/>
        <p:txBody>
          <a:bodyPr/>
          <a:lstStyle/>
          <a:p>
            <a:fld id="{2205BA33-4630-4F3B-AD25-346E88688687}" type="datetime1">
              <a:rPr lang="en-US" smtClean="0"/>
              <a:t>11/14/2018</a:t>
            </a:fld>
            <a:endParaRPr lang="en-US"/>
          </a:p>
        </p:txBody>
      </p:sp>
      <p:sp>
        <p:nvSpPr>
          <p:cNvPr id="5" name="Footer Placeholder 4">
            <a:extLst>
              <a:ext uri="{FF2B5EF4-FFF2-40B4-BE49-F238E27FC236}">
                <a16:creationId xmlns:a16="http://schemas.microsoft.com/office/drawing/2014/main" id="{AABDAAE8-3497-418E-B900-AFFE0DCDE94C}"/>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04BC6883-BAA4-4C13-8AAC-842107371F29}"/>
              </a:ext>
            </a:extLst>
          </p:cNvPr>
          <p:cNvSpPr>
            <a:spLocks noGrp="1"/>
          </p:cNvSpPr>
          <p:nvPr>
            <p:ph type="sldNum" sz="quarter" idx="12"/>
          </p:nvPr>
        </p:nvSpPr>
        <p:spPr/>
        <p:txBody>
          <a:bodyPr/>
          <a:lstStyle/>
          <a:p>
            <a:fld id="{DDEC9A45-D053-4CD6-81FE-06ADFDF6CDBB}" type="slidenum">
              <a:rPr lang="en-US" smtClean="0"/>
              <a:t>‹#›</a:t>
            </a:fld>
            <a:endParaRPr lang="en-US"/>
          </a:p>
        </p:txBody>
      </p:sp>
    </p:spTree>
    <p:extLst>
      <p:ext uri="{BB962C8B-B14F-4D97-AF65-F5344CB8AC3E}">
        <p14:creationId xmlns:p14="http://schemas.microsoft.com/office/powerpoint/2010/main" val="2128050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67FC5-CFB2-4091-87E6-7AFD669A14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4E5F1D-18AB-42D6-8076-1C835F157C2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32700ED-F20E-4FF4-ADD2-DB998E688E7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90713B7-A247-449B-9E27-28F1A2A0B77C}"/>
              </a:ext>
            </a:extLst>
          </p:cNvPr>
          <p:cNvSpPr>
            <a:spLocks noGrp="1"/>
          </p:cNvSpPr>
          <p:nvPr>
            <p:ph type="dt" sz="half" idx="10"/>
          </p:nvPr>
        </p:nvSpPr>
        <p:spPr/>
        <p:txBody>
          <a:bodyPr/>
          <a:lstStyle/>
          <a:p>
            <a:fld id="{4FAD5912-8245-46BC-AE5C-40742406FA72}" type="datetime1">
              <a:rPr lang="en-US" smtClean="0"/>
              <a:t>11/14/2018</a:t>
            </a:fld>
            <a:endParaRPr lang="en-US"/>
          </a:p>
        </p:txBody>
      </p:sp>
      <p:sp>
        <p:nvSpPr>
          <p:cNvPr id="6" name="Footer Placeholder 5">
            <a:extLst>
              <a:ext uri="{FF2B5EF4-FFF2-40B4-BE49-F238E27FC236}">
                <a16:creationId xmlns:a16="http://schemas.microsoft.com/office/drawing/2014/main" id="{AFDDF42E-9E11-48A8-B87C-9C2D4F1A00D6}"/>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id="{3252F197-2205-446F-86CE-014A204C6511}"/>
              </a:ext>
            </a:extLst>
          </p:cNvPr>
          <p:cNvSpPr>
            <a:spLocks noGrp="1"/>
          </p:cNvSpPr>
          <p:nvPr>
            <p:ph type="sldNum" sz="quarter" idx="12"/>
          </p:nvPr>
        </p:nvSpPr>
        <p:spPr/>
        <p:txBody>
          <a:bodyPr/>
          <a:lstStyle/>
          <a:p>
            <a:fld id="{DDEC9A45-D053-4CD6-81FE-06ADFDF6CDBB}" type="slidenum">
              <a:rPr lang="en-US" smtClean="0"/>
              <a:t>‹#›</a:t>
            </a:fld>
            <a:endParaRPr lang="en-US"/>
          </a:p>
        </p:txBody>
      </p:sp>
    </p:spTree>
    <p:extLst>
      <p:ext uri="{BB962C8B-B14F-4D97-AF65-F5344CB8AC3E}">
        <p14:creationId xmlns:p14="http://schemas.microsoft.com/office/powerpoint/2010/main" val="7332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D4AB0-2D21-48FE-9D62-0C5805EFE08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DF29B2-04B6-4C0A-9E56-562F82D48F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44135E4-BC4E-4EAF-996B-55A31B95525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91594B-C69A-4429-83BC-F73542977B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CA7CC9D-9C32-43B3-B834-2F515FCAF2B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DEAA89D-8BBF-481C-8184-70499E629846}"/>
              </a:ext>
            </a:extLst>
          </p:cNvPr>
          <p:cNvSpPr>
            <a:spLocks noGrp="1"/>
          </p:cNvSpPr>
          <p:nvPr>
            <p:ph type="dt" sz="half" idx="10"/>
          </p:nvPr>
        </p:nvSpPr>
        <p:spPr/>
        <p:txBody>
          <a:bodyPr/>
          <a:lstStyle/>
          <a:p>
            <a:fld id="{D51C28A8-74BB-4F8F-B80A-1875698DA283}" type="datetime1">
              <a:rPr lang="en-US" smtClean="0"/>
              <a:t>11/14/2018</a:t>
            </a:fld>
            <a:endParaRPr lang="en-US"/>
          </a:p>
        </p:txBody>
      </p:sp>
      <p:sp>
        <p:nvSpPr>
          <p:cNvPr id="8" name="Footer Placeholder 7">
            <a:extLst>
              <a:ext uri="{FF2B5EF4-FFF2-40B4-BE49-F238E27FC236}">
                <a16:creationId xmlns:a16="http://schemas.microsoft.com/office/drawing/2014/main" id="{26A037E5-8697-4201-93EF-84E94C190394}"/>
              </a:ext>
            </a:extLst>
          </p:cNvPr>
          <p:cNvSpPr>
            <a:spLocks noGrp="1"/>
          </p:cNvSpPr>
          <p:nvPr>
            <p:ph type="ftr" sz="quarter" idx="11"/>
          </p:nvPr>
        </p:nvSpPr>
        <p:spPr/>
        <p:txBody>
          <a:bodyPr/>
          <a:lstStyle/>
          <a:p>
            <a:r>
              <a:rPr lang="en-US"/>
              <a:t>© Copyright 2018 Worthy and James Publishing</a:t>
            </a:r>
          </a:p>
        </p:txBody>
      </p:sp>
      <p:sp>
        <p:nvSpPr>
          <p:cNvPr id="9" name="Slide Number Placeholder 8">
            <a:extLst>
              <a:ext uri="{FF2B5EF4-FFF2-40B4-BE49-F238E27FC236}">
                <a16:creationId xmlns:a16="http://schemas.microsoft.com/office/drawing/2014/main" id="{8D46A197-7CD5-4665-A812-F830D8F128F5}"/>
              </a:ext>
            </a:extLst>
          </p:cNvPr>
          <p:cNvSpPr>
            <a:spLocks noGrp="1"/>
          </p:cNvSpPr>
          <p:nvPr>
            <p:ph type="sldNum" sz="quarter" idx="12"/>
          </p:nvPr>
        </p:nvSpPr>
        <p:spPr/>
        <p:txBody>
          <a:bodyPr/>
          <a:lstStyle/>
          <a:p>
            <a:fld id="{DDEC9A45-D053-4CD6-81FE-06ADFDF6CDBB}" type="slidenum">
              <a:rPr lang="en-US" smtClean="0"/>
              <a:t>‹#›</a:t>
            </a:fld>
            <a:endParaRPr lang="en-US"/>
          </a:p>
        </p:txBody>
      </p:sp>
    </p:spTree>
    <p:extLst>
      <p:ext uri="{BB962C8B-B14F-4D97-AF65-F5344CB8AC3E}">
        <p14:creationId xmlns:p14="http://schemas.microsoft.com/office/powerpoint/2010/main" val="304453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21279-7C2B-4057-AD27-4D506B676F7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3F46756-8739-4F54-B6F4-79F874C7F7FB}"/>
              </a:ext>
            </a:extLst>
          </p:cNvPr>
          <p:cNvSpPr>
            <a:spLocks noGrp="1"/>
          </p:cNvSpPr>
          <p:nvPr>
            <p:ph type="dt" sz="half" idx="10"/>
          </p:nvPr>
        </p:nvSpPr>
        <p:spPr/>
        <p:txBody>
          <a:bodyPr/>
          <a:lstStyle/>
          <a:p>
            <a:fld id="{E0FFFF72-8FCD-42FC-9B2C-396770513E69}" type="datetime1">
              <a:rPr lang="en-US" smtClean="0"/>
              <a:t>11/14/2018</a:t>
            </a:fld>
            <a:endParaRPr lang="en-US"/>
          </a:p>
        </p:txBody>
      </p:sp>
      <p:sp>
        <p:nvSpPr>
          <p:cNvPr id="4" name="Footer Placeholder 3">
            <a:extLst>
              <a:ext uri="{FF2B5EF4-FFF2-40B4-BE49-F238E27FC236}">
                <a16:creationId xmlns:a16="http://schemas.microsoft.com/office/drawing/2014/main" id="{A2D7209E-4554-40BD-BA79-350E092E387D}"/>
              </a:ext>
            </a:extLst>
          </p:cNvPr>
          <p:cNvSpPr>
            <a:spLocks noGrp="1"/>
          </p:cNvSpPr>
          <p:nvPr>
            <p:ph type="ftr" sz="quarter" idx="11"/>
          </p:nvPr>
        </p:nvSpPr>
        <p:spPr/>
        <p:txBody>
          <a:bodyPr/>
          <a:lstStyle/>
          <a:p>
            <a:r>
              <a:rPr lang="en-US"/>
              <a:t>© Copyright 2018 Worthy and James Publishing</a:t>
            </a:r>
          </a:p>
        </p:txBody>
      </p:sp>
      <p:sp>
        <p:nvSpPr>
          <p:cNvPr id="5" name="Slide Number Placeholder 4">
            <a:extLst>
              <a:ext uri="{FF2B5EF4-FFF2-40B4-BE49-F238E27FC236}">
                <a16:creationId xmlns:a16="http://schemas.microsoft.com/office/drawing/2014/main" id="{D114DA11-2474-4328-9A18-5AE97768F25C}"/>
              </a:ext>
            </a:extLst>
          </p:cNvPr>
          <p:cNvSpPr>
            <a:spLocks noGrp="1"/>
          </p:cNvSpPr>
          <p:nvPr>
            <p:ph type="sldNum" sz="quarter" idx="12"/>
          </p:nvPr>
        </p:nvSpPr>
        <p:spPr/>
        <p:txBody>
          <a:bodyPr/>
          <a:lstStyle/>
          <a:p>
            <a:fld id="{DDEC9A45-D053-4CD6-81FE-06ADFDF6CDBB}" type="slidenum">
              <a:rPr lang="en-US" smtClean="0"/>
              <a:t>‹#›</a:t>
            </a:fld>
            <a:endParaRPr lang="en-US"/>
          </a:p>
        </p:txBody>
      </p:sp>
    </p:spTree>
    <p:extLst>
      <p:ext uri="{BB962C8B-B14F-4D97-AF65-F5344CB8AC3E}">
        <p14:creationId xmlns:p14="http://schemas.microsoft.com/office/powerpoint/2010/main" val="3425393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8BB310-42D9-4B02-9709-20AF9341A5E7}"/>
              </a:ext>
            </a:extLst>
          </p:cNvPr>
          <p:cNvSpPr>
            <a:spLocks noGrp="1"/>
          </p:cNvSpPr>
          <p:nvPr>
            <p:ph type="dt" sz="half" idx="10"/>
          </p:nvPr>
        </p:nvSpPr>
        <p:spPr/>
        <p:txBody>
          <a:bodyPr/>
          <a:lstStyle/>
          <a:p>
            <a:fld id="{432275FD-3A36-4312-9B18-C4A282D84FA6}" type="datetime1">
              <a:rPr lang="en-US" smtClean="0"/>
              <a:t>11/14/2018</a:t>
            </a:fld>
            <a:endParaRPr lang="en-US"/>
          </a:p>
        </p:txBody>
      </p:sp>
      <p:sp>
        <p:nvSpPr>
          <p:cNvPr id="3" name="Footer Placeholder 2">
            <a:extLst>
              <a:ext uri="{FF2B5EF4-FFF2-40B4-BE49-F238E27FC236}">
                <a16:creationId xmlns:a16="http://schemas.microsoft.com/office/drawing/2014/main" id="{04C2CE89-96BD-40AE-80BA-F135A5D9D489}"/>
              </a:ext>
            </a:extLst>
          </p:cNvPr>
          <p:cNvSpPr>
            <a:spLocks noGrp="1"/>
          </p:cNvSpPr>
          <p:nvPr>
            <p:ph type="ftr" sz="quarter" idx="11"/>
          </p:nvPr>
        </p:nvSpPr>
        <p:spPr/>
        <p:txBody>
          <a:bodyPr/>
          <a:lstStyle/>
          <a:p>
            <a:r>
              <a:rPr lang="en-US"/>
              <a:t>© Copyright 2018 Worthy and James Publishing</a:t>
            </a:r>
          </a:p>
        </p:txBody>
      </p:sp>
      <p:sp>
        <p:nvSpPr>
          <p:cNvPr id="4" name="Slide Number Placeholder 3">
            <a:extLst>
              <a:ext uri="{FF2B5EF4-FFF2-40B4-BE49-F238E27FC236}">
                <a16:creationId xmlns:a16="http://schemas.microsoft.com/office/drawing/2014/main" id="{0FE69C3B-84CC-4B05-A4D7-0E524481338C}"/>
              </a:ext>
            </a:extLst>
          </p:cNvPr>
          <p:cNvSpPr>
            <a:spLocks noGrp="1"/>
          </p:cNvSpPr>
          <p:nvPr>
            <p:ph type="sldNum" sz="quarter" idx="12"/>
          </p:nvPr>
        </p:nvSpPr>
        <p:spPr/>
        <p:txBody>
          <a:bodyPr/>
          <a:lstStyle/>
          <a:p>
            <a:fld id="{DDEC9A45-D053-4CD6-81FE-06ADFDF6CDBB}" type="slidenum">
              <a:rPr lang="en-US" smtClean="0"/>
              <a:t>‹#›</a:t>
            </a:fld>
            <a:endParaRPr lang="en-US"/>
          </a:p>
        </p:txBody>
      </p:sp>
    </p:spTree>
    <p:extLst>
      <p:ext uri="{BB962C8B-B14F-4D97-AF65-F5344CB8AC3E}">
        <p14:creationId xmlns:p14="http://schemas.microsoft.com/office/powerpoint/2010/main" val="3086199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7B5D3-8DD3-4F50-9E57-BC012847BC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B8454D-1BD9-4F26-A340-E149A7C649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30CE1FE-6E90-4F85-BEA4-E413F506AE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52899C9-CAC2-4CFB-BBAC-6D8943CF28DA}"/>
              </a:ext>
            </a:extLst>
          </p:cNvPr>
          <p:cNvSpPr>
            <a:spLocks noGrp="1"/>
          </p:cNvSpPr>
          <p:nvPr>
            <p:ph type="dt" sz="half" idx="10"/>
          </p:nvPr>
        </p:nvSpPr>
        <p:spPr/>
        <p:txBody>
          <a:bodyPr/>
          <a:lstStyle/>
          <a:p>
            <a:fld id="{417F7AF8-DEAD-4965-B906-CFF2A18AB235}" type="datetime1">
              <a:rPr lang="en-US" smtClean="0"/>
              <a:t>11/14/2018</a:t>
            </a:fld>
            <a:endParaRPr lang="en-US"/>
          </a:p>
        </p:txBody>
      </p:sp>
      <p:sp>
        <p:nvSpPr>
          <p:cNvPr id="6" name="Footer Placeholder 5">
            <a:extLst>
              <a:ext uri="{FF2B5EF4-FFF2-40B4-BE49-F238E27FC236}">
                <a16:creationId xmlns:a16="http://schemas.microsoft.com/office/drawing/2014/main" id="{C9620730-2256-41BF-91A5-AA03F50D18E1}"/>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id="{05838C0F-74D6-4046-8B07-E5D915C1472A}"/>
              </a:ext>
            </a:extLst>
          </p:cNvPr>
          <p:cNvSpPr>
            <a:spLocks noGrp="1"/>
          </p:cNvSpPr>
          <p:nvPr>
            <p:ph type="sldNum" sz="quarter" idx="12"/>
          </p:nvPr>
        </p:nvSpPr>
        <p:spPr/>
        <p:txBody>
          <a:bodyPr/>
          <a:lstStyle/>
          <a:p>
            <a:fld id="{DDEC9A45-D053-4CD6-81FE-06ADFDF6CDBB}" type="slidenum">
              <a:rPr lang="en-US" smtClean="0"/>
              <a:t>‹#›</a:t>
            </a:fld>
            <a:endParaRPr lang="en-US"/>
          </a:p>
        </p:txBody>
      </p:sp>
    </p:spTree>
    <p:extLst>
      <p:ext uri="{BB962C8B-B14F-4D97-AF65-F5344CB8AC3E}">
        <p14:creationId xmlns:p14="http://schemas.microsoft.com/office/powerpoint/2010/main" val="71786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4AECE-B145-42BB-A5EB-4A5275D605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811C0C1-382C-4BC4-8517-B6381C8852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920203-9700-41C7-8971-E3DA93DE68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88979D2-9948-4024-8F6A-E8CD73337226}"/>
              </a:ext>
            </a:extLst>
          </p:cNvPr>
          <p:cNvSpPr>
            <a:spLocks noGrp="1"/>
          </p:cNvSpPr>
          <p:nvPr>
            <p:ph type="dt" sz="half" idx="10"/>
          </p:nvPr>
        </p:nvSpPr>
        <p:spPr/>
        <p:txBody>
          <a:bodyPr/>
          <a:lstStyle/>
          <a:p>
            <a:fld id="{D132C956-B809-4D13-B1F4-6D5B4F90EF06}" type="datetime1">
              <a:rPr lang="en-US" smtClean="0"/>
              <a:t>11/14/2018</a:t>
            </a:fld>
            <a:endParaRPr lang="en-US"/>
          </a:p>
        </p:txBody>
      </p:sp>
      <p:sp>
        <p:nvSpPr>
          <p:cNvPr id="6" name="Footer Placeholder 5">
            <a:extLst>
              <a:ext uri="{FF2B5EF4-FFF2-40B4-BE49-F238E27FC236}">
                <a16:creationId xmlns:a16="http://schemas.microsoft.com/office/drawing/2014/main" id="{59989BB6-0F1F-49A6-845B-FB812552F9D5}"/>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id="{BC9F7BD7-78B8-458B-AB0B-0D80AD9D7EB4}"/>
              </a:ext>
            </a:extLst>
          </p:cNvPr>
          <p:cNvSpPr>
            <a:spLocks noGrp="1"/>
          </p:cNvSpPr>
          <p:nvPr>
            <p:ph type="sldNum" sz="quarter" idx="12"/>
          </p:nvPr>
        </p:nvSpPr>
        <p:spPr/>
        <p:txBody>
          <a:bodyPr/>
          <a:lstStyle/>
          <a:p>
            <a:fld id="{DDEC9A45-D053-4CD6-81FE-06ADFDF6CDBB}" type="slidenum">
              <a:rPr lang="en-US" smtClean="0"/>
              <a:t>‹#›</a:t>
            </a:fld>
            <a:endParaRPr lang="en-US"/>
          </a:p>
        </p:txBody>
      </p:sp>
    </p:spTree>
    <p:extLst>
      <p:ext uri="{BB962C8B-B14F-4D97-AF65-F5344CB8AC3E}">
        <p14:creationId xmlns:p14="http://schemas.microsoft.com/office/powerpoint/2010/main" val="1323540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E07892-44A8-4B8B-AC57-AC001849E8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9A071F3-4453-45F5-AFDA-A750381C70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165AAA-884D-41DF-933A-3CF9478799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611796-FEED-42B5-94F9-51ECAEFAC3D9}" type="datetime1">
              <a:rPr lang="en-US" smtClean="0"/>
              <a:t>11/14/2018</a:t>
            </a:fld>
            <a:endParaRPr lang="en-US"/>
          </a:p>
        </p:txBody>
      </p:sp>
      <p:sp>
        <p:nvSpPr>
          <p:cNvPr id="5" name="Footer Placeholder 4">
            <a:extLst>
              <a:ext uri="{FF2B5EF4-FFF2-40B4-BE49-F238E27FC236}">
                <a16:creationId xmlns:a16="http://schemas.microsoft.com/office/drawing/2014/main" id="{98FECBAC-81E6-45BE-823F-7C530129BB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Copyright 2018 Worthy and James Publishing</a:t>
            </a:r>
          </a:p>
        </p:txBody>
      </p:sp>
      <p:sp>
        <p:nvSpPr>
          <p:cNvPr id="6" name="Slide Number Placeholder 5">
            <a:extLst>
              <a:ext uri="{FF2B5EF4-FFF2-40B4-BE49-F238E27FC236}">
                <a16:creationId xmlns:a16="http://schemas.microsoft.com/office/drawing/2014/main" id="{B0FD828C-6F95-4C45-AA68-B2B7E8E96C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EC9A45-D053-4CD6-81FE-06ADFDF6CDBB}" type="slidenum">
              <a:rPr lang="en-US" smtClean="0"/>
              <a:t>‹#›</a:t>
            </a:fld>
            <a:endParaRPr lang="en-US"/>
          </a:p>
        </p:txBody>
      </p:sp>
    </p:spTree>
    <p:extLst>
      <p:ext uri="{BB962C8B-B14F-4D97-AF65-F5344CB8AC3E}">
        <p14:creationId xmlns:p14="http://schemas.microsoft.com/office/powerpoint/2010/main" val="39766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47A53-ACC0-4E8F-9121-BEA30AF085F9}"/>
              </a:ext>
            </a:extLst>
          </p:cNvPr>
          <p:cNvSpPr>
            <a:spLocks noGrp="1"/>
          </p:cNvSpPr>
          <p:nvPr>
            <p:ph type="ctrTitle"/>
          </p:nvPr>
        </p:nvSpPr>
        <p:spPr>
          <a:xfrm>
            <a:off x="5277328" y="640082"/>
            <a:ext cx="6274591" cy="3351602"/>
          </a:xfrm>
        </p:spPr>
        <p:txBody>
          <a:bodyPr>
            <a:normAutofit/>
          </a:bodyPr>
          <a:lstStyle/>
          <a:p>
            <a:pPr algn="l"/>
            <a:r>
              <a:rPr lang="en-US" sz="4700" b="1" dirty="0">
                <a:solidFill>
                  <a:schemeClr val="bg1"/>
                </a:solidFill>
              </a:rPr>
              <a:t>Basic Accounting Concepts Principles and Procedures, 2</a:t>
            </a:r>
            <a:r>
              <a:rPr lang="en-US" sz="4700" b="1" baseline="30000" dirty="0">
                <a:solidFill>
                  <a:schemeClr val="bg1"/>
                </a:solidFill>
              </a:rPr>
              <a:t>nd</a:t>
            </a:r>
            <a:r>
              <a:rPr lang="en-US" sz="4700" b="1" dirty="0">
                <a:solidFill>
                  <a:schemeClr val="bg1"/>
                </a:solidFill>
              </a:rPr>
              <a:t> Edition, Volume 1 </a:t>
            </a:r>
            <a:br>
              <a:rPr lang="en-US" sz="4700" dirty="0">
                <a:solidFill>
                  <a:schemeClr val="bg1"/>
                </a:solidFill>
              </a:rPr>
            </a:br>
            <a:endParaRPr lang="en-US" sz="4700" dirty="0">
              <a:solidFill>
                <a:schemeClr val="bg1"/>
              </a:solidFill>
            </a:endParaRPr>
          </a:p>
        </p:txBody>
      </p:sp>
      <p:sp>
        <p:nvSpPr>
          <p:cNvPr id="5" name="Footer Placeholder 4">
            <a:extLst>
              <a:ext uri="{FF2B5EF4-FFF2-40B4-BE49-F238E27FC236}">
                <a16:creationId xmlns:a16="http://schemas.microsoft.com/office/drawing/2014/main" id="{A6002148-351F-4AC2-BF7F-BC24060DA456}"/>
              </a:ext>
            </a:extLst>
          </p:cNvPr>
          <p:cNvSpPr>
            <a:spLocks noGrp="1"/>
          </p:cNvSpPr>
          <p:nvPr>
            <p:ph type="ftr" sz="quarter" idx="11"/>
          </p:nvPr>
        </p:nvSpPr>
        <p:spPr>
          <a:xfrm>
            <a:off x="5093108" y="6356350"/>
            <a:ext cx="4114800" cy="365125"/>
          </a:xfrm>
        </p:spPr>
        <p:txBody>
          <a:bodyPr>
            <a:normAutofit/>
          </a:bodyPr>
          <a:lstStyle/>
          <a:p>
            <a:pPr algn="l">
              <a:spcAft>
                <a:spcPts val="600"/>
              </a:spcAft>
            </a:pPr>
            <a:r>
              <a:rPr lang="en-US">
                <a:solidFill>
                  <a:schemeClr val="bg1">
                    <a:lumMod val="85000"/>
                  </a:schemeClr>
                </a:solidFill>
              </a:rPr>
              <a:t>© Copyright 2018 Worthy and James Publishing</a:t>
            </a:r>
          </a:p>
        </p:txBody>
      </p:sp>
      <p:pic>
        <p:nvPicPr>
          <p:cNvPr id="6" name="Picture 5" descr="Macintosh HD:Users:gregmostyn:Desktop:Covers:wetransfer-002f23 2:Cover-v1-blue-front copy.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637246" cy="6858000"/>
          </a:xfrm>
          <a:prstGeom prst="rect">
            <a:avLst/>
          </a:prstGeom>
          <a:noFill/>
          <a:ln>
            <a:noFill/>
          </a:ln>
        </p:spPr>
      </p:pic>
      <p:sp>
        <p:nvSpPr>
          <p:cNvPr id="3" name="Rectangle 2"/>
          <p:cNvSpPr/>
          <p:nvPr/>
        </p:nvSpPr>
        <p:spPr>
          <a:xfrm>
            <a:off x="4637246" y="0"/>
            <a:ext cx="7554754"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D4B47A53-ACC0-4E8F-9121-BEA30AF085F9}"/>
              </a:ext>
            </a:extLst>
          </p:cNvPr>
          <p:cNvSpPr txBox="1">
            <a:spLocks/>
          </p:cNvSpPr>
          <p:nvPr/>
        </p:nvSpPr>
        <p:spPr>
          <a:xfrm>
            <a:off x="5429728" y="792482"/>
            <a:ext cx="6274591" cy="335160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700" b="1">
                <a:solidFill>
                  <a:schemeClr val="bg1"/>
                </a:solidFill>
              </a:rPr>
              <a:t>Basic Accounting Concepts Principles and Procedures, 2</a:t>
            </a:r>
            <a:r>
              <a:rPr lang="en-US" sz="4700" b="1" baseline="30000">
                <a:solidFill>
                  <a:schemeClr val="bg1"/>
                </a:solidFill>
              </a:rPr>
              <a:t>nd</a:t>
            </a:r>
            <a:r>
              <a:rPr lang="en-US" sz="4700" b="1">
                <a:solidFill>
                  <a:schemeClr val="bg1"/>
                </a:solidFill>
              </a:rPr>
              <a:t> Edition, Volume 1 </a:t>
            </a:r>
            <a:br>
              <a:rPr lang="en-US" sz="4700">
                <a:solidFill>
                  <a:schemeClr val="bg1"/>
                </a:solidFill>
              </a:rPr>
            </a:br>
            <a:endParaRPr lang="en-US" sz="4700" dirty="0">
              <a:solidFill>
                <a:schemeClr val="bg1"/>
              </a:solidFill>
            </a:endParaRPr>
          </a:p>
        </p:txBody>
      </p:sp>
    </p:spTree>
    <p:extLst>
      <p:ext uri="{BB962C8B-B14F-4D97-AF65-F5344CB8AC3E}">
        <p14:creationId xmlns:p14="http://schemas.microsoft.com/office/powerpoint/2010/main" val="632929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54FCB34-D1A3-4049-B98F-B6A12B472CB5}"/>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D4E95E11-8089-4336-8FC7-2D372E0692D5}"/>
              </a:ext>
            </a:extLst>
          </p:cNvPr>
          <p:cNvSpPr/>
          <p:nvPr/>
        </p:nvSpPr>
        <p:spPr>
          <a:xfrm>
            <a:off x="3930333" y="277398"/>
            <a:ext cx="4778809"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Authorized and Issued Shares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8A4629D1-4029-4881-A6C7-FC708CE1F489}"/>
              </a:ext>
            </a:extLst>
          </p:cNvPr>
          <p:cNvSpPr/>
          <p:nvPr/>
        </p:nvSpPr>
        <p:spPr>
          <a:xfrm>
            <a:off x="1335932" y="1801452"/>
            <a:ext cx="10856068" cy="2585323"/>
          </a:xfrm>
          <a:prstGeom prst="rect">
            <a:avLst/>
          </a:prstGeom>
        </p:spPr>
        <p:txBody>
          <a:bodyPr wrap="square">
            <a:spAutoFit/>
          </a:bodyPr>
          <a:lstStyle/>
          <a:p>
            <a:pPr marL="282575" indent="-282575">
              <a:buSzPct val="120000"/>
              <a:buFont typeface="Arial" panose="020B0604020202020204" pitchFamily="34" charset="0"/>
              <a:buChar char="•"/>
            </a:pPr>
            <a:r>
              <a:rPr lang="en-US" b="1" dirty="0">
                <a:latin typeface="Times" panose="02020603050405020304" pitchFamily="18" charset="0"/>
                <a:ea typeface="MS Mincho" panose="02020609040205080304" pitchFamily="49" charset="-128"/>
                <a:cs typeface="Times New Roman" panose="02020603050405020304" pitchFamily="18" charset="0"/>
              </a:rPr>
              <a:t>Authorized shares: These are the total number of shares authorized by the corporate</a:t>
            </a:r>
          </a:p>
          <a:p>
            <a:pPr marL="457200" indent="-457200"/>
            <a:r>
              <a:rPr lang="en-US" b="1" dirty="0">
                <a:latin typeface="Times" panose="02020603050405020304" pitchFamily="18" charset="0"/>
                <a:ea typeface="MS Mincho" panose="02020609040205080304" pitchFamily="49" charset="-128"/>
                <a:cs typeface="Times New Roman" panose="02020603050405020304" pitchFamily="18" charset="0"/>
              </a:rPr>
              <a:t>     charter from the state.  These are the maximum number shares that can be sold unless the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282575" indent="-282575"/>
            <a:r>
              <a:rPr lang="en-US" b="1" dirty="0">
                <a:latin typeface="Times" panose="02020603050405020304" pitchFamily="18" charset="0"/>
                <a:ea typeface="MS Mincho" panose="02020609040205080304" pitchFamily="49" charset="-128"/>
                <a:cs typeface="Times New Roman" panose="02020603050405020304" pitchFamily="18" charset="0"/>
              </a:rPr>
              <a:t>     corporation  applies to the state for additional shares.  This incurs additional expense and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282575" indent="-282575"/>
            <a:r>
              <a:rPr lang="en-US" b="1" dirty="0">
                <a:latin typeface="Times" panose="02020603050405020304" pitchFamily="18" charset="0"/>
                <a:ea typeface="MS Mincho" panose="02020609040205080304" pitchFamily="49" charset="-128"/>
                <a:cs typeface="Times New Roman" panose="02020603050405020304" pitchFamily="18" charset="0"/>
              </a:rPr>
              <a:t>     usually requires shareholder approval.</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282575" indent="-282575"/>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Issued shares: These are the number of shares that have been sold to investors or issued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for other reasons, such as employee stock.  When shares of stock are issued, accounting</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entries are usually required.  These transactions are discussed in the next learning goals.</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4114826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8CC4A-4AB1-4EE6-B618-9A3741AB6F85}"/>
              </a:ext>
            </a:extLst>
          </p:cNvPr>
          <p:cNvSpPr>
            <a:spLocks noGrp="1"/>
          </p:cNvSpPr>
          <p:nvPr>
            <p:ph type="title"/>
          </p:nvPr>
        </p:nvSpPr>
        <p:spPr>
          <a:xfrm>
            <a:off x="702734" y="2371725"/>
            <a:ext cx="10515600" cy="1325563"/>
          </a:xfrm>
        </p:spPr>
        <p:txBody>
          <a:bodyPr/>
          <a:lstStyle/>
          <a:p>
            <a:pPr algn="ctr"/>
            <a:r>
              <a:rPr lang="en-US" b="1" dirty="0"/>
              <a:t>Learning Goal 28</a:t>
            </a:r>
            <a:br>
              <a:rPr lang="en-US" dirty="0"/>
            </a:br>
            <a:endParaRPr lang="en-US" dirty="0"/>
          </a:p>
        </p:txBody>
      </p:sp>
      <p:sp>
        <p:nvSpPr>
          <p:cNvPr id="3" name="Footer Placeholder 2">
            <a:extLst>
              <a:ext uri="{FF2B5EF4-FFF2-40B4-BE49-F238E27FC236}">
                <a16:creationId xmlns:a16="http://schemas.microsoft.com/office/drawing/2014/main" id="{7E66E48D-56E4-4459-B870-B64EE8AEDE8A}"/>
              </a:ext>
            </a:extLst>
          </p:cNvPr>
          <p:cNvSpPr>
            <a:spLocks noGrp="1"/>
          </p:cNvSpPr>
          <p:nvPr>
            <p:ph type="ftr" sz="quarter" idx="11"/>
          </p:nvPr>
        </p:nvSpPr>
        <p:spPr/>
        <p:txBody>
          <a:bodyPr/>
          <a:lstStyle/>
          <a:p>
            <a:r>
              <a:rPr lang="en-US" dirty="0"/>
              <a:t>© Copyright 2018 Worthy and James Publishing</a:t>
            </a:r>
          </a:p>
        </p:txBody>
      </p:sp>
    </p:spTree>
    <p:extLst>
      <p:ext uri="{BB962C8B-B14F-4D97-AF65-F5344CB8AC3E}">
        <p14:creationId xmlns:p14="http://schemas.microsoft.com/office/powerpoint/2010/main" val="3781926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5DCF6B4-6FBF-4C17-A80E-8B6119F1B4E5}"/>
              </a:ext>
            </a:extLst>
          </p:cNvPr>
          <p:cNvSpPr/>
          <p:nvPr/>
        </p:nvSpPr>
        <p:spPr>
          <a:xfrm>
            <a:off x="4246112" y="136525"/>
            <a:ext cx="3907288"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What Is A Corporation?</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3" name="Rectangle 2">
            <a:extLst>
              <a:ext uri="{FF2B5EF4-FFF2-40B4-BE49-F238E27FC236}">
                <a16:creationId xmlns:a16="http://schemas.microsoft.com/office/drawing/2014/main" id="{0034DB79-19FD-4360-B259-35AB0EE45AEB}"/>
              </a:ext>
            </a:extLst>
          </p:cNvPr>
          <p:cNvSpPr/>
          <p:nvPr/>
        </p:nvSpPr>
        <p:spPr>
          <a:xfrm>
            <a:off x="703628" y="966053"/>
            <a:ext cx="10992255" cy="5755422"/>
          </a:xfrm>
          <a:prstGeom prst="rect">
            <a:avLst/>
          </a:prstGeom>
        </p:spPr>
        <p:txBody>
          <a:bodyPr wrap="square">
            <a:spAutoFit/>
          </a:bodyPr>
          <a:lstStyle/>
          <a:p>
            <a:r>
              <a:rPr lang="en-US" sz="1600" b="1" dirty="0">
                <a:effectLst/>
                <a:latin typeface="Times" panose="02020603050405020304" pitchFamily="18" charset="0"/>
                <a:ea typeface="MS Mincho" panose="02020609040205080304" pitchFamily="49" charset="-128"/>
                <a:cs typeface="Times New Roman" panose="02020603050405020304" pitchFamily="18" charset="0"/>
              </a:rPr>
              <a:t>A corporation is an entity created by law that has the following features:</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sz="1600"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sz="1600"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sz="1600" b="1" dirty="0">
                <a:latin typeface="Times" panose="02020603050405020304" pitchFamily="18" charset="0"/>
                <a:ea typeface="MS Mincho" panose="02020609040205080304" pitchFamily="49" charset="-128"/>
                <a:cs typeface="Times New Roman" panose="02020603050405020304" pitchFamily="18" charset="0"/>
              </a:rPr>
              <a:t>• It is separate legal person, separate and distinct from its owners.</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sz="1600"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74625" indent="-174625"/>
            <a:r>
              <a:rPr lang="en-US" sz="1600" b="1" dirty="0">
                <a:latin typeface="Times" panose="02020603050405020304" pitchFamily="18" charset="0"/>
                <a:ea typeface="MS Mincho" panose="02020609040205080304" pitchFamily="49" charset="-128"/>
                <a:cs typeface="Times New Roman" panose="02020603050405020304" pitchFamily="18" charset="0"/>
              </a:rPr>
              <a:t>• The owners are called “</a:t>
            </a:r>
            <a:r>
              <a:rPr lang="en-US" sz="1600"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stockholders</a:t>
            </a:r>
            <a:r>
              <a:rPr lang="en-US" sz="1600" b="1" dirty="0">
                <a:latin typeface="Times" panose="02020603050405020304" pitchFamily="18" charset="0"/>
                <a:ea typeface="MS Mincho" panose="02020609040205080304" pitchFamily="49" charset="-128"/>
                <a:cs typeface="Times New Roman" panose="02020603050405020304" pitchFamily="18" charset="0"/>
              </a:rPr>
              <a:t>” or “shareholders” and generally do not have personal liability for the acts of the corporation.</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74625" indent="-174625"/>
            <a:r>
              <a:rPr lang="en-US" sz="1600"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74625" indent="-174625"/>
            <a:r>
              <a:rPr lang="en-US" sz="1600" b="1" dirty="0">
                <a:latin typeface="Times" panose="02020603050405020304" pitchFamily="18" charset="0"/>
                <a:ea typeface="MS Mincho" panose="02020609040205080304" pitchFamily="49" charset="-128"/>
                <a:cs typeface="Times New Roman" panose="02020603050405020304" pitchFamily="18" charset="0"/>
              </a:rPr>
              <a:t>• Ownership is divided into units, called shares of stock.  In a corporate business, these shares are purchased by the shareholders (stockholders).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74625" indent="-174625"/>
            <a:r>
              <a:rPr lang="en-US" sz="1600"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74625" indent="-174625">
              <a:buSzPct val="121000"/>
              <a:buFont typeface="Arial" panose="020B0604020202020204" pitchFamily="34" charset="0"/>
              <a:buChar char="•"/>
            </a:pPr>
            <a:r>
              <a:rPr lang="en-US" sz="1600" b="1" dirty="0">
                <a:latin typeface="Times" panose="02020603050405020304" pitchFamily="18" charset="0"/>
                <a:ea typeface="MS Mincho" panose="02020609040205080304" pitchFamily="49" charset="-128"/>
                <a:cs typeface="Times New Roman" panose="02020603050405020304" pitchFamily="18" charset="0"/>
              </a:rPr>
              <a:t>Transferability:  Shares can freely be bought, sold, and transferred without the approval of other shareholders (unlike a partnership).</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74625" indent="-174625"/>
            <a:r>
              <a:rPr lang="en-US" sz="1600"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74625" indent="-174625"/>
            <a:r>
              <a:rPr lang="en-US" sz="1600" b="1" dirty="0">
                <a:latin typeface="Times" panose="02020603050405020304" pitchFamily="18" charset="0"/>
                <a:ea typeface="MS Mincho" panose="02020609040205080304" pitchFamily="49" charset="-128"/>
                <a:cs typeface="Times New Roman" panose="02020603050405020304" pitchFamily="18" charset="0"/>
              </a:rPr>
              <a:t>• No “mutual agency” :The acts of any shareholder are not binding on other shareholders.</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74625" indent="-174625"/>
            <a:r>
              <a:rPr lang="en-US" sz="1600"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74625" indent="-174625"/>
            <a:r>
              <a:rPr lang="en-US" sz="1600" b="1" dirty="0">
                <a:latin typeface="Times" panose="02020603050405020304" pitchFamily="18" charset="0"/>
                <a:ea typeface="MS Mincho" panose="02020609040205080304" pitchFamily="49" charset="-128"/>
                <a:cs typeface="Times New Roman" panose="02020603050405020304" pitchFamily="18" charset="0"/>
              </a:rPr>
              <a:t>• Continuous life: The life of a corporation is usually perpetual.  Changes in ownership normally have no effect on the life of a corporation.</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74625" indent="-174625"/>
            <a:r>
              <a:rPr lang="en-US" sz="1600"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74625" indent="-174625"/>
            <a:r>
              <a:rPr lang="en-US" sz="1600" b="1" dirty="0">
                <a:latin typeface="Times" panose="02020603050405020304" pitchFamily="18" charset="0"/>
                <a:ea typeface="MS Mincho" panose="02020609040205080304" pitchFamily="49" charset="-128"/>
                <a:cs typeface="Times New Roman" panose="02020603050405020304" pitchFamily="18" charset="0"/>
              </a:rPr>
              <a:t>• Double taxation: A corporation pays tax as a separate legal “person”.  Also the shareholders of a corporation pay tax on distributions from a corporation, called “dividends”.</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74625" indent="-174625"/>
            <a:r>
              <a:rPr lang="en-US" sz="1600"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74625" indent="-174625"/>
            <a:r>
              <a:rPr lang="en-US" sz="1600"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Footer Placeholder 3">
            <a:extLst>
              <a:ext uri="{FF2B5EF4-FFF2-40B4-BE49-F238E27FC236}">
                <a16:creationId xmlns:a16="http://schemas.microsoft.com/office/drawing/2014/main" id="{CF868B55-9B49-43E4-BC29-C2DCAE0DB6A5}"/>
              </a:ext>
            </a:extLst>
          </p:cNvPr>
          <p:cNvSpPr>
            <a:spLocks noGrp="1"/>
          </p:cNvSpPr>
          <p:nvPr>
            <p:ph type="ftr" sz="quarter" idx="11"/>
          </p:nvPr>
        </p:nvSpPr>
        <p:spPr/>
        <p:txBody>
          <a:bodyPr/>
          <a:lstStyle/>
          <a:p>
            <a:r>
              <a:rPr lang="en-US"/>
              <a:t>© Copyright 2018 Worthy and James Publishing</a:t>
            </a:r>
          </a:p>
        </p:txBody>
      </p:sp>
    </p:spTree>
    <p:extLst>
      <p:ext uri="{BB962C8B-B14F-4D97-AF65-F5344CB8AC3E}">
        <p14:creationId xmlns:p14="http://schemas.microsoft.com/office/powerpoint/2010/main" val="2226682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EDA7AAE-FF5D-4D14-A122-49A64735ED38}"/>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294888A8-EB45-4301-BF70-B4C6C23D17F7}"/>
              </a:ext>
            </a:extLst>
          </p:cNvPr>
          <p:cNvSpPr/>
          <p:nvPr/>
        </p:nvSpPr>
        <p:spPr>
          <a:xfrm>
            <a:off x="4221744" y="364947"/>
            <a:ext cx="3573414"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The Corporate People</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FA1D58E1-CE3F-4BD4-8765-8456A585545A}"/>
              </a:ext>
            </a:extLst>
          </p:cNvPr>
          <p:cNvSpPr/>
          <p:nvPr/>
        </p:nvSpPr>
        <p:spPr>
          <a:xfrm>
            <a:off x="1157593" y="1055694"/>
            <a:ext cx="10447506" cy="5909310"/>
          </a:xfrm>
          <a:prstGeom prst="rect">
            <a:avLst/>
          </a:prstGeom>
        </p:spPr>
        <p:txBody>
          <a:bodyPr wrap="square">
            <a:spAutoFit/>
          </a:bodyPr>
          <a:lstStyle/>
          <a:p>
            <a:pPr marL="174625" indent="-174625">
              <a:buSzPct val="120000"/>
              <a:buFont typeface="Arial" panose="020B0604020202020204" pitchFamily="34" charset="0"/>
              <a:buChar char="•"/>
            </a:pPr>
            <a:r>
              <a:rPr lang="en-US" b="1" dirty="0">
                <a:latin typeface="Times" panose="02020603050405020304" pitchFamily="18" charset="0"/>
                <a:ea typeface="MS Mincho" panose="02020609040205080304" pitchFamily="49" charset="-128"/>
                <a:cs typeface="Times New Roman" panose="02020603050405020304" pitchFamily="18" charset="0"/>
              </a:rPr>
              <a:t>Incorporator: The person who chooses a corporate name and completes the application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7475" indent="-117475"/>
            <a:r>
              <a:rPr lang="en-US" b="1" dirty="0">
                <a:latin typeface="Times" panose="02020603050405020304" pitchFamily="18" charset="0"/>
                <a:ea typeface="MS Mincho" panose="02020609040205080304" pitchFamily="49" charset="-128"/>
                <a:cs typeface="Times New Roman" panose="02020603050405020304" pitchFamily="18" charset="0"/>
              </a:rPr>
              <a:t>   process to create a corporation.</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Stockholders (shareholders): The owners of a corporation.</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Board of directors: Individuals elected by the shareholders to represent them, to safeguard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their interests in the company, and to supervise the management.  Directors can be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independent or can be company officers or employees; however, independent is preferable.</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Chief executive officer (CEO): The highest level company officer. A CEO is responsible for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strategic planning and the supervision of other officers.  Sometimes a CEO sits on the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board of directors as chairman of the board.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Chief financial officer (CFO): The officer responsible for all financial matters including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financial reporting.</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Securities and Exchange Commission (SEC): An independent federal government agency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that regulates corporations that issue publicly-owned stock.  The SEC regulates the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creation of corporations, obtaining investments,  and the quality of financial reporting.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br>
              <a:rPr lang="en-US" b="1" dirty="0">
                <a:latin typeface="Times" panose="02020603050405020304" pitchFamily="18" charset="0"/>
                <a:ea typeface="MS Mincho" panose="02020609040205080304" pitchFamily="49" charset="-128"/>
                <a:cs typeface="Times New Roman" panose="02020603050405020304" pitchFamily="18" charset="0"/>
              </a:rPr>
            </a:b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989240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B525A0D-5E4C-4AE6-848D-9EF2C6D35559}"/>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F17515B5-FFB0-4DF4-930E-FF2D2024024F}"/>
              </a:ext>
            </a:extLst>
          </p:cNvPr>
          <p:cNvSpPr/>
          <p:nvPr/>
        </p:nvSpPr>
        <p:spPr>
          <a:xfrm>
            <a:off x="3818957" y="136525"/>
            <a:ext cx="4865371"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How a Corporation Is Created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0324F5BB-CBF5-4ECA-8424-B77BE6F00106}"/>
              </a:ext>
            </a:extLst>
          </p:cNvPr>
          <p:cNvSpPr/>
          <p:nvPr/>
        </p:nvSpPr>
        <p:spPr>
          <a:xfrm>
            <a:off x="906293" y="984279"/>
            <a:ext cx="10982528" cy="5047536"/>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sz="1600" b="1" dirty="0">
                <a:latin typeface="Times" panose="02020603050405020304" pitchFamily="18" charset="0"/>
                <a:ea typeface="MS Mincho" panose="02020609040205080304" pitchFamily="49" charset="-128"/>
                <a:cs typeface="Times New Roman" panose="02020603050405020304" pitchFamily="18" charset="0"/>
              </a:rPr>
              <a:t>A corporation is incorporated (created) in only one state, even if it operates in many states.</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sz="1600"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sz="1600"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233363" indent="-233363"/>
            <a:r>
              <a:rPr lang="en-US" sz="1600" b="1" dirty="0">
                <a:latin typeface="Times" panose="02020603050405020304" pitchFamily="18" charset="0"/>
                <a:ea typeface="MS Mincho" panose="02020609040205080304" pitchFamily="49" charset="-128"/>
                <a:cs typeface="Times New Roman" panose="02020603050405020304" pitchFamily="18" charset="0"/>
              </a:rPr>
              <a:t>1) The incorporator completes an application for the state regulatory agency.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233363" indent="-233363"/>
            <a:r>
              <a:rPr lang="en-US" sz="1600"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233363" indent="-233363"/>
            <a:r>
              <a:rPr lang="en-US" sz="1600" b="1" dirty="0">
                <a:latin typeface="Times" panose="02020603050405020304" pitchFamily="18" charset="0"/>
                <a:ea typeface="MS Mincho" panose="02020609040205080304" pitchFamily="49" charset="-128"/>
                <a:cs typeface="Times New Roman" panose="02020603050405020304" pitchFamily="18" charset="0"/>
              </a:rPr>
              <a:t>2) The application contains the “</a:t>
            </a:r>
            <a:r>
              <a:rPr lang="en-US" sz="1600"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Articles of Incorporation</a:t>
            </a:r>
            <a:r>
              <a:rPr lang="en-US" sz="1600" b="1" dirty="0">
                <a:latin typeface="Times" panose="02020603050405020304" pitchFamily="18" charset="0"/>
                <a:ea typeface="MS Mincho" panose="02020609040205080304" pitchFamily="49" charset="-128"/>
                <a:cs typeface="Times New Roman" panose="02020603050405020304" pitchFamily="18" charset="0"/>
              </a:rPr>
              <a:t>”, which identifies the name,  location, general purpose, and a request for a specified number and type of shares of  stock.  Other information is also provided, such as names of incorporator, initial board of  directors, and corporate agents.  This is public information.</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233363" indent="-233363"/>
            <a:r>
              <a:rPr lang="en-US" sz="1600"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233363" indent="-233363"/>
            <a:r>
              <a:rPr lang="en-US" sz="1600" b="1" dirty="0">
                <a:latin typeface="Times" panose="02020603050405020304" pitchFamily="18" charset="0"/>
                <a:ea typeface="MS Mincho" panose="02020609040205080304" pitchFamily="49" charset="-128"/>
                <a:cs typeface="Times New Roman" panose="02020603050405020304" pitchFamily="18" charset="0"/>
              </a:rPr>
              <a:t>3) If the application is approved the company receives a “</a:t>
            </a:r>
            <a:r>
              <a:rPr lang="en-US" sz="1600"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Charter</a:t>
            </a:r>
            <a:r>
              <a:rPr lang="en-US" sz="1600" b="1" dirty="0">
                <a:latin typeface="Times" panose="02020603050405020304" pitchFamily="18" charset="0"/>
                <a:ea typeface="MS Mincho" panose="02020609040205080304" pitchFamily="49" charset="-128"/>
                <a:cs typeface="Times New Roman" panose="02020603050405020304" pitchFamily="18" charset="0"/>
              </a:rPr>
              <a:t>” from the state.  A charter officially creates the corporation and authorizes a specified number and type of shares.</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233363" indent="-233363"/>
            <a:r>
              <a:rPr lang="en-US" sz="1600"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233363" indent="-233363"/>
            <a:r>
              <a:rPr lang="en-US" sz="1600" b="1" dirty="0">
                <a:latin typeface="Times" panose="02020603050405020304" pitchFamily="18" charset="0"/>
                <a:ea typeface="MS Mincho" panose="02020609040205080304" pitchFamily="49" charset="-128"/>
                <a:cs typeface="Times New Roman" panose="02020603050405020304" pitchFamily="18" charset="0"/>
              </a:rPr>
              <a:t>4) The incorporator and initial board of directors create the “</a:t>
            </a:r>
            <a:r>
              <a:rPr lang="en-US" sz="1600"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Bylaws</a:t>
            </a:r>
            <a:r>
              <a:rPr lang="en-US" sz="1600" b="1" dirty="0">
                <a:latin typeface="Times" panose="02020603050405020304" pitchFamily="18" charset="0"/>
                <a:ea typeface="MS Mincho" panose="02020609040205080304" pitchFamily="49" charset="-128"/>
                <a:cs typeface="Times New Roman" panose="02020603050405020304" pitchFamily="18" charset="0"/>
              </a:rPr>
              <a:t>”.  Bylaws are the detailed rules that govern the operation and procedures of a corporation, such as  meetings procedures, required notices, appointment and removal of officers, and stockholder voting rights and procedures.  Bylaws are not usually public documents.</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233363" indent="-233363"/>
            <a:r>
              <a:rPr lang="en-US" sz="1600"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233363" indent="-233363"/>
            <a:r>
              <a:rPr lang="en-US" sz="1600" b="1" dirty="0">
                <a:latin typeface="Times" panose="02020603050405020304" pitchFamily="18" charset="0"/>
                <a:ea typeface="MS Mincho" panose="02020609040205080304" pitchFamily="49" charset="-128"/>
                <a:cs typeface="Times New Roman" panose="02020603050405020304" pitchFamily="18" charset="0"/>
              </a:rPr>
              <a:t>5) The initial meeting of the board of directors decides on the number of shares of stock to sell and sales price per share.</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233363" indent="-233363"/>
            <a:r>
              <a:rPr lang="en-US" sz="1600"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233363" indent="-233363"/>
            <a:r>
              <a:rPr lang="en-US" sz="1600" b="1" dirty="0">
                <a:latin typeface="Times" panose="02020603050405020304" pitchFamily="18" charset="0"/>
                <a:ea typeface="MS Mincho" panose="02020609040205080304" pitchFamily="49" charset="-128"/>
                <a:cs typeface="Times New Roman" panose="02020603050405020304" pitchFamily="18" charset="0"/>
              </a:rPr>
              <a:t>6) After the initial stock sale, at the first stockholder meeting, the shareholders vote on a new board of directors and confirm officers appointed by the Board.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094918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672A5FA-4628-4416-88E5-32AD269855A0}"/>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4725C4B9-7475-4ABD-92E5-AD55732B6F1F}"/>
              </a:ext>
            </a:extLst>
          </p:cNvPr>
          <p:cNvSpPr/>
          <p:nvPr/>
        </p:nvSpPr>
        <p:spPr>
          <a:xfrm>
            <a:off x="4610952" y="136525"/>
            <a:ext cx="3164649"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Basic Classification</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D6E72BA3-D650-46BA-A2D3-46EC4EAD37C2}"/>
              </a:ext>
            </a:extLst>
          </p:cNvPr>
          <p:cNvSpPr/>
          <p:nvPr/>
        </p:nvSpPr>
        <p:spPr>
          <a:xfrm>
            <a:off x="1459149" y="1204666"/>
            <a:ext cx="8793804" cy="4247317"/>
          </a:xfrm>
          <a:prstGeom prst="rect">
            <a:avLst/>
          </a:prstGeom>
        </p:spPr>
        <p:txBody>
          <a:bodyPr wrap="square">
            <a:spAutoFit/>
          </a:bodyPr>
          <a:lstStyle/>
          <a:p>
            <a:pPr marL="285750" indent="-285750">
              <a:buSzPct val="120000"/>
              <a:buFont typeface="Arial" panose="020B0604020202020204" pitchFamily="34" charset="0"/>
              <a:buChar char="•"/>
            </a:pPr>
            <a:r>
              <a:rPr lang="en-US" b="1" dirty="0">
                <a:latin typeface="Times" panose="02020603050405020304" pitchFamily="18" charset="0"/>
                <a:ea typeface="MS Mincho" panose="02020609040205080304" pitchFamily="49" charset="-128"/>
                <a:cs typeface="Times New Roman" panose="02020603050405020304" pitchFamily="18" charset="0"/>
              </a:rPr>
              <a:t>For-profit on non-profit:  The purpose of a for-profit corporation is to make a profit and create wealth for shareholders.  A non-profit corporation is created for charitable or educational purposes, and does not issue shares.</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74625" indent="-174625"/>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74625" indent="-174625"/>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74625" indent="-174625"/>
            <a:r>
              <a:rPr lang="en-US" b="1" dirty="0">
                <a:latin typeface="Times" panose="02020603050405020304" pitchFamily="18" charset="0"/>
                <a:ea typeface="MS Mincho" panose="02020609040205080304" pitchFamily="49" charset="-128"/>
                <a:cs typeface="Times New Roman" panose="02020603050405020304" pitchFamily="18" charset="0"/>
              </a:rPr>
              <a:t>• Publicly-held or privately-held: When a corporation offers and sells shares to the general public, it is called a publicly-held corporation.  A corporation that does not do this is called a privately-held corporation. A privately-held corporation may have just a few or one stockholder.</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74625" indent="-174625"/>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74625" indent="-174625"/>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74625" indent="-174625"/>
            <a:r>
              <a:rPr lang="en-US" b="1" dirty="0">
                <a:latin typeface="Times" panose="02020603050405020304" pitchFamily="18" charset="0"/>
                <a:ea typeface="MS Mincho" panose="02020609040205080304" pitchFamily="49" charset="-128"/>
                <a:cs typeface="Times New Roman" panose="02020603050405020304" pitchFamily="18" charset="0"/>
              </a:rPr>
              <a:t>• Limited liability company (LLC): A limited liability company has features of both a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74625" indent="-174625"/>
            <a:r>
              <a:rPr lang="en-US" b="1" dirty="0">
                <a:latin typeface="Times" panose="02020603050405020304" pitchFamily="18" charset="0"/>
                <a:ea typeface="MS Mincho" panose="02020609040205080304" pitchFamily="49" charset="-128"/>
                <a:cs typeface="Times New Roman" panose="02020603050405020304" pitchFamily="18" charset="0"/>
              </a:rPr>
              <a:t>  partnership and corporation.  Articles of organization must be approved by the state in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74625" indent="-174625"/>
            <a:r>
              <a:rPr lang="en-US" b="1" dirty="0">
                <a:latin typeface="Times" panose="02020603050405020304" pitchFamily="18" charset="0"/>
                <a:ea typeface="MS Mincho" panose="02020609040205080304" pitchFamily="49" charset="-128"/>
                <a:cs typeface="Times New Roman" panose="02020603050405020304" pitchFamily="18" charset="0"/>
              </a:rPr>
              <a:t>  which it is created.</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74625" indent="-174625"/>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13908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E3C8DEA-B471-4E10-9C09-B795559DDFF7}"/>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DE0AE1EE-0B6C-4B12-ABC7-8ECC4C6EBD4D}"/>
              </a:ext>
            </a:extLst>
          </p:cNvPr>
          <p:cNvSpPr/>
          <p:nvPr/>
        </p:nvSpPr>
        <p:spPr>
          <a:xfrm>
            <a:off x="2936110" y="267670"/>
            <a:ext cx="6942350"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Corporation Advantages and Disadvantages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7AEC25AE-7191-4846-95AF-816EC65C44ED}"/>
              </a:ext>
            </a:extLst>
          </p:cNvPr>
          <p:cNvGraphicFramePr>
            <a:graphicFrameLocks noGrp="1"/>
          </p:cNvGraphicFramePr>
          <p:nvPr>
            <p:extLst>
              <p:ext uri="{D42A27DB-BD31-4B8C-83A1-F6EECF244321}">
                <p14:modId xmlns:p14="http://schemas.microsoft.com/office/powerpoint/2010/main" val="439418917"/>
              </p:ext>
            </p:extLst>
          </p:nvPr>
        </p:nvGraphicFramePr>
        <p:xfrm>
          <a:off x="1314105" y="1668865"/>
          <a:ext cx="9084763" cy="3520269"/>
        </p:xfrm>
        <a:graphic>
          <a:graphicData uri="http://schemas.openxmlformats.org/drawingml/2006/table">
            <a:tbl>
              <a:tblPr firstRow="1" firstCol="1" bandRow="1">
                <a:tableStyleId>{2D5ABB26-0587-4C30-8999-92F81FD0307C}</a:tableStyleId>
              </a:tblPr>
              <a:tblGrid>
                <a:gridCol w="5166551">
                  <a:extLst>
                    <a:ext uri="{9D8B030D-6E8A-4147-A177-3AD203B41FA5}">
                      <a16:colId xmlns:a16="http://schemas.microsoft.com/office/drawing/2014/main" val="141653798"/>
                    </a:ext>
                  </a:extLst>
                </a:gridCol>
                <a:gridCol w="3918212">
                  <a:extLst>
                    <a:ext uri="{9D8B030D-6E8A-4147-A177-3AD203B41FA5}">
                      <a16:colId xmlns:a16="http://schemas.microsoft.com/office/drawing/2014/main" val="2700317040"/>
                    </a:ext>
                  </a:extLst>
                </a:gridCol>
              </a:tblGrid>
              <a:tr h="340791">
                <a:tc>
                  <a:txBody>
                    <a:bodyPr/>
                    <a:lstStyle/>
                    <a:p>
                      <a:pPr marL="0" marR="0" algn="ctr">
                        <a:spcBef>
                          <a:spcPts val="600"/>
                        </a:spcBef>
                        <a:spcAft>
                          <a:spcPts val="600"/>
                        </a:spcAft>
                      </a:pPr>
                      <a:r>
                        <a:rPr lang="en-US" sz="1800" dirty="0">
                          <a:effectLst/>
                        </a:rPr>
                        <a:t>Advantages</a:t>
                      </a:r>
                      <a:endParaRPr lang="en-US" sz="18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600"/>
                        </a:spcBef>
                        <a:spcAft>
                          <a:spcPts val="600"/>
                        </a:spcAft>
                      </a:pPr>
                      <a:r>
                        <a:rPr lang="en-US" sz="1800">
                          <a:effectLst/>
                        </a:rPr>
                        <a:t>Disadvantages</a:t>
                      </a:r>
                      <a:endParaRPr lang="en-US" sz="18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452460915"/>
                  </a:ext>
                </a:extLst>
              </a:tr>
              <a:tr h="1022372">
                <a:tc>
                  <a:txBody>
                    <a:bodyPr/>
                    <a:lstStyle/>
                    <a:p>
                      <a:pPr marL="174625" marR="0" indent="-174625">
                        <a:spcBef>
                          <a:spcPts val="0"/>
                        </a:spcBef>
                        <a:spcAft>
                          <a:spcPts val="0"/>
                        </a:spcAft>
                      </a:pPr>
                      <a:r>
                        <a:rPr lang="en-US" sz="1800" dirty="0">
                          <a:effectLst/>
                        </a:rPr>
                        <a:t>• Potentially can obtain much more</a:t>
                      </a:r>
                    </a:p>
                    <a:p>
                      <a:pPr marL="174625" marR="0" indent="-174625">
                        <a:spcBef>
                          <a:spcPts val="0"/>
                        </a:spcBef>
                        <a:spcAft>
                          <a:spcPts val="0"/>
                        </a:spcAft>
                      </a:pPr>
                      <a:r>
                        <a:rPr lang="en-US" sz="1800" dirty="0">
                          <a:effectLst/>
                        </a:rPr>
                        <a:t>   investment  capital than a proprietorship or partnership.</a:t>
                      </a:r>
                      <a:endParaRPr lang="en-US" sz="18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174625" marR="0" indent="-174625">
                        <a:spcBef>
                          <a:spcPts val="0"/>
                        </a:spcBef>
                        <a:spcAft>
                          <a:spcPts val="0"/>
                        </a:spcAft>
                      </a:pPr>
                      <a:r>
                        <a:rPr lang="en-US" sz="1800" dirty="0">
                          <a:effectLst/>
                        </a:rPr>
                        <a:t>• Corporate management sometimes not responsive to shareholders or best interests of the company</a:t>
                      </a:r>
                    </a:p>
                    <a:p>
                      <a:pPr marL="0" marR="0">
                        <a:spcBef>
                          <a:spcPts val="0"/>
                        </a:spcBef>
                        <a:spcAft>
                          <a:spcPts val="300"/>
                        </a:spcAft>
                      </a:pPr>
                      <a:endParaRPr lang="en-US" sz="18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217939702"/>
                  </a:ext>
                </a:extLst>
              </a:tr>
              <a:tr h="511186">
                <a:tc>
                  <a:txBody>
                    <a:bodyPr/>
                    <a:lstStyle/>
                    <a:p>
                      <a:pPr marL="0" marR="0">
                        <a:spcBef>
                          <a:spcPts val="0"/>
                        </a:spcBef>
                        <a:spcAft>
                          <a:spcPts val="0"/>
                        </a:spcAft>
                      </a:pPr>
                      <a:r>
                        <a:rPr lang="en-US" sz="1800">
                          <a:effectLst/>
                        </a:rPr>
                        <a:t>• No personal owner liability</a:t>
                      </a:r>
                      <a:endParaRPr lang="en-US" sz="18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rPr>
                        <a:t>• Double taxation</a:t>
                      </a:r>
                      <a:endParaRPr lang="en-US" sz="18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672236231"/>
                  </a:ext>
                </a:extLst>
              </a:tr>
              <a:tr h="511186">
                <a:tc>
                  <a:txBody>
                    <a:bodyPr/>
                    <a:lstStyle/>
                    <a:p>
                      <a:pPr marL="0" marR="0">
                        <a:spcBef>
                          <a:spcPts val="0"/>
                        </a:spcBef>
                        <a:spcAft>
                          <a:spcPts val="0"/>
                        </a:spcAft>
                      </a:pPr>
                      <a:r>
                        <a:rPr lang="en-US" sz="1800">
                          <a:effectLst/>
                        </a:rPr>
                        <a:t>• Ease of transfer of investment</a:t>
                      </a:r>
                      <a:endParaRPr lang="en-US" sz="18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174625" marR="0" indent="-174625">
                        <a:spcBef>
                          <a:spcPts val="0"/>
                        </a:spcBef>
                        <a:spcAft>
                          <a:spcPts val="0"/>
                        </a:spcAft>
                      </a:pPr>
                      <a:r>
                        <a:rPr lang="en-US" sz="1800" dirty="0">
                          <a:effectLst/>
                        </a:rPr>
                        <a:t>• Increased costs of reporting and regulation</a:t>
                      </a:r>
                      <a:endParaRPr lang="en-US" sz="18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399404078"/>
                  </a:ext>
                </a:extLst>
              </a:tr>
              <a:tr h="511186">
                <a:tc>
                  <a:txBody>
                    <a:bodyPr/>
                    <a:lstStyle/>
                    <a:p>
                      <a:pPr marL="0" marR="0">
                        <a:spcBef>
                          <a:spcPts val="0"/>
                        </a:spcBef>
                        <a:spcAft>
                          <a:spcPts val="0"/>
                        </a:spcAft>
                      </a:pPr>
                      <a:r>
                        <a:rPr lang="en-US" sz="1800">
                          <a:effectLst/>
                        </a:rPr>
                        <a:t>• Professional management</a:t>
                      </a:r>
                      <a:endParaRPr lang="en-US" sz="18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rPr>
                        <a:t> </a:t>
                      </a:r>
                      <a:endParaRPr lang="en-US" sz="18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650400540"/>
                  </a:ext>
                </a:extLst>
              </a:tr>
              <a:tr h="511186">
                <a:tc>
                  <a:txBody>
                    <a:bodyPr/>
                    <a:lstStyle/>
                    <a:p>
                      <a:pPr marL="0" marR="0">
                        <a:spcBef>
                          <a:spcPts val="0"/>
                        </a:spcBef>
                        <a:spcAft>
                          <a:spcPts val="0"/>
                        </a:spcAft>
                      </a:pPr>
                      <a:r>
                        <a:rPr lang="en-US" sz="1800">
                          <a:effectLst/>
                        </a:rPr>
                        <a:t>• Continuous life</a:t>
                      </a:r>
                      <a:endParaRPr lang="en-US" sz="18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rPr>
                        <a:t> </a:t>
                      </a:r>
                      <a:endParaRPr lang="en-US" sz="18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930309434"/>
                  </a:ext>
                </a:extLst>
              </a:tr>
            </a:tbl>
          </a:graphicData>
        </a:graphic>
      </p:graphicFrame>
    </p:spTree>
    <p:extLst>
      <p:ext uri="{BB962C8B-B14F-4D97-AF65-F5344CB8AC3E}">
        <p14:creationId xmlns:p14="http://schemas.microsoft.com/office/powerpoint/2010/main" val="2184594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135ECCF-778D-4CFD-B431-5FF06C8D5FD5}"/>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70620687-8A01-4E0B-AA50-D5FBB22FA47A}"/>
              </a:ext>
            </a:extLst>
          </p:cNvPr>
          <p:cNvSpPr/>
          <p:nvPr/>
        </p:nvSpPr>
        <p:spPr>
          <a:xfrm>
            <a:off x="5048243" y="136525"/>
            <a:ext cx="2231701"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Issuing Stock</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B54C54E1-6F4A-4F17-A9F5-1F28A173EB6A}"/>
              </a:ext>
            </a:extLst>
          </p:cNvPr>
          <p:cNvSpPr/>
          <p:nvPr/>
        </p:nvSpPr>
        <p:spPr>
          <a:xfrm>
            <a:off x="1546698" y="1492959"/>
            <a:ext cx="10282136" cy="3416320"/>
          </a:xfrm>
          <a:prstGeom prst="rect">
            <a:avLst/>
          </a:prstGeom>
        </p:spPr>
        <p:txBody>
          <a:bodyPr wrap="square">
            <a:spAutoFit/>
          </a:bodyPr>
          <a:lstStyle/>
          <a:p>
            <a:pPr marL="285750" indent="-285750">
              <a:buSzPct val="120000"/>
              <a:buFont typeface="Arial" panose="020B0604020202020204" pitchFamily="34" charset="0"/>
              <a:buChar char="•"/>
            </a:pPr>
            <a:r>
              <a:rPr lang="en-US" b="1" dirty="0">
                <a:latin typeface="Times" panose="02020603050405020304" pitchFamily="18" charset="0"/>
                <a:ea typeface="MS Mincho" panose="02020609040205080304" pitchFamily="49" charset="-128"/>
                <a:cs typeface="Times New Roman" panose="02020603050405020304" pitchFamily="18" charset="0"/>
              </a:rPr>
              <a:t>Direct issuance: A corporation promotes and sells its stock directly to the public.</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pPr marL="285750" indent="-285750">
              <a:buFont typeface="Arial" panose="020B0604020202020204" pitchFamily="34" charset="0"/>
              <a:buChar char="•"/>
            </a:pPr>
            <a:r>
              <a:rPr lang="en-US" b="1" dirty="0">
                <a:latin typeface="Times" panose="02020603050405020304" pitchFamily="18" charset="0"/>
                <a:ea typeface="MS Mincho" panose="02020609040205080304" pitchFamily="49" charset="-128"/>
                <a:cs typeface="Times New Roman" panose="02020603050405020304" pitchFamily="18" charset="0"/>
              </a:rPr>
              <a:t>Indirect issuance: More common than direct issuance.  A corporation uses the services of a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282575"/>
            <a:r>
              <a:rPr lang="en-US" b="1" dirty="0">
                <a:latin typeface="Times" panose="02020603050405020304" pitchFamily="18" charset="0"/>
                <a:ea typeface="MS Mincho" panose="02020609040205080304" pitchFamily="49" charset="-128"/>
                <a:cs typeface="Times New Roman" panose="02020603050405020304" pitchFamily="18" charset="0"/>
              </a:rPr>
              <a:t>specialized company or division of a bank that promotes the stock and sells it to the public.  </a:t>
            </a:r>
          </a:p>
          <a:p>
            <a:pPr marL="282575"/>
            <a:r>
              <a:rPr lang="en-US" b="1" dirty="0">
                <a:latin typeface="Times" panose="02020603050405020304" pitchFamily="18" charset="0"/>
                <a:ea typeface="MS Mincho" panose="02020609040205080304" pitchFamily="49" charset="-128"/>
                <a:cs typeface="Times New Roman" panose="02020603050405020304" pitchFamily="18" charset="0"/>
              </a:rPr>
              <a:t>This kind of company is called a stock “underwriter”.  Banks that perform this service are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282575"/>
            <a:r>
              <a:rPr lang="en-US" b="1" dirty="0">
                <a:latin typeface="Times" panose="02020603050405020304" pitchFamily="18" charset="0"/>
                <a:ea typeface="MS Mincho" panose="02020609040205080304" pitchFamily="49" charset="-128"/>
                <a:cs typeface="Times New Roman" panose="02020603050405020304" pitchFamily="18" charset="0"/>
              </a:rPr>
              <a:t>called “investment banks”.</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282575"/>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pPr marL="285750" indent="-285750">
              <a:buFont typeface="Arial" panose="020B0604020202020204" pitchFamily="34" charset="0"/>
              <a:buChar char="•"/>
            </a:pPr>
            <a:r>
              <a:rPr lang="en-US" b="1" dirty="0">
                <a:latin typeface="Times" panose="02020603050405020304" pitchFamily="18" charset="0"/>
                <a:ea typeface="MS Mincho" panose="02020609040205080304" pitchFamily="49" charset="-128"/>
                <a:cs typeface="Times New Roman" panose="02020603050405020304" pitchFamily="18" charset="0"/>
              </a:rPr>
              <a:t>Initial public offering (IPO): The first time that a company sells its stock to the public is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282575"/>
            <a:r>
              <a:rPr lang="en-US" b="1" dirty="0">
                <a:latin typeface="Times" panose="02020603050405020304" pitchFamily="18" charset="0"/>
                <a:ea typeface="MS Mincho" panose="02020609040205080304" pitchFamily="49" charset="-128"/>
                <a:cs typeface="Times New Roman" panose="02020603050405020304" pitchFamily="18" charset="0"/>
              </a:rPr>
              <a:t>called an “Initial public offering”.</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282575"/>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a:buFont typeface="Arial" panose="020B0604020202020204" pitchFamily="34" charset="0"/>
              <a:buChar char="•"/>
            </a:pPr>
            <a:r>
              <a:rPr lang="en-US" b="1" dirty="0">
                <a:latin typeface="Times" panose="02020603050405020304" pitchFamily="18" charset="0"/>
                <a:ea typeface="MS Mincho" panose="02020609040205080304" pitchFamily="49" charset="-128"/>
                <a:cs typeface="Times New Roman" panose="02020603050405020304" pitchFamily="18" charset="0"/>
              </a:rPr>
              <a:t>    Secondary offering: If a corporation later sells more stock after the initial public offering,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282575"/>
            <a:r>
              <a:rPr lang="en-US" b="1" dirty="0">
                <a:latin typeface="Times" panose="02020603050405020304" pitchFamily="18" charset="0"/>
                <a:ea typeface="MS Mincho" panose="02020609040205080304" pitchFamily="49" charset="-128"/>
                <a:cs typeface="Times New Roman" panose="02020603050405020304" pitchFamily="18" charset="0"/>
              </a:rPr>
              <a:t>this later sale is called a “secondary offering”.</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650680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E8B62B3-09CC-422C-AB16-15ECF540BF56}"/>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0C5EBFB2-CA85-4361-A65D-4B7FD5432CD0}"/>
              </a:ext>
            </a:extLst>
          </p:cNvPr>
          <p:cNvSpPr/>
          <p:nvPr/>
        </p:nvSpPr>
        <p:spPr>
          <a:xfrm>
            <a:off x="4420779" y="136525"/>
            <a:ext cx="3626955" cy="523220"/>
          </a:xfrm>
          <a:prstGeom prst="rect">
            <a:avLst/>
          </a:prstGeom>
        </p:spPr>
        <p:txBody>
          <a:bodyPr wrap="none">
            <a:spAutoFit/>
          </a:bodyPr>
          <a:lstStyle/>
          <a:p>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Market Value of Stock</a:t>
            </a:r>
            <a:endParaRPr lang="en-US" sz="2800" dirty="0">
              <a:solidFill>
                <a:schemeClr val="accent1">
                  <a:lumMod val="50000"/>
                </a:schemeClr>
              </a:solidFill>
            </a:endParaRPr>
          </a:p>
        </p:txBody>
      </p:sp>
      <p:sp>
        <p:nvSpPr>
          <p:cNvPr id="4" name="Rectangle 3">
            <a:extLst>
              <a:ext uri="{FF2B5EF4-FFF2-40B4-BE49-F238E27FC236}">
                <a16:creationId xmlns:a16="http://schemas.microsoft.com/office/drawing/2014/main" id="{72D3EEB9-70A2-4797-B158-09EF8E2D4362}"/>
              </a:ext>
            </a:extLst>
          </p:cNvPr>
          <p:cNvSpPr/>
          <p:nvPr/>
        </p:nvSpPr>
        <p:spPr>
          <a:xfrm>
            <a:off x="599872" y="1221810"/>
            <a:ext cx="10992256" cy="4801314"/>
          </a:xfrm>
          <a:prstGeom prst="rect">
            <a:avLst/>
          </a:prstGeom>
        </p:spPr>
        <p:txBody>
          <a:bodyPr wrap="square">
            <a:spAutoFit/>
          </a:bodyPr>
          <a:lstStyle/>
          <a:p>
            <a:pPr marL="285750" indent="-285750">
              <a:buSzPct val="120000"/>
              <a:buFont typeface="Arial" panose="020B0604020202020204" pitchFamily="34" charset="0"/>
              <a:buChar char="•"/>
            </a:pPr>
            <a:r>
              <a:rPr lang="en-US" b="1" dirty="0">
                <a:latin typeface="Times" panose="02020603050405020304" pitchFamily="18" charset="0"/>
                <a:ea typeface="MS Mincho" panose="02020609040205080304" pitchFamily="49" charset="-128"/>
                <a:cs typeface="Times New Roman" panose="02020603050405020304" pitchFamily="18" charset="0"/>
              </a:rPr>
              <a:t>At the time of an IPO, an underwriter makes an estimate of the best price to offer the stock, and the initial investors purchase the stock at this price or near this price.</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282575" indent="-282575"/>
            <a:r>
              <a:rPr lang="en-US" b="1" dirty="0">
                <a:latin typeface="Times" panose="02020603050405020304" pitchFamily="18" charset="0"/>
                <a:ea typeface="MS Mincho" panose="02020609040205080304" pitchFamily="49" charset="-128"/>
                <a:cs typeface="Times New Roman" panose="02020603050405020304" pitchFamily="18" charset="0"/>
              </a:rPr>
              <a:t>•   After the IPO, when a stock trades on a public exchange such as the New York Stock Exchange, the actual price of what a stock sells for is constantly changing between buyers are sellers.  This involves two prices.</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282575" indent="-282575"/>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282575" indent="-282575"/>
            <a:r>
              <a:rPr lang="en-US" b="1" dirty="0">
                <a:latin typeface="Times" panose="02020603050405020304" pitchFamily="18" charset="0"/>
                <a:ea typeface="MS Mincho" panose="02020609040205080304" pitchFamily="49" charset="-128"/>
                <a:cs typeface="Times New Roman" panose="02020603050405020304" pitchFamily="18" charset="0"/>
              </a:rPr>
              <a:t>•   Asking (offer) price:  This is the price that a seller is asking.</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282575" indent="-282575"/>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282575" indent="-282575"/>
            <a:r>
              <a:rPr lang="en-US" b="1" dirty="0">
                <a:latin typeface="Times" panose="02020603050405020304" pitchFamily="18" charset="0"/>
                <a:ea typeface="MS Mincho" panose="02020609040205080304" pitchFamily="49" charset="-128"/>
                <a:cs typeface="Times New Roman" panose="02020603050405020304" pitchFamily="18" charset="0"/>
              </a:rPr>
              <a:t>•   Bid price: This is the price that a buyer wants to pay</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282575" indent="-282575"/>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282575" indent="-282575"/>
            <a:r>
              <a:rPr lang="en-US" b="1" dirty="0">
                <a:latin typeface="Times" panose="02020603050405020304" pitchFamily="18" charset="0"/>
                <a:ea typeface="MS Mincho" panose="02020609040205080304" pitchFamily="49" charset="-128"/>
                <a:cs typeface="Times New Roman" panose="02020603050405020304" pitchFamily="18" charset="0"/>
              </a:rPr>
              <a:t>•   Spread: The difference between the asking and bid prices.  Actual sales price is often somewhere between ask and bid.</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282575" indent="-282575"/>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282575" indent="-282575"/>
            <a:r>
              <a:rPr lang="en-US" b="1" dirty="0">
                <a:latin typeface="Times" panose="02020603050405020304" pitchFamily="18" charset="0"/>
                <a:ea typeface="MS Mincho" panose="02020609040205080304" pitchFamily="49" charset="-128"/>
                <a:cs typeface="Times New Roman" panose="02020603050405020304" pitchFamily="18" charset="0"/>
              </a:rPr>
              <a:t>•   When a stock is bought and sold after the IPO, the financial transactions are only between investor buyers and sellers.  There is no direct effect on the company issuing the shares.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282575" indent="-282575"/>
            <a:br>
              <a:rPr lang="en-US" b="1" dirty="0">
                <a:latin typeface="Times" panose="02020603050405020304" pitchFamily="18" charset="0"/>
                <a:ea typeface="MS Mincho" panose="02020609040205080304" pitchFamily="49" charset="-128"/>
                <a:cs typeface="Times New Roman" panose="02020603050405020304" pitchFamily="18" charset="0"/>
              </a:rPr>
            </a:b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5590800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381</Words>
  <Application>Microsoft Office PowerPoint</Application>
  <PresentationFormat>Widescreen</PresentationFormat>
  <Paragraphs>129</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MS Mincho</vt:lpstr>
      <vt:lpstr>Arial</vt:lpstr>
      <vt:lpstr>Calibri</vt:lpstr>
      <vt:lpstr>Calibri Light</vt:lpstr>
      <vt:lpstr>Times</vt:lpstr>
      <vt:lpstr>Times New Roman</vt:lpstr>
      <vt:lpstr>Office Theme</vt:lpstr>
      <vt:lpstr>Basic Accounting Concepts Principles and Procedures, 2nd Edition, Volume 1  </vt:lpstr>
      <vt:lpstr>Learning Goal 28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Accounting Concepts Principles and Procedures, 2nd Edition, Volume 1</dc:title>
  <dc:creator>djudie</dc:creator>
  <cp:lastModifiedBy>djudie</cp:lastModifiedBy>
  <cp:revision>12</cp:revision>
  <dcterms:created xsi:type="dcterms:W3CDTF">2018-11-12T20:45:02Z</dcterms:created>
  <dcterms:modified xsi:type="dcterms:W3CDTF">2018-11-14T22:22:33Z</dcterms:modified>
</cp:coreProperties>
</file>