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28" userDrawn="1">
          <p15:clr>
            <a:srgbClr val="A4A3A4"/>
          </p15:clr>
        </p15:guide>
        <p15:guide id="2" pos="475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4" autoAdjust="0"/>
    <p:restoredTop sz="94660"/>
  </p:normalViewPr>
  <p:slideViewPr>
    <p:cSldViewPr snapToGrid="0" showGuides="1">
      <p:cViewPr varScale="1">
        <p:scale>
          <a:sx n="112" d="100"/>
          <a:sy n="112" d="100"/>
        </p:scale>
        <p:origin x="354" y="96"/>
      </p:cViewPr>
      <p:guideLst>
        <p:guide orient="horz" pos="2928"/>
        <p:guide pos="475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3879C9-A45C-4EF3-B979-99E1B9D5F455}"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746D1B-92E8-4FE9-93CF-54B7C3931656}" type="slidenum">
              <a:rPr lang="en-US" smtClean="0"/>
              <a:t>‹#›</a:t>
            </a:fld>
            <a:endParaRPr lang="en-US"/>
          </a:p>
        </p:txBody>
      </p:sp>
    </p:spTree>
    <p:extLst>
      <p:ext uri="{BB962C8B-B14F-4D97-AF65-F5344CB8AC3E}">
        <p14:creationId xmlns:p14="http://schemas.microsoft.com/office/powerpoint/2010/main" val="2102758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D9B4A-2DB4-4EA7-8441-B0A9325AB8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E1F042-3EAB-4A26-B5BE-36AE8CF603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D1CB2D-7DCB-4975-ACB7-A02EC8978C5A}"/>
              </a:ext>
            </a:extLst>
          </p:cNvPr>
          <p:cNvSpPr>
            <a:spLocks noGrp="1"/>
          </p:cNvSpPr>
          <p:nvPr>
            <p:ph type="dt" sz="half" idx="10"/>
          </p:nvPr>
        </p:nvSpPr>
        <p:spPr/>
        <p:txBody>
          <a:bodyPr/>
          <a:lstStyle/>
          <a:p>
            <a:fld id="{23BA6FF9-1597-4F17-8D97-7AEAF1D9340A}" type="datetime1">
              <a:rPr lang="en-US" smtClean="0"/>
              <a:t>11/20/2018</a:t>
            </a:fld>
            <a:endParaRPr lang="en-US"/>
          </a:p>
        </p:txBody>
      </p:sp>
      <p:sp>
        <p:nvSpPr>
          <p:cNvPr id="5" name="Footer Placeholder 4">
            <a:extLst>
              <a:ext uri="{FF2B5EF4-FFF2-40B4-BE49-F238E27FC236}">
                <a16:creationId xmlns:a16="http://schemas.microsoft.com/office/drawing/2014/main" id="{4E50F6BC-64B8-4E8B-9C29-56A9EE165F87}"/>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F0EB5E5C-C131-4C64-9D42-42149354FE49}"/>
              </a:ext>
            </a:extLst>
          </p:cNvPr>
          <p:cNvSpPr>
            <a:spLocks noGrp="1"/>
          </p:cNvSpPr>
          <p:nvPr>
            <p:ph type="sldNum" sz="quarter" idx="12"/>
          </p:nvPr>
        </p:nvSpPr>
        <p:spPr/>
        <p:txBody>
          <a:bodyPr/>
          <a:lstStyle/>
          <a:p>
            <a:fld id="{651054C2-F33B-4E8C-9E64-09CB8FE16668}" type="slidenum">
              <a:rPr lang="en-US" smtClean="0"/>
              <a:t>‹#›</a:t>
            </a:fld>
            <a:endParaRPr lang="en-US"/>
          </a:p>
        </p:txBody>
      </p:sp>
    </p:spTree>
    <p:extLst>
      <p:ext uri="{BB962C8B-B14F-4D97-AF65-F5344CB8AC3E}">
        <p14:creationId xmlns:p14="http://schemas.microsoft.com/office/powerpoint/2010/main" val="442595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73A9A-9D46-4365-ADC4-EB2AF809FA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0B8BE9-A109-4FB9-9648-F4CB0C80226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8EF6E4-688A-4FEE-A160-23999B44A3B7}"/>
              </a:ext>
            </a:extLst>
          </p:cNvPr>
          <p:cNvSpPr>
            <a:spLocks noGrp="1"/>
          </p:cNvSpPr>
          <p:nvPr>
            <p:ph type="dt" sz="half" idx="10"/>
          </p:nvPr>
        </p:nvSpPr>
        <p:spPr/>
        <p:txBody>
          <a:bodyPr/>
          <a:lstStyle/>
          <a:p>
            <a:fld id="{C71927BD-28C6-45EC-A67A-EE14471F8ABF}" type="datetime1">
              <a:rPr lang="en-US" smtClean="0"/>
              <a:t>11/20/2018</a:t>
            </a:fld>
            <a:endParaRPr lang="en-US"/>
          </a:p>
        </p:txBody>
      </p:sp>
      <p:sp>
        <p:nvSpPr>
          <p:cNvPr id="5" name="Footer Placeholder 4">
            <a:extLst>
              <a:ext uri="{FF2B5EF4-FFF2-40B4-BE49-F238E27FC236}">
                <a16:creationId xmlns:a16="http://schemas.microsoft.com/office/drawing/2014/main" id="{41DB68E6-63DE-4591-9AE3-430881BC157E}"/>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39B48433-F7C8-4DA3-A191-D2C720DB7951}"/>
              </a:ext>
            </a:extLst>
          </p:cNvPr>
          <p:cNvSpPr>
            <a:spLocks noGrp="1"/>
          </p:cNvSpPr>
          <p:nvPr>
            <p:ph type="sldNum" sz="quarter" idx="12"/>
          </p:nvPr>
        </p:nvSpPr>
        <p:spPr/>
        <p:txBody>
          <a:bodyPr/>
          <a:lstStyle/>
          <a:p>
            <a:fld id="{651054C2-F33B-4E8C-9E64-09CB8FE16668}" type="slidenum">
              <a:rPr lang="en-US" smtClean="0"/>
              <a:t>‹#›</a:t>
            </a:fld>
            <a:endParaRPr lang="en-US"/>
          </a:p>
        </p:txBody>
      </p:sp>
    </p:spTree>
    <p:extLst>
      <p:ext uri="{BB962C8B-B14F-4D97-AF65-F5344CB8AC3E}">
        <p14:creationId xmlns:p14="http://schemas.microsoft.com/office/powerpoint/2010/main" val="273379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68506A-0564-43DF-B52D-CCE20F97BB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01ADFC-E943-482F-949A-855FBCD4745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F98F39-AE53-46BF-BE7D-FCCFB1A20D23}"/>
              </a:ext>
            </a:extLst>
          </p:cNvPr>
          <p:cNvSpPr>
            <a:spLocks noGrp="1"/>
          </p:cNvSpPr>
          <p:nvPr>
            <p:ph type="dt" sz="half" idx="10"/>
          </p:nvPr>
        </p:nvSpPr>
        <p:spPr/>
        <p:txBody>
          <a:bodyPr/>
          <a:lstStyle/>
          <a:p>
            <a:fld id="{B8C72840-D33C-45CE-A54A-33E8B5CF9846}" type="datetime1">
              <a:rPr lang="en-US" smtClean="0"/>
              <a:t>11/20/2018</a:t>
            </a:fld>
            <a:endParaRPr lang="en-US"/>
          </a:p>
        </p:txBody>
      </p:sp>
      <p:sp>
        <p:nvSpPr>
          <p:cNvPr id="5" name="Footer Placeholder 4">
            <a:extLst>
              <a:ext uri="{FF2B5EF4-FFF2-40B4-BE49-F238E27FC236}">
                <a16:creationId xmlns:a16="http://schemas.microsoft.com/office/drawing/2014/main" id="{1CEF9E4F-35B4-4E7D-8266-BFD8FA626484}"/>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BB1CE6D0-6A1A-48E6-92CA-511D58989BBE}"/>
              </a:ext>
            </a:extLst>
          </p:cNvPr>
          <p:cNvSpPr>
            <a:spLocks noGrp="1"/>
          </p:cNvSpPr>
          <p:nvPr>
            <p:ph type="sldNum" sz="quarter" idx="12"/>
          </p:nvPr>
        </p:nvSpPr>
        <p:spPr/>
        <p:txBody>
          <a:bodyPr/>
          <a:lstStyle/>
          <a:p>
            <a:fld id="{651054C2-F33B-4E8C-9E64-09CB8FE16668}" type="slidenum">
              <a:rPr lang="en-US" smtClean="0"/>
              <a:t>‹#›</a:t>
            </a:fld>
            <a:endParaRPr lang="en-US"/>
          </a:p>
        </p:txBody>
      </p:sp>
    </p:spTree>
    <p:extLst>
      <p:ext uri="{BB962C8B-B14F-4D97-AF65-F5344CB8AC3E}">
        <p14:creationId xmlns:p14="http://schemas.microsoft.com/office/powerpoint/2010/main" val="3969872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2C766-8218-4172-9CA9-ED437A7F21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4A5C7A-CCE9-4167-AF41-A8C9829F494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204116-62A5-4C10-A1C9-20A0FB95EB51}"/>
              </a:ext>
            </a:extLst>
          </p:cNvPr>
          <p:cNvSpPr>
            <a:spLocks noGrp="1"/>
          </p:cNvSpPr>
          <p:nvPr>
            <p:ph type="dt" sz="half" idx="10"/>
          </p:nvPr>
        </p:nvSpPr>
        <p:spPr/>
        <p:txBody>
          <a:bodyPr/>
          <a:lstStyle/>
          <a:p>
            <a:fld id="{0138C54E-DE9B-498F-B76C-20BEC04504B4}" type="datetime1">
              <a:rPr lang="en-US" smtClean="0"/>
              <a:t>11/20/2018</a:t>
            </a:fld>
            <a:endParaRPr lang="en-US"/>
          </a:p>
        </p:txBody>
      </p:sp>
      <p:sp>
        <p:nvSpPr>
          <p:cNvPr id="5" name="Footer Placeholder 4">
            <a:extLst>
              <a:ext uri="{FF2B5EF4-FFF2-40B4-BE49-F238E27FC236}">
                <a16:creationId xmlns:a16="http://schemas.microsoft.com/office/drawing/2014/main" id="{DC998799-45F8-4371-9227-9B047BEE5986}"/>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174EB7D7-3CC8-4290-B304-EC3B9296D2EC}"/>
              </a:ext>
            </a:extLst>
          </p:cNvPr>
          <p:cNvSpPr>
            <a:spLocks noGrp="1"/>
          </p:cNvSpPr>
          <p:nvPr>
            <p:ph type="sldNum" sz="quarter" idx="12"/>
          </p:nvPr>
        </p:nvSpPr>
        <p:spPr/>
        <p:txBody>
          <a:bodyPr/>
          <a:lstStyle/>
          <a:p>
            <a:fld id="{651054C2-F33B-4E8C-9E64-09CB8FE16668}" type="slidenum">
              <a:rPr lang="en-US" smtClean="0"/>
              <a:t>‹#›</a:t>
            </a:fld>
            <a:endParaRPr lang="en-US"/>
          </a:p>
        </p:txBody>
      </p:sp>
    </p:spTree>
    <p:extLst>
      <p:ext uri="{BB962C8B-B14F-4D97-AF65-F5344CB8AC3E}">
        <p14:creationId xmlns:p14="http://schemas.microsoft.com/office/powerpoint/2010/main" val="24744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38D81-3795-4F1B-83FA-2AE6F94F78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9BB1CE-5DB6-4065-9E0D-70D31DFC50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BCA8A83-40F0-4F9B-B5EF-86A6AEBBBEA3}"/>
              </a:ext>
            </a:extLst>
          </p:cNvPr>
          <p:cNvSpPr>
            <a:spLocks noGrp="1"/>
          </p:cNvSpPr>
          <p:nvPr>
            <p:ph type="dt" sz="half" idx="10"/>
          </p:nvPr>
        </p:nvSpPr>
        <p:spPr/>
        <p:txBody>
          <a:bodyPr/>
          <a:lstStyle/>
          <a:p>
            <a:fld id="{736001D9-5286-4380-AB40-5D84588BB428}" type="datetime1">
              <a:rPr lang="en-US" smtClean="0"/>
              <a:t>11/20/2018</a:t>
            </a:fld>
            <a:endParaRPr lang="en-US"/>
          </a:p>
        </p:txBody>
      </p:sp>
      <p:sp>
        <p:nvSpPr>
          <p:cNvPr id="5" name="Footer Placeholder 4">
            <a:extLst>
              <a:ext uri="{FF2B5EF4-FFF2-40B4-BE49-F238E27FC236}">
                <a16:creationId xmlns:a16="http://schemas.microsoft.com/office/drawing/2014/main" id="{E2AE99F8-4FB7-4D3D-BAAA-4D2CF2C1CC87}"/>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99AB1791-662F-414B-939D-380379A584AF}"/>
              </a:ext>
            </a:extLst>
          </p:cNvPr>
          <p:cNvSpPr>
            <a:spLocks noGrp="1"/>
          </p:cNvSpPr>
          <p:nvPr>
            <p:ph type="sldNum" sz="quarter" idx="12"/>
          </p:nvPr>
        </p:nvSpPr>
        <p:spPr/>
        <p:txBody>
          <a:bodyPr/>
          <a:lstStyle/>
          <a:p>
            <a:fld id="{651054C2-F33B-4E8C-9E64-09CB8FE16668}" type="slidenum">
              <a:rPr lang="en-US" smtClean="0"/>
              <a:t>‹#›</a:t>
            </a:fld>
            <a:endParaRPr lang="en-US"/>
          </a:p>
        </p:txBody>
      </p:sp>
    </p:spTree>
    <p:extLst>
      <p:ext uri="{BB962C8B-B14F-4D97-AF65-F5344CB8AC3E}">
        <p14:creationId xmlns:p14="http://schemas.microsoft.com/office/powerpoint/2010/main" val="713933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B1CD1-D929-441D-BE0D-852805BECA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436F28-E878-4564-962A-4995472959A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54E619-1245-4043-8839-DA1997A587A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6C7353-98D6-4625-8C6F-66CAEF38243E}"/>
              </a:ext>
            </a:extLst>
          </p:cNvPr>
          <p:cNvSpPr>
            <a:spLocks noGrp="1"/>
          </p:cNvSpPr>
          <p:nvPr>
            <p:ph type="dt" sz="half" idx="10"/>
          </p:nvPr>
        </p:nvSpPr>
        <p:spPr/>
        <p:txBody>
          <a:bodyPr/>
          <a:lstStyle/>
          <a:p>
            <a:fld id="{CD0F4AE2-9436-4965-82C0-0FC39865F640}" type="datetime1">
              <a:rPr lang="en-US" smtClean="0"/>
              <a:t>11/20/2018</a:t>
            </a:fld>
            <a:endParaRPr lang="en-US"/>
          </a:p>
        </p:txBody>
      </p:sp>
      <p:sp>
        <p:nvSpPr>
          <p:cNvPr id="6" name="Footer Placeholder 5">
            <a:extLst>
              <a:ext uri="{FF2B5EF4-FFF2-40B4-BE49-F238E27FC236}">
                <a16:creationId xmlns:a16="http://schemas.microsoft.com/office/drawing/2014/main" id="{7FFC768A-6FB5-4D6C-8982-E5763C913255}"/>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26C14930-8A11-4FD7-988A-8EC7805941B4}"/>
              </a:ext>
            </a:extLst>
          </p:cNvPr>
          <p:cNvSpPr>
            <a:spLocks noGrp="1"/>
          </p:cNvSpPr>
          <p:nvPr>
            <p:ph type="sldNum" sz="quarter" idx="12"/>
          </p:nvPr>
        </p:nvSpPr>
        <p:spPr/>
        <p:txBody>
          <a:bodyPr/>
          <a:lstStyle/>
          <a:p>
            <a:fld id="{651054C2-F33B-4E8C-9E64-09CB8FE16668}" type="slidenum">
              <a:rPr lang="en-US" smtClean="0"/>
              <a:t>‹#›</a:t>
            </a:fld>
            <a:endParaRPr lang="en-US"/>
          </a:p>
        </p:txBody>
      </p:sp>
    </p:spTree>
    <p:extLst>
      <p:ext uri="{BB962C8B-B14F-4D97-AF65-F5344CB8AC3E}">
        <p14:creationId xmlns:p14="http://schemas.microsoft.com/office/powerpoint/2010/main" val="1119927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264BE-34DB-49E0-9C06-5B81AA6FD3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4A108D-D17A-403A-9CFF-12B96CFF27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A4AB3EB-1E5A-4E4C-A120-5AEA690D832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4492BC-7E65-4FF7-8FB2-7C3CD73BBA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A33987B-9D5C-407C-ABF8-526F16CF0C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CAD6AA-A6BB-448E-890B-ADBCB1109E4A}"/>
              </a:ext>
            </a:extLst>
          </p:cNvPr>
          <p:cNvSpPr>
            <a:spLocks noGrp="1"/>
          </p:cNvSpPr>
          <p:nvPr>
            <p:ph type="dt" sz="half" idx="10"/>
          </p:nvPr>
        </p:nvSpPr>
        <p:spPr/>
        <p:txBody>
          <a:bodyPr/>
          <a:lstStyle/>
          <a:p>
            <a:fld id="{7D87858B-8924-470D-B74A-0EDE44C673DE}" type="datetime1">
              <a:rPr lang="en-US" smtClean="0"/>
              <a:t>11/20/2018</a:t>
            </a:fld>
            <a:endParaRPr lang="en-US"/>
          </a:p>
        </p:txBody>
      </p:sp>
      <p:sp>
        <p:nvSpPr>
          <p:cNvPr id="8" name="Footer Placeholder 7">
            <a:extLst>
              <a:ext uri="{FF2B5EF4-FFF2-40B4-BE49-F238E27FC236}">
                <a16:creationId xmlns:a16="http://schemas.microsoft.com/office/drawing/2014/main" id="{F276A471-ECE1-47AB-BF05-F771A1209621}"/>
              </a:ext>
            </a:extLst>
          </p:cNvPr>
          <p:cNvSpPr>
            <a:spLocks noGrp="1"/>
          </p:cNvSpPr>
          <p:nvPr>
            <p:ph type="ftr" sz="quarter" idx="11"/>
          </p:nvPr>
        </p:nvSpPr>
        <p:spPr/>
        <p:txBody>
          <a:bodyPr/>
          <a:lstStyle/>
          <a:p>
            <a:r>
              <a:rPr lang="en-US"/>
              <a:t>© Copyright 2018 Worthy and James Publishing</a:t>
            </a:r>
          </a:p>
        </p:txBody>
      </p:sp>
      <p:sp>
        <p:nvSpPr>
          <p:cNvPr id="9" name="Slide Number Placeholder 8">
            <a:extLst>
              <a:ext uri="{FF2B5EF4-FFF2-40B4-BE49-F238E27FC236}">
                <a16:creationId xmlns:a16="http://schemas.microsoft.com/office/drawing/2014/main" id="{7491FFED-4E2A-45F9-A40C-A02CC1BA08AA}"/>
              </a:ext>
            </a:extLst>
          </p:cNvPr>
          <p:cNvSpPr>
            <a:spLocks noGrp="1"/>
          </p:cNvSpPr>
          <p:nvPr>
            <p:ph type="sldNum" sz="quarter" idx="12"/>
          </p:nvPr>
        </p:nvSpPr>
        <p:spPr/>
        <p:txBody>
          <a:bodyPr/>
          <a:lstStyle/>
          <a:p>
            <a:fld id="{651054C2-F33B-4E8C-9E64-09CB8FE16668}" type="slidenum">
              <a:rPr lang="en-US" smtClean="0"/>
              <a:t>‹#›</a:t>
            </a:fld>
            <a:endParaRPr lang="en-US"/>
          </a:p>
        </p:txBody>
      </p:sp>
    </p:spTree>
    <p:extLst>
      <p:ext uri="{BB962C8B-B14F-4D97-AF65-F5344CB8AC3E}">
        <p14:creationId xmlns:p14="http://schemas.microsoft.com/office/powerpoint/2010/main" val="3430820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993B5-EFB2-45A1-9609-835CEBCB1E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C4E4FF-075D-4BDF-BB00-C3F162B9EFC3}"/>
              </a:ext>
            </a:extLst>
          </p:cNvPr>
          <p:cNvSpPr>
            <a:spLocks noGrp="1"/>
          </p:cNvSpPr>
          <p:nvPr>
            <p:ph type="dt" sz="half" idx="10"/>
          </p:nvPr>
        </p:nvSpPr>
        <p:spPr/>
        <p:txBody>
          <a:bodyPr/>
          <a:lstStyle/>
          <a:p>
            <a:fld id="{277B44F3-48DB-49FB-8321-A0F9963BBFBE}" type="datetime1">
              <a:rPr lang="en-US" smtClean="0"/>
              <a:t>11/20/2018</a:t>
            </a:fld>
            <a:endParaRPr lang="en-US"/>
          </a:p>
        </p:txBody>
      </p:sp>
      <p:sp>
        <p:nvSpPr>
          <p:cNvPr id="4" name="Footer Placeholder 3">
            <a:extLst>
              <a:ext uri="{FF2B5EF4-FFF2-40B4-BE49-F238E27FC236}">
                <a16:creationId xmlns:a16="http://schemas.microsoft.com/office/drawing/2014/main" id="{11913495-4248-4C9A-88E6-5C415061A3C6}"/>
              </a:ext>
            </a:extLst>
          </p:cNvPr>
          <p:cNvSpPr>
            <a:spLocks noGrp="1"/>
          </p:cNvSpPr>
          <p:nvPr>
            <p:ph type="ftr" sz="quarter" idx="11"/>
          </p:nvPr>
        </p:nvSpPr>
        <p:spPr/>
        <p:txBody>
          <a:bodyPr/>
          <a:lstStyle/>
          <a:p>
            <a:r>
              <a:rPr lang="en-US"/>
              <a:t>© Copyright 2018 Worthy and James Publishing</a:t>
            </a:r>
          </a:p>
        </p:txBody>
      </p:sp>
      <p:sp>
        <p:nvSpPr>
          <p:cNvPr id="5" name="Slide Number Placeholder 4">
            <a:extLst>
              <a:ext uri="{FF2B5EF4-FFF2-40B4-BE49-F238E27FC236}">
                <a16:creationId xmlns:a16="http://schemas.microsoft.com/office/drawing/2014/main" id="{85012E96-E45D-411F-A27D-6F46D9B418BB}"/>
              </a:ext>
            </a:extLst>
          </p:cNvPr>
          <p:cNvSpPr>
            <a:spLocks noGrp="1"/>
          </p:cNvSpPr>
          <p:nvPr>
            <p:ph type="sldNum" sz="quarter" idx="12"/>
          </p:nvPr>
        </p:nvSpPr>
        <p:spPr/>
        <p:txBody>
          <a:bodyPr/>
          <a:lstStyle/>
          <a:p>
            <a:fld id="{651054C2-F33B-4E8C-9E64-09CB8FE16668}" type="slidenum">
              <a:rPr lang="en-US" smtClean="0"/>
              <a:t>‹#›</a:t>
            </a:fld>
            <a:endParaRPr lang="en-US"/>
          </a:p>
        </p:txBody>
      </p:sp>
    </p:spTree>
    <p:extLst>
      <p:ext uri="{BB962C8B-B14F-4D97-AF65-F5344CB8AC3E}">
        <p14:creationId xmlns:p14="http://schemas.microsoft.com/office/powerpoint/2010/main" val="3647727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43598E-8F90-4362-AE81-A5E84D8D7E0F}"/>
              </a:ext>
            </a:extLst>
          </p:cNvPr>
          <p:cNvSpPr>
            <a:spLocks noGrp="1"/>
          </p:cNvSpPr>
          <p:nvPr>
            <p:ph type="dt" sz="half" idx="10"/>
          </p:nvPr>
        </p:nvSpPr>
        <p:spPr/>
        <p:txBody>
          <a:bodyPr/>
          <a:lstStyle/>
          <a:p>
            <a:fld id="{B4931D3D-A18F-433F-AC6B-F75DE658307E}" type="datetime1">
              <a:rPr lang="en-US" smtClean="0"/>
              <a:t>11/20/2018</a:t>
            </a:fld>
            <a:endParaRPr lang="en-US"/>
          </a:p>
        </p:txBody>
      </p:sp>
      <p:sp>
        <p:nvSpPr>
          <p:cNvPr id="3" name="Footer Placeholder 2">
            <a:extLst>
              <a:ext uri="{FF2B5EF4-FFF2-40B4-BE49-F238E27FC236}">
                <a16:creationId xmlns:a16="http://schemas.microsoft.com/office/drawing/2014/main" id="{EF467859-28E7-46DF-AAA0-508521A0B3D3}"/>
              </a:ext>
            </a:extLst>
          </p:cNvPr>
          <p:cNvSpPr>
            <a:spLocks noGrp="1"/>
          </p:cNvSpPr>
          <p:nvPr>
            <p:ph type="ftr" sz="quarter" idx="11"/>
          </p:nvPr>
        </p:nvSpPr>
        <p:spPr/>
        <p:txBody>
          <a:bodyPr/>
          <a:lstStyle/>
          <a:p>
            <a:r>
              <a:rPr lang="en-US"/>
              <a:t>© Copyright 2018 Worthy and James Publishing</a:t>
            </a:r>
          </a:p>
        </p:txBody>
      </p:sp>
      <p:sp>
        <p:nvSpPr>
          <p:cNvPr id="4" name="Slide Number Placeholder 3">
            <a:extLst>
              <a:ext uri="{FF2B5EF4-FFF2-40B4-BE49-F238E27FC236}">
                <a16:creationId xmlns:a16="http://schemas.microsoft.com/office/drawing/2014/main" id="{8E673608-8806-4DBE-A526-4DF468BFB148}"/>
              </a:ext>
            </a:extLst>
          </p:cNvPr>
          <p:cNvSpPr>
            <a:spLocks noGrp="1"/>
          </p:cNvSpPr>
          <p:nvPr>
            <p:ph type="sldNum" sz="quarter" idx="12"/>
          </p:nvPr>
        </p:nvSpPr>
        <p:spPr/>
        <p:txBody>
          <a:bodyPr/>
          <a:lstStyle/>
          <a:p>
            <a:fld id="{651054C2-F33B-4E8C-9E64-09CB8FE16668}" type="slidenum">
              <a:rPr lang="en-US" smtClean="0"/>
              <a:t>‹#›</a:t>
            </a:fld>
            <a:endParaRPr lang="en-US"/>
          </a:p>
        </p:txBody>
      </p:sp>
    </p:spTree>
    <p:extLst>
      <p:ext uri="{BB962C8B-B14F-4D97-AF65-F5344CB8AC3E}">
        <p14:creationId xmlns:p14="http://schemas.microsoft.com/office/powerpoint/2010/main" val="2180621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172F-C8E7-4E9F-BD77-9237C84C82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E657B3-C87C-4BFE-BC74-81AE794FDF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E7435C-A9D2-4E3C-AA40-30C00C972D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42F0423-8D43-4E52-B4BD-F02F4AB17E9D}"/>
              </a:ext>
            </a:extLst>
          </p:cNvPr>
          <p:cNvSpPr>
            <a:spLocks noGrp="1"/>
          </p:cNvSpPr>
          <p:nvPr>
            <p:ph type="dt" sz="half" idx="10"/>
          </p:nvPr>
        </p:nvSpPr>
        <p:spPr/>
        <p:txBody>
          <a:bodyPr/>
          <a:lstStyle/>
          <a:p>
            <a:fld id="{10ABF0F4-8402-4342-9B5D-75E4EF3C4C28}" type="datetime1">
              <a:rPr lang="en-US" smtClean="0"/>
              <a:t>11/20/2018</a:t>
            </a:fld>
            <a:endParaRPr lang="en-US"/>
          </a:p>
        </p:txBody>
      </p:sp>
      <p:sp>
        <p:nvSpPr>
          <p:cNvPr id="6" name="Footer Placeholder 5">
            <a:extLst>
              <a:ext uri="{FF2B5EF4-FFF2-40B4-BE49-F238E27FC236}">
                <a16:creationId xmlns:a16="http://schemas.microsoft.com/office/drawing/2014/main" id="{F209A674-A359-4361-B77E-E16CA0698069}"/>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81A34454-3EF7-494D-A50A-8DFCCECC9CA4}"/>
              </a:ext>
            </a:extLst>
          </p:cNvPr>
          <p:cNvSpPr>
            <a:spLocks noGrp="1"/>
          </p:cNvSpPr>
          <p:nvPr>
            <p:ph type="sldNum" sz="quarter" idx="12"/>
          </p:nvPr>
        </p:nvSpPr>
        <p:spPr/>
        <p:txBody>
          <a:bodyPr/>
          <a:lstStyle/>
          <a:p>
            <a:fld id="{651054C2-F33B-4E8C-9E64-09CB8FE16668}" type="slidenum">
              <a:rPr lang="en-US" smtClean="0"/>
              <a:t>‹#›</a:t>
            </a:fld>
            <a:endParaRPr lang="en-US"/>
          </a:p>
        </p:txBody>
      </p:sp>
    </p:spTree>
    <p:extLst>
      <p:ext uri="{BB962C8B-B14F-4D97-AF65-F5344CB8AC3E}">
        <p14:creationId xmlns:p14="http://schemas.microsoft.com/office/powerpoint/2010/main" val="3329028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90D6F-6F2B-4E6D-9D6D-6E3163E7C1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754A25-2A9C-4201-B807-496CAD834C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551C1A-C701-4500-BE70-85F32884E8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5B6B52-0DF1-408D-8FD2-D5DA03677763}"/>
              </a:ext>
            </a:extLst>
          </p:cNvPr>
          <p:cNvSpPr>
            <a:spLocks noGrp="1"/>
          </p:cNvSpPr>
          <p:nvPr>
            <p:ph type="dt" sz="half" idx="10"/>
          </p:nvPr>
        </p:nvSpPr>
        <p:spPr/>
        <p:txBody>
          <a:bodyPr/>
          <a:lstStyle/>
          <a:p>
            <a:fld id="{CF299F95-A2F1-4322-9D36-27FFDE541D05}" type="datetime1">
              <a:rPr lang="en-US" smtClean="0"/>
              <a:t>11/20/2018</a:t>
            </a:fld>
            <a:endParaRPr lang="en-US"/>
          </a:p>
        </p:txBody>
      </p:sp>
      <p:sp>
        <p:nvSpPr>
          <p:cNvPr id="6" name="Footer Placeholder 5">
            <a:extLst>
              <a:ext uri="{FF2B5EF4-FFF2-40B4-BE49-F238E27FC236}">
                <a16:creationId xmlns:a16="http://schemas.microsoft.com/office/drawing/2014/main" id="{F164EE89-627B-4716-8985-C22A2D59F534}"/>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B0B03425-5A53-462F-9F88-E55BC7B55105}"/>
              </a:ext>
            </a:extLst>
          </p:cNvPr>
          <p:cNvSpPr>
            <a:spLocks noGrp="1"/>
          </p:cNvSpPr>
          <p:nvPr>
            <p:ph type="sldNum" sz="quarter" idx="12"/>
          </p:nvPr>
        </p:nvSpPr>
        <p:spPr/>
        <p:txBody>
          <a:bodyPr/>
          <a:lstStyle/>
          <a:p>
            <a:fld id="{651054C2-F33B-4E8C-9E64-09CB8FE16668}" type="slidenum">
              <a:rPr lang="en-US" smtClean="0"/>
              <a:t>‹#›</a:t>
            </a:fld>
            <a:endParaRPr lang="en-US"/>
          </a:p>
        </p:txBody>
      </p:sp>
    </p:spTree>
    <p:extLst>
      <p:ext uri="{BB962C8B-B14F-4D97-AF65-F5344CB8AC3E}">
        <p14:creationId xmlns:p14="http://schemas.microsoft.com/office/powerpoint/2010/main" val="1458851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D417FA-07B6-4BFE-A7D4-B48684F688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C88D41-67AD-4DBB-B708-752333FB52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8A4D96-6DD3-4A9F-9F35-27C1489B95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5FDB3E-475E-4CE2-8CE2-0E96580D94F5}" type="datetime1">
              <a:rPr lang="en-US" smtClean="0"/>
              <a:t>11/20/2018</a:t>
            </a:fld>
            <a:endParaRPr lang="en-US"/>
          </a:p>
        </p:txBody>
      </p:sp>
      <p:sp>
        <p:nvSpPr>
          <p:cNvPr id="5" name="Footer Placeholder 4">
            <a:extLst>
              <a:ext uri="{FF2B5EF4-FFF2-40B4-BE49-F238E27FC236}">
                <a16:creationId xmlns:a16="http://schemas.microsoft.com/office/drawing/2014/main" id="{87D01B67-E560-4DF7-9960-6AD71901F4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a:extLst>
              <a:ext uri="{FF2B5EF4-FFF2-40B4-BE49-F238E27FC236}">
                <a16:creationId xmlns:a16="http://schemas.microsoft.com/office/drawing/2014/main" id="{ADBBDE7A-1AC8-4BFD-B1BD-EC2E4A068B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1054C2-F33B-4E8C-9E64-09CB8FE16668}" type="slidenum">
              <a:rPr lang="en-US" smtClean="0"/>
              <a:t>‹#›</a:t>
            </a:fld>
            <a:endParaRPr lang="en-US"/>
          </a:p>
        </p:txBody>
      </p:sp>
    </p:spTree>
    <p:extLst>
      <p:ext uri="{BB962C8B-B14F-4D97-AF65-F5344CB8AC3E}">
        <p14:creationId xmlns:p14="http://schemas.microsoft.com/office/powerpoint/2010/main" val="965005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r>
              <a:rPr lang="en-US" sz="4700" dirty="0">
                <a:solidFill>
                  <a:schemeClr val="bg1"/>
                </a:solidFill>
              </a:rPr>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pic>
        <p:nvPicPr>
          <p:cNvPr id="6" name="Picture 5" descr="Macintosh HD:Users:gregmostyn:Desktop:Covers:wetransfer-002f23 2:Cover-v1-blue-front copy.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37246" cy="6858000"/>
          </a:xfrm>
          <a:prstGeom prst="rect">
            <a:avLst/>
          </a:prstGeom>
          <a:noFill/>
          <a:ln>
            <a:noFill/>
          </a:ln>
        </p:spPr>
      </p:pic>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a:solidFill>
                  <a:schemeClr val="bg1"/>
                </a:solidFill>
              </a:rPr>
              <a:t>Basic Accounting Concepts Principles and Procedures, 2</a:t>
            </a:r>
            <a:r>
              <a:rPr lang="en-US" sz="4700" b="1" baseline="30000">
                <a:solidFill>
                  <a:schemeClr val="bg1"/>
                </a:solidFill>
              </a:rPr>
              <a:t>nd</a:t>
            </a:r>
            <a:r>
              <a:rPr lang="en-US" sz="4700" b="1">
                <a:solidFill>
                  <a:schemeClr val="bg1"/>
                </a:solidFill>
              </a:rPr>
              <a:t> Edition, Volume 1 </a:t>
            </a:r>
            <a:r>
              <a:rPr lang="en-US" sz="4700">
                <a:solidFill>
                  <a:schemeClr val="bg1"/>
                </a:solidFill>
              </a:rPr>
              <a:t/>
            </a:r>
            <a:br>
              <a:rPr lang="en-US" sz="4700">
                <a:solidFill>
                  <a:schemeClr val="bg1"/>
                </a:solidFill>
              </a:rPr>
            </a:br>
            <a:endParaRPr lang="en-US" sz="4700" dirty="0">
              <a:solidFill>
                <a:schemeClr val="bg1"/>
              </a:solidFill>
            </a:endParaRPr>
          </a:p>
        </p:txBody>
      </p:sp>
    </p:spTree>
    <p:extLst>
      <p:ext uri="{BB962C8B-B14F-4D97-AF65-F5344CB8AC3E}">
        <p14:creationId xmlns:p14="http://schemas.microsoft.com/office/powerpoint/2010/main" val="3203441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C14580A-5EC7-4967-B3B1-D196E8A942B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447FC108-FACF-41F9-937D-820F7AEDD4EA}"/>
              </a:ext>
            </a:extLst>
          </p:cNvPr>
          <p:cNvSpPr/>
          <p:nvPr/>
        </p:nvSpPr>
        <p:spPr>
          <a:xfrm>
            <a:off x="1733434" y="318823"/>
            <a:ext cx="8550033"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Reporting Accumulated Other Comprehensive Income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500BF68-8AA4-4055-B827-6B92D1B0AC32}"/>
              </a:ext>
            </a:extLst>
          </p:cNvPr>
          <p:cNvSpPr/>
          <p:nvPr/>
        </p:nvSpPr>
        <p:spPr>
          <a:xfrm>
            <a:off x="1304087" y="1217835"/>
            <a:ext cx="10456654" cy="646331"/>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As previously indicated, the balance of accumulated other comprehensive income is shown in stockholders' equity.   Assume that the prior period ending balance was $12,000.</a:t>
            </a:r>
            <a:endParaRPr lang="en-US" dirty="0">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3A0C6CDD-037E-43A8-9785-EBAAA9AC2C13}"/>
              </a:ext>
            </a:extLst>
          </p:cNvPr>
          <p:cNvGraphicFramePr>
            <a:graphicFrameLocks noGrp="1"/>
          </p:cNvGraphicFramePr>
          <p:nvPr>
            <p:extLst>
              <p:ext uri="{D42A27DB-BD31-4B8C-83A1-F6EECF244321}">
                <p14:modId xmlns:p14="http://schemas.microsoft.com/office/powerpoint/2010/main" val="2974596741"/>
              </p:ext>
            </p:extLst>
          </p:nvPr>
        </p:nvGraphicFramePr>
        <p:xfrm>
          <a:off x="2046514" y="2246812"/>
          <a:ext cx="7419703" cy="3300546"/>
        </p:xfrm>
        <a:graphic>
          <a:graphicData uri="http://schemas.openxmlformats.org/drawingml/2006/table">
            <a:tbl>
              <a:tblPr firstRow="1" firstCol="1" bandRow="1">
                <a:tableStyleId>{2D5ABB26-0587-4C30-8999-92F81FD0307C}</a:tableStyleId>
              </a:tblPr>
              <a:tblGrid>
                <a:gridCol w="311296">
                  <a:extLst>
                    <a:ext uri="{9D8B030D-6E8A-4147-A177-3AD203B41FA5}">
                      <a16:colId xmlns:a16="http://schemas.microsoft.com/office/drawing/2014/main" val="798284752"/>
                    </a:ext>
                  </a:extLst>
                </a:gridCol>
                <a:gridCol w="4612949">
                  <a:extLst>
                    <a:ext uri="{9D8B030D-6E8A-4147-A177-3AD203B41FA5}">
                      <a16:colId xmlns:a16="http://schemas.microsoft.com/office/drawing/2014/main" val="864789293"/>
                    </a:ext>
                  </a:extLst>
                </a:gridCol>
                <a:gridCol w="1223130">
                  <a:extLst>
                    <a:ext uri="{9D8B030D-6E8A-4147-A177-3AD203B41FA5}">
                      <a16:colId xmlns:a16="http://schemas.microsoft.com/office/drawing/2014/main" val="2673417881"/>
                    </a:ext>
                  </a:extLst>
                </a:gridCol>
                <a:gridCol w="961032">
                  <a:extLst>
                    <a:ext uri="{9D8B030D-6E8A-4147-A177-3AD203B41FA5}">
                      <a16:colId xmlns:a16="http://schemas.microsoft.com/office/drawing/2014/main" val="714832824"/>
                    </a:ext>
                  </a:extLst>
                </a:gridCol>
                <a:gridCol w="311296">
                  <a:extLst>
                    <a:ext uri="{9D8B030D-6E8A-4147-A177-3AD203B41FA5}">
                      <a16:colId xmlns:a16="http://schemas.microsoft.com/office/drawing/2014/main" val="4085692479"/>
                    </a:ext>
                  </a:extLst>
                </a:gridCol>
              </a:tblGrid>
              <a:tr h="1149578">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gridSpan="3">
                  <a:txBody>
                    <a:bodyPr/>
                    <a:lstStyle/>
                    <a:p>
                      <a:pPr marL="0" marR="0" algn="ctr">
                        <a:spcBef>
                          <a:spcPts val="300"/>
                        </a:spcBef>
                        <a:spcAft>
                          <a:spcPts val="0"/>
                        </a:spcAft>
                      </a:pPr>
                      <a:r>
                        <a:rPr lang="en-US" sz="1400" dirty="0">
                          <a:effectLst/>
                        </a:rPr>
                        <a:t>DEF, Inc.</a:t>
                      </a:r>
                    </a:p>
                    <a:p>
                      <a:pPr marL="0" marR="0" algn="ctr">
                        <a:spcBef>
                          <a:spcPts val="0"/>
                        </a:spcBef>
                        <a:spcAft>
                          <a:spcPts val="0"/>
                        </a:spcAft>
                      </a:pPr>
                      <a:r>
                        <a:rPr lang="en-US" sz="1400" dirty="0">
                          <a:effectLst/>
                        </a:rPr>
                        <a:t>Balance Sheet (partial)</a:t>
                      </a:r>
                    </a:p>
                    <a:p>
                      <a:pPr marL="0" marR="0" algn="ctr">
                        <a:spcBef>
                          <a:spcPts val="0"/>
                        </a:spcBef>
                        <a:spcAft>
                          <a:spcPts val="0"/>
                        </a:spcAft>
                      </a:pPr>
                      <a:r>
                        <a:rPr lang="en-US" sz="1400" dirty="0">
                          <a:effectLst/>
                        </a:rPr>
                        <a:t>September 30, 20xx</a:t>
                      </a:r>
                    </a:p>
                    <a:p>
                      <a:pPr marL="0" marR="0" algn="ctr">
                        <a:spcBef>
                          <a:spcPts val="600"/>
                        </a:spcBef>
                        <a:spcAft>
                          <a:spcPts val="0"/>
                        </a:spcAft>
                      </a:pPr>
                      <a:r>
                        <a:rPr lang="en-US" sz="1400" dirty="0">
                          <a:effectLst/>
                        </a:rPr>
                        <a:t>Stockholders’ equity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84294890"/>
                  </a:ext>
                </a:extLst>
              </a:tr>
              <a:tr h="263837">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gridSpan="3">
                  <a:txBody>
                    <a:bodyPr/>
                    <a:lstStyle/>
                    <a:p>
                      <a:pPr marL="0" marR="0">
                        <a:spcBef>
                          <a:spcPts val="0"/>
                        </a:spcBef>
                        <a:spcAft>
                          <a:spcPts val="0"/>
                        </a:spcAft>
                      </a:pPr>
                      <a:r>
                        <a:rPr lang="en-US" sz="1400" dirty="0">
                          <a:effectLst/>
                        </a:rPr>
                        <a:t>Paid-in capital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2610717"/>
                  </a:ext>
                </a:extLst>
              </a:tr>
              <a:tr h="263837">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400" dirty="0">
                          <a:effectLst/>
                        </a:rPr>
                        <a:t>    xxx...</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u="none" strike="noStrike"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08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54608453"/>
                  </a:ext>
                </a:extLst>
              </a:tr>
              <a:tr h="263837">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400">
                          <a:effectLst/>
                        </a:rPr>
                        <a:t>    xxx...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u="none" strike="noStrike"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08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78565585"/>
                  </a:ext>
                </a:extLst>
              </a:tr>
              <a:tr h="263837">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400">
                          <a:effectLst/>
                        </a:rPr>
                        <a:t>Retained earnings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080">
                        <a:spcBef>
                          <a:spcPts val="0"/>
                        </a:spcBef>
                        <a:spcAft>
                          <a:spcPts val="0"/>
                        </a:spcAft>
                      </a:pPr>
                      <a:r>
                        <a:rPr lang="en-US" sz="1400" dirty="0">
                          <a:effectLst/>
                        </a:rPr>
                        <a:t>      </a:t>
                      </a:r>
                      <a:r>
                        <a:rPr lang="en-US" sz="1400" u="sng"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54970859"/>
                  </a:ext>
                </a:extLst>
              </a:tr>
              <a:tr h="263837">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400">
                          <a:effectLst/>
                        </a:rPr>
                        <a:t>Less: Treasury stock</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51082746"/>
                  </a:ext>
                </a:extLst>
              </a:tr>
              <a:tr h="263837">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400" b="1" dirty="0">
                          <a:effectLst/>
                        </a:rPr>
                        <a:t>Add: accumulated other comprehensive income</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u="none" strike="noStrike"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noFill/>
                      <a:prstDash val="solid"/>
                      <a:round/>
                      <a:headEnd type="none" w="med" len="med"/>
                      <a:tailEnd type="none" w="med" len="med"/>
                    </a:lnL>
                  </a:tcPr>
                </a:tc>
                <a:tc>
                  <a:txBody>
                    <a:bodyPr/>
                    <a:lstStyle/>
                    <a:p>
                      <a:pPr marL="0" marR="0" algn="ctr">
                        <a:spcBef>
                          <a:spcPts val="0"/>
                        </a:spcBef>
                        <a:spcAft>
                          <a:spcPts val="0"/>
                        </a:spcAft>
                      </a:pPr>
                      <a:r>
                        <a:rPr lang="en-US" sz="1400" u="sng" dirty="0">
                          <a:effectLst/>
                        </a:rPr>
                        <a:t>27,000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40053348"/>
                  </a:ext>
                </a:extLst>
              </a:tr>
              <a:tr h="567946">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300"/>
                        </a:spcAft>
                      </a:pPr>
                      <a:r>
                        <a:rPr lang="en-US" sz="1400">
                          <a:effectLst/>
                        </a:rPr>
                        <a:t>Total stockholders' equity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30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300"/>
                        </a:spcAft>
                      </a:pPr>
                      <a:r>
                        <a:rPr lang="en-US" sz="1400" u="none" dirty="0">
                          <a:effectLst/>
                        </a:rPr>
                        <a:t>      </a:t>
                      </a:r>
                      <a:r>
                        <a:rPr lang="en-US" sz="1400" u="sng" dirty="0">
                          <a:effectLst/>
                        </a:rPr>
                        <a:t>   $$</a:t>
                      </a:r>
                    </a:p>
                    <a:p>
                      <a:pPr marL="0" marR="0">
                        <a:spcBef>
                          <a:spcPts val="0"/>
                        </a:spcBef>
                        <a:spcAft>
                          <a:spcPts val="30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92847749"/>
                  </a:ext>
                </a:extLst>
              </a:tr>
            </a:tbl>
          </a:graphicData>
        </a:graphic>
      </p:graphicFrame>
      <p:cxnSp>
        <p:nvCxnSpPr>
          <p:cNvPr id="6" name="Straight Connector 5">
            <a:extLst>
              <a:ext uri="{FF2B5EF4-FFF2-40B4-BE49-F238E27FC236}">
                <a16:creationId xmlns:a16="http://schemas.microsoft.com/office/drawing/2014/main" id="{9289C1F7-DCEE-4C3F-A6D4-2D4C854D5E83}"/>
              </a:ext>
            </a:extLst>
          </p:cNvPr>
          <p:cNvCxnSpPr>
            <a:cxnSpLocks/>
          </p:cNvCxnSpPr>
          <p:nvPr/>
        </p:nvCxnSpPr>
        <p:spPr>
          <a:xfrm>
            <a:off x="8494840" y="5197995"/>
            <a:ext cx="321013"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6221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ACD75F4-F8E6-4313-BA10-2911D3CE11C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348B64D-5021-41E5-ACDF-7AC40624DF68}"/>
              </a:ext>
            </a:extLst>
          </p:cNvPr>
          <p:cNvSpPr/>
          <p:nvPr/>
        </p:nvSpPr>
        <p:spPr>
          <a:xfrm>
            <a:off x="3155005" y="330980"/>
            <a:ext cx="6096000" cy="707886"/>
          </a:xfrm>
          <a:prstGeom prst="rect">
            <a:avLst/>
          </a:prstGeom>
        </p:spPr>
        <p:txBody>
          <a:bodyPr wrap="square">
            <a:spAutoFit/>
          </a:bodyPr>
          <a:lstStyle/>
          <a:p>
            <a:pPr algn="ctr"/>
            <a:r>
              <a:rPr lang="en-US" sz="2800" b="1">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Statement of Stockholders' Equity </a:t>
            </a:r>
            <a:endParaRPr lang="en-US" sz="280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1200" b="1">
                <a:effectLst/>
                <a:latin typeface="Times" panose="02020603050405020304" pitchFamily="18" charset="0"/>
                <a:ea typeface="MS Mincho" panose="02020609040205080304" pitchFamily="49" charset="-128"/>
                <a:cs typeface="Times New Roman" panose="02020603050405020304" pitchFamily="18" charset="0"/>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D2B0F0A-E43E-442F-B417-413E86A6EC7C}"/>
              </a:ext>
            </a:extLst>
          </p:cNvPr>
          <p:cNvSpPr/>
          <p:nvPr/>
        </p:nvSpPr>
        <p:spPr>
          <a:xfrm>
            <a:off x="1566153" y="1452214"/>
            <a:ext cx="10272409" cy="4247317"/>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 company is required to report the changes in stockholders’ equity.</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If the only changes are those that affect retained earnings, then a company will prepare a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statement of retained earnings.</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If there are more changes to stockholders' equity beyond retained earnings (such as selling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stock, treasury stock transactions, accumulated other comprehensive income) then a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company also must disclose those other changes.  In this case, most companies prepare a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statement called a “statement of stockholders' equity” that shows all changes.</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When a statement of stockholders' equity is prepared, a statement of retained earnings is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not necessary, because that information is contained in a statement of stockholders' equity.</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r>
            <a:br>
              <a:rPr lang="en-US" b="1" dirty="0">
                <a:latin typeface="Times" panose="02020603050405020304" pitchFamily="18" charset="0"/>
                <a:ea typeface="MS Mincho" panose="02020609040205080304" pitchFamily="49" charset="-128"/>
                <a:cs typeface="Times New Roman" panose="02020603050405020304" pitchFamily="18" charset="0"/>
              </a:rPr>
            </a:b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182607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2C97538-A91D-42A3-B1BA-1456F4367BE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31A015E0-C3BA-4C09-A415-6939BE757489}"/>
              </a:ext>
            </a:extLst>
          </p:cNvPr>
          <p:cNvSpPr/>
          <p:nvPr/>
        </p:nvSpPr>
        <p:spPr>
          <a:xfrm>
            <a:off x="2722836" y="491407"/>
            <a:ext cx="721325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Statement of Stockholders' Equity, continued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9A7C0CD-0360-4DC3-81F5-23CEC8405E56}"/>
              </a:ext>
            </a:extLst>
          </p:cNvPr>
          <p:cNvSpPr/>
          <p:nvPr/>
        </p:nvSpPr>
        <p:spPr>
          <a:xfrm>
            <a:off x="745787" y="1306697"/>
            <a:ext cx="11167353" cy="646331"/>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Example: A table is prepared, with columns that are for each item in stockholders' equity.  Ending balance in each column corresponds to the final balance of the item in the stockholders' equity section of the balance sheet.</a:t>
            </a:r>
            <a:endParaRPr lang="en-US" dirty="0"/>
          </a:p>
        </p:txBody>
      </p:sp>
      <p:graphicFrame>
        <p:nvGraphicFramePr>
          <p:cNvPr id="5" name="Table 4">
            <a:extLst>
              <a:ext uri="{FF2B5EF4-FFF2-40B4-BE49-F238E27FC236}">
                <a16:creationId xmlns:a16="http://schemas.microsoft.com/office/drawing/2014/main" id="{9C9526E8-A7AD-4CD1-8421-7355078EA589}"/>
              </a:ext>
            </a:extLst>
          </p:cNvPr>
          <p:cNvGraphicFramePr>
            <a:graphicFrameLocks noGrp="1"/>
          </p:cNvGraphicFramePr>
          <p:nvPr>
            <p:extLst>
              <p:ext uri="{D42A27DB-BD31-4B8C-83A1-F6EECF244321}">
                <p14:modId xmlns:p14="http://schemas.microsoft.com/office/powerpoint/2010/main" val="108164256"/>
              </p:ext>
            </p:extLst>
          </p:nvPr>
        </p:nvGraphicFramePr>
        <p:xfrm>
          <a:off x="2208179" y="2485400"/>
          <a:ext cx="7078074" cy="2724055"/>
        </p:xfrm>
        <a:graphic>
          <a:graphicData uri="http://schemas.openxmlformats.org/drawingml/2006/table">
            <a:tbl>
              <a:tblPr firstRow="1" firstCol="1" bandRow="1">
                <a:tableStyleId>{2D5ABB26-0587-4C30-8999-92F81FD0307C}</a:tableStyleId>
              </a:tblPr>
              <a:tblGrid>
                <a:gridCol w="1042210">
                  <a:extLst>
                    <a:ext uri="{9D8B030D-6E8A-4147-A177-3AD203B41FA5}">
                      <a16:colId xmlns:a16="http://schemas.microsoft.com/office/drawing/2014/main" val="1729669248"/>
                    </a:ext>
                  </a:extLst>
                </a:gridCol>
                <a:gridCol w="1220440">
                  <a:extLst>
                    <a:ext uri="{9D8B030D-6E8A-4147-A177-3AD203B41FA5}">
                      <a16:colId xmlns:a16="http://schemas.microsoft.com/office/drawing/2014/main" val="2351960190"/>
                    </a:ext>
                  </a:extLst>
                </a:gridCol>
                <a:gridCol w="1246815">
                  <a:extLst>
                    <a:ext uri="{9D8B030D-6E8A-4147-A177-3AD203B41FA5}">
                      <a16:colId xmlns:a16="http://schemas.microsoft.com/office/drawing/2014/main" val="1861572895"/>
                    </a:ext>
                  </a:extLst>
                </a:gridCol>
                <a:gridCol w="1212448">
                  <a:extLst>
                    <a:ext uri="{9D8B030D-6E8A-4147-A177-3AD203B41FA5}">
                      <a16:colId xmlns:a16="http://schemas.microsoft.com/office/drawing/2014/main" val="3367777947"/>
                    </a:ext>
                  </a:extLst>
                </a:gridCol>
                <a:gridCol w="1212448">
                  <a:extLst>
                    <a:ext uri="{9D8B030D-6E8A-4147-A177-3AD203B41FA5}">
                      <a16:colId xmlns:a16="http://schemas.microsoft.com/office/drawing/2014/main" val="3340099495"/>
                    </a:ext>
                  </a:extLst>
                </a:gridCol>
                <a:gridCol w="1143713">
                  <a:extLst>
                    <a:ext uri="{9D8B030D-6E8A-4147-A177-3AD203B41FA5}">
                      <a16:colId xmlns:a16="http://schemas.microsoft.com/office/drawing/2014/main" val="1991124237"/>
                    </a:ext>
                  </a:extLst>
                </a:gridCol>
              </a:tblGrid>
              <a:tr h="587644">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Common Stock $1 Par Value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Additional Paid-in Capital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Retained Earnings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Treasury Stock</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Total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9118445"/>
                  </a:ext>
                </a:extLst>
              </a:tr>
              <a:tr h="391763">
                <a:tc>
                  <a:txBody>
                    <a:bodyPr/>
                    <a:lstStyle/>
                    <a:p>
                      <a:pPr marL="0" marR="0">
                        <a:spcBef>
                          <a:spcPts val="0"/>
                        </a:spcBef>
                        <a:spcAft>
                          <a:spcPts val="0"/>
                        </a:spcAft>
                      </a:pPr>
                      <a:r>
                        <a:rPr lang="en-US" sz="1400">
                          <a:effectLst/>
                        </a:rPr>
                        <a:t>Beg. Balance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0510413"/>
                  </a:ext>
                </a:extLst>
              </a:tr>
              <a:tr h="39723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ysDash"/>
                      <a:round/>
                      <a:headEnd type="none" w="med" len="med"/>
                      <a:tailEnd type="none" w="med" len="med"/>
                    </a:lnL>
                    <a:lnR w="1905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ysDash"/>
                      <a:round/>
                      <a:headEnd type="none" w="med" len="med"/>
                      <a:tailEnd type="none" w="med" len="med"/>
                    </a:lnL>
                    <a:lnR w="1905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ysDash"/>
                      <a:round/>
                      <a:headEnd type="none" w="med" len="med"/>
                      <a:tailEnd type="none" w="med" len="med"/>
                    </a:lnL>
                    <a:lnR w="1905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ysDash"/>
                      <a:round/>
                      <a:headEnd type="none" w="med" len="med"/>
                      <a:tailEnd type="none" w="med" len="med"/>
                    </a:lnL>
                    <a:lnR w="1905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ysDash"/>
                      <a:round/>
                      <a:headEnd type="none" w="med" len="med"/>
                      <a:tailEnd type="none" w="med" len="med"/>
                    </a:lnL>
                    <a:lnR w="1905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ysDash"/>
                      <a:round/>
                      <a:headEnd type="none" w="med" len="med"/>
                      <a:tailEnd type="none" w="med" len="med"/>
                    </a:lnL>
                    <a:lnR w="1905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5864463"/>
                  </a:ext>
                </a:extLst>
              </a:tr>
              <a:tr h="406585">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ysDash"/>
                      <a:round/>
                      <a:headEnd type="none" w="med" len="med"/>
                      <a:tailEnd type="none" w="med" len="med"/>
                    </a:lnL>
                    <a:lnR w="19050" cap="flat" cmpd="sng" algn="ctr">
                      <a:solidFill>
                        <a:schemeClr val="tx1"/>
                      </a:solidFill>
                      <a:prstDash val="sysDash"/>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ysDash"/>
                      <a:round/>
                      <a:headEnd type="none" w="med" len="med"/>
                      <a:tailEnd type="none" w="med" len="med"/>
                    </a:lnB>
                  </a:tcPr>
                </a:tc>
                <a:tc>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ysDash"/>
                      <a:round/>
                      <a:headEnd type="none" w="med" len="med"/>
                      <a:tailEnd type="none" w="med" len="med"/>
                    </a:lnL>
                    <a:lnR w="19050" cap="flat" cmpd="sng" algn="ctr">
                      <a:solidFill>
                        <a:schemeClr val="tx1"/>
                      </a:solidFill>
                      <a:prstDash val="sysDash"/>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ysDash"/>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ysDash"/>
                      <a:round/>
                      <a:headEnd type="none" w="med" len="med"/>
                      <a:tailEnd type="none" w="med" len="med"/>
                    </a:lnL>
                    <a:lnR w="19050" cap="flat" cmpd="sng" algn="ctr">
                      <a:solidFill>
                        <a:schemeClr val="tx1"/>
                      </a:solidFill>
                      <a:prstDash val="sysDash"/>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ysDash"/>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ysDash"/>
                      <a:round/>
                      <a:headEnd type="none" w="med" len="med"/>
                      <a:tailEnd type="none" w="med" len="med"/>
                    </a:lnL>
                    <a:lnR w="19050" cap="flat" cmpd="sng" algn="ctr">
                      <a:solidFill>
                        <a:schemeClr val="tx1"/>
                      </a:solidFill>
                      <a:prstDash val="sysDash"/>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ysDash"/>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ysDash"/>
                      <a:round/>
                      <a:headEnd type="none" w="med" len="med"/>
                      <a:tailEnd type="none" w="med" len="med"/>
                    </a:lnL>
                    <a:lnR w="19050" cap="flat" cmpd="sng" algn="ctr">
                      <a:solidFill>
                        <a:schemeClr val="tx1"/>
                      </a:solidFill>
                      <a:prstDash val="sysDash"/>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ysDash"/>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ysDash"/>
                      <a:round/>
                      <a:headEnd type="none" w="med" len="med"/>
                      <a:tailEnd type="none" w="med" len="med"/>
                    </a:lnL>
                    <a:lnR w="19050" cap="flat" cmpd="sng" algn="ctr">
                      <a:solidFill>
                        <a:schemeClr val="tx1"/>
                      </a:solidFill>
                      <a:prstDash val="sysDash"/>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118464602"/>
                  </a:ext>
                </a:extLst>
              </a:tr>
              <a:tr h="178744">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ysDash"/>
                      <a:round/>
                      <a:headEnd type="none" w="med" len="med"/>
                      <a:tailEnd type="none" w="med" len="med"/>
                    </a:lnL>
                    <a:lnR w="19050" cap="flat" cmpd="sng" algn="ctr">
                      <a:solidFill>
                        <a:schemeClr val="tx1"/>
                      </a:solidFill>
                      <a:prstDash val="sysDash"/>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ysDash"/>
                      <a:round/>
                      <a:headEnd type="none" w="med" len="med"/>
                      <a:tailEnd type="none" w="med" len="med"/>
                    </a:lnL>
                    <a:lnR w="19050" cap="flat" cmpd="sng" algn="ctr">
                      <a:solidFill>
                        <a:schemeClr val="tx1"/>
                      </a:solidFill>
                      <a:prstDash val="sysDash"/>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ysDash"/>
                      <a:round/>
                      <a:headEnd type="none" w="med" len="med"/>
                      <a:tailEnd type="none" w="med" len="med"/>
                    </a:lnL>
                    <a:lnR w="19050" cap="flat" cmpd="sng" algn="ctr">
                      <a:solidFill>
                        <a:schemeClr val="tx1"/>
                      </a:solidFill>
                      <a:prstDash val="sysDash"/>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ysDash"/>
                      <a:round/>
                      <a:headEnd type="none" w="med" len="med"/>
                      <a:tailEnd type="none" w="med" len="med"/>
                    </a:lnL>
                    <a:lnR w="19050" cap="flat" cmpd="sng" algn="ctr">
                      <a:solidFill>
                        <a:schemeClr val="tx1"/>
                      </a:solidFill>
                      <a:prstDash val="sysDash"/>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ysDash"/>
                      <a:round/>
                      <a:headEnd type="none" w="med" len="med"/>
                      <a:tailEnd type="none" w="med" len="med"/>
                    </a:lnL>
                    <a:lnR w="19050" cap="flat" cmpd="sng" algn="ctr">
                      <a:solidFill>
                        <a:schemeClr val="tx1"/>
                      </a:solidFill>
                      <a:prstDash val="sysDash"/>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ysDash"/>
                      <a:round/>
                      <a:headEnd type="none" w="med" len="med"/>
                      <a:tailEnd type="none" w="med" len="med"/>
                    </a:lnL>
                    <a:lnR w="19050" cap="flat" cmpd="sng" algn="ctr">
                      <a:solidFill>
                        <a:schemeClr val="tx1"/>
                      </a:solidFill>
                      <a:prstDash val="sysDash"/>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6900998"/>
                  </a:ext>
                </a:extLst>
              </a:tr>
              <a:tr h="391763">
                <a:tc>
                  <a:txBody>
                    <a:bodyPr/>
                    <a:lstStyle/>
                    <a:p>
                      <a:pPr marL="0" marR="0">
                        <a:spcBef>
                          <a:spcPts val="0"/>
                        </a:spcBef>
                        <a:spcAft>
                          <a:spcPts val="0"/>
                        </a:spcAft>
                      </a:pPr>
                      <a:r>
                        <a:rPr lang="en-US" sz="1400">
                          <a:effectLst/>
                        </a:rPr>
                        <a:t>End. Balance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220870"/>
                  </a:ext>
                </a:extLst>
              </a:tr>
            </a:tbl>
          </a:graphicData>
        </a:graphic>
      </p:graphicFrame>
    </p:spTree>
    <p:extLst>
      <p:ext uri="{BB962C8B-B14F-4D97-AF65-F5344CB8AC3E}">
        <p14:creationId xmlns:p14="http://schemas.microsoft.com/office/powerpoint/2010/main" val="644766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3DF1264-025C-4B41-9D48-C2E49F77FEB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68AAE738-6C62-4BA7-83C6-E2E106C60FBE}"/>
              </a:ext>
            </a:extLst>
          </p:cNvPr>
          <p:cNvSpPr/>
          <p:nvPr/>
        </p:nvSpPr>
        <p:spPr>
          <a:xfrm>
            <a:off x="2567194" y="296853"/>
            <a:ext cx="721325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Statement of Stockholders' Equity, continued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DF800F0D-E6EF-4051-BCC9-D5681DBA2A98}"/>
              </a:ext>
            </a:extLst>
          </p:cNvPr>
          <p:cNvSpPr/>
          <p:nvPr/>
        </p:nvSpPr>
        <p:spPr>
          <a:xfrm>
            <a:off x="643647" y="1153366"/>
            <a:ext cx="10904706" cy="923330"/>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Example: Assume the beginning balances as shown.  During the year the company: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1) Earned $70,000 of net income, 2) Sold 50,000 shares of common stock for $12 per share, and 3) Purchased 5,000 shares of treasury stock for $9 per share.</a:t>
            </a:r>
            <a:endParaRPr lang="en-US" dirty="0">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FD6DA222-8A5B-4553-A700-44A74025177F}"/>
              </a:ext>
            </a:extLst>
          </p:cNvPr>
          <p:cNvGraphicFramePr>
            <a:graphicFrameLocks noGrp="1"/>
          </p:cNvGraphicFramePr>
          <p:nvPr>
            <p:extLst>
              <p:ext uri="{D42A27DB-BD31-4B8C-83A1-F6EECF244321}">
                <p14:modId xmlns:p14="http://schemas.microsoft.com/office/powerpoint/2010/main" val="2244321269"/>
              </p:ext>
            </p:extLst>
          </p:nvPr>
        </p:nvGraphicFramePr>
        <p:xfrm>
          <a:off x="2363819" y="2509643"/>
          <a:ext cx="7537827" cy="1706880"/>
        </p:xfrm>
        <a:graphic>
          <a:graphicData uri="http://schemas.openxmlformats.org/drawingml/2006/table">
            <a:tbl>
              <a:tblPr firstRow="1" firstCol="1" bandRow="1">
                <a:tableStyleId>{2D5ABB26-0587-4C30-8999-92F81FD0307C}</a:tableStyleId>
              </a:tblPr>
              <a:tblGrid>
                <a:gridCol w="1856706">
                  <a:extLst>
                    <a:ext uri="{9D8B030D-6E8A-4147-A177-3AD203B41FA5}">
                      <a16:colId xmlns:a16="http://schemas.microsoft.com/office/drawing/2014/main" val="3936421201"/>
                    </a:ext>
                  </a:extLst>
                </a:gridCol>
                <a:gridCol w="1189708">
                  <a:extLst>
                    <a:ext uri="{9D8B030D-6E8A-4147-A177-3AD203B41FA5}">
                      <a16:colId xmlns:a16="http://schemas.microsoft.com/office/drawing/2014/main" val="2077817273"/>
                    </a:ext>
                  </a:extLst>
                </a:gridCol>
                <a:gridCol w="1348201">
                  <a:extLst>
                    <a:ext uri="{9D8B030D-6E8A-4147-A177-3AD203B41FA5}">
                      <a16:colId xmlns:a16="http://schemas.microsoft.com/office/drawing/2014/main" val="4137012146"/>
                    </a:ext>
                  </a:extLst>
                </a:gridCol>
                <a:gridCol w="1120908">
                  <a:extLst>
                    <a:ext uri="{9D8B030D-6E8A-4147-A177-3AD203B41FA5}">
                      <a16:colId xmlns:a16="http://schemas.microsoft.com/office/drawing/2014/main" val="257360153"/>
                    </a:ext>
                  </a:extLst>
                </a:gridCol>
                <a:gridCol w="1011152">
                  <a:extLst>
                    <a:ext uri="{9D8B030D-6E8A-4147-A177-3AD203B41FA5}">
                      <a16:colId xmlns:a16="http://schemas.microsoft.com/office/drawing/2014/main" val="4052495693"/>
                    </a:ext>
                  </a:extLst>
                </a:gridCol>
                <a:gridCol w="1011152">
                  <a:extLst>
                    <a:ext uri="{9D8B030D-6E8A-4147-A177-3AD203B41FA5}">
                      <a16:colId xmlns:a16="http://schemas.microsoft.com/office/drawing/2014/main" val="386822532"/>
                    </a:ext>
                  </a:extLst>
                </a:gridCol>
              </a:tblGrid>
              <a:tr h="0">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Common Stock $.01 Par Value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Additional Paid-in Capital</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Retained Earnings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Treasury Stock</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Total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3095729"/>
                  </a:ext>
                </a:extLst>
              </a:tr>
              <a:tr h="0">
                <a:tc>
                  <a:txBody>
                    <a:bodyPr/>
                    <a:lstStyle/>
                    <a:p>
                      <a:pPr marL="0" marR="0">
                        <a:spcBef>
                          <a:spcPts val="0"/>
                        </a:spcBef>
                        <a:spcAft>
                          <a:spcPts val="0"/>
                        </a:spcAft>
                      </a:pPr>
                      <a:r>
                        <a:rPr lang="en-US" sz="1400">
                          <a:effectLst/>
                        </a:rPr>
                        <a:t>Beg. Balance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$2,000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$2, 240,000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$190,000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$2,432,000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6771906"/>
                  </a:ext>
                </a:extLst>
              </a:tr>
              <a:tr h="0">
                <a:tc>
                  <a:txBody>
                    <a:bodyPr/>
                    <a:lstStyle/>
                    <a:p>
                      <a:pPr marL="0" marR="0">
                        <a:spcBef>
                          <a:spcPts val="0"/>
                        </a:spcBef>
                        <a:spcAft>
                          <a:spcPts val="0"/>
                        </a:spcAft>
                      </a:pPr>
                      <a:r>
                        <a:rPr lang="en-US" sz="1400">
                          <a:effectLst/>
                        </a:rPr>
                        <a:t>Net income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70,000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rPr>
                        <a:t>        70,000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5695853"/>
                  </a:ext>
                </a:extLst>
              </a:tr>
              <a:tr h="0">
                <a:tc>
                  <a:txBody>
                    <a:bodyPr/>
                    <a:lstStyle/>
                    <a:p>
                      <a:pPr marL="0" marR="0">
                        <a:spcBef>
                          <a:spcPts val="0"/>
                        </a:spcBef>
                        <a:spcAft>
                          <a:spcPts val="0"/>
                        </a:spcAft>
                      </a:pPr>
                      <a:r>
                        <a:rPr lang="en-US" sz="1400">
                          <a:effectLst/>
                        </a:rPr>
                        <a:t>Stock sale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599,500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rPr>
                        <a:t>      600,000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920806"/>
                  </a:ext>
                </a:extLst>
              </a:tr>
              <a:tr h="0">
                <a:tc>
                  <a:txBody>
                    <a:bodyPr/>
                    <a:lstStyle/>
                    <a:p>
                      <a:pPr marL="0" marR="0">
                        <a:spcBef>
                          <a:spcPts val="0"/>
                        </a:spcBef>
                        <a:spcAft>
                          <a:spcPts val="0"/>
                        </a:spcAft>
                      </a:pPr>
                      <a:r>
                        <a:rPr lang="en-US" sz="1400">
                          <a:effectLst/>
                        </a:rPr>
                        <a:t>Treas. stock purchase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(45,000)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7999076"/>
                  </a:ext>
                </a:extLst>
              </a:tr>
              <a:tr h="0">
                <a:tc>
                  <a:txBody>
                    <a:bodyPr/>
                    <a:lstStyle/>
                    <a:p>
                      <a:pPr marL="0" marR="0">
                        <a:spcBef>
                          <a:spcPts val="0"/>
                        </a:spcBef>
                        <a:spcAft>
                          <a:spcPts val="0"/>
                        </a:spcAft>
                      </a:pPr>
                      <a:r>
                        <a:rPr lang="en-US" sz="1400">
                          <a:effectLst/>
                        </a:rPr>
                        <a:t>End. Balance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$2,500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$2,839,500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$260,000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$(45,000)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$3,057,000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2896441"/>
                  </a:ext>
                </a:extLst>
              </a:tr>
            </a:tbl>
          </a:graphicData>
        </a:graphic>
      </p:graphicFrame>
      <p:sp>
        <p:nvSpPr>
          <p:cNvPr id="6" name="Rectangle 5">
            <a:extLst>
              <a:ext uri="{FF2B5EF4-FFF2-40B4-BE49-F238E27FC236}">
                <a16:creationId xmlns:a16="http://schemas.microsoft.com/office/drawing/2014/main" id="{0533D87F-543B-4AB1-8463-5563533E6263}"/>
              </a:ext>
            </a:extLst>
          </p:cNvPr>
          <p:cNvSpPr/>
          <p:nvPr/>
        </p:nvSpPr>
        <p:spPr>
          <a:xfrm>
            <a:off x="3112851" y="4649470"/>
            <a:ext cx="8599251" cy="1477328"/>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Questions: In the same period, how would the table change if...</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There had been a  $10,000 cash dividend?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1,000 shares of the treasury stock </a:t>
            </a:r>
            <a:r>
              <a:rPr lang="en-US" b="1" dirty="0" smtClean="0">
                <a:latin typeface="Times" panose="02020603050405020304" pitchFamily="18" charset="0"/>
                <a:ea typeface="MS Mincho" panose="02020609040205080304" pitchFamily="49" charset="-128"/>
                <a:cs typeface="Times New Roman" panose="02020603050405020304" pitchFamily="18" charset="0"/>
              </a:rPr>
              <a:t>were </a:t>
            </a:r>
            <a:r>
              <a:rPr lang="en-US" b="1" dirty="0">
                <a:latin typeface="Times" panose="02020603050405020304" pitchFamily="18" charset="0"/>
                <a:ea typeface="MS Mincho" panose="02020609040205080304" pitchFamily="49" charset="-128"/>
                <a:cs typeface="Times New Roman" panose="02020603050405020304" pitchFamily="18" charset="0"/>
              </a:rPr>
              <a:t>sold for $10 per share?</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p:txBody>
      </p:sp>
      <p:sp>
        <p:nvSpPr>
          <p:cNvPr id="7" name="TextBox 6"/>
          <p:cNvSpPr txBox="1"/>
          <p:nvPr/>
        </p:nvSpPr>
        <p:spPr>
          <a:xfrm>
            <a:off x="9170124" y="3735977"/>
            <a:ext cx="957943" cy="307777"/>
          </a:xfrm>
          <a:prstGeom prst="rect">
            <a:avLst/>
          </a:prstGeom>
          <a:noFill/>
        </p:spPr>
        <p:txBody>
          <a:bodyPr wrap="square" rtlCol="0">
            <a:spAutoFit/>
          </a:bodyPr>
          <a:lstStyle/>
          <a:p>
            <a:r>
              <a:rPr lang="en-US" sz="1400" dirty="0" smtClean="0"/>
              <a:t>(45,000)</a:t>
            </a:r>
            <a:endParaRPr lang="en-US" sz="1400" dirty="0"/>
          </a:p>
        </p:txBody>
      </p:sp>
    </p:spTree>
    <p:extLst>
      <p:ext uri="{BB962C8B-B14F-4D97-AF65-F5344CB8AC3E}">
        <p14:creationId xmlns:p14="http://schemas.microsoft.com/office/powerpoint/2010/main" val="3168554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09828C5-40BE-4C0D-8A58-423FC1B0EF4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8BA400B-EBEB-4BE7-9728-F4B1D625CD49}"/>
              </a:ext>
            </a:extLst>
          </p:cNvPr>
          <p:cNvSpPr/>
          <p:nvPr/>
        </p:nvSpPr>
        <p:spPr>
          <a:xfrm>
            <a:off x="2935519" y="413585"/>
            <a:ext cx="632096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Income Statement of a Corporation</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CF779426-4891-468E-A3C0-7DE5FC0ACCDC}"/>
              </a:ext>
            </a:extLst>
          </p:cNvPr>
          <p:cNvSpPr/>
          <p:nvPr/>
        </p:nvSpPr>
        <p:spPr>
          <a:xfrm>
            <a:off x="1848256" y="1558261"/>
            <a:ext cx="8832715" cy="3416320"/>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An income statement of a corporation follows the same basic idea as a proprietorship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income statement, showing revenues and expenses.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pPr marL="112713" indent="-112713"/>
            <a:r>
              <a:rPr lang="en-US" b="1" dirty="0">
                <a:latin typeface="Times" panose="02020603050405020304" pitchFamily="18" charset="0"/>
                <a:ea typeface="MS Mincho" panose="02020609040205080304" pitchFamily="49" charset="-128"/>
                <a:cs typeface="Times New Roman" panose="02020603050405020304" pitchFamily="18" charset="0"/>
              </a:rPr>
              <a:t>• However, a corporate income statement contains </a:t>
            </a:r>
            <a:r>
              <a:rPr lang="en-US" b="1" dirty="0" smtClean="0">
                <a:latin typeface="Times" panose="02020603050405020304" pitchFamily="18" charset="0"/>
                <a:ea typeface="MS Mincho" panose="02020609040205080304" pitchFamily="49" charset="-128"/>
                <a:cs typeface="Times New Roman" panose="02020603050405020304" pitchFamily="18" charset="0"/>
              </a:rPr>
              <a:t>more elements </a:t>
            </a:r>
            <a:r>
              <a:rPr lang="en-US" b="1" dirty="0">
                <a:latin typeface="Times" panose="02020603050405020304" pitchFamily="18" charset="0"/>
                <a:ea typeface="MS Mincho" panose="02020609040205080304" pitchFamily="49" charset="-128"/>
                <a:cs typeface="Times New Roman" panose="02020603050405020304" pitchFamily="18" charset="0"/>
              </a:rPr>
              <a:t>and therefore can be </a:t>
            </a:r>
            <a:r>
              <a:rPr lang="en-US" b="1" dirty="0" smtClean="0">
                <a:latin typeface="Times" panose="02020603050405020304" pitchFamily="18" charset="0"/>
                <a:ea typeface="MS Mincho" panose="02020609040205080304" pitchFamily="49" charset="-128"/>
                <a:cs typeface="Times New Roman" panose="02020603050405020304" pitchFamily="18" charset="0"/>
              </a:rPr>
              <a:t> more complex</a:t>
            </a:r>
            <a:r>
              <a:rPr lang="en-US" b="1" dirty="0">
                <a:latin typeface="Times" panose="02020603050405020304" pitchFamily="18" charset="0"/>
                <a:ea typeface="MS Mincho" panose="02020609040205080304" pitchFamily="49" charset="-128"/>
                <a:cs typeface="Times New Roman" panose="02020603050405020304" pitchFamily="18" charset="0"/>
              </a:rPr>
              <a:t>.</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The following illustrations show a multiple-step corporate income statement.  We will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build the statement one part at a time.</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r>
            <a:br>
              <a:rPr lang="en-US" b="1" dirty="0">
                <a:latin typeface="Times" panose="02020603050405020304" pitchFamily="18" charset="0"/>
                <a:ea typeface="MS Mincho" panose="02020609040205080304" pitchFamily="49" charset="-128"/>
                <a:cs typeface="Times New Roman" panose="02020603050405020304" pitchFamily="18" charset="0"/>
              </a:rPr>
            </a:b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174309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69CBF44-24D0-4412-84B6-0D40432D085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F06B138-E19E-44E3-9276-45E28D513A6B}"/>
              </a:ext>
            </a:extLst>
          </p:cNvPr>
          <p:cNvSpPr/>
          <p:nvPr/>
        </p:nvSpPr>
        <p:spPr>
          <a:xfrm>
            <a:off x="2388286" y="267670"/>
            <a:ext cx="801854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Income Statement of a Corporation,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31BE0562-2546-4C52-8C83-6E4E31914E33}"/>
              </a:ext>
            </a:extLst>
          </p:cNvPr>
          <p:cNvSpPr/>
          <p:nvPr/>
        </p:nvSpPr>
        <p:spPr>
          <a:xfrm>
            <a:off x="1517515" y="1029698"/>
            <a:ext cx="10807430" cy="1477328"/>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The first element of the income statement is operating income.</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Operating income is revenue minus operating expenses.  Often operating expense details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are presented on a separate page, as you see indicated here.</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07EAC556-62F3-40B5-8F1D-872D8B30EFB1}"/>
              </a:ext>
            </a:extLst>
          </p:cNvPr>
          <p:cNvGraphicFramePr>
            <a:graphicFrameLocks noGrp="1"/>
          </p:cNvGraphicFramePr>
          <p:nvPr>
            <p:extLst>
              <p:ext uri="{D42A27DB-BD31-4B8C-83A1-F6EECF244321}">
                <p14:modId xmlns:p14="http://schemas.microsoft.com/office/powerpoint/2010/main" val="277760355"/>
              </p:ext>
            </p:extLst>
          </p:nvPr>
        </p:nvGraphicFramePr>
        <p:xfrm>
          <a:off x="2733473" y="2704488"/>
          <a:ext cx="6450607" cy="3454400"/>
        </p:xfrm>
        <a:graphic>
          <a:graphicData uri="http://schemas.openxmlformats.org/drawingml/2006/table">
            <a:tbl>
              <a:tblPr>
                <a:tableStyleId>{2D5ABB26-0587-4C30-8999-92F81FD0307C}</a:tableStyleId>
              </a:tblPr>
              <a:tblGrid>
                <a:gridCol w="86167">
                  <a:extLst>
                    <a:ext uri="{9D8B030D-6E8A-4147-A177-3AD203B41FA5}">
                      <a16:colId xmlns:a16="http://schemas.microsoft.com/office/drawing/2014/main" val="3171263228"/>
                    </a:ext>
                  </a:extLst>
                </a:gridCol>
                <a:gridCol w="2637848">
                  <a:extLst>
                    <a:ext uri="{9D8B030D-6E8A-4147-A177-3AD203B41FA5}">
                      <a16:colId xmlns:a16="http://schemas.microsoft.com/office/drawing/2014/main" val="3391549461"/>
                    </a:ext>
                  </a:extLst>
                </a:gridCol>
                <a:gridCol w="283564">
                  <a:extLst>
                    <a:ext uri="{9D8B030D-6E8A-4147-A177-3AD203B41FA5}">
                      <a16:colId xmlns:a16="http://schemas.microsoft.com/office/drawing/2014/main" val="174636431"/>
                    </a:ext>
                  </a:extLst>
                </a:gridCol>
                <a:gridCol w="968844">
                  <a:extLst>
                    <a:ext uri="{9D8B030D-6E8A-4147-A177-3AD203B41FA5}">
                      <a16:colId xmlns:a16="http://schemas.microsoft.com/office/drawing/2014/main" val="2766909175"/>
                    </a:ext>
                  </a:extLst>
                </a:gridCol>
                <a:gridCol w="1040610">
                  <a:extLst>
                    <a:ext uri="{9D8B030D-6E8A-4147-A177-3AD203B41FA5}">
                      <a16:colId xmlns:a16="http://schemas.microsoft.com/office/drawing/2014/main" val="4263006594"/>
                    </a:ext>
                  </a:extLst>
                </a:gridCol>
                <a:gridCol w="1071242">
                  <a:extLst>
                    <a:ext uri="{9D8B030D-6E8A-4147-A177-3AD203B41FA5}">
                      <a16:colId xmlns:a16="http://schemas.microsoft.com/office/drawing/2014/main" val="1191589120"/>
                    </a:ext>
                  </a:extLst>
                </a:gridCol>
                <a:gridCol w="362332">
                  <a:extLst>
                    <a:ext uri="{9D8B030D-6E8A-4147-A177-3AD203B41FA5}">
                      <a16:colId xmlns:a16="http://schemas.microsoft.com/office/drawing/2014/main" val="2187362593"/>
                    </a:ext>
                  </a:extLst>
                </a:gridCol>
              </a:tblGrid>
              <a:tr h="554990">
                <a:tc gridSpan="7">
                  <a:txBody>
                    <a:bodyPr/>
                    <a:lstStyle/>
                    <a:p>
                      <a:pPr marL="0" marR="0" algn="ctr">
                        <a:spcBef>
                          <a:spcPts val="0"/>
                        </a:spcBef>
                        <a:spcAft>
                          <a:spcPts val="0"/>
                        </a:spcAft>
                      </a:pPr>
                      <a:r>
                        <a:rPr lang="en-US" sz="1400" b="1" dirty="0">
                          <a:effectLst/>
                        </a:rPr>
                        <a:t>San Jose Consulting Services</a:t>
                      </a:r>
                    </a:p>
                    <a:p>
                      <a:pPr marL="0" marR="0" algn="ctr">
                        <a:spcBef>
                          <a:spcPts val="0"/>
                        </a:spcBef>
                        <a:spcAft>
                          <a:spcPts val="0"/>
                        </a:spcAft>
                      </a:pPr>
                      <a:r>
                        <a:rPr lang="en-US" sz="1400" b="1" dirty="0">
                          <a:effectLst/>
                        </a:rPr>
                        <a:t>Income statement</a:t>
                      </a:r>
                    </a:p>
                    <a:p>
                      <a:pPr marL="0" marR="0" algn="ctr">
                        <a:spcBef>
                          <a:spcPts val="200"/>
                        </a:spcBef>
                        <a:spcAft>
                          <a:spcPts val="100"/>
                        </a:spcAft>
                      </a:pPr>
                      <a:r>
                        <a:rPr lang="en-US" sz="1400" b="1" dirty="0">
                          <a:effectLst/>
                        </a:rPr>
                        <a:t>For the Year Ended December 31, 20xx</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80218526"/>
                  </a:ext>
                </a:extLst>
              </a:tr>
              <a:tr h="9144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4445" algn="r">
                        <a:lnSpc>
                          <a:spcPts val="1000"/>
                        </a:lnSpc>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68706829"/>
                  </a:ext>
                </a:extLst>
              </a:tr>
              <a:tr h="17145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Service revenue......................................................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$1,850,000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0651093"/>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a:effectLst/>
                        </a:rPr>
                        <a:t>Operating expenses (see detail).............................</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u="sng">
                          <a:effectLst/>
                        </a:rPr>
                        <a:t>1,110,000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13131240"/>
                  </a:ext>
                </a:extLst>
              </a:tr>
              <a:tr h="18288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a:effectLst/>
                        </a:rPr>
                        <a:t>Operating income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740,000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30265256"/>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03869306"/>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u="none" strike="noStrike"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96614905"/>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78795656"/>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67100877"/>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40458832"/>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80086565"/>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23814006"/>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tabLst>
                          <a:tab pos="413385" algn="l"/>
                        </a:tabLst>
                      </a:pPr>
                      <a:r>
                        <a:rPr lang="en-US" sz="1100" u="none" strike="noStrike">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7245049"/>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100" u="none" strike="noStrike">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69883721"/>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91342067"/>
                  </a:ext>
                </a:extLst>
              </a:tr>
              <a:tr h="91440">
                <a:tc>
                  <a:txBody>
                    <a:bodyPr/>
                    <a:lstStyle/>
                    <a:p>
                      <a:pPr marL="0" marR="0">
                        <a:spcBef>
                          <a:spcPts val="200"/>
                        </a:spcBef>
                        <a:spcAft>
                          <a:spcPts val="10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spcBef>
                          <a:spcPts val="200"/>
                        </a:spcBef>
                        <a:spcAft>
                          <a:spcPts val="10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tabLst>
                          <a:tab pos="413385" algn="l"/>
                        </a:tabLs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100" u="none" strike="noStrike">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spcBef>
                          <a:spcPts val="200"/>
                        </a:spcBef>
                        <a:spcAft>
                          <a:spcPts val="10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7312929"/>
                  </a:ext>
                </a:extLst>
              </a:tr>
            </a:tbl>
          </a:graphicData>
        </a:graphic>
      </p:graphicFrame>
    </p:spTree>
    <p:extLst>
      <p:ext uri="{BB962C8B-B14F-4D97-AF65-F5344CB8AC3E}">
        <p14:creationId xmlns:p14="http://schemas.microsoft.com/office/powerpoint/2010/main" val="17140885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FF7C2DD-2646-4A95-9213-D986B1C48C1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69A3D5FB-F6E5-43C4-9451-0C88967C5206}"/>
              </a:ext>
            </a:extLst>
          </p:cNvPr>
          <p:cNvSpPr/>
          <p:nvPr/>
        </p:nvSpPr>
        <p:spPr>
          <a:xfrm>
            <a:off x="2475835" y="287125"/>
            <a:ext cx="801854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Income Statement of a Corporation,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425BFE47-16E2-429D-952F-752761EF8921}"/>
              </a:ext>
            </a:extLst>
          </p:cNvPr>
          <p:cNvSpPr/>
          <p:nvPr/>
        </p:nvSpPr>
        <p:spPr>
          <a:xfrm>
            <a:off x="536642" y="920203"/>
            <a:ext cx="11118715" cy="2062103"/>
          </a:xfrm>
          <a:prstGeom prst="rect">
            <a:avLst/>
          </a:prstGeom>
        </p:spPr>
        <p:txBody>
          <a:bodyPr wrap="square">
            <a:spAutoFit/>
          </a:bodyPr>
          <a:lstStyle/>
          <a:p>
            <a:pPr marL="174625" indent="-174625"/>
            <a:r>
              <a:rPr lang="en-US" sz="1600" b="1" dirty="0">
                <a:latin typeface="Times" panose="02020603050405020304" pitchFamily="18" charset="0"/>
                <a:ea typeface="MS Mincho" panose="02020609040205080304" pitchFamily="49" charset="-128"/>
                <a:cs typeface="Times New Roman" panose="02020603050405020304" pitchFamily="18" charset="0"/>
              </a:rPr>
              <a:t>• The next section of the income statement is “other” items.  These are items that affect income but are not part of main operations of the business.</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sz="1600" b="1" dirty="0">
                <a:latin typeface="Times" panose="02020603050405020304" pitchFamily="18" charset="0"/>
                <a:ea typeface="MS Mincho" panose="02020609040205080304" pitchFamily="49" charset="-128"/>
                <a:cs typeface="Times New Roman" panose="02020603050405020304" pitchFamily="18" charset="0"/>
              </a:rPr>
              <a:t>• Losses that are unusual and infrequent such as the fire, flood, earthquake, etc. are also part of “other” items.  They should be clearly identified by type of loss.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sz="1600" b="1" dirty="0">
                <a:latin typeface="Times" panose="02020603050405020304" pitchFamily="18" charset="0"/>
                <a:ea typeface="MS Mincho" panose="02020609040205080304" pitchFamily="49" charset="-128"/>
                <a:cs typeface="Times New Roman" panose="02020603050405020304" pitchFamily="18" charset="0"/>
              </a:rPr>
              <a:t>• This part of the income statement is important because it shows the income or loss from all activity </a:t>
            </a:r>
            <a:r>
              <a:rPr lang="en-US" sz="1600" b="1" u="sng" dirty="0">
                <a:latin typeface="Times" panose="02020603050405020304" pitchFamily="18" charset="0"/>
                <a:ea typeface="MS Mincho" panose="02020609040205080304" pitchFamily="49" charset="-128"/>
                <a:cs typeface="Times New Roman" panose="02020603050405020304" pitchFamily="18" charset="0"/>
              </a:rPr>
              <a:t>before</a:t>
            </a:r>
            <a:r>
              <a:rPr lang="en-US" sz="1600" b="1" dirty="0">
                <a:latin typeface="Times" panose="02020603050405020304" pitchFamily="18" charset="0"/>
                <a:ea typeface="MS Mincho" panose="02020609040205080304" pitchFamily="49" charset="-128"/>
                <a:cs typeface="Times New Roman" panose="02020603050405020304" pitchFamily="18" charset="0"/>
              </a:rPr>
              <a:t> any tax.</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6" name="Table 5">
            <a:extLst>
              <a:ext uri="{FF2B5EF4-FFF2-40B4-BE49-F238E27FC236}">
                <a16:creationId xmlns:a16="http://schemas.microsoft.com/office/drawing/2014/main" id="{1A783BBC-821F-4724-BAB8-2512BBFE8CF1}"/>
              </a:ext>
            </a:extLst>
          </p:cNvPr>
          <p:cNvGraphicFramePr>
            <a:graphicFrameLocks noGrp="1"/>
          </p:cNvGraphicFramePr>
          <p:nvPr>
            <p:extLst>
              <p:ext uri="{D42A27DB-BD31-4B8C-83A1-F6EECF244321}">
                <p14:modId xmlns:p14="http://schemas.microsoft.com/office/powerpoint/2010/main" val="3395919684"/>
              </p:ext>
            </p:extLst>
          </p:nvPr>
        </p:nvGraphicFramePr>
        <p:xfrm>
          <a:off x="2694563" y="2982306"/>
          <a:ext cx="6274340" cy="4308266"/>
        </p:xfrm>
        <a:graphic>
          <a:graphicData uri="http://schemas.openxmlformats.org/drawingml/2006/table">
            <a:tbl>
              <a:tblPr>
                <a:tableStyleId>{2D5ABB26-0587-4C30-8999-92F81FD0307C}</a:tableStyleId>
              </a:tblPr>
              <a:tblGrid>
                <a:gridCol w="83814">
                  <a:extLst>
                    <a:ext uri="{9D8B030D-6E8A-4147-A177-3AD203B41FA5}">
                      <a16:colId xmlns:a16="http://schemas.microsoft.com/office/drawing/2014/main" val="528843803"/>
                    </a:ext>
                  </a:extLst>
                </a:gridCol>
                <a:gridCol w="2565767">
                  <a:extLst>
                    <a:ext uri="{9D8B030D-6E8A-4147-A177-3AD203B41FA5}">
                      <a16:colId xmlns:a16="http://schemas.microsoft.com/office/drawing/2014/main" val="4275432415"/>
                    </a:ext>
                  </a:extLst>
                </a:gridCol>
                <a:gridCol w="275815">
                  <a:extLst>
                    <a:ext uri="{9D8B030D-6E8A-4147-A177-3AD203B41FA5}">
                      <a16:colId xmlns:a16="http://schemas.microsoft.com/office/drawing/2014/main" val="779290831"/>
                    </a:ext>
                  </a:extLst>
                </a:gridCol>
                <a:gridCol w="942369">
                  <a:extLst>
                    <a:ext uri="{9D8B030D-6E8A-4147-A177-3AD203B41FA5}">
                      <a16:colId xmlns:a16="http://schemas.microsoft.com/office/drawing/2014/main" val="2514826138"/>
                    </a:ext>
                  </a:extLst>
                </a:gridCol>
                <a:gridCol w="1012175">
                  <a:extLst>
                    <a:ext uri="{9D8B030D-6E8A-4147-A177-3AD203B41FA5}">
                      <a16:colId xmlns:a16="http://schemas.microsoft.com/office/drawing/2014/main" val="2284745870"/>
                    </a:ext>
                  </a:extLst>
                </a:gridCol>
                <a:gridCol w="1041969">
                  <a:extLst>
                    <a:ext uri="{9D8B030D-6E8A-4147-A177-3AD203B41FA5}">
                      <a16:colId xmlns:a16="http://schemas.microsoft.com/office/drawing/2014/main" val="1542861025"/>
                    </a:ext>
                  </a:extLst>
                </a:gridCol>
                <a:gridCol w="352431">
                  <a:extLst>
                    <a:ext uri="{9D8B030D-6E8A-4147-A177-3AD203B41FA5}">
                      <a16:colId xmlns:a16="http://schemas.microsoft.com/office/drawing/2014/main" val="4104174379"/>
                    </a:ext>
                  </a:extLst>
                </a:gridCol>
              </a:tblGrid>
              <a:tr h="499332">
                <a:tc gridSpan="7">
                  <a:txBody>
                    <a:bodyPr/>
                    <a:lstStyle/>
                    <a:p>
                      <a:pPr marL="0" marR="0" algn="ctr">
                        <a:spcBef>
                          <a:spcPts val="0"/>
                        </a:spcBef>
                        <a:spcAft>
                          <a:spcPts val="0"/>
                        </a:spcAft>
                      </a:pPr>
                      <a:r>
                        <a:rPr lang="en-US" sz="1400" dirty="0">
                          <a:effectLst/>
                        </a:rPr>
                        <a:t>San Jose Consulting Services</a:t>
                      </a:r>
                    </a:p>
                    <a:p>
                      <a:pPr marL="0" marR="0" algn="ctr">
                        <a:spcBef>
                          <a:spcPts val="0"/>
                        </a:spcBef>
                        <a:spcAft>
                          <a:spcPts val="0"/>
                        </a:spcAft>
                      </a:pPr>
                      <a:r>
                        <a:rPr lang="en-US" sz="1400" dirty="0">
                          <a:effectLst/>
                        </a:rPr>
                        <a:t>Income statement</a:t>
                      </a:r>
                    </a:p>
                    <a:p>
                      <a:pPr marL="0" marR="0" algn="ctr">
                        <a:spcBef>
                          <a:spcPts val="200"/>
                        </a:spcBef>
                        <a:spcAft>
                          <a:spcPts val="100"/>
                        </a:spcAft>
                      </a:pPr>
                      <a:r>
                        <a:rPr lang="en-US" sz="1400" dirty="0">
                          <a:effectLst/>
                        </a:rPr>
                        <a:t>For the Year Ended December 31, 20xx</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33980293"/>
                  </a:ext>
                </a:extLst>
              </a:tr>
              <a:tr h="160091">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T w="12700" cap="flat" cmpd="sng" algn="ctr">
                      <a:noFill/>
                      <a:prstDash val="solid"/>
                      <a:round/>
                      <a:headEnd type="none" w="med" len="med"/>
                      <a:tailEnd type="none" w="med" len="med"/>
                    </a:lnT>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T w="12700" cap="flat" cmpd="sng" algn="ctr">
                      <a:noFill/>
                      <a:prstDash val="solid"/>
                      <a:round/>
                      <a:headEnd type="none" w="med" len="med"/>
                      <a:tailEnd type="none" w="med" len="med"/>
                    </a:lnT>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T w="12700" cap="flat" cmpd="sng" algn="ctr">
                      <a:noFill/>
                      <a:prstDash val="solid"/>
                      <a:round/>
                      <a:headEnd type="none" w="med" len="med"/>
                      <a:tailEnd type="none" w="med" len="med"/>
                    </a:lnT>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T w="12700" cap="flat" cmpd="sng" algn="ctr">
                      <a:noFill/>
                      <a:prstDash val="solid"/>
                      <a:round/>
                      <a:headEnd type="none" w="med" len="med"/>
                      <a:tailEnd type="none" w="med" len="med"/>
                    </a:lnT>
                  </a:tcPr>
                </a:tc>
                <a:tc>
                  <a:txBody>
                    <a:bodyPr/>
                    <a:lstStyle/>
                    <a:p>
                      <a:pPr marL="0" marR="4445" algn="r">
                        <a:lnSpc>
                          <a:spcPts val="1000"/>
                        </a:lnSpc>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T w="12700" cap="flat" cmpd="sng" algn="ctr">
                      <a:noFill/>
                      <a:prstDash val="solid"/>
                      <a:round/>
                      <a:headEnd type="none" w="med" len="med"/>
                      <a:tailEnd type="none" w="med" len="med"/>
                    </a:lnT>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extLst>
                  <a:ext uri="{0D108BD9-81ED-4DB2-BD59-A6C34878D82A}">
                    <a16:rowId xmlns:a16="http://schemas.microsoft.com/office/drawing/2014/main" val="4006906529"/>
                  </a:ext>
                </a:extLst>
              </a:tr>
              <a:tr h="320182">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noFill/>
                      <a:prstDash val="solid"/>
                      <a:round/>
                      <a:headEnd type="none" w="med" len="med"/>
                      <a:tailEnd type="none" w="med" len="med"/>
                    </a:lnL>
                  </a:tcPr>
                </a:tc>
                <a:tc gridSpan="3">
                  <a:txBody>
                    <a:bodyPr/>
                    <a:lstStyle/>
                    <a:p>
                      <a:pPr marL="0" marR="0">
                        <a:lnSpc>
                          <a:spcPts val="1200"/>
                        </a:lnSpc>
                        <a:spcBef>
                          <a:spcPts val="0"/>
                        </a:spcBef>
                        <a:spcAft>
                          <a:spcPts val="0"/>
                        </a:spcAft>
                      </a:pPr>
                      <a:r>
                        <a:rPr lang="en-US" sz="1400" dirty="0">
                          <a:effectLst/>
                        </a:rPr>
                        <a:t>Service revenue.....................................................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lnSpc>
                          <a:spcPts val="1200"/>
                        </a:lnSpc>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lnSpc>
                          <a:spcPts val="1200"/>
                        </a:lnSpc>
                        <a:spcBef>
                          <a:spcPts val="0"/>
                        </a:spcBef>
                        <a:spcAft>
                          <a:spcPts val="0"/>
                        </a:spcAft>
                      </a:pPr>
                      <a:r>
                        <a:rPr lang="en-US" sz="1400">
                          <a:effectLst/>
                        </a:rPr>
                        <a:t> $1,850,000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nSpc>
                          <a:spcPts val="1200"/>
                        </a:lnSpc>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noFill/>
                      <a:prstDash val="solid"/>
                      <a:round/>
                      <a:headEnd type="none" w="med" len="med"/>
                      <a:tailEnd type="none" w="med" len="med"/>
                    </a:lnR>
                  </a:tcPr>
                </a:tc>
                <a:extLst>
                  <a:ext uri="{0D108BD9-81ED-4DB2-BD59-A6C34878D82A}">
                    <a16:rowId xmlns:a16="http://schemas.microsoft.com/office/drawing/2014/main" val="3592223121"/>
                  </a:ext>
                </a:extLst>
              </a:tr>
              <a:tr h="320182">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noFill/>
                      <a:prstDash val="solid"/>
                      <a:round/>
                      <a:headEnd type="none" w="med" len="med"/>
                      <a:tailEnd type="none" w="med" len="med"/>
                    </a:lnL>
                  </a:tcPr>
                </a:tc>
                <a:tc gridSpan="3">
                  <a:txBody>
                    <a:bodyPr/>
                    <a:lstStyle/>
                    <a:p>
                      <a:pPr marL="0" marR="0">
                        <a:lnSpc>
                          <a:spcPts val="1200"/>
                        </a:lnSpc>
                        <a:spcBef>
                          <a:spcPts val="0"/>
                        </a:spcBef>
                        <a:spcAft>
                          <a:spcPts val="0"/>
                        </a:spcAft>
                      </a:pPr>
                      <a:r>
                        <a:rPr lang="en-US" sz="1400" dirty="0">
                          <a:effectLst/>
                        </a:rPr>
                        <a:t>Operating expenses (see detail)...........................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lnSpc>
                          <a:spcPts val="1200"/>
                        </a:lnSpc>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lnSpc>
                          <a:spcPts val="1200"/>
                        </a:lnSpc>
                        <a:spcBef>
                          <a:spcPts val="0"/>
                        </a:spcBef>
                        <a:spcAft>
                          <a:spcPts val="0"/>
                        </a:spcAft>
                      </a:pPr>
                      <a:r>
                        <a:rPr lang="en-US" sz="1400" u="sng" dirty="0">
                          <a:effectLst/>
                        </a:rPr>
                        <a:t>1,110,000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nSpc>
                          <a:spcPts val="1200"/>
                        </a:lnSpc>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noFill/>
                      <a:prstDash val="solid"/>
                      <a:round/>
                      <a:headEnd type="none" w="med" len="med"/>
                      <a:tailEnd type="none" w="med" len="med"/>
                    </a:lnR>
                  </a:tcPr>
                </a:tc>
                <a:extLst>
                  <a:ext uri="{0D108BD9-81ED-4DB2-BD59-A6C34878D82A}">
                    <a16:rowId xmlns:a16="http://schemas.microsoft.com/office/drawing/2014/main" val="784046978"/>
                  </a:ext>
                </a:extLst>
              </a:tr>
              <a:tr h="320182">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noFill/>
                      <a:prstDash val="solid"/>
                      <a:round/>
                      <a:headEnd type="none" w="med" len="med"/>
                      <a:tailEnd type="none" w="med" len="med"/>
                    </a:lnL>
                  </a:tcPr>
                </a:tc>
                <a:tc gridSpan="3">
                  <a:txBody>
                    <a:bodyPr/>
                    <a:lstStyle/>
                    <a:p>
                      <a:pPr marL="0" marR="0">
                        <a:lnSpc>
                          <a:spcPts val="1200"/>
                        </a:lnSpc>
                        <a:spcBef>
                          <a:spcPts val="0"/>
                        </a:spcBef>
                        <a:spcAft>
                          <a:spcPts val="0"/>
                        </a:spcAft>
                      </a:pPr>
                      <a:r>
                        <a:rPr lang="en-US" sz="1400" dirty="0">
                          <a:effectLst/>
                        </a:rPr>
                        <a:t>Operating income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lnSpc>
                          <a:spcPts val="1200"/>
                        </a:lnSpc>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lnSpc>
                          <a:spcPts val="1200"/>
                        </a:lnSpc>
                        <a:spcBef>
                          <a:spcPts val="0"/>
                        </a:spcBef>
                        <a:spcAft>
                          <a:spcPts val="0"/>
                        </a:spcAft>
                      </a:pPr>
                      <a:r>
                        <a:rPr lang="en-US" sz="1400">
                          <a:effectLst/>
                        </a:rPr>
                        <a:t>740,000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nSpc>
                          <a:spcPts val="1200"/>
                        </a:lnSpc>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noFill/>
                      <a:prstDash val="solid"/>
                      <a:round/>
                      <a:headEnd type="none" w="med" len="med"/>
                      <a:tailEnd type="none" w="med" len="med"/>
                    </a:lnR>
                  </a:tcPr>
                </a:tc>
                <a:extLst>
                  <a:ext uri="{0D108BD9-81ED-4DB2-BD59-A6C34878D82A}">
                    <a16:rowId xmlns:a16="http://schemas.microsoft.com/office/drawing/2014/main" val="1409103664"/>
                  </a:ext>
                </a:extLst>
              </a:tr>
              <a:tr h="160091">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noFill/>
                      <a:prstDash val="solid"/>
                      <a:round/>
                      <a:headEnd type="none" w="med" len="med"/>
                      <a:tailEnd type="none" w="med" len="med"/>
                    </a:lnL>
                  </a:tcPr>
                </a:tc>
                <a:tc gridSpan="3">
                  <a:txBody>
                    <a:bodyPr/>
                    <a:lstStyle/>
                    <a:p>
                      <a:pPr marL="0" marR="0">
                        <a:lnSpc>
                          <a:spcPts val="1200"/>
                        </a:lnSpc>
                        <a:spcBef>
                          <a:spcPts val="0"/>
                        </a:spcBef>
                        <a:spcAft>
                          <a:spcPts val="0"/>
                        </a:spcAft>
                      </a:pPr>
                      <a:r>
                        <a:rPr lang="en-US" sz="1400" b="1" dirty="0">
                          <a:solidFill>
                            <a:schemeClr val="accent1"/>
                          </a:solidFill>
                          <a:effectLst/>
                        </a:rPr>
                        <a:t>Other revenue, expense, gain or loss.................</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noFill/>
                      <a:prstDash val="solid"/>
                      <a:round/>
                      <a:headEnd type="none" w="med" len="med"/>
                      <a:tailEnd type="none" w="med" len="med"/>
                    </a:lnR>
                  </a:tcPr>
                </a:tc>
                <a:extLst>
                  <a:ext uri="{0D108BD9-81ED-4DB2-BD59-A6C34878D82A}">
                    <a16:rowId xmlns:a16="http://schemas.microsoft.com/office/drawing/2014/main" val="79139968"/>
                  </a:ext>
                </a:extLst>
              </a:tr>
              <a:tr h="160091">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noFill/>
                      <a:prstDash val="solid"/>
                      <a:round/>
                      <a:headEnd type="none" w="med" len="med"/>
                      <a:tailEnd type="none" w="med" len="med"/>
                    </a:lnL>
                  </a:tcPr>
                </a:tc>
                <a:tc gridSpan="3">
                  <a:txBody>
                    <a:bodyPr/>
                    <a:lstStyle/>
                    <a:p>
                      <a:pPr marL="0" marR="0">
                        <a:lnSpc>
                          <a:spcPts val="1200"/>
                        </a:lnSpc>
                        <a:spcBef>
                          <a:spcPts val="0"/>
                        </a:spcBef>
                        <a:spcAft>
                          <a:spcPts val="0"/>
                        </a:spcAft>
                      </a:pPr>
                      <a:r>
                        <a:rPr lang="en-US" sz="1400" b="1" dirty="0">
                          <a:solidFill>
                            <a:schemeClr val="accent1"/>
                          </a:solidFill>
                          <a:effectLst/>
                        </a:rPr>
                        <a:t>   </a:t>
                      </a:r>
                      <a:r>
                        <a:rPr lang="en-US" sz="1400" b="1" dirty="0" smtClean="0">
                          <a:solidFill>
                            <a:schemeClr val="accent1"/>
                          </a:solidFill>
                          <a:effectLst/>
                        </a:rPr>
                        <a:t>Interest </a:t>
                      </a:r>
                      <a:r>
                        <a:rPr lang="en-US" sz="1400" b="1" dirty="0">
                          <a:solidFill>
                            <a:schemeClr val="accent1"/>
                          </a:solidFill>
                          <a:effectLst/>
                        </a:rPr>
                        <a:t>income..............................................</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indent="0" algn="r">
                        <a:lnSpc>
                          <a:spcPts val="1200"/>
                        </a:lnSpc>
                        <a:spcBef>
                          <a:spcPts val="0"/>
                        </a:spcBef>
                        <a:spcAft>
                          <a:spcPts val="0"/>
                        </a:spcAft>
                        <a:tabLst/>
                      </a:pPr>
                      <a:r>
                        <a:rPr lang="en-US" sz="1400" b="1" dirty="0">
                          <a:solidFill>
                            <a:schemeClr val="accent1"/>
                          </a:solidFill>
                          <a:effectLst/>
                        </a:rPr>
                        <a:t>$2,700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noFill/>
                      <a:prstDash val="solid"/>
                      <a:round/>
                      <a:headEnd type="none" w="med" len="med"/>
                      <a:tailEnd type="none" w="med" len="med"/>
                    </a:lnR>
                  </a:tcPr>
                </a:tc>
                <a:extLst>
                  <a:ext uri="{0D108BD9-81ED-4DB2-BD59-A6C34878D82A}">
                    <a16:rowId xmlns:a16="http://schemas.microsoft.com/office/drawing/2014/main" val="472596154"/>
                  </a:ext>
                </a:extLst>
              </a:tr>
              <a:tr h="160091">
                <a:tc gridSpan="4">
                  <a:txBody>
                    <a:bodyPr/>
                    <a:lstStyle/>
                    <a:p>
                      <a:pPr marL="196215" marR="0">
                        <a:lnSpc>
                          <a:spcPts val="1200"/>
                        </a:lnSpc>
                        <a:spcBef>
                          <a:spcPts val="0"/>
                        </a:spcBef>
                        <a:spcAft>
                          <a:spcPts val="0"/>
                        </a:spcAft>
                      </a:pPr>
                      <a:r>
                        <a:rPr lang="en-US" sz="1400" b="1" dirty="0">
                          <a:solidFill>
                            <a:schemeClr val="accent1"/>
                          </a:solidFill>
                          <a:effectLst/>
                        </a:rPr>
                        <a:t>Loss on equipment sale...................................</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no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ts val="1200"/>
                        </a:lnSpc>
                        <a:spcBef>
                          <a:spcPts val="0"/>
                        </a:spcBef>
                        <a:spcAft>
                          <a:spcPts val="0"/>
                        </a:spcAft>
                        <a:tabLst>
                          <a:tab pos="413385" algn="l"/>
                        </a:tabLs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noFill/>
                      <a:prstDash val="solid"/>
                      <a:round/>
                      <a:headEnd type="none" w="med" len="med"/>
                      <a:tailEnd type="none" w="med" len="med"/>
                    </a:lnR>
                  </a:tcPr>
                </a:tc>
                <a:extLst>
                  <a:ext uri="{0D108BD9-81ED-4DB2-BD59-A6C34878D82A}">
                    <a16:rowId xmlns:a16="http://schemas.microsoft.com/office/drawing/2014/main" val="986442683"/>
                  </a:ext>
                </a:extLst>
              </a:tr>
              <a:tr h="160091">
                <a:tc gridSpan="4">
                  <a:txBody>
                    <a:bodyPr/>
                    <a:lstStyle/>
                    <a:p>
                      <a:pPr marL="0" marR="0">
                        <a:lnSpc>
                          <a:spcPts val="1200"/>
                        </a:lnSpc>
                        <a:spcBef>
                          <a:spcPts val="0"/>
                        </a:spcBef>
                        <a:spcAft>
                          <a:spcPts val="0"/>
                        </a:spcAft>
                      </a:pPr>
                      <a:r>
                        <a:rPr lang="en-US" sz="1400" b="1" dirty="0">
                          <a:solidFill>
                            <a:schemeClr val="accent1"/>
                          </a:solidFill>
                          <a:effectLst/>
                        </a:rPr>
                        <a:t>    </a:t>
                      </a:r>
                      <a:r>
                        <a:rPr lang="en-US" sz="1400" b="1" dirty="0" smtClean="0">
                          <a:solidFill>
                            <a:schemeClr val="accent1"/>
                          </a:solidFill>
                          <a:effectLst/>
                        </a:rPr>
                        <a:t> Rental </a:t>
                      </a:r>
                      <a:r>
                        <a:rPr lang="en-US" sz="1400" b="1" dirty="0">
                          <a:solidFill>
                            <a:schemeClr val="accent1"/>
                          </a:solidFill>
                          <a:effectLst/>
                        </a:rPr>
                        <a:t>revenue................................................</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no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lnSpc>
                          <a:spcPts val="1200"/>
                        </a:lnSpc>
                        <a:spcBef>
                          <a:spcPts val="0"/>
                        </a:spcBef>
                        <a:spcAft>
                          <a:spcPts val="0"/>
                        </a:spcAft>
                        <a:tabLst>
                          <a:tab pos="413385" algn="l"/>
                        </a:tabLst>
                      </a:pPr>
                      <a:r>
                        <a:rPr lang="en-US" sz="1400" b="1" dirty="0">
                          <a:solidFill>
                            <a:schemeClr val="accent1"/>
                          </a:solidFill>
                          <a:effectLst/>
                        </a:rPr>
                        <a:t>12,000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noFill/>
                      <a:prstDash val="solid"/>
                      <a:round/>
                      <a:headEnd type="none" w="med" len="med"/>
                      <a:tailEnd type="none" w="med" len="med"/>
                    </a:lnR>
                  </a:tcPr>
                </a:tc>
                <a:extLst>
                  <a:ext uri="{0D108BD9-81ED-4DB2-BD59-A6C34878D82A}">
                    <a16:rowId xmlns:a16="http://schemas.microsoft.com/office/drawing/2014/main" val="1123477092"/>
                  </a:ext>
                </a:extLst>
              </a:tr>
              <a:tr h="160091">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noFill/>
                      <a:prstDash val="solid"/>
                      <a:round/>
                      <a:headEnd type="none" w="med" len="med"/>
                      <a:tailEnd type="none" w="med" len="med"/>
                    </a:lnL>
                  </a:tcPr>
                </a:tc>
                <a:tc gridSpan="3">
                  <a:txBody>
                    <a:bodyPr/>
                    <a:lstStyle/>
                    <a:p>
                      <a:pPr marL="0" marR="0">
                        <a:lnSpc>
                          <a:spcPts val="1200"/>
                        </a:lnSpc>
                        <a:spcBef>
                          <a:spcPts val="0"/>
                        </a:spcBef>
                        <a:spcAft>
                          <a:spcPts val="0"/>
                        </a:spcAft>
                      </a:pPr>
                      <a:r>
                        <a:rPr lang="en-US" sz="1400" b="1" dirty="0">
                          <a:solidFill>
                            <a:schemeClr val="accent1"/>
                          </a:solidFill>
                          <a:effectLst/>
                        </a:rPr>
                        <a:t>   </a:t>
                      </a:r>
                      <a:r>
                        <a:rPr lang="en-US" sz="1400" b="1" dirty="0" smtClean="0">
                          <a:solidFill>
                            <a:schemeClr val="accent1"/>
                          </a:solidFill>
                          <a:effectLst/>
                        </a:rPr>
                        <a:t>Fire </a:t>
                      </a:r>
                      <a:r>
                        <a:rPr lang="en-US" sz="1400" b="1" dirty="0">
                          <a:solidFill>
                            <a:schemeClr val="accent1"/>
                          </a:solidFill>
                          <a:effectLst/>
                        </a:rPr>
                        <a:t>loss.........................................................</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lnSpc>
                          <a:spcPts val="1200"/>
                        </a:lnSpc>
                        <a:spcBef>
                          <a:spcPts val="0"/>
                        </a:spcBef>
                        <a:spcAft>
                          <a:spcPts val="0"/>
                        </a:spcAft>
                        <a:tabLst>
                          <a:tab pos="413385" algn="l"/>
                        </a:tabLst>
                      </a:pPr>
                      <a:r>
                        <a:rPr lang="en-US" sz="1400" b="1" dirty="0">
                          <a:solidFill>
                            <a:schemeClr val="accent1"/>
                          </a:solidFill>
                          <a:effectLst/>
                        </a:rPr>
                        <a:t>      </a:t>
                      </a:r>
                      <a:r>
                        <a:rPr lang="en-US" sz="1400" b="1" dirty="0" smtClean="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lnSpc>
                          <a:spcPts val="1200"/>
                        </a:lnSpc>
                        <a:spcBef>
                          <a:spcPts val="0"/>
                        </a:spcBef>
                        <a:spcAft>
                          <a:spcPts val="0"/>
                        </a:spcAft>
                      </a:pP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noFill/>
                      <a:prstDash val="solid"/>
                      <a:round/>
                      <a:headEnd type="none" w="med" len="med"/>
                      <a:tailEnd type="none" w="med" len="med"/>
                    </a:lnR>
                  </a:tcPr>
                </a:tc>
                <a:extLst>
                  <a:ext uri="{0D108BD9-81ED-4DB2-BD59-A6C34878D82A}">
                    <a16:rowId xmlns:a16="http://schemas.microsoft.com/office/drawing/2014/main" val="1366620846"/>
                  </a:ext>
                </a:extLst>
              </a:tr>
              <a:tr h="160091">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noFill/>
                      <a:prstDash val="solid"/>
                      <a:round/>
                      <a:headEnd type="none" w="med" len="med"/>
                      <a:tailEnd type="none" w="med" len="med"/>
                    </a:lnL>
                  </a:tcPr>
                </a:tc>
                <a:tc gridSpan="3">
                  <a:txBody>
                    <a:bodyPr/>
                    <a:lstStyle/>
                    <a:p>
                      <a:pPr marL="0" marR="0">
                        <a:lnSpc>
                          <a:spcPts val="1200"/>
                        </a:lnSpc>
                        <a:spcBef>
                          <a:spcPts val="0"/>
                        </a:spcBef>
                        <a:spcAft>
                          <a:spcPts val="0"/>
                        </a:spcAft>
                      </a:pPr>
                      <a:r>
                        <a:rPr lang="en-US" sz="1400" b="1" dirty="0">
                          <a:solidFill>
                            <a:schemeClr val="accent1"/>
                          </a:solidFill>
                          <a:effectLst/>
                        </a:rPr>
                        <a:t>Income before tax.............................................</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lnSpc>
                          <a:spcPts val="1200"/>
                        </a:lnSpc>
                        <a:spcBef>
                          <a:spcPts val="0"/>
                        </a:spcBef>
                        <a:spcAft>
                          <a:spcPts val="0"/>
                        </a:spcAft>
                      </a:pPr>
                      <a:r>
                        <a:rPr lang="en-US" sz="1400" b="1" dirty="0">
                          <a:solidFill>
                            <a:schemeClr val="accent1"/>
                          </a:solidFill>
                          <a:effectLst/>
                        </a:rPr>
                        <a:t>724,200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noFill/>
                      <a:prstDash val="solid"/>
                      <a:round/>
                      <a:headEnd type="none" w="med" len="med"/>
                      <a:tailEnd type="none" w="med" len="med"/>
                    </a:lnR>
                  </a:tcPr>
                </a:tc>
                <a:extLst>
                  <a:ext uri="{0D108BD9-81ED-4DB2-BD59-A6C34878D82A}">
                    <a16:rowId xmlns:a16="http://schemas.microsoft.com/office/drawing/2014/main" val="2685205072"/>
                  </a:ext>
                </a:extLst>
              </a:tr>
              <a:tr h="160091">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noFill/>
                      <a:prstDash val="solid"/>
                      <a:round/>
                      <a:headEnd type="none" w="med" len="med"/>
                      <a:tailEnd type="none" w="med" len="med"/>
                    </a:lnL>
                  </a:tcPr>
                </a:tc>
                <a:tc gridSpan="3">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u="none" strike="noStrike">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noFill/>
                      <a:prstDash val="solid"/>
                      <a:round/>
                      <a:headEnd type="none" w="med" len="med"/>
                      <a:tailEnd type="none" w="med" len="med"/>
                    </a:lnR>
                  </a:tcPr>
                </a:tc>
                <a:extLst>
                  <a:ext uri="{0D108BD9-81ED-4DB2-BD59-A6C34878D82A}">
                    <a16:rowId xmlns:a16="http://schemas.microsoft.com/office/drawing/2014/main" val="4238790807"/>
                  </a:ext>
                </a:extLst>
              </a:tr>
              <a:tr h="160091">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noFill/>
                      <a:prstDash val="solid"/>
                      <a:round/>
                      <a:headEnd type="none" w="med" len="med"/>
                      <a:tailEnd type="none" w="med" len="med"/>
                    </a:lnL>
                  </a:tcPr>
                </a:tc>
                <a:tc gridSpan="3">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noFill/>
                      <a:prstDash val="solid"/>
                      <a:round/>
                      <a:headEnd type="none" w="med" len="med"/>
                      <a:tailEnd type="none" w="med" len="med"/>
                    </a:lnR>
                  </a:tcPr>
                </a:tc>
                <a:extLst>
                  <a:ext uri="{0D108BD9-81ED-4DB2-BD59-A6C34878D82A}">
                    <a16:rowId xmlns:a16="http://schemas.microsoft.com/office/drawing/2014/main" val="933016770"/>
                  </a:ext>
                </a:extLst>
              </a:tr>
              <a:tr h="160091">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noFill/>
                      <a:prstDash val="solid"/>
                      <a:round/>
                      <a:headEnd type="none" w="med" len="med"/>
                      <a:tailEnd type="none" w="med" len="med"/>
                    </a:lnL>
                  </a:tcPr>
                </a:tc>
                <a:tc gridSpan="3">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tabLst>
                          <a:tab pos="413385" algn="l"/>
                        </a:tabLst>
                      </a:pPr>
                      <a:r>
                        <a:rPr lang="en-US" sz="1400" u="none" strike="noStrike"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noFill/>
                      <a:prstDash val="solid"/>
                      <a:round/>
                      <a:headEnd type="none" w="med" len="med"/>
                      <a:tailEnd type="none" w="med" len="med"/>
                    </a:lnR>
                  </a:tcPr>
                </a:tc>
                <a:extLst>
                  <a:ext uri="{0D108BD9-81ED-4DB2-BD59-A6C34878D82A}">
                    <a16:rowId xmlns:a16="http://schemas.microsoft.com/office/drawing/2014/main" val="1839409520"/>
                  </a:ext>
                </a:extLst>
              </a:tr>
              <a:tr h="160091">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noFill/>
                      <a:prstDash val="solid"/>
                      <a:round/>
                      <a:headEnd type="none" w="med" len="med"/>
                      <a:tailEnd type="none" w="med" len="med"/>
                    </a:lnL>
                  </a:tcPr>
                </a:tc>
                <a:tc gridSpan="3">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u="none" strike="noStrike"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noFill/>
                      <a:prstDash val="solid"/>
                      <a:round/>
                      <a:headEnd type="none" w="med" len="med"/>
                      <a:tailEnd type="none" w="med" len="med"/>
                    </a:lnR>
                  </a:tcPr>
                </a:tc>
                <a:extLst>
                  <a:ext uri="{0D108BD9-81ED-4DB2-BD59-A6C34878D82A}">
                    <a16:rowId xmlns:a16="http://schemas.microsoft.com/office/drawing/2014/main" val="1127383599"/>
                  </a:ext>
                </a:extLst>
              </a:tr>
              <a:tr h="125786">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noFill/>
                      <a:prstDash val="solid"/>
                      <a:round/>
                      <a:headEnd type="none" w="med" len="med"/>
                      <a:tailEnd type="none" w="med" len="med"/>
                    </a:lnL>
                  </a:tcPr>
                </a:tc>
                <a:tc gridSpan="3">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noFill/>
                      <a:prstDash val="solid"/>
                      <a:round/>
                      <a:headEnd type="none" w="med" len="med"/>
                      <a:tailEnd type="none" w="med" len="med"/>
                    </a:lnR>
                  </a:tcPr>
                </a:tc>
                <a:extLst>
                  <a:ext uri="{0D108BD9-81ED-4DB2-BD59-A6C34878D82A}">
                    <a16:rowId xmlns:a16="http://schemas.microsoft.com/office/drawing/2014/main" val="3603688494"/>
                  </a:ext>
                </a:extLst>
              </a:tr>
              <a:tr h="125786">
                <a:tc>
                  <a:txBody>
                    <a:bodyPr/>
                    <a:lstStyle/>
                    <a:p>
                      <a:pPr marL="0" marR="0">
                        <a:spcBef>
                          <a:spcPts val="200"/>
                        </a:spcBef>
                        <a:spcAft>
                          <a:spcPts val="10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marL="0" marR="0">
                        <a:spcBef>
                          <a:spcPts val="200"/>
                        </a:spcBef>
                        <a:spcAft>
                          <a:spcPts val="10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B w="12700" cap="flat" cmpd="sng" algn="ctr">
                      <a:noFill/>
                      <a:prstDash val="solid"/>
                      <a:round/>
                      <a:headEnd type="none" w="med" len="med"/>
                      <a:tailEnd type="none" w="med" len="med"/>
                    </a:lnB>
                  </a:tcPr>
                </a:tc>
                <a:tc>
                  <a:txBody>
                    <a:bodyPr/>
                    <a:lstStyle/>
                    <a:p>
                      <a:pPr marL="0" marR="0" algn="r">
                        <a:spcBef>
                          <a:spcPts val="200"/>
                        </a:spcBef>
                        <a:spcAft>
                          <a:spcPts val="10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12700" cap="flat" cmpd="sng" algn="ctr">
                      <a:noFill/>
                      <a:prstDash val="solid"/>
                      <a:round/>
                      <a:headEnd type="none" w="med" len="med"/>
                      <a:tailEnd type="none" w="med" len="med"/>
                    </a:lnB>
                  </a:tcPr>
                </a:tc>
                <a:tc>
                  <a:txBody>
                    <a:bodyPr/>
                    <a:lstStyle/>
                    <a:p>
                      <a:pPr marL="0" marR="0" algn="r">
                        <a:spcBef>
                          <a:spcPts val="200"/>
                        </a:spcBef>
                        <a:spcAft>
                          <a:spcPts val="10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12700" cap="flat" cmpd="sng" algn="ctr">
                      <a:noFill/>
                      <a:prstDash val="solid"/>
                      <a:round/>
                      <a:headEnd type="none" w="med" len="med"/>
                      <a:tailEnd type="none" w="med" len="med"/>
                    </a:lnB>
                  </a:tcPr>
                </a:tc>
                <a:tc>
                  <a:txBody>
                    <a:bodyPr/>
                    <a:lstStyle/>
                    <a:p>
                      <a:pPr marL="0" marR="0" algn="r">
                        <a:spcBef>
                          <a:spcPts val="200"/>
                        </a:spcBef>
                        <a:spcAft>
                          <a:spcPts val="100"/>
                        </a:spcAft>
                        <a:tabLst>
                          <a:tab pos="413385" algn="l"/>
                        </a:tabLs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12700" cap="flat" cmpd="sng" algn="ctr">
                      <a:noFill/>
                      <a:prstDash val="solid"/>
                      <a:round/>
                      <a:headEnd type="none" w="med" len="med"/>
                      <a:tailEnd type="none" w="med" len="med"/>
                    </a:lnB>
                  </a:tcPr>
                </a:tc>
                <a:tc>
                  <a:txBody>
                    <a:bodyPr/>
                    <a:lstStyle/>
                    <a:p>
                      <a:pPr marL="0" marR="0" algn="r">
                        <a:spcBef>
                          <a:spcPts val="200"/>
                        </a:spcBef>
                        <a:spcAft>
                          <a:spcPts val="100"/>
                        </a:spcAft>
                      </a:pPr>
                      <a:r>
                        <a:rPr lang="en-US" sz="1100" u="none" strike="noStrike">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12700" cap="flat" cmpd="sng" algn="ctr">
                      <a:noFill/>
                      <a:prstDash val="solid"/>
                      <a:round/>
                      <a:headEnd type="none" w="med" len="med"/>
                      <a:tailEnd type="none" w="med" len="med"/>
                    </a:lnB>
                  </a:tcPr>
                </a:tc>
                <a:tc>
                  <a:txBody>
                    <a:bodyPr/>
                    <a:lstStyle/>
                    <a:p>
                      <a:pPr marL="0" marR="0">
                        <a:spcBef>
                          <a:spcPts val="200"/>
                        </a:spcBef>
                        <a:spcAft>
                          <a:spcPts val="10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786500977"/>
                  </a:ext>
                </a:extLst>
              </a:tr>
            </a:tbl>
          </a:graphicData>
        </a:graphic>
      </p:graphicFrame>
      <p:cxnSp>
        <p:nvCxnSpPr>
          <p:cNvPr id="9" name="Straight Connector 8">
            <a:extLst>
              <a:ext uri="{FF2B5EF4-FFF2-40B4-BE49-F238E27FC236}">
                <a16:creationId xmlns:a16="http://schemas.microsoft.com/office/drawing/2014/main" id="{74FF8341-2B77-4B8B-8073-3D8885EAF967}"/>
              </a:ext>
            </a:extLst>
          </p:cNvPr>
          <p:cNvCxnSpPr>
            <a:cxnSpLocks/>
          </p:cNvCxnSpPr>
          <p:nvPr/>
        </p:nvCxnSpPr>
        <p:spPr>
          <a:xfrm>
            <a:off x="2694563" y="2982306"/>
            <a:ext cx="0" cy="33740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7BAE55D-43A7-4584-BF6B-4AD488E215FF}"/>
              </a:ext>
            </a:extLst>
          </p:cNvPr>
          <p:cNvCxnSpPr/>
          <p:nvPr/>
        </p:nvCxnSpPr>
        <p:spPr>
          <a:xfrm>
            <a:off x="8968903" y="2982306"/>
            <a:ext cx="0" cy="33740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233E2BC-B28D-4C7F-B650-A0D148B98289}"/>
              </a:ext>
            </a:extLst>
          </p:cNvPr>
          <p:cNvCxnSpPr>
            <a:cxnSpLocks/>
          </p:cNvCxnSpPr>
          <p:nvPr/>
        </p:nvCxnSpPr>
        <p:spPr>
          <a:xfrm flipH="1">
            <a:off x="2694563" y="6356350"/>
            <a:ext cx="627434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975567" y="5134276"/>
            <a:ext cx="1097828" cy="307777"/>
          </a:xfrm>
          <a:prstGeom prst="rect">
            <a:avLst/>
          </a:prstGeom>
          <a:noFill/>
        </p:spPr>
        <p:txBody>
          <a:bodyPr wrap="square" rtlCol="0">
            <a:spAutoFit/>
          </a:bodyPr>
          <a:lstStyle/>
          <a:p>
            <a:r>
              <a:rPr lang="en-US" sz="1400" b="1" dirty="0" smtClean="0">
                <a:solidFill>
                  <a:schemeClr val="accent1"/>
                </a:solidFill>
              </a:rPr>
              <a:t>(4,500)</a:t>
            </a:r>
            <a:endParaRPr lang="en-US" sz="1400" b="1" dirty="0">
              <a:solidFill>
                <a:schemeClr val="accent1"/>
              </a:solidFill>
            </a:endParaRPr>
          </a:p>
        </p:txBody>
      </p:sp>
      <p:sp>
        <p:nvSpPr>
          <p:cNvPr id="12" name="TextBox 11"/>
          <p:cNvSpPr txBox="1"/>
          <p:nvPr/>
        </p:nvSpPr>
        <p:spPr>
          <a:xfrm>
            <a:off x="6878761" y="5594547"/>
            <a:ext cx="1097828" cy="307777"/>
          </a:xfrm>
          <a:prstGeom prst="rect">
            <a:avLst/>
          </a:prstGeom>
          <a:noFill/>
        </p:spPr>
        <p:txBody>
          <a:bodyPr wrap="square" rtlCol="0">
            <a:spAutoFit/>
          </a:bodyPr>
          <a:lstStyle/>
          <a:p>
            <a:r>
              <a:rPr lang="en-US" sz="1400" b="1" u="sng" dirty="0" smtClean="0">
                <a:solidFill>
                  <a:schemeClr val="accent1"/>
                </a:solidFill>
              </a:rPr>
              <a:t>(26,000)</a:t>
            </a:r>
            <a:endParaRPr lang="en-US" sz="1400" b="1" u="sng" dirty="0">
              <a:solidFill>
                <a:schemeClr val="accent1"/>
              </a:solidFill>
            </a:endParaRPr>
          </a:p>
        </p:txBody>
      </p:sp>
      <p:sp>
        <p:nvSpPr>
          <p:cNvPr id="13" name="TextBox 12"/>
          <p:cNvSpPr txBox="1"/>
          <p:nvPr/>
        </p:nvSpPr>
        <p:spPr>
          <a:xfrm>
            <a:off x="7923832" y="5588302"/>
            <a:ext cx="1097828" cy="307777"/>
          </a:xfrm>
          <a:prstGeom prst="rect">
            <a:avLst/>
          </a:prstGeom>
          <a:noFill/>
        </p:spPr>
        <p:txBody>
          <a:bodyPr wrap="square" rtlCol="0">
            <a:spAutoFit/>
          </a:bodyPr>
          <a:lstStyle/>
          <a:p>
            <a:r>
              <a:rPr lang="en-US" sz="1400" b="1" u="sng" dirty="0" smtClean="0">
                <a:solidFill>
                  <a:schemeClr val="accent1"/>
                </a:solidFill>
              </a:rPr>
              <a:t>(15,800)</a:t>
            </a:r>
            <a:endParaRPr lang="en-US" sz="1400" b="1" u="sng" dirty="0">
              <a:solidFill>
                <a:schemeClr val="accent1"/>
              </a:solidFill>
            </a:endParaRPr>
          </a:p>
        </p:txBody>
      </p:sp>
    </p:spTree>
    <p:extLst>
      <p:ext uri="{BB962C8B-B14F-4D97-AF65-F5344CB8AC3E}">
        <p14:creationId xmlns:p14="http://schemas.microsoft.com/office/powerpoint/2010/main" val="4179885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ABC3620-6820-4EE7-8C5A-6843B39EF0D6}"/>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30C8EBB7-4E1D-4B00-9CCB-CA71005BD030}"/>
              </a:ext>
            </a:extLst>
          </p:cNvPr>
          <p:cNvSpPr/>
          <p:nvPr/>
        </p:nvSpPr>
        <p:spPr>
          <a:xfrm>
            <a:off x="2543929" y="287125"/>
            <a:ext cx="801854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Income Statement of a Corporation,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06EFB2D1-3340-42E8-8A9B-6CC247D0A258}"/>
              </a:ext>
            </a:extLst>
          </p:cNvPr>
          <p:cNvSpPr/>
          <p:nvPr/>
        </p:nvSpPr>
        <p:spPr>
          <a:xfrm>
            <a:off x="398834" y="1194589"/>
            <a:ext cx="10904706" cy="646331"/>
          </a:xfrm>
          <a:prstGeom prst="rect">
            <a:avLst/>
          </a:prstGeom>
        </p:spPr>
        <p:txBody>
          <a:bodyPr wrap="square">
            <a:spAutoFit/>
          </a:bodyPr>
          <a:lstStyle/>
          <a:p>
            <a:pPr marL="174625" indent="-174625"/>
            <a:r>
              <a:rPr lang="en-US" b="1" dirty="0">
                <a:latin typeface="Times" panose="02020603050405020304" pitchFamily="18" charset="0"/>
                <a:ea typeface="MS Mincho" panose="02020609040205080304" pitchFamily="49" charset="-128"/>
                <a:cs typeface="Times New Roman" panose="02020603050405020304" pitchFamily="18" charset="0"/>
              </a:rPr>
              <a:t>• The next section of the income statement shows the income tax expense and the remaining income after tax. This is called “net income”.</a:t>
            </a:r>
            <a:endParaRPr lang="en-US" dirty="0">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C1909DA4-0D36-4BA4-9A0A-00A119EFBE5D}"/>
              </a:ext>
            </a:extLst>
          </p:cNvPr>
          <p:cNvGraphicFramePr>
            <a:graphicFrameLocks noGrp="1"/>
          </p:cNvGraphicFramePr>
          <p:nvPr>
            <p:extLst>
              <p:ext uri="{D42A27DB-BD31-4B8C-83A1-F6EECF244321}">
                <p14:modId xmlns:p14="http://schemas.microsoft.com/office/powerpoint/2010/main" val="2583951879"/>
              </p:ext>
            </p:extLst>
          </p:nvPr>
        </p:nvGraphicFramePr>
        <p:xfrm>
          <a:off x="2344366" y="2140946"/>
          <a:ext cx="6859171" cy="3652520"/>
        </p:xfrm>
        <a:graphic>
          <a:graphicData uri="http://schemas.openxmlformats.org/drawingml/2006/table">
            <a:tbl>
              <a:tblPr>
                <a:tableStyleId>{2D5ABB26-0587-4C30-8999-92F81FD0307C}</a:tableStyleId>
              </a:tblPr>
              <a:tblGrid>
                <a:gridCol w="91624">
                  <a:extLst>
                    <a:ext uri="{9D8B030D-6E8A-4147-A177-3AD203B41FA5}">
                      <a16:colId xmlns:a16="http://schemas.microsoft.com/office/drawing/2014/main" val="2555151363"/>
                    </a:ext>
                  </a:extLst>
                </a:gridCol>
                <a:gridCol w="2804922">
                  <a:extLst>
                    <a:ext uri="{9D8B030D-6E8A-4147-A177-3AD203B41FA5}">
                      <a16:colId xmlns:a16="http://schemas.microsoft.com/office/drawing/2014/main" val="3465129917"/>
                    </a:ext>
                  </a:extLst>
                </a:gridCol>
                <a:gridCol w="301525">
                  <a:extLst>
                    <a:ext uri="{9D8B030D-6E8A-4147-A177-3AD203B41FA5}">
                      <a16:colId xmlns:a16="http://schemas.microsoft.com/office/drawing/2014/main" val="713829535"/>
                    </a:ext>
                  </a:extLst>
                </a:gridCol>
                <a:gridCol w="1030209">
                  <a:extLst>
                    <a:ext uri="{9D8B030D-6E8A-4147-A177-3AD203B41FA5}">
                      <a16:colId xmlns:a16="http://schemas.microsoft.com/office/drawing/2014/main" val="3009904546"/>
                    </a:ext>
                  </a:extLst>
                </a:gridCol>
                <a:gridCol w="1106520">
                  <a:extLst>
                    <a:ext uri="{9D8B030D-6E8A-4147-A177-3AD203B41FA5}">
                      <a16:colId xmlns:a16="http://schemas.microsoft.com/office/drawing/2014/main" val="1022727871"/>
                    </a:ext>
                  </a:extLst>
                </a:gridCol>
                <a:gridCol w="1139091">
                  <a:extLst>
                    <a:ext uri="{9D8B030D-6E8A-4147-A177-3AD203B41FA5}">
                      <a16:colId xmlns:a16="http://schemas.microsoft.com/office/drawing/2014/main" val="2809654651"/>
                    </a:ext>
                  </a:extLst>
                </a:gridCol>
                <a:gridCol w="385280">
                  <a:extLst>
                    <a:ext uri="{9D8B030D-6E8A-4147-A177-3AD203B41FA5}">
                      <a16:colId xmlns:a16="http://schemas.microsoft.com/office/drawing/2014/main" val="4081327445"/>
                    </a:ext>
                  </a:extLst>
                </a:gridCol>
              </a:tblGrid>
              <a:tr h="554990">
                <a:tc gridSpan="7">
                  <a:txBody>
                    <a:bodyPr/>
                    <a:lstStyle/>
                    <a:p>
                      <a:pPr marL="0" marR="0" algn="ctr">
                        <a:spcBef>
                          <a:spcPts val="0"/>
                        </a:spcBef>
                        <a:spcAft>
                          <a:spcPts val="0"/>
                        </a:spcAft>
                      </a:pPr>
                      <a:r>
                        <a:rPr lang="en-US" sz="1400" b="1" dirty="0">
                          <a:effectLst/>
                        </a:rPr>
                        <a:t>San Jose Consulting Services</a:t>
                      </a:r>
                    </a:p>
                    <a:p>
                      <a:pPr marL="0" marR="0" algn="ctr">
                        <a:spcBef>
                          <a:spcPts val="0"/>
                        </a:spcBef>
                        <a:spcAft>
                          <a:spcPts val="0"/>
                        </a:spcAft>
                      </a:pPr>
                      <a:r>
                        <a:rPr lang="en-US" sz="1400" b="1" dirty="0">
                          <a:effectLst/>
                        </a:rPr>
                        <a:t>Income statement</a:t>
                      </a:r>
                    </a:p>
                    <a:p>
                      <a:pPr marL="0" marR="0" algn="ctr">
                        <a:spcBef>
                          <a:spcPts val="200"/>
                        </a:spcBef>
                        <a:spcAft>
                          <a:spcPts val="100"/>
                        </a:spcAft>
                      </a:pPr>
                      <a:r>
                        <a:rPr lang="en-US" sz="1400" b="1" dirty="0">
                          <a:effectLst/>
                        </a:rPr>
                        <a:t>For the Year Ended December 31, 20xx</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76293141"/>
                  </a:ext>
                </a:extLst>
              </a:tr>
              <a:tr h="9144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4445" algn="r">
                        <a:lnSpc>
                          <a:spcPts val="1000"/>
                        </a:lnSpc>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94784137"/>
                  </a:ext>
                </a:extLst>
              </a:tr>
              <a:tr h="17145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Service revenue........................................................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$1,850,000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43502851"/>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Operating expenses (see detail)...............................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u="sng">
                          <a:effectLst/>
                        </a:rPr>
                        <a:t>1,110,000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31885734"/>
                  </a:ext>
                </a:extLst>
              </a:tr>
              <a:tr h="18288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Operating income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740,000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77193122"/>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Other revenue, expense, gain or loss.......................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48600969"/>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a:t>
                      </a:r>
                      <a:r>
                        <a:rPr lang="en-US" sz="1400" dirty="0" smtClean="0">
                          <a:effectLst/>
                        </a:rPr>
                        <a:t> </a:t>
                      </a:r>
                      <a:r>
                        <a:rPr lang="en-US" sz="1400" dirty="0">
                          <a:effectLst/>
                        </a:rPr>
                        <a:t>Interest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$2,700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08652006"/>
                  </a:ext>
                </a:extLst>
              </a:tr>
              <a:tr h="0">
                <a:tc gridSpan="4">
                  <a:txBody>
                    <a:bodyPr/>
                    <a:lstStyle/>
                    <a:p>
                      <a:pPr marL="196215" marR="0">
                        <a:spcBef>
                          <a:spcPts val="0"/>
                        </a:spcBef>
                        <a:spcAft>
                          <a:spcPts val="0"/>
                        </a:spcAft>
                      </a:pPr>
                      <a:r>
                        <a:rPr lang="en-US" sz="1400" dirty="0">
                          <a:effectLst/>
                        </a:rPr>
                        <a:t>Loss on equipment sale..........................................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52346089"/>
                  </a:ext>
                </a:extLst>
              </a:tr>
              <a:tr h="0">
                <a:tc gridSpan="4">
                  <a:txBody>
                    <a:bodyPr/>
                    <a:lstStyle/>
                    <a:p>
                      <a:pPr marL="0" marR="0">
                        <a:spcBef>
                          <a:spcPts val="0"/>
                        </a:spcBef>
                        <a:spcAft>
                          <a:spcPts val="0"/>
                        </a:spcAft>
                      </a:pPr>
                      <a:r>
                        <a:rPr lang="en-US" sz="1400" dirty="0">
                          <a:effectLst/>
                        </a:rPr>
                        <a:t>     Rental revenue.......................................................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12,000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15910326"/>
                  </a:ext>
                </a:extLst>
              </a:tr>
              <a:tr h="0">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a:t>
                      </a:r>
                      <a:r>
                        <a:rPr lang="en-US" sz="1400" dirty="0" smtClean="0">
                          <a:effectLst/>
                        </a:rPr>
                        <a:t> </a:t>
                      </a:r>
                      <a:r>
                        <a:rPr lang="en-US" sz="1400" dirty="0">
                          <a:effectLst/>
                        </a:rPr>
                        <a:t>Fire loss.................................................................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48196801"/>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Income before tax……...............................................</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724,200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19164666"/>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b="1" dirty="0">
                          <a:solidFill>
                            <a:schemeClr val="accent1"/>
                          </a:solidFill>
                          <a:effectLst/>
                        </a:rPr>
                        <a:t>Income tax expense..............................................</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b="1" u="sng">
                          <a:solidFill>
                            <a:schemeClr val="accent1"/>
                          </a:solidFill>
                          <a:effectLst/>
                        </a:rPr>
                        <a:t>220,000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43933226"/>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b="1" dirty="0">
                          <a:solidFill>
                            <a:schemeClr val="accent1"/>
                          </a:solidFill>
                          <a:effectLst/>
                        </a:rPr>
                        <a:t>Net income...........................................................</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b="1" u="sng" dirty="0">
                          <a:solidFill>
                            <a:schemeClr val="accent1"/>
                          </a:solidFill>
                          <a:effectLst/>
                        </a:rPr>
                        <a:t>$504,200</a:t>
                      </a:r>
                      <a:endParaRPr lang="en-US" sz="1400" b="1" u="sng"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u="none" dirty="0">
                          <a:effectLst/>
                        </a:rPr>
                        <a:t> </a:t>
                      </a:r>
                      <a:endParaRPr lang="en-US" sz="1400" u="none"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2802022"/>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6440554"/>
                  </a:ext>
                </a:extLst>
              </a:tr>
              <a:tr h="91440">
                <a:tc>
                  <a:txBody>
                    <a:bodyPr/>
                    <a:lstStyle/>
                    <a:p>
                      <a:pPr marL="0" marR="0">
                        <a:spcBef>
                          <a:spcPts val="200"/>
                        </a:spcBef>
                        <a:spcAft>
                          <a:spcPts val="10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marR="0">
                        <a:spcBef>
                          <a:spcPts val="200"/>
                        </a:spcBef>
                        <a:spcAft>
                          <a:spcPts val="10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B w="28575"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28575"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28575"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28575"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400" u="none" strike="noStrike">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28575" cap="flat" cmpd="sng" algn="ctr">
                      <a:solidFill>
                        <a:schemeClr val="tx1"/>
                      </a:solidFill>
                      <a:prstDash val="solid"/>
                      <a:round/>
                      <a:headEnd type="none" w="med" len="med"/>
                      <a:tailEnd type="none" w="med" len="med"/>
                    </a:lnB>
                  </a:tcPr>
                </a:tc>
                <a:tc>
                  <a:txBody>
                    <a:bodyPr/>
                    <a:lstStyle/>
                    <a:p>
                      <a:pPr marL="0" marR="0">
                        <a:spcBef>
                          <a:spcPts val="200"/>
                        </a:spcBef>
                        <a:spcAft>
                          <a:spcPts val="10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3680978"/>
                  </a:ext>
                </a:extLst>
              </a:tr>
            </a:tbl>
          </a:graphicData>
        </a:graphic>
      </p:graphicFrame>
      <p:cxnSp>
        <p:nvCxnSpPr>
          <p:cNvPr id="7" name="Straight Connector 6">
            <a:extLst>
              <a:ext uri="{FF2B5EF4-FFF2-40B4-BE49-F238E27FC236}">
                <a16:creationId xmlns:a16="http://schemas.microsoft.com/office/drawing/2014/main" id="{0BF5B0F1-BC72-450C-B44F-74A10F69D351}"/>
              </a:ext>
            </a:extLst>
          </p:cNvPr>
          <p:cNvCxnSpPr/>
          <p:nvPr/>
        </p:nvCxnSpPr>
        <p:spPr>
          <a:xfrm>
            <a:off x="8085304" y="5379395"/>
            <a:ext cx="67931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087202" y="4041043"/>
            <a:ext cx="1097828" cy="307777"/>
          </a:xfrm>
          <a:prstGeom prst="rect">
            <a:avLst/>
          </a:prstGeom>
          <a:noFill/>
        </p:spPr>
        <p:txBody>
          <a:bodyPr wrap="square" rtlCol="0">
            <a:spAutoFit/>
          </a:bodyPr>
          <a:lstStyle/>
          <a:p>
            <a:r>
              <a:rPr lang="en-US" sz="1400" dirty="0" smtClean="0"/>
              <a:t>(4,500)</a:t>
            </a:r>
            <a:endParaRPr lang="en-US" sz="1400" dirty="0"/>
          </a:p>
        </p:txBody>
      </p:sp>
      <p:sp>
        <p:nvSpPr>
          <p:cNvPr id="9" name="TextBox 8"/>
          <p:cNvSpPr txBox="1"/>
          <p:nvPr/>
        </p:nvSpPr>
        <p:spPr>
          <a:xfrm>
            <a:off x="6996185" y="4446671"/>
            <a:ext cx="1097828" cy="307777"/>
          </a:xfrm>
          <a:prstGeom prst="rect">
            <a:avLst/>
          </a:prstGeom>
          <a:noFill/>
        </p:spPr>
        <p:txBody>
          <a:bodyPr wrap="square" rtlCol="0">
            <a:spAutoFit/>
          </a:bodyPr>
          <a:lstStyle/>
          <a:p>
            <a:r>
              <a:rPr lang="en-US" sz="1400" u="sng" dirty="0" smtClean="0"/>
              <a:t>(26,000)   </a:t>
            </a:r>
            <a:endParaRPr lang="en-US" sz="1400" u="sng" dirty="0"/>
          </a:p>
        </p:txBody>
      </p:sp>
      <p:sp>
        <p:nvSpPr>
          <p:cNvPr id="10" name="TextBox 9"/>
          <p:cNvSpPr txBox="1"/>
          <p:nvPr/>
        </p:nvSpPr>
        <p:spPr>
          <a:xfrm>
            <a:off x="8129012" y="4460802"/>
            <a:ext cx="1097828" cy="307777"/>
          </a:xfrm>
          <a:prstGeom prst="rect">
            <a:avLst/>
          </a:prstGeom>
          <a:noFill/>
        </p:spPr>
        <p:txBody>
          <a:bodyPr wrap="square" rtlCol="0">
            <a:spAutoFit/>
          </a:bodyPr>
          <a:lstStyle/>
          <a:p>
            <a:r>
              <a:rPr lang="en-US" sz="1400" u="sng" dirty="0" smtClean="0"/>
              <a:t>(15,800)</a:t>
            </a:r>
            <a:endParaRPr lang="en-US" sz="1400" u="sng" dirty="0"/>
          </a:p>
        </p:txBody>
      </p:sp>
    </p:spTree>
    <p:extLst>
      <p:ext uri="{BB962C8B-B14F-4D97-AF65-F5344CB8AC3E}">
        <p14:creationId xmlns:p14="http://schemas.microsoft.com/office/powerpoint/2010/main" val="30467078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3753DAB-7E6E-4405-A2B1-E7EAF87D760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3D6EE368-2835-46EB-A93E-454936B99F6F}"/>
              </a:ext>
            </a:extLst>
          </p:cNvPr>
          <p:cNvSpPr/>
          <p:nvPr/>
        </p:nvSpPr>
        <p:spPr>
          <a:xfrm>
            <a:off x="4147175" y="0"/>
            <a:ext cx="400622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Discontinued Operations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91C3245C-58F7-4FB4-B223-2F2BFE6B21E2}"/>
              </a:ext>
            </a:extLst>
          </p:cNvPr>
          <p:cNvSpPr/>
          <p:nvPr/>
        </p:nvSpPr>
        <p:spPr>
          <a:xfrm>
            <a:off x="359419" y="523220"/>
            <a:ext cx="12840510" cy="1200329"/>
          </a:xfrm>
          <a:prstGeom prst="rect">
            <a:avLst/>
          </a:prstGeom>
        </p:spPr>
        <p:txBody>
          <a:bodyPr wrap="square">
            <a:spAutoFit/>
          </a:bodyPr>
          <a:lstStyle/>
          <a:p>
            <a:pPr marL="117475" indent="-117475"/>
            <a:r>
              <a:rPr lang="en-US" sz="1400" b="1" dirty="0">
                <a:latin typeface="Times" panose="02020603050405020304" pitchFamily="18" charset="0"/>
                <a:ea typeface="MS Mincho" panose="02020609040205080304" pitchFamily="49" charset="-128"/>
                <a:cs typeface="Times New Roman" panose="02020603050405020304" pitchFamily="18" charset="0"/>
              </a:rPr>
              <a:t>• Sometimes a business will dispose of a major, separate, component of its business.  Such a component would be a clearly identifiable operation different</a:t>
            </a:r>
          </a:p>
          <a:p>
            <a:pPr marL="117475" indent="-117475"/>
            <a:r>
              <a:rPr lang="en-US" sz="1400" b="1" dirty="0">
                <a:latin typeface="Times" panose="02020603050405020304" pitchFamily="18" charset="0"/>
                <a:ea typeface="MS Mincho" panose="02020609040205080304" pitchFamily="49" charset="-128"/>
                <a:cs typeface="Times New Roman" panose="02020603050405020304" pitchFamily="18" charset="0"/>
              </a:rPr>
              <a:t>   from the rest of the business.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39725" indent="-339725"/>
            <a:r>
              <a:rPr lang="en-US" sz="1400" b="1" dirty="0">
                <a:latin typeface="Times" panose="02020603050405020304" pitchFamily="18" charset="0"/>
                <a:ea typeface="MS Mincho" panose="02020609040205080304" pitchFamily="49" charset="-128"/>
                <a:cs typeface="Times New Roman" panose="02020603050405020304" pitchFamily="18" charset="0"/>
              </a:rPr>
              <a:t>• This is a special item that GAAP requires to be disclosed separately at the bottom of an income statement.  The disclosure consists </a:t>
            </a:r>
          </a:p>
          <a:p>
            <a:pPr marL="339725" indent="-339725"/>
            <a:r>
              <a:rPr lang="en-US" sz="1400" b="1" dirty="0">
                <a:latin typeface="Times" panose="02020603050405020304" pitchFamily="18" charset="0"/>
                <a:ea typeface="MS Mincho" panose="02020609040205080304" pitchFamily="49" charset="-128"/>
                <a:cs typeface="Times New Roman" panose="02020603050405020304" pitchFamily="18" charset="0"/>
              </a:rPr>
              <a:t>   of two parts: 1) Income or loss up to date of disposal, 2) Gain or loss on the disposal.  These must also show income tax effect.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10" name="Table 9">
            <a:extLst>
              <a:ext uri="{FF2B5EF4-FFF2-40B4-BE49-F238E27FC236}">
                <a16:creationId xmlns:a16="http://schemas.microsoft.com/office/drawing/2014/main" id="{EC6C0B85-6075-4266-AC1F-54441EC1E9E8}"/>
              </a:ext>
            </a:extLst>
          </p:cNvPr>
          <p:cNvGraphicFramePr>
            <a:graphicFrameLocks noGrp="1"/>
          </p:cNvGraphicFramePr>
          <p:nvPr>
            <p:extLst>
              <p:ext uri="{D42A27DB-BD31-4B8C-83A1-F6EECF244321}">
                <p14:modId xmlns:p14="http://schemas.microsoft.com/office/powerpoint/2010/main" val="2288283497"/>
              </p:ext>
            </p:extLst>
          </p:nvPr>
        </p:nvGraphicFramePr>
        <p:xfrm>
          <a:off x="2403038" y="1668567"/>
          <a:ext cx="6653720" cy="4719320"/>
        </p:xfrm>
        <a:graphic>
          <a:graphicData uri="http://schemas.openxmlformats.org/drawingml/2006/table">
            <a:tbl>
              <a:tblPr>
                <a:tableStyleId>{2D5ABB26-0587-4C30-8999-92F81FD0307C}</a:tableStyleId>
              </a:tblPr>
              <a:tblGrid>
                <a:gridCol w="89656">
                  <a:extLst>
                    <a:ext uri="{9D8B030D-6E8A-4147-A177-3AD203B41FA5}">
                      <a16:colId xmlns:a16="http://schemas.microsoft.com/office/drawing/2014/main" val="353039163"/>
                    </a:ext>
                  </a:extLst>
                </a:gridCol>
                <a:gridCol w="2757363">
                  <a:extLst>
                    <a:ext uri="{9D8B030D-6E8A-4147-A177-3AD203B41FA5}">
                      <a16:colId xmlns:a16="http://schemas.microsoft.com/office/drawing/2014/main" val="948965630"/>
                    </a:ext>
                  </a:extLst>
                </a:gridCol>
                <a:gridCol w="296412">
                  <a:extLst>
                    <a:ext uri="{9D8B030D-6E8A-4147-A177-3AD203B41FA5}">
                      <a16:colId xmlns:a16="http://schemas.microsoft.com/office/drawing/2014/main" val="1247804769"/>
                    </a:ext>
                  </a:extLst>
                </a:gridCol>
                <a:gridCol w="1176500">
                  <a:extLst>
                    <a:ext uri="{9D8B030D-6E8A-4147-A177-3AD203B41FA5}">
                      <a16:colId xmlns:a16="http://schemas.microsoft.com/office/drawing/2014/main" val="80365086"/>
                    </a:ext>
                  </a:extLst>
                </a:gridCol>
                <a:gridCol w="1087759">
                  <a:extLst>
                    <a:ext uri="{9D8B030D-6E8A-4147-A177-3AD203B41FA5}">
                      <a16:colId xmlns:a16="http://schemas.microsoft.com/office/drawing/2014/main" val="2998065835"/>
                    </a:ext>
                  </a:extLst>
                </a:gridCol>
                <a:gridCol w="1119778">
                  <a:extLst>
                    <a:ext uri="{9D8B030D-6E8A-4147-A177-3AD203B41FA5}">
                      <a16:colId xmlns:a16="http://schemas.microsoft.com/office/drawing/2014/main" val="3417355241"/>
                    </a:ext>
                  </a:extLst>
                </a:gridCol>
                <a:gridCol w="63126">
                  <a:extLst>
                    <a:ext uri="{9D8B030D-6E8A-4147-A177-3AD203B41FA5}">
                      <a16:colId xmlns:a16="http://schemas.microsoft.com/office/drawing/2014/main" val="3668031017"/>
                    </a:ext>
                  </a:extLst>
                </a:gridCol>
                <a:gridCol w="63126">
                  <a:extLst>
                    <a:ext uri="{9D8B030D-6E8A-4147-A177-3AD203B41FA5}">
                      <a16:colId xmlns:a16="http://schemas.microsoft.com/office/drawing/2014/main" val="275884544"/>
                    </a:ext>
                  </a:extLst>
                </a:gridCol>
              </a:tblGrid>
              <a:tr h="554990">
                <a:tc gridSpan="7">
                  <a:txBody>
                    <a:bodyPr/>
                    <a:lstStyle/>
                    <a:p>
                      <a:pPr marL="0" marR="0" algn="ctr">
                        <a:spcBef>
                          <a:spcPts val="0"/>
                        </a:spcBef>
                        <a:spcAft>
                          <a:spcPts val="0"/>
                        </a:spcAft>
                      </a:pPr>
                      <a:r>
                        <a:rPr lang="en-US" sz="1400" b="1" dirty="0">
                          <a:effectLst/>
                        </a:rPr>
                        <a:t>San Jose Consulting Services</a:t>
                      </a:r>
                    </a:p>
                    <a:p>
                      <a:pPr marL="0" marR="0" algn="ctr">
                        <a:spcBef>
                          <a:spcPts val="0"/>
                        </a:spcBef>
                        <a:spcAft>
                          <a:spcPts val="0"/>
                        </a:spcAft>
                      </a:pPr>
                      <a:r>
                        <a:rPr lang="en-US" sz="1400" b="1" dirty="0">
                          <a:effectLst/>
                        </a:rPr>
                        <a:t>Income statement</a:t>
                      </a:r>
                    </a:p>
                    <a:p>
                      <a:pPr marL="0" marR="0" algn="ctr">
                        <a:spcBef>
                          <a:spcPts val="200"/>
                        </a:spcBef>
                        <a:spcAft>
                          <a:spcPts val="100"/>
                        </a:spcAft>
                      </a:pPr>
                      <a:r>
                        <a:rPr lang="en-US" sz="1400" b="1" dirty="0">
                          <a:effectLst/>
                        </a:rPr>
                        <a:t>For the Year Ended December 31, 20xx</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2">
                        <a:lumMod val="90000"/>
                      </a:schemeClr>
                    </a:solidFill>
                  </a:tcPr>
                </a:tc>
                <a:extLst>
                  <a:ext uri="{0D108BD9-81ED-4DB2-BD59-A6C34878D82A}">
                    <a16:rowId xmlns:a16="http://schemas.microsoft.com/office/drawing/2014/main" val="429350279"/>
                  </a:ext>
                </a:extLst>
              </a:tr>
              <a:tr h="9144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4445" algn="r">
                        <a:lnSpc>
                          <a:spcPts val="1000"/>
                        </a:lnSpc>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1429084685"/>
                  </a:ext>
                </a:extLst>
              </a:tr>
              <a:tr h="17145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Service revenue.......................................................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$1,850,000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3088920874"/>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Operating expenses (see detail)..............................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u="sng">
                          <a:effectLst/>
                        </a:rPr>
                        <a:t>1,110,000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2001287567"/>
                  </a:ext>
                </a:extLst>
              </a:tr>
              <a:tr h="18288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Operating income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740,000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3124185439"/>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Other revenue, expense, gain or loss......................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3430837173"/>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a:t>
                      </a:r>
                      <a:r>
                        <a:rPr lang="en-US" sz="1400" dirty="0" smtClean="0">
                          <a:effectLst/>
                        </a:rPr>
                        <a:t>Interest </a:t>
                      </a:r>
                      <a:r>
                        <a:rPr lang="en-US" sz="1400" dirty="0">
                          <a:effectLst/>
                        </a:rPr>
                        <a:t>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$2,700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1234424004"/>
                  </a:ext>
                </a:extLst>
              </a:tr>
              <a:tr h="0">
                <a:tc gridSpan="4">
                  <a:txBody>
                    <a:bodyPr/>
                    <a:lstStyle/>
                    <a:p>
                      <a:pPr marL="196215" marR="0">
                        <a:spcBef>
                          <a:spcPts val="0"/>
                        </a:spcBef>
                        <a:spcAft>
                          <a:spcPts val="0"/>
                        </a:spcAft>
                      </a:pPr>
                      <a:r>
                        <a:rPr lang="en-US" sz="1400" dirty="0">
                          <a:effectLst/>
                        </a:rPr>
                        <a:t>Loss on equipment sale........................................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81973181"/>
                  </a:ext>
                </a:extLst>
              </a:tr>
              <a:tr h="0">
                <a:tc gridSpan="4">
                  <a:txBody>
                    <a:bodyPr/>
                    <a:lstStyle/>
                    <a:p>
                      <a:pPr marL="0" marR="0">
                        <a:spcBef>
                          <a:spcPts val="0"/>
                        </a:spcBef>
                        <a:spcAft>
                          <a:spcPts val="0"/>
                        </a:spcAft>
                      </a:pPr>
                      <a:r>
                        <a:rPr lang="en-US" sz="1400" dirty="0">
                          <a:effectLst/>
                        </a:rPr>
                        <a:t>     Rental revenue......................................................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12,000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3389323962"/>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a:t>
                      </a:r>
                      <a:r>
                        <a:rPr lang="en-US" sz="1400" dirty="0" smtClean="0">
                          <a:effectLst/>
                        </a:rPr>
                        <a:t>Fire </a:t>
                      </a:r>
                      <a:r>
                        <a:rPr lang="en-US" sz="1400" dirty="0">
                          <a:effectLst/>
                        </a:rPr>
                        <a:t>loss................................................................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324844376"/>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Income from continuing operations before tax…...</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724,200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3352424967"/>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a:effectLst/>
                        </a:rPr>
                        <a:t>Income tax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u="sng">
                          <a:effectLst/>
                        </a:rPr>
                        <a:t>220,000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1161187613"/>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Income from continuing operations.......................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504,200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1360409280"/>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b="1" dirty="0">
                          <a:solidFill>
                            <a:schemeClr val="accent1"/>
                          </a:solidFill>
                          <a:effectLst/>
                        </a:rPr>
                        <a:t>Discontinued operations</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2363228025"/>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b="1" dirty="0">
                          <a:solidFill>
                            <a:schemeClr val="accent1"/>
                          </a:solidFill>
                          <a:effectLst/>
                        </a:rPr>
                        <a:t>    Income from internet hosting operations of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1617166991"/>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b="1" dirty="0">
                          <a:solidFill>
                            <a:schemeClr val="accent1"/>
                          </a:solidFill>
                          <a:effectLst/>
                        </a:rPr>
                        <a:t>    </a:t>
                      </a:r>
                      <a:r>
                        <a:rPr lang="en-US" sz="1400" b="1" dirty="0" smtClean="0">
                          <a:solidFill>
                            <a:schemeClr val="accent1"/>
                          </a:solidFill>
                          <a:effectLst/>
                        </a:rPr>
                        <a:t>$50,000 </a:t>
                      </a:r>
                      <a:r>
                        <a:rPr lang="en-US" sz="1400" b="1" dirty="0">
                          <a:solidFill>
                            <a:schemeClr val="accent1"/>
                          </a:solidFill>
                          <a:effectLst/>
                        </a:rPr>
                        <a:t>less income tax of $14,000..................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b="1" dirty="0">
                          <a:solidFill>
                            <a:schemeClr val="accent1"/>
                          </a:solidFill>
                          <a:effectLst/>
                        </a:rPr>
                        <a:t>36,000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2180890219"/>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b="1">
                          <a:solidFill>
                            <a:schemeClr val="accent1"/>
                          </a:solidFill>
                          <a:effectLst/>
                        </a:rPr>
                        <a:t>    Loss on disposal of $100,000 less tax savings</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1628615556"/>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b="1" dirty="0">
                          <a:solidFill>
                            <a:schemeClr val="accent1"/>
                          </a:solidFill>
                          <a:effectLst/>
                        </a:rPr>
                        <a:t>    of $21,000........................................................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b="1" dirty="0">
                          <a:solidFill>
                            <a:schemeClr val="accent1"/>
                          </a:solidFill>
                          <a:effectLst/>
                        </a:rPr>
                        <a:t>    </a:t>
                      </a:r>
                      <a:r>
                        <a:rPr lang="en-US" sz="1400" b="1" dirty="0" smtClean="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4016813378"/>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u="sng" dirty="0">
                          <a:effectLst/>
                        </a:rPr>
                        <a:t>$461,200</a:t>
                      </a:r>
                      <a:endParaRPr lang="en-US" sz="14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733312714"/>
                  </a:ext>
                </a:extLst>
              </a:tr>
              <a:tr h="91440">
                <a:tc>
                  <a:txBody>
                    <a:bodyPr/>
                    <a:lstStyle/>
                    <a:p>
                      <a:pPr marL="0" marR="0">
                        <a:spcBef>
                          <a:spcPts val="200"/>
                        </a:spcBef>
                        <a:spcAft>
                          <a:spcPts val="10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marR="0">
                        <a:spcBef>
                          <a:spcPts val="200"/>
                        </a:spcBef>
                        <a:spcAft>
                          <a:spcPts val="10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B w="28575"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28575"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28575"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28575"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400" u="none" strike="noStrike"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28575" cap="flat" cmpd="sng" algn="ctr">
                      <a:solidFill>
                        <a:schemeClr val="tx1"/>
                      </a:solidFill>
                      <a:prstDash val="solid"/>
                      <a:round/>
                      <a:headEnd type="none" w="med" len="med"/>
                      <a:tailEnd type="none" w="med" len="med"/>
                    </a:lnB>
                  </a:tcPr>
                </a:tc>
                <a:tc gridSpan="2">
                  <a:txBody>
                    <a:bodyPr/>
                    <a:lstStyle/>
                    <a:p>
                      <a:pPr marL="0" marR="0">
                        <a:spcBef>
                          <a:spcPts val="200"/>
                        </a:spcBef>
                        <a:spcAft>
                          <a:spcPts val="10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6544226"/>
                  </a:ext>
                </a:extLst>
              </a:tr>
            </a:tbl>
          </a:graphicData>
        </a:graphic>
      </p:graphicFrame>
      <p:cxnSp>
        <p:nvCxnSpPr>
          <p:cNvPr id="11" name="Straight Connector 10">
            <a:extLst>
              <a:ext uri="{FF2B5EF4-FFF2-40B4-BE49-F238E27FC236}">
                <a16:creationId xmlns:a16="http://schemas.microsoft.com/office/drawing/2014/main" id="{E4207EBD-2E5D-4F38-A412-41FE8EB40A49}"/>
              </a:ext>
            </a:extLst>
          </p:cNvPr>
          <p:cNvCxnSpPr/>
          <p:nvPr/>
        </p:nvCxnSpPr>
        <p:spPr>
          <a:xfrm>
            <a:off x="8221490" y="6138150"/>
            <a:ext cx="6793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8239074" y="3966328"/>
            <a:ext cx="791308" cy="307777"/>
          </a:xfrm>
          <a:prstGeom prst="rect">
            <a:avLst/>
          </a:prstGeom>
          <a:noFill/>
        </p:spPr>
        <p:txBody>
          <a:bodyPr wrap="square" rtlCol="0">
            <a:spAutoFit/>
          </a:bodyPr>
          <a:lstStyle/>
          <a:p>
            <a:r>
              <a:rPr lang="en-US" sz="1400" u="sng" dirty="0" smtClean="0"/>
              <a:t>(15,800</a:t>
            </a:r>
            <a:r>
              <a:rPr lang="en-US" sz="1400" dirty="0" smtClean="0"/>
              <a:t>)</a:t>
            </a:r>
            <a:endParaRPr lang="en-US" sz="1400" dirty="0"/>
          </a:p>
        </p:txBody>
      </p:sp>
      <p:sp>
        <p:nvSpPr>
          <p:cNvPr id="9" name="TextBox 8"/>
          <p:cNvSpPr txBox="1"/>
          <p:nvPr/>
        </p:nvSpPr>
        <p:spPr>
          <a:xfrm>
            <a:off x="7213306" y="3560700"/>
            <a:ext cx="791308" cy="307777"/>
          </a:xfrm>
          <a:prstGeom prst="rect">
            <a:avLst/>
          </a:prstGeom>
          <a:noFill/>
        </p:spPr>
        <p:txBody>
          <a:bodyPr wrap="square" rtlCol="0">
            <a:spAutoFit/>
          </a:bodyPr>
          <a:lstStyle/>
          <a:p>
            <a:r>
              <a:rPr lang="en-US" sz="1400" dirty="0" smtClean="0"/>
              <a:t>(4,500)</a:t>
            </a:r>
            <a:endParaRPr lang="en-US" sz="1400" dirty="0"/>
          </a:p>
        </p:txBody>
      </p:sp>
      <p:sp>
        <p:nvSpPr>
          <p:cNvPr id="12" name="TextBox 11"/>
          <p:cNvSpPr txBox="1"/>
          <p:nvPr/>
        </p:nvSpPr>
        <p:spPr>
          <a:xfrm>
            <a:off x="7125383" y="3970440"/>
            <a:ext cx="791308" cy="307777"/>
          </a:xfrm>
          <a:prstGeom prst="rect">
            <a:avLst/>
          </a:prstGeom>
          <a:noFill/>
        </p:spPr>
        <p:txBody>
          <a:bodyPr wrap="square" rtlCol="0">
            <a:spAutoFit/>
          </a:bodyPr>
          <a:lstStyle/>
          <a:p>
            <a:r>
              <a:rPr lang="en-US" sz="1400" u="sng" dirty="0" smtClean="0"/>
              <a:t>(26,000</a:t>
            </a:r>
            <a:r>
              <a:rPr lang="en-US" sz="1400" dirty="0" smtClean="0"/>
              <a:t>)</a:t>
            </a:r>
            <a:endParaRPr lang="en-US" sz="1400" dirty="0"/>
          </a:p>
        </p:txBody>
      </p:sp>
      <p:sp>
        <p:nvSpPr>
          <p:cNvPr id="13" name="TextBox 12"/>
          <p:cNvSpPr txBox="1"/>
          <p:nvPr/>
        </p:nvSpPr>
        <p:spPr>
          <a:xfrm>
            <a:off x="7116591" y="5705628"/>
            <a:ext cx="882858" cy="307777"/>
          </a:xfrm>
          <a:prstGeom prst="rect">
            <a:avLst/>
          </a:prstGeom>
          <a:noFill/>
        </p:spPr>
        <p:txBody>
          <a:bodyPr wrap="square" rtlCol="0">
            <a:spAutoFit/>
          </a:bodyPr>
          <a:lstStyle/>
          <a:p>
            <a:r>
              <a:rPr lang="en-US" sz="1400" b="1" u="sng" dirty="0" smtClean="0">
                <a:solidFill>
                  <a:schemeClr val="accent1"/>
                </a:solidFill>
              </a:rPr>
              <a:t>(79,000</a:t>
            </a:r>
            <a:r>
              <a:rPr lang="en-US" sz="1400" b="1" dirty="0" smtClean="0">
                <a:solidFill>
                  <a:schemeClr val="accent1"/>
                </a:solidFill>
              </a:rPr>
              <a:t>)</a:t>
            </a:r>
            <a:endParaRPr lang="en-US" sz="1400" b="1" dirty="0">
              <a:solidFill>
                <a:schemeClr val="accent1"/>
              </a:solidFill>
            </a:endParaRPr>
          </a:p>
        </p:txBody>
      </p:sp>
      <p:sp>
        <p:nvSpPr>
          <p:cNvPr id="14" name="TextBox 13"/>
          <p:cNvSpPr txBox="1"/>
          <p:nvPr/>
        </p:nvSpPr>
        <p:spPr>
          <a:xfrm>
            <a:off x="8239074" y="5705627"/>
            <a:ext cx="814072" cy="307777"/>
          </a:xfrm>
          <a:prstGeom prst="rect">
            <a:avLst/>
          </a:prstGeom>
          <a:noFill/>
        </p:spPr>
        <p:txBody>
          <a:bodyPr wrap="square" rtlCol="0">
            <a:spAutoFit/>
          </a:bodyPr>
          <a:lstStyle/>
          <a:p>
            <a:r>
              <a:rPr lang="en-US" sz="1400" b="1" u="sng" dirty="0" smtClean="0">
                <a:solidFill>
                  <a:schemeClr val="accent1"/>
                </a:solidFill>
              </a:rPr>
              <a:t>(43,000</a:t>
            </a:r>
            <a:r>
              <a:rPr lang="en-US" sz="1400" b="1" dirty="0" smtClean="0">
                <a:solidFill>
                  <a:schemeClr val="accent1"/>
                </a:solidFill>
              </a:rPr>
              <a:t>)</a:t>
            </a:r>
            <a:endParaRPr lang="en-US" sz="1400" b="1" dirty="0">
              <a:solidFill>
                <a:schemeClr val="accent1"/>
              </a:solidFill>
            </a:endParaRPr>
          </a:p>
        </p:txBody>
      </p:sp>
    </p:spTree>
    <p:extLst>
      <p:ext uri="{BB962C8B-B14F-4D97-AF65-F5344CB8AC3E}">
        <p14:creationId xmlns:p14="http://schemas.microsoft.com/office/powerpoint/2010/main" val="1823152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A516245-4FDE-413E-8584-A20D526DD11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E6106409-B207-4570-947F-7B034CB877C4}"/>
              </a:ext>
            </a:extLst>
          </p:cNvPr>
          <p:cNvSpPr/>
          <p:nvPr/>
        </p:nvSpPr>
        <p:spPr>
          <a:xfrm>
            <a:off x="3485694" y="0"/>
            <a:ext cx="400622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Discontinued Operations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A88DF42-8962-4B35-A49D-1548B8677FA0}"/>
              </a:ext>
            </a:extLst>
          </p:cNvPr>
          <p:cNvSpPr/>
          <p:nvPr/>
        </p:nvSpPr>
        <p:spPr>
          <a:xfrm>
            <a:off x="1536970" y="669473"/>
            <a:ext cx="8054502" cy="369332"/>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Notice the name changes created by the discontinued operations</a:t>
            </a:r>
            <a:endParaRPr lang="en-US" dirty="0">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640B027D-324B-4603-A161-CEA8B42E7D23}"/>
              </a:ext>
            </a:extLst>
          </p:cNvPr>
          <p:cNvGraphicFramePr>
            <a:graphicFrameLocks noGrp="1"/>
          </p:cNvGraphicFramePr>
          <p:nvPr>
            <p:extLst>
              <p:ext uri="{D42A27DB-BD31-4B8C-83A1-F6EECF244321}">
                <p14:modId xmlns:p14="http://schemas.microsoft.com/office/powerpoint/2010/main" val="1944615219"/>
              </p:ext>
            </p:extLst>
          </p:nvPr>
        </p:nvGraphicFramePr>
        <p:xfrm>
          <a:off x="1857983" y="1182965"/>
          <a:ext cx="7072008" cy="4719320"/>
        </p:xfrm>
        <a:graphic>
          <a:graphicData uri="http://schemas.openxmlformats.org/drawingml/2006/table">
            <a:tbl>
              <a:tblPr>
                <a:tableStyleId>{2D5ABB26-0587-4C30-8999-92F81FD0307C}</a:tableStyleId>
              </a:tblPr>
              <a:tblGrid>
                <a:gridCol w="95292">
                  <a:extLst>
                    <a:ext uri="{9D8B030D-6E8A-4147-A177-3AD203B41FA5}">
                      <a16:colId xmlns:a16="http://schemas.microsoft.com/office/drawing/2014/main" val="2954709348"/>
                    </a:ext>
                  </a:extLst>
                </a:gridCol>
                <a:gridCol w="2930707">
                  <a:extLst>
                    <a:ext uri="{9D8B030D-6E8A-4147-A177-3AD203B41FA5}">
                      <a16:colId xmlns:a16="http://schemas.microsoft.com/office/drawing/2014/main" val="779764312"/>
                    </a:ext>
                  </a:extLst>
                </a:gridCol>
                <a:gridCol w="315046">
                  <a:extLst>
                    <a:ext uri="{9D8B030D-6E8A-4147-A177-3AD203B41FA5}">
                      <a16:colId xmlns:a16="http://schemas.microsoft.com/office/drawing/2014/main" val="3431858134"/>
                    </a:ext>
                  </a:extLst>
                </a:gridCol>
                <a:gridCol w="1250461">
                  <a:extLst>
                    <a:ext uri="{9D8B030D-6E8A-4147-A177-3AD203B41FA5}">
                      <a16:colId xmlns:a16="http://schemas.microsoft.com/office/drawing/2014/main" val="3288753099"/>
                    </a:ext>
                  </a:extLst>
                </a:gridCol>
                <a:gridCol w="1156141">
                  <a:extLst>
                    <a:ext uri="{9D8B030D-6E8A-4147-A177-3AD203B41FA5}">
                      <a16:colId xmlns:a16="http://schemas.microsoft.com/office/drawing/2014/main" val="495480785"/>
                    </a:ext>
                  </a:extLst>
                </a:gridCol>
                <a:gridCol w="1190175">
                  <a:extLst>
                    <a:ext uri="{9D8B030D-6E8A-4147-A177-3AD203B41FA5}">
                      <a16:colId xmlns:a16="http://schemas.microsoft.com/office/drawing/2014/main" val="72215661"/>
                    </a:ext>
                  </a:extLst>
                </a:gridCol>
                <a:gridCol w="67093">
                  <a:extLst>
                    <a:ext uri="{9D8B030D-6E8A-4147-A177-3AD203B41FA5}">
                      <a16:colId xmlns:a16="http://schemas.microsoft.com/office/drawing/2014/main" val="1455897313"/>
                    </a:ext>
                  </a:extLst>
                </a:gridCol>
                <a:gridCol w="67093">
                  <a:extLst>
                    <a:ext uri="{9D8B030D-6E8A-4147-A177-3AD203B41FA5}">
                      <a16:colId xmlns:a16="http://schemas.microsoft.com/office/drawing/2014/main" val="864902341"/>
                    </a:ext>
                  </a:extLst>
                </a:gridCol>
              </a:tblGrid>
              <a:tr h="554990">
                <a:tc gridSpan="7">
                  <a:txBody>
                    <a:bodyPr/>
                    <a:lstStyle/>
                    <a:p>
                      <a:pPr marL="0" marR="0" algn="ctr">
                        <a:spcBef>
                          <a:spcPts val="0"/>
                        </a:spcBef>
                        <a:spcAft>
                          <a:spcPts val="0"/>
                        </a:spcAft>
                      </a:pPr>
                      <a:r>
                        <a:rPr lang="en-US" sz="1400" b="1" dirty="0">
                          <a:effectLst/>
                        </a:rPr>
                        <a:t>San Jose Consulting Services</a:t>
                      </a:r>
                    </a:p>
                    <a:p>
                      <a:pPr marL="0" marR="0" algn="ctr">
                        <a:spcBef>
                          <a:spcPts val="0"/>
                        </a:spcBef>
                        <a:spcAft>
                          <a:spcPts val="0"/>
                        </a:spcAft>
                      </a:pPr>
                      <a:r>
                        <a:rPr lang="en-US" sz="1400" b="1" dirty="0">
                          <a:effectLst/>
                        </a:rPr>
                        <a:t>Income statement</a:t>
                      </a:r>
                    </a:p>
                    <a:p>
                      <a:pPr marL="0" marR="0" algn="ctr">
                        <a:spcBef>
                          <a:spcPts val="200"/>
                        </a:spcBef>
                        <a:spcAft>
                          <a:spcPts val="100"/>
                        </a:spcAft>
                      </a:pPr>
                      <a:r>
                        <a:rPr lang="en-US" sz="1400" b="1" dirty="0">
                          <a:effectLst/>
                        </a:rPr>
                        <a:t>For the Year Ended December 31, 20xx</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2">
                        <a:lumMod val="90000"/>
                      </a:schemeClr>
                    </a:solidFill>
                  </a:tcPr>
                </a:tc>
                <a:extLst>
                  <a:ext uri="{0D108BD9-81ED-4DB2-BD59-A6C34878D82A}">
                    <a16:rowId xmlns:a16="http://schemas.microsoft.com/office/drawing/2014/main" val="933133201"/>
                  </a:ext>
                </a:extLst>
              </a:tr>
              <a:tr h="9144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4445" algn="r">
                        <a:lnSpc>
                          <a:spcPts val="1000"/>
                        </a:lnSpc>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2103489999"/>
                  </a:ext>
                </a:extLst>
              </a:tr>
              <a:tr h="17145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Service revenue........................................................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$1,850,000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3154528078"/>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Operating expenses (see detail)...............................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u="sng">
                          <a:effectLst/>
                        </a:rPr>
                        <a:t>1,110,000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1431274722"/>
                  </a:ext>
                </a:extLst>
              </a:tr>
              <a:tr h="18288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Operating income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740,000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1518035625"/>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Other revenue, expense, gain or loss.......................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2703498122"/>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Interest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$2,700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2213996581"/>
                  </a:ext>
                </a:extLst>
              </a:tr>
              <a:tr h="0">
                <a:tc gridSpan="4">
                  <a:txBody>
                    <a:bodyPr/>
                    <a:lstStyle/>
                    <a:p>
                      <a:pPr marL="196215" marR="0">
                        <a:spcBef>
                          <a:spcPts val="0"/>
                        </a:spcBef>
                        <a:spcAft>
                          <a:spcPts val="0"/>
                        </a:spcAft>
                      </a:pPr>
                      <a:r>
                        <a:rPr lang="en-US" sz="1400" dirty="0">
                          <a:effectLst/>
                        </a:rPr>
                        <a:t>Loss on equipment sale.........................................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357203021"/>
                  </a:ext>
                </a:extLst>
              </a:tr>
              <a:tr h="0">
                <a:tc gridSpan="4">
                  <a:txBody>
                    <a:bodyPr/>
                    <a:lstStyle/>
                    <a:p>
                      <a:pPr marL="0" marR="0">
                        <a:spcBef>
                          <a:spcPts val="0"/>
                        </a:spcBef>
                        <a:spcAft>
                          <a:spcPts val="0"/>
                        </a:spcAft>
                      </a:pPr>
                      <a:r>
                        <a:rPr lang="en-US" sz="1400" dirty="0">
                          <a:effectLst/>
                        </a:rPr>
                        <a:t>     Rental revenue.......................................................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12,000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2586505659"/>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Fire loss.................................................................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940064604"/>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Income </a:t>
                      </a:r>
                      <a:r>
                        <a:rPr lang="en-US" sz="1400" b="1" dirty="0">
                          <a:solidFill>
                            <a:schemeClr val="accent1"/>
                          </a:solidFill>
                          <a:effectLst/>
                        </a:rPr>
                        <a:t>from continuing operations </a:t>
                      </a:r>
                      <a:r>
                        <a:rPr lang="en-US" sz="1400" dirty="0">
                          <a:effectLst/>
                        </a:rPr>
                        <a:t>before tax…….</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724,200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901033454"/>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Income tax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u="sng" dirty="0">
                          <a:effectLst/>
                        </a:rPr>
                        <a:t>220,000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55151951"/>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Income </a:t>
                      </a:r>
                      <a:r>
                        <a:rPr lang="en-US" sz="1400" b="1" dirty="0">
                          <a:solidFill>
                            <a:schemeClr val="accent1"/>
                          </a:solidFill>
                          <a:effectLst/>
                        </a:rPr>
                        <a:t>from continuing operations</a:t>
                      </a:r>
                      <a:r>
                        <a:rPr lang="en-US" sz="1400" dirty="0">
                          <a:effectLst/>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504,200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2342236129"/>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a:effectLst/>
                        </a:rPr>
                        <a:t>Discontinued operations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2105541633"/>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Income from internet hosting operations of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2191165121"/>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a:t>
                      </a:r>
                      <a:r>
                        <a:rPr lang="en-US" sz="1400" dirty="0" smtClean="0">
                          <a:effectLst/>
                        </a:rPr>
                        <a:t>$50,000 </a:t>
                      </a:r>
                      <a:r>
                        <a:rPr lang="en-US" sz="1400" dirty="0">
                          <a:effectLst/>
                        </a:rPr>
                        <a:t>less income tax of $14,000.....................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36,000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4091227103"/>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Loss on disposal of $100,000 less tax savings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2018673938"/>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of $21,000.............................................................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147496188"/>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u="sng" dirty="0">
                          <a:effectLst/>
                        </a:rPr>
                        <a:t>$461,200</a:t>
                      </a:r>
                      <a:endParaRPr lang="en-US" sz="14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gridSpan="2">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2512419423"/>
                  </a:ext>
                </a:extLst>
              </a:tr>
              <a:tr h="91440">
                <a:tc>
                  <a:txBody>
                    <a:bodyPr/>
                    <a:lstStyle/>
                    <a:p>
                      <a:pPr marL="0" marR="0">
                        <a:spcBef>
                          <a:spcPts val="200"/>
                        </a:spcBef>
                        <a:spcAft>
                          <a:spcPts val="10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marR="0">
                        <a:spcBef>
                          <a:spcPts val="200"/>
                        </a:spcBef>
                        <a:spcAft>
                          <a:spcPts val="10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B w="28575"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28575"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28575"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28575"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400" u="none" strike="noStrike"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28575" cap="flat" cmpd="sng" algn="ctr">
                      <a:solidFill>
                        <a:schemeClr val="tx1"/>
                      </a:solidFill>
                      <a:prstDash val="solid"/>
                      <a:round/>
                      <a:headEnd type="none" w="med" len="med"/>
                      <a:tailEnd type="none" w="med" len="med"/>
                    </a:lnB>
                  </a:tcPr>
                </a:tc>
                <a:tc gridSpan="2">
                  <a:txBody>
                    <a:bodyPr/>
                    <a:lstStyle/>
                    <a:p>
                      <a:pPr marL="0" marR="0">
                        <a:spcBef>
                          <a:spcPts val="200"/>
                        </a:spcBef>
                        <a:spcAft>
                          <a:spcPts val="10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670860649"/>
                  </a:ext>
                </a:extLst>
              </a:tr>
            </a:tbl>
          </a:graphicData>
        </a:graphic>
      </p:graphicFrame>
      <p:cxnSp>
        <p:nvCxnSpPr>
          <p:cNvPr id="6" name="Straight Connector 5">
            <a:extLst>
              <a:ext uri="{FF2B5EF4-FFF2-40B4-BE49-F238E27FC236}">
                <a16:creationId xmlns:a16="http://schemas.microsoft.com/office/drawing/2014/main" id="{9E1BA5CD-D755-4E16-B81F-6638ABEB8F1C}"/>
              </a:ext>
            </a:extLst>
          </p:cNvPr>
          <p:cNvCxnSpPr/>
          <p:nvPr/>
        </p:nvCxnSpPr>
        <p:spPr>
          <a:xfrm>
            <a:off x="8075576" y="5700404"/>
            <a:ext cx="6793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E47F55A1-40BE-4E50-999F-96A0029EF5AD}"/>
              </a:ext>
            </a:extLst>
          </p:cNvPr>
          <p:cNvSpPr/>
          <p:nvPr/>
        </p:nvSpPr>
        <p:spPr>
          <a:xfrm>
            <a:off x="642025" y="6056173"/>
            <a:ext cx="12474102" cy="861774"/>
          </a:xfrm>
          <a:prstGeom prst="rect">
            <a:avLst/>
          </a:prstGeom>
        </p:spPr>
        <p:txBody>
          <a:bodyPr wrap="square">
            <a:spAutoFit/>
          </a:bodyPr>
          <a:lstStyle/>
          <a:p>
            <a:r>
              <a:rPr lang="en-US" sz="1400" dirty="0">
                <a:latin typeface="Times" panose="02020603050405020304" pitchFamily="18" charset="0"/>
                <a:ea typeface="MS Mincho" panose="02020609040205080304" pitchFamily="49" charset="-128"/>
                <a:cs typeface="Times New Roman" panose="02020603050405020304" pitchFamily="18" charset="0"/>
              </a:rPr>
              <a:t>Reminder: If there had been other comprehensive income items, then the comprehensive income presentation would be below this statement.</a:t>
            </a:r>
          </a:p>
          <a:p>
            <a:r>
              <a:rPr lang="en-US" b="1" dirty="0">
                <a:latin typeface="Times" panose="02020603050405020304" pitchFamily="18" charset="0"/>
                <a:ea typeface="MS Mincho" panose="02020609040205080304" pitchFamily="49" charset="-128"/>
                <a:cs typeface="Times New Roman" panose="02020603050405020304" pitchFamily="18" charset="0"/>
              </a:rPr>
              <a:t/>
            </a:r>
            <a:br>
              <a:rPr lang="en-US" b="1" dirty="0">
                <a:latin typeface="Times" panose="02020603050405020304" pitchFamily="18" charset="0"/>
                <a:ea typeface="MS Mincho" panose="02020609040205080304" pitchFamily="49" charset="-128"/>
                <a:cs typeface="Times New Roman" panose="02020603050405020304" pitchFamily="18" charset="0"/>
              </a:rPr>
            </a:b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p:txBody>
      </p:sp>
      <p:sp>
        <p:nvSpPr>
          <p:cNvPr id="8" name="TextBox 7"/>
          <p:cNvSpPr txBox="1"/>
          <p:nvPr/>
        </p:nvSpPr>
        <p:spPr>
          <a:xfrm>
            <a:off x="6997741" y="3076357"/>
            <a:ext cx="791308" cy="307777"/>
          </a:xfrm>
          <a:prstGeom prst="rect">
            <a:avLst/>
          </a:prstGeom>
          <a:noFill/>
        </p:spPr>
        <p:txBody>
          <a:bodyPr wrap="square" rtlCol="0">
            <a:spAutoFit/>
          </a:bodyPr>
          <a:lstStyle/>
          <a:p>
            <a:r>
              <a:rPr lang="en-US" sz="1400" dirty="0" smtClean="0"/>
              <a:t>(4,500)</a:t>
            </a:r>
            <a:endParaRPr lang="en-US" sz="1400" dirty="0"/>
          </a:p>
        </p:txBody>
      </p:sp>
      <p:sp>
        <p:nvSpPr>
          <p:cNvPr id="9" name="TextBox 8"/>
          <p:cNvSpPr txBox="1"/>
          <p:nvPr/>
        </p:nvSpPr>
        <p:spPr>
          <a:xfrm>
            <a:off x="6914244" y="3475542"/>
            <a:ext cx="791308" cy="307777"/>
          </a:xfrm>
          <a:prstGeom prst="rect">
            <a:avLst/>
          </a:prstGeom>
          <a:noFill/>
        </p:spPr>
        <p:txBody>
          <a:bodyPr wrap="square" rtlCol="0">
            <a:spAutoFit/>
          </a:bodyPr>
          <a:lstStyle/>
          <a:p>
            <a:r>
              <a:rPr lang="en-US" sz="1400" u="sng" dirty="0" smtClean="0"/>
              <a:t>(26,000)</a:t>
            </a:r>
            <a:endParaRPr lang="en-US" sz="1400" u="sng" dirty="0"/>
          </a:p>
        </p:txBody>
      </p:sp>
      <p:sp>
        <p:nvSpPr>
          <p:cNvPr id="10" name="TextBox 9"/>
          <p:cNvSpPr txBox="1"/>
          <p:nvPr/>
        </p:nvSpPr>
        <p:spPr>
          <a:xfrm>
            <a:off x="8101952" y="3478168"/>
            <a:ext cx="791308" cy="307777"/>
          </a:xfrm>
          <a:prstGeom prst="rect">
            <a:avLst/>
          </a:prstGeom>
          <a:noFill/>
        </p:spPr>
        <p:txBody>
          <a:bodyPr wrap="square" rtlCol="0">
            <a:spAutoFit/>
          </a:bodyPr>
          <a:lstStyle/>
          <a:p>
            <a:r>
              <a:rPr lang="en-US" sz="1400" u="sng" dirty="0" smtClean="0"/>
              <a:t>(15,800</a:t>
            </a:r>
            <a:r>
              <a:rPr lang="en-US" sz="1400" dirty="0" smtClean="0"/>
              <a:t>)</a:t>
            </a:r>
            <a:endParaRPr lang="en-US" sz="1400" dirty="0"/>
          </a:p>
        </p:txBody>
      </p:sp>
      <p:sp>
        <p:nvSpPr>
          <p:cNvPr id="11" name="TextBox 10"/>
          <p:cNvSpPr txBox="1"/>
          <p:nvPr/>
        </p:nvSpPr>
        <p:spPr>
          <a:xfrm>
            <a:off x="8093160" y="5179379"/>
            <a:ext cx="791308" cy="307777"/>
          </a:xfrm>
          <a:prstGeom prst="rect">
            <a:avLst/>
          </a:prstGeom>
          <a:noFill/>
        </p:spPr>
        <p:txBody>
          <a:bodyPr wrap="square" rtlCol="0">
            <a:spAutoFit/>
          </a:bodyPr>
          <a:lstStyle/>
          <a:p>
            <a:r>
              <a:rPr lang="en-US" sz="1400" u="sng" dirty="0" smtClean="0"/>
              <a:t>(43,000</a:t>
            </a:r>
            <a:r>
              <a:rPr lang="en-US" sz="1400" dirty="0" smtClean="0"/>
              <a:t>)</a:t>
            </a:r>
            <a:endParaRPr lang="en-US" sz="1400" dirty="0"/>
          </a:p>
        </p:txBody>
      </p:sp>
      <p:sp>
        <p:nvSpPr>
          <p:cNvPr id="12" name="TextBox 11"/>
          <p:cNvSpPr txBox="1"/>
          <p:nvPr/>
        </p:nvSpPr>
        <p:spPr>
          <a:xfrm>
            <a:off x="6914244" y="5180089"/>
            <a:ext cx="791308" cy="307777"/>
          </a:xfrm>
          <a:prstGeom prst="rect">
            <a:avLst/>
          </a:prstGeom>
          <a:noFill/>
        </p:spPr>
        <p:txBody>
          <a:bodyPr wrap="square" rtlCol="0">
            <a:spAutoFit/>
          </a:bodyPr>
          <a:lstStyle/>
          <a:p>
            <a:r>
              <a:rPr lang="en-US" sz="1400" u="sng" dirty="0" smtClean="0"/>
              <a:t>(79,000</a:t>
            </a:r>
            <a:r>
              <a:rPr lang="en-US" sz="1400" dirty="0" smtClean="0"/>
              <a:t>)</a:t>
            </a:r>
            <a:endParaRPr lang="en-US" sz="1400" dirty="0"/>
          </a:p>
        </p:txBody>
      </p:sp>
    </p:spTree>
    <p:extLst>
      <p:ext uri="{BB962C8B-B14F-4D97-AF65-F5344CB8AC3E}">
        <p14:creationId xmlns:p14="http://schemas.microsoft.com/office/powerpoint/2010/main" val="2648336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 31</a:t>
            </a:r>
            <a:r>
              <a:rPr lang="en-US" dirty="0"/>
              <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2417126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6844FA5-0ADC-450D-99D2-1114399080F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C6DA5263-A261-434F-A3B9-69BCB2A1E171}"/>
              </a:ext>
            </a:extLst>
          </p:cNvPr>
          <p:cNvSpPr/>
          <p:nvPr/>
        </p:nvSpPr>
        <p:spPr>
          <a:xfrm>
            <a:off x="2288766" y="530318"/>
            <a:ext cx="728372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A Merchandising Company Income Statement</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2657D6BB-15EF-473C-B8BD-10F92E5AF5D8}"/>
              </a:ext>
            </a:extLst>
          </p:cNvPr>
          <p:cNvSpPr/>
          <p:nvPr/>
        </p:nvSpPr>
        <p:spPr>
          <a:xfrm>
            <a:off x="1361873" y="1596693"/>
            <a:ext cx="10107038" cy="2308324"/>
          </a:xfrm>
          <a:prstGeom prst="rect">
            <a:avLst/>
          </a:prstGeom>
        </p:spPr>
        <p:txBody>
          <a:bodyPr wrap="square">
            <a:spAutoFit/>
          </a:bodyPr>
          <a:lstStyle/>
          <a:p>
            <a:pPr marL="117475" indent="-117475"/>
            <a:r>
              <a:rPr lang="en-US" b="1" dirty="0">
                <a:latin typeface="Times" panose="02020603050405020304" pitchFamily="18" charset="0"/>
                <a:ea typeface="MS Mincho" panose="02020609040205080304" pitchFamily="49" charset="-128"/>
                <a:cs typeface="Times New Roman" panose="02020603050405020304" pitchFamily="18" charset="0"/>
              </a:rPr>
              <a:t>• Companies that sell merchandise such as retail stores or manufacturing companies have an additional large expense.  This is called “cost of goods sold”, which is the cost of the merchandise they sell.</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ª Cost of goods sold is a separate line item under sales.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When cost of goods is subtracted the result is called “gross profit”.</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19940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A4858A1-7847-4539-84A9-6A2FAF185D13}"/>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3C9B8E9-C781-4CF2-943A-447FD2926028}"/>
              </a:ext>
            </a:extLst>
          </p:cNvPr>
          <p:cNvSpPr/>
          <p:nvPr/>
        </p:nvSpPr>
        <p:spPr>
          <a:xfrm>
            <a:off x="2095500" y="136525"/>
            <a:ext cx="8981306"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A Merchandising Company Income Statement,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AD2CF44A-8E81-4D88-B889-B89825C0D408}"/>
              </a:ext>
            </a:extLst>
          </p:cNvPr>
          <p:cNvSpPr/>
          <p:nvPr/>
        </p:nvSpPr>
        <p:spPr>
          <a:xfrm>
            <a:off x="1534294" y="659745"/>
            <a:ext cx="11539680" cy="646331"/>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Assume that the company is a merchandising company called San Jose Sales Company.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Notice the addition of cost of goods sold and gross profit. </a:t>
            </a:r>
            <a:endParaRPr lang="en-US" dirty="0">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0E933836-8EAD-47FC-87C4-0351605BAE7F}"/>
              </a:ext>
            </a:extLst>
          </p:cNvPr>
          <p:cNvGraphicFramePr>
            <a:graphicFrameLocks noGrp="1"/>
          </p:cNvGraphicFramePr>
          <p:nvPr>
            <p:extLst>
              <p:ext uri="{D42A27DB-BD31-4B8C-83A1-F6EECF244321}">
                <p14:modId xmlns:p14="http://schemas.microsoft.com/office/powerpoint/2010/main" val="413051906"/>
              </p:ext>
            </p:extLst>
          </p:nvPr>
        </p:nvGraphicFramePr>
        <p:xfrm>
          <a:off x="2451371" y="1709420"/>
          <a:ext cx="6916365" cy="3439160"/>
        </p:xfrm>
        <a:graphic>
          <a:graphicData uri="http://schemas.openxmlformats.org/drawingml/2006/table">
            <a:tbl>
              <a:tblPr>
                <a:tableStyleId>{2D5ABB26-0587-4C30-8999-92F81FD0307C}</a:tableStyleId>
              </a:tblPr>
              <a:tblGrid>
                <a:gridCol w="92388">
                  <a:extLst>
                    <a:ext uri="{9D8B030D-6E8A-4147-A177-3AD203B41FA5}">
                      <a16:colId xmlns:a16="http://schemas.microsoft.com/office/drawing/2014/main" val="1941205811"/>
                    </a:ext>
                  </a:extLst>
                </a:gridCol>
                <a:gridCol w="2828310">
                  <a:extLst>
                    <a:ext uri="{9D8B030D-6E8A-4147-A177-3AD203B41FA5}">
                      <a16:colId xmlns:a16="http://schemas.microsoft.com/office/drawing/2014/main" val="3461125693"/>
                    </a:ext>
                  </a:extLst>
                </a:gridCol>
                <a:gridCol w="304039">
                  <a:extLst>
                    <a:ext uri="{9D8B030D-6E8A-4147-A177-3AD203B41FA5}">
                      <a16:colId xmlns:a16="http://schemas.microsoft.com/office/drawing/2014/main" val="845471135"/>
                    </a:ext>
                  </a:extLst>
                </a:gridCol>
                <a:gridCol w="1038798">
                  <a:extLst>
                    <a:ext uri="{9D8B030D-6E8A-4147-A177-3AD203B41FA5}">
                      <a16:colId xmlns:a16="http://schemas.microsoft.com/office/drawing/2014/main" val="3638548756"/>
                    </a:ext>
                  </a:extLst>
                </a:gridCol>
                <a:gridCol w="1115746">
                  <a:extLst>
                    <a:ext uri="{9D8B030D-6E8A-4147-A177-3AD203B41FA5}">
                      <a16:colId xmlns:a16="http://schemas.microsoft.com/office/drawing/2014/main" val="1932190264"/>
                    </a:ext>
                  </a:extLst>
                </a:gridCol>
                <a:gridCol w="1148590">
                  <a:extLst>
                    <a:ext uri="{9D8B030D-6E8A-4147-A177-3AD203B41FA5}">
                      <a16:colId xmlns:a16="http://schemas.microsoft.com/office/drawing/2014/main" val="857793135"/>
                    </a:ext>
                  </a:extLst>
                </a:gridCol>
                <a:gridCol w="388494">
                  <a:extLst>
                    <a:ext uri="{9D8B030D-6E8A-4147-A177-3AD203B41FA5}">
                      <a16:colId xmlns:a16="http://schemas.microsoft.com/office/drawing/2014/main" val="2522835810"/>
                    </a:ext>
                  </a:extLst>
                </a:gridCol>
              </a:tblGrid>
              <a:tr h="554990">
                <a:tc gridSpan="7">
                  <a:txBody>
                    <a:bodyPr/>
                    <a:lstStyle/>
                    <a:p>
                      <a:pPr marL="0" marR="0" algn="ctr">
                        <a:spcBef>
                          <a:spcPts val="0"/>
                        </a:spcBef>
                        <a:spcAft>
                          <a:spcPts val="0"/>
                        </a:spcAft>
                      </a:pPr>
                      <a:r>
                        <a:rPr lang="en-US" sz="1400" b="1" dirty="0">
                          <a:effectLst/>
                        </a:rPr>
                        <a:t>San Jose Sales Company</a:t>
                      </a:r>
                    </a:p>
                    <a:p>
                      <a:pPr marL="0" marR="0" algn="ctr">
                        <a:spcBef>
                          <a:spcPts val="0"/>
                        </a:spcBef>
                        <a:spcAft>
                          <a:spcPts val="0"/>
                        </a:spcAft>
                      </a:pPr>
                      <a:r>
                        <a:rPr lang="en-US" sz="1400" b="1" dirty="0">
                          <a:effectLst/>
                        </a:rPr>
                        <a:t>Income statement</a:t>
                      </a:r>
                    </a:p>
                    <a:p>
                      <a:pPr marL="0" marR="0" algn="ctr">
                        <a:spcBef>
                          <a:spcPts val="200"/>
                        </a:spcBef>
                        <a:spcAft>
                          <a:spcPts val="100"/>
                        </a:spcAft>
                      </a:pPr>
                      <a:r>
                        <a:rPr lang="en-US" sz="1400" b="1" dirty="0">
                          <a:effectLst/>
                        </a:rPr>
                        <a:t>For the Year Ended December 31, 20xx</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22345729"/>
                  </a:ext>
                </a:extLst>
              </a:tr>
              <a:tr h="9144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4445" algn="r">
                        <a:lnSpc>
                          <a:spcPts val="1000"/>
                        </a:lnSpc>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85124922"/>
                  </a:ext>
                </a:extLst>
              </a:tr>
              <a:tr h="17145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b="1" dirty="0">
                          <a:solidFill>
                            <a:schemeClr val="accent1"/>
                          </a:solidFill>
                          <a:effectLst/>
                        </a:rPr>
                        <a:t>Sales</a:t>
                      </a:r>
                      <a:r>
                        <a:rPr lang="en-US" sz="1400" dirty="0">
                          <a:effectLst/>
                        </a:rPr>
                        <a:t> revenue..........................................................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$1,850,000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44174028"/>
                  </a:ext>
                </a:extLst>
              </a:tr>
              <a:tr h="17145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b="1" dirty="0">
                          <a:solidFill>
                            <a:schemeClr val="accent1"/>
                          </a:solidFill>
                          <a:effectLst/>
                        </a:rPr>
                        <a:t>Cost of goods sold...............................................</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b="1" u="sng">
                          <a:solidFill>
                            <a:schemeClr val="accent1"/>
                          </a:solidFill>
                          <a:effectLst/>
                        </a:rPr>
                        <a:t>940,000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4153605"/>
                  </a:ext>
                </a:extLst>
              </a:tr>
              <a:tr h="17145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b="1" dirty="0">
                          <a:solidFill>
                            <a:schemeClr val="accent1"/>
                          </a:solidFill>
                          <a:effectLst/>
                        </a:rPr>
                        <a:t>Gross profit.........................................................</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b="1" dirty="0">
                          <a:solidFill>
                            <a:schemeClr val="accent1"/>
                          </a:solidFill>
                          <a:effectLst/>
                        </a:rPr>
                        <a:t>910,000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94421123"/>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Operating expenses (see detail).............................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u="sng">
                          <a:effectLst/>
                        </a:rPr>
                        <a:t>500,000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35650836"/>
                  </a:ext>
                </a:extLst>
              </a:tr>
              <a:tr h="18288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Operating income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410,000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81499294"/>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a:effectLst/>
                        </a:rPr>
                        <a:t>Other revenue, expense, gain or loss......................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endParaRPr lang="en-US" sz="1400" dirty="0">
                        <a:effectLst/>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63653115"/>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a:t>
                      </a:r>
                      <a:r>
                        <a:rPr lang="en-US" sz="1400" dirty="0" smtClean="0">
                          <a:effectLst/>
                        </a:rPr>
                        <a:t>  </a:t>
                      </a:r>
                      <a:r>
                        <a:rPr lang="en-US" sz="1400" dirty="0">
                          <a:effectLst/>
                        </a:rPr>
                        <a:t>Interest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tabLst>
                          <a:tab pos="413385" algn="l"/>
                        </a:tabLst>
                      </a:pPr>
                      <a:r>
                        <a:rPr lang="en-US" sz="1400" dirty="0">
                          <a:effectLst/>
                        </a:rPr>
                        <a:t>        $600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55523604"/>
                  </a:ext>
                </a:extLst>
              </a:tr>
              <a:tr h="0">
                <a:tc gridSpan="4">
                  <a:txBody>
                    <a:bodyPr/>
                    <a:lstStyle/>
                    <a:p>
                      <a:pPr marL="196215" marR="0">
                        <a:spcBef>
                          <a:spcPts val="0"/>
                        </a:spcBef>
                        <a:spcAft>
                          <a:spcPts val="0"/>
                        </a:spcAft>
                      </a:pPr>
                      <a:r>
                        <a:rPr lang="en-US" sz="1400" dirty="0">
                          <a:effectLst/>
                        </a:rPr>
                        <a:t>Gain on equipment sale........................................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tabLst>
                          <a:tab pos="413385" algn="l"/>
                        </a:tabLst>
                      </a:pPr>
                      <a:r>
                        <a:rPr lang="en-US" sz="1400" dirty="0">
                          <a:effectLst/>
                        </a:rPr>
                        <a:t>       </a:t>
                      </a:r>
                      <a:r>
                        <a:rPr lang="en-US" sz="1400" u="sng" dirty="0">
                          <a:effectLst/>
                        </a:rPr>
                        <a:t>2,000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u="sng">
                          <a:effectLst/>
                        </a:rPr>
                        <a:t>2,600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22846546"/>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Income before tax...................................................</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412,600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61501390"/>
                  </a:ext>
                </a:extLst>
              </a:tr>
              <a:tr h="177165">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Income tax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u="sng" dirty="0">
                          <a:effectLst/>
                        </a:rPr>
                        <a:t>90,000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72595210"/>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u="sng" dirty="0">
                          <a:effectLst/>
                        </a:rPr>
                        <a:t>$322,600</a:t>
                      </a:r>
                      <a:endParaRPr lang="en-US" sz="14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1343920"/>
                  </a:ext>
                </a:extLst>
              </a:tr>
              <a:tr h="91440">
                <a:tc>
                  <a:txBody>
                    <a:bodyPr/>
                    <a:lstStyle/>
                    <a:p>
                      <a:pPr marL="0" marR="0">
                        <a:spcBef>
                          <a:spcPts val="200"/>
                        </a:spcBef>
                        <a:spcAft>
                          <a:spcPts val="10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spcBef>
                          <a:spcPts val="200"/>
                        </a:spcBef>
                        <a:spcAft>
                          <a:spcPts val="10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400" u="none" strike="noStrike"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spcBef>
                          <a:spcPts val="200"/>
                        </a:spcBef>
                        <a:spcAft>
                          <a:spcPts val="10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0613931"/>
                  </a:ext>
                </a:extLst>
              </a:tr>
            </a:tbl>
          </a:graphicData>
        </a:graphic>
      </p:graphicFrame>
      <p:cxnSp>
        <p:nvCxnSpPr>
          <p:cNvPr id="6" name="Straight Connector 5">
            <a:extLst>
              <a:ext uri="{FF2B5EF4-FFF2-40B4-BE49-F238E27FC236}">
                <a16:creationId xmlns:a16="http://schemas.microsoft.com/office/drawing/2014/main" id="{0B7620DB-9215-496E-9FA6-265A86C04910}"/>
              </a:ext>
            </a:extLst>
          </p:cNvPr>
          <p:cNvCxnSpPr/>
          <p:nvPr/>
        </p:nvCxnSpPr>
        <p:spPr>
          <a:xfrm>
            <a:off x="8260395" y="4941647"/>
            <a:ext cx="6793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4792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C767E5A-3F18-480A-A02F-22F9ED70D0A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43BF9BFA-0E33-4CB7-8F23-334C4707C96C}"/>
              </a:ext>
            </a:extLst>
          </p:cNvPr>
          <p:cNvSpPr/>
          <p:nvPr/>
        </p:nvSpPr>
        <p:spPr>
          <a:xfrm>
            <a:off x="4038600" y="219032"/>
            <a:ext cx="4171206"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Earnings Per Share (EPS)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8981B0FF-E431-4042-A735-A696C956C643}"/>
              </a:ext>
            </a:extLst>
          </p:cNvPr>
          <p:cNvSpPr/>
          <p:nvPr/>
        </p:nvSpPr>
        <p:spPr>
          <a:xfrm>
            <a:off x="1274323" y="1008611"/>
            <a:ext cx="11682919" cy="5078313"/>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Earnings per share is a calculation that shows the amount of income per share of common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stock outstanding.  EPS is a very useful number for two reasons:</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1) It clarifies the income comparison of different size companies.  For example,</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If Big Company has net income of $1,000,000 and 500,000 shares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outstanding, its EPS is $2.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If Small Company only has income of $400,000 and100,000 shares outstanding, its EPS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is $4.  Even though Small Company has less total income, individual stockholders have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 greater claim on income.</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pPr marL="233363"/>
            <a:r>
              <a:rPr lang="en-US" b="1" dirty="0">
                <a:latin typeface="Times" panose="02020603050405020304" pitchFamily="18" charset="0"/>
                <a:ea typeface="MS Mincho" panose="02020609040205080304" pitchFamily="49" charset="-128"/>
                <a:cs typeface="Times New Roman" panose="02020603050405020304" pitchFamily="18" charset="0"/>
              </a:rPr>
              <a:t>2) EPS is used as part of a very common stock analysis calculation called the price-</a:t>
            </a:r>
            <a:endParaRPr lang="en-US" dirty="0">
              <a:latin typeface="Times" panose="02020603050405020304" pitchFamily="18" charset="0"/>
              <a:ea typeface="MS Mincho" panose="02020609040205080304" pitchFamily="49" charset="-128"/>
              <a:cs typeface="Times New Roman" panose="02020603050405020304" pitchFamily="18" charset="0"/>
            </a:endParaRPr>
          </a:p>
          <a:p>
            <a:pPr marL="233363"/>
            <a:r>
              <a:rPr lang="en-US" b="1" dirty="0">
                <a:latin typeface="Times" panose="02020603050405020304" pitchFamily="18" charset="0"/>
                <a:ea typeface="MS Mincho" panose="02020609040205080304" pitchFamily="49" charset="-128"/>
                <a:cs typeface="Times New Roman" panose="02020603050405020304" pitchFamily="18" charset="0"/>
              </a:rPr>
              <a:t>     earnings ratio (PE ratio).  The calculation compares stock price to earnings.  It is </a:t>
            </a:r>
            <a:endParaRPr lang="en-US" dirty="0">
              <a:latin typeface="Times" panose="02020603050405020304" pitchFamily="18" charset="0"/>
              <a:ea typeface="MS Mincho" panose="02020609040205080304" pitchFamily="49" charset="-128"/>
              <a:cs typeface="Times New Roman" panose="02020603050405020304" pitchFamily="18" charset="0"/>
            </a:endParaRPr>
          </a:p>
          <a:p>
            <a:pPr marL="233363"/>
            <a:r>
              <a:rPr lang="en-US" b="1" dirty="0">
                <a:latin typeface="Times" panose="02020603050405020304" pitchFamily="18" charset="0"/>
                <a:ea typeface="MS Mincho" panose="02020609040205080304" pitchFamily="49" charset="-128"/>
                <a:cs typeface="Times New Roman" panose="02020603050405020304" pitchFamily="18" charset="0"/>
              </a:rPr>
              <a:t>     calculated as: stock price per share/ earnings per share.  Earnings have a powerful effect </a:t>
            </a:r>
            <a:endParaRPr lang="en-US" dirty="0">
              <a:latin typeface="Times" panose="02020603050405020304" pitchFamily="18" charset="0"/>
              <a:ea typeface="MS Mincho" panose="02020609040205080304" pitchFamily="49" charset="-128"/>
              <a:cs typeface="Times New Roman" panose="02020603050405020304" pitchFamily="18" charset="0"/>
            </a:endParaRPr>
          </a:p>
          <a:p>
            <a:pPr marL="233363"/>
            <a:r>
              <a:rPr lang="en-US" b="1" dirty="0">
                <a:latin typeface="Times" panose="02020603050405020304" pitchFamily="18" charset="0"/>
                <a:ea typeface="MS Mincho" panose="02020609040205080304" pitchFamily="49" charset="-128"/>
                <a:cs typeface="Times New Roman" panose="02020603050405020304" pitchFamily="18" charset="0"/>
              </a:rPr>
              <a:t>     on stock price.</a:t>
            </a:r>
            <a:endParaRPr lang="en-US" dirty="0">
              <a:latin typeface="Times" panose="02020603050405020304" pitchFamily="18" charset="0"/>
              <a:ea typeface="MS Mincho" panose="02020609040205080304" pitchFamily="49" charset="-128"/>
              <a:cs typeface="Times New Roman" panose="02020603050405020304" pitchFamily="18" charset="0"/>
            </a:endParaRPr>
          </a:p>
          <a:p>
            <a:pPr marL="233363"/>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810133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A466AF8-8F9A-4747-ADDF-97A1BF0204A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6536346F-3B66-4020-885F-FD445B14E910}"/>
              </a:ext>
            </a:extLst>
          </p:cNvPr>
          <p:cNvSpPr/>
          <p:nvPr/>
        </p:nvSpPr>
        <p:spPr>
          <a:xfrm>
            <a:off x="2262845" y="107680"/>
            <a:ext cx="7332328"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Calculation of Basic Earnings Per Share (EPS)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4CA5C5B4-12A6-4C05-A9C3-3F80EA135FB0}"/>
                  </a:ext>
                </a:extLst>
              </p:cNvPr>
              <p:cNvSpPr/>
              <p:nvPr/>
            </p:nvSpPr>
            <p:spPr>
              <a:xfrm>
                <a:off x="1799618" y="1149581"/>
                <a:ext cx="8258783" cy="533159"/>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The basic EPS calculation for net income is:    </a:t>
                </a:r>
                <a14:m>
                  <m:oMath xmlns:m="http://schemas.openxmlformats.org/officeDocument/2006/math">
                    <m:f>
                      <m:fPr>
                        <m:ctrlPr>
                          <a:rPr lang="en-US" b="1" i="1">
                            <a:latin typeface="Cambria Math" panose="02040503050406030204" pitchFamily="18" charset="0"/>
                            <a:ea typeface="MS Mincho" panose="02020609040205080304" pitchFamily="49" charset="-128"/>
                            <a:cs typeface="Times New Roman" panose="02020603050405020304" pitchFamily="18" charset="0"/>
                          </a:rPr>
                        </m:ctrlPr>
                      </m:fPr>
                      <m:num>
                        <m:r>
                          <a:rPr lang="en-US" b="1" i="1">
                            <a:latin typeface="Cambria Math" panose="02040503050406030204" pitchFamily="18" charset="0"/>
                            <a:ea typeface="MS Mincho" panose="02020609040205080304" pitchFamily="49" charset="-128"/>
                            <a:cs typeface="Times New Roman" panose="02020603050405020304" pitchFamily="18" charset="0"/>
                          </a:rPr>
                          <m:t>(</m:t>
                        </m:r>
                        <m:r>
                          <a:rPr lang="en-US" b="1" i="1">
                            <a:latin typeface="Cambria Math" panose="02040503050406030204" pitchFamily="18" charset="0"/>
                            <a:ea typeface="MS Mincho" panose="02020609040205080304" pitchFamily="49" charset="-128"/>
                            <a:cs typeface="Times New Roman" panose="02020603050405020304" pitchFamily="18" charset="0"/>
                          </a:rPr>
                          <m:t>𝑵𝒆𝒕</m:t>
                        </m:r>
                        <m:r>
                          <a:rPr lang="en-US" b="1" i="1">
                            <a:latin typeface="Cambria Math" panose="02040503050406030204" pitchFamily="18" charset="0"/>
                            <a:ea typeface="MS Mincho" panose="02020609040205080304" pitchFamily="49" charset="-128"/>
                            <a:cs typeface="Times New Roman" panose="02020603050405020304" pitchFamily="18" charset="0"/>
                          </a:rPr>
                          <m:t> </m:t>
                        </m:r>
                        <m:r>
                          <a:rPr lang="en-US" b="1" i="1">
                            <a:latin typeface="Cambria Math" panose="02040503050406030204" pitchFamily="18" charset="0"/>
                            <a:ea typeface="MS Mincho" panose="02020609040205080304" pitchFamily="49" charset="-128"/>
                            <a:cs typeface="Times New Roman" panose="02020603050405020304" pitchFamily="18" charset="0"/>
                          </a:rPr>
                          <m:t>𝑰𝒏𝒄𝒐𝒎𝒆</m:t>
                        </m:r>
                        <m:r>
                          <a:rPr lang="en-US" b="1" i="1">
                            <a:latin typeface="Cambria Math" panose="02040503050406030204" pitchFamily="18" charset="0"/>
                            <a:ea typeface="MS Mincho" panose="02020609040205080304" pitchFamily="49" charset="-128"/>
                            <a:cs typeface="Times New Roman" panose="02020603050405020304" pitchFamily="18" charset="0"/>
                          </a:rPr>
                          <m:t>−</m:t>
                        </m:r>
                        <m:r>
                          <a:rPr lang="en-US" b="1" i="1">
                            <a:latin typeface="Cambria Math" panose="02040503050406030204" pitchFamily="18" charset="0"/>
                            <a:ea typeface="MS Mincho" panose="02020609040205080304" pitchFamily="49" charset="-128"/>
                            <a:cs typeface="Times New Roman" panose="02020603050405020304" pitchFamily="18" charset="0"/>
                          </a:rPr>
                          <m:t>𝑷𝒓𝒆𝒇𝒆𝒓𝒓𝒆𝒅</m:t>
                        </m:r>
                        <m:r>
                          <a:rPr lang="en-US" b="1" i="1">
                            <a:latin typeface="Cambria Math" panose="02040503050406030204" pitchFamily="18" charset="0"/>
                            <a:ea typeface="MS Mincho" panose="02020609040205080304" pitchFamily="49" charset="-128"/>
                            <a:cs typeface="Times New Roman" panose="02020603050405020304" pitchFamily="18" charset="0"/>
                          </a:rPr>
                          <m:t> </m:t>
                        </m:r>
                        <m:r>
                          <a:rPr lang="en-US" b="1" i="1">
                            <a:latin typeface="Cambria Math" panose="02040503050406030204" pitchFamily="18" charset="0"/>
                            <a:ea typeface="MS Mincho" panose="02020609040205080304" pitchFamily="49" charset="-128"/>
                            <a:cs typeface="Times New Roman" panose="02020603050405020304" pitchFamily="18" charset="0"/>
                          </a:rPr>
                          <m:t>𝑫𝒊𝒗𝒊𝒅𝒆𝒏𝒅𝒔</m:t>
                        </m:r>
                        <m:r>
                          <a:rPr lang="en-US" b="1" i="1">
                            <a:latin typeface="Cambria Math" panose="02040503050406030204" pitchFamily="18" charset="0"/>
                            <a:ea typeface="MS Mincho" panose="02020609040205080304" pitchFamily="49" charset="-128"/>
                            <a:cs typeface="Times New Roman" panose="02020603050405020304" pitchFamily="18" charset="0"/>
                          </a:rPr>
                          <m:t>)</m:t>
                        </m:r>
                      </m:num>
                      <m:den>
                        <m:r>
                          <a:rPr lang="en-US" b="1" i="1">
                            <a:latin typeface="Cambria Math" panose="02040503050406030204" pitchFamily="18" charset="0"/>
                            <a:ea typeface="MS Mincho" panose="02020609040205080304" pitchFamily="49" charset="-128"/>
                            <a:cs typeface="Times New Roman" panose="02020603050405020304" pitchFamily="18" charset="0"/>
                          </a:rPr>
                          <m:t>𝑾𝒆𝒊𝒈𝒉𝒕𝒆𝒅</m:t>
                        </m:r>
                        <m:r>
                          <a:rPr lang="en-US" b="1" i="1">
                            <a:latin typeface="Cambria Math" panose="02040503050406030204" pitchFamily="18" charset="0"/>
                            <a:ea typeface="MS Mincho" panose="02020609040205080304" pitchFamily="49" charset="-128"/>
                            <a:cs typeface="Times New Roman" panose="02020603050405020304" pitchFamily="18" charset="0"/>
                          </a:rPr>
                          <m:t> </m:t>
                        </m:r>
                        <m:r>
                          <a:rPr lang="en-US" b="1" i="1">
                            <a:latin typeface="Cambria Math" panose="02040503050406030204" pitchFamily="18" charset="0"/>
                            <a:ea typeface="MS Mincho" panose="02020609040205080304" pitchFamily="49" charset="-128"/>
                            <a:cs typeface="Times New Roman" panose="02020603050405020304" pitchFamily="18" charset="0"/>
                          </a:rPr>
                          <m:t>𝑨𝒗𝒆𝒓𝒂𝒈𝒆</m:t>
                        </m:r>
                        <m:r>
                          <a:rPr lang="en-US" b="1" i="1">
                            <a:latin typeface="Cambria Math" panose="02040503050406030204" pitchFamily="18" charset="0"/>
                            <a:ea typeface="MS Mincho" panose="02020609040205080304" pitchFamily="49" charset="-128"/>
                            <a:cs typeface="Times New Roman" panose="02020603050405020304" pitchFamily="18" charset="0"/>
                          </a:rPr>
                          <m:t> </m:t>
                        </m:r>
                        <m:r>
                          <a:rPr lang="en-US" b="1" i="1">
                            <a:latin typeface="Cambria Math" panose="02040503050406030204" pitchFamily="18" charset="0"/>
                            <a:ea typeface="MS Mincho" panose="02020609040205080304" pitchFamily="49" charset="-128"/>
                            <a:cs typeface="Times New Roman" panose="02020603050405020304" pitchFamily="18" charset="0"/>
                          </a:rPr>
                          <m:t>𝑺𝒉𝒂𝒓𝒆𝒔</m:t>
                        </m:r>
                        <m:r>
                          <a:rPr lang="en-US" b="1" i="1">
                            <a:latin typeface="Cambria Math" panose="02040503050406030204" pitchFamily="18" charset="0"/>
                            <a:ea typeface="MS Mincho" panose="02020609040205080304" pitchFamily="49" charset="-128"/>
                            <a:cs typeface="Times New Roman" panose="02020603050405020304" pitchFamily="18" charset="0"/>
                          </a:rPr>
                          <m:t> </m:t>
                        </m:r>
                        <m:r>
                          <a:rPr lang="en-US" b="1" i="1">
                            <a:latin typeface="Cambria Math" panose="02040503050406030204" pitchFamily="18" charset="0"/>
                            <a:ea typeface="MS Mincho" panose="02020609040205080304" pitchFamily="49" charset="-128"/>
                            <a:cs typeface="Times New Roman" panose="02020603050405020304" pitchFamily="18" charset="0"/>
                          </a:rPr>
                          <m:t>𝑶𝒖𝒕𝒔𝒕𝒂𝒏𝒅𝒊𝒏𝒈</m:t>
                        </m:r>
                      </m:den>
                    </m:f>
                  </m:oMath>
                </a14:m>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effectLst/>
                  <a:latin typeface="Times" panose="02020603050405020304" pitchFamily="18" charset="0"/>
                  <a:ea typeface="MS Mincho" panose="02020609040205080304" pitchFamily="49" charset="-128"/>
                  <a:cs typeface="Times New Roman" panose="02020603050405020304" pitchFamily="18" charset="0"/>
                </a:endParaRPr>
              </a:p>
            </p:txBody>
          </p:sp>
        </mc:Choice>
        <mc:Fallback xmlns="">
          <p:sp>
            <p:nvSpPr>
              <p:cNvPr id="4" name="Rectangle 3">
                <a:extLst>
                  <a:ext uri="{FF2B5EF4-FFF2-40B4-BE49-F238E27FC236}">
                    <a16:creationId xmlns:a16="http://schemas.microsoft.com/office/drawing/2014/main" id="{4CA5C5B4-12A6-4C05-A9C3-3F80EA135FB0}"/>
                  </a:ext>
                </a:extLst>
              </p:cNvPr>
              <p:cNvSpPr>
                <a:spLocks noRot="1" noChangeAspect="1" noMove="1" noResize="1" noEditPoints="1" noAdjustHandles="1" noChangeArrowheads="1" noChangeShapeType="1" noTextEdit="1"/>
              </p:cNvSpPr>
              <p:nvPr/>
            </p:nvSpPr>
            <p:spPr>
              <a:xfrm>
                <a:off x="1799618" y="1149581"/>
                <a:ext cx="8258783" cy="533159"/>
              </a:xfrm>
              <a:prstGeom prst="rect">
                <a:avLst/>
              </a:prstGeom>
              <a:blipFill>
                <a:blip r:embed="rId2"/>
                <a:stretch>
                  <a:fillRect l="-590" b="-6897"/>
                </a:stretch>
              </a:blipFill>
            </p:spPr>
            <p:txBody>
              <a:bodyPr/>
              <a:lstStyle/>
              <a:p>
                <a:r>
                  <a:rPr lang="en-US">
                    <a:noFill/>
                  </a:rPr>
                  <a:t> </a:t>
                </a:r>
              </a:p>
            </p:txBody>
          </p:sp>
        </mc:Fallback>
      </mc:AlternateContent>
      <p:sp>
        <p:nvSpPr>
          <p:cNvPr id="5" name="Rectangle 4">
            <a:extLst>
              <a:ext uri="{FF2B5EF4-FFF2-40B4-BE49-F238E27FC236}">
                <a16:creationId xmlns:a16="http://schemas.microsoft.com/office/drawing/2014/main" id="{6CA48CB2-50C5-4813-8A70-B6C0691E80ED}"/>
              </a:ext>
            </a:extLst>
          </p:cNvPr>
          <p:cNvSpPr/>
          <p:nvPr/>
        </p:nvSpPr>
        <p:spPr>
          <a:xfrm>
            <a:off x="1799618" y="1758940"/>
            <a:ext cx="9844391" cy="3416320"/>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Example: Mayberry Corporation has $220,000 of net income and  $500,000 par value, 4%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preferred stock outstanding.  Its average number of common shares outstanding for the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period is 160,000 shares.</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[$220,000 – ( $500,000 x .04)] / 160,000 = $1.25 EPS</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Note: If there are dividends in arrears on cumulative preferred, they should be included.</a:t>
            </a: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 second type of EPS may also need to be calculated for certain situations or complex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capital structures.  It is called “diluted EPS”.  It is used to show hypothetical EPS if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treasury stock were sold or certain types of securities were converted to common stock.</a:t>
            </a:r>
            <a:endParaRPr lang="en-US" dirty="0"/>
          </a:p>
        </p:txBody>
      </p:sp>
    </p:spTree>
    <p:extLst>
      <p:ext uri="{BB962C8B-B14F-4D97-AF65-F5344CB8AC3E}">
        <p14:creationId xmlns:p14="http://schemas.microsoft.com/office/powerpoint/2010/main" val="797588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073DA80-6121-49FE-9514-780859E0803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B37A1AB-7F68-402B-89F5-B39B5A87A2BB}"/>
              </a:ext>
            </a:extLst>
          </p:cNvPr>
          <p:cNvSpPr/>
          <p:nvPr/>
        </p:nvSpPr>
        <p:spPr>
          <a:xfrm>
            <a:off x="1500117" y="136525"/>
            <a:ext cx="9029909"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Calculation of Basic Earnings Per Share (EPS),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44C439E5-9121-41ED-89E4-E5A1EC1BE629}"/>
              </a:ext>
            </a:extLst>
          </p:cNvPr>
          <p:cNvSpPr/>
          <p:nvPr/>
        </p:nvSpPr>
        <p:spPr>
          <a:xfrm>
            <a:off x="639385" y="659745"/>
            <a:ext cx="11685560" cy="3139321"/>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 weighted average is a calculation that multiplies each number used in the average by a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value.  These values are the “weights” in the weighted average, and change the amount of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the average.</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In the weighted average for EPS, the weights that are used are the time periods that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the amounts of shares are outstanding.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Example:</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At January 1, the beginning of the annual accounting period, San Jose Consulting Services had 200,000 shares of common stock outstanding.  On June 1 it issued another 70,000 shares.  On November 30, it purchased 50,000</a:t>
            </a:r>
          </a:p>
          <a:p>
            <a:r>
              <a:rPr lang="en-US" b="1" dirty="0">
                <a:latin typeface="Times" panose="02020603050405020304" pitchFamily="18" charset="0"/>
                <a:ea typeface="MS Mincho" panose="02020609040205080304" pitchFamily="49" charset="-128"/>
                <a:cs typeface="Times New Roman" panose="02020603050405020304" pitchFamily="18" charset="0"/>
              </a:rPr>
              <a:t>shares for treasury stock. </a:t>
            </a:r>
            <a:endParaRPr lang="en-US" dirty="0">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0B7E86E5-CC68-43B9-9BA4-09E91669D7A2}"/>
              </a:ext>
            </a:extLst>
          </p:cNvPr>
          <p:cNvGraphicFramePr>
            <a:graphicFrameLocks noGrp="1"/>
          </p:cNvGraphicFramePr>
          <p:nvPr>
            <p:extLst>
              <p:ext uri="{D42A27DB-BD31-4B8C-83A1-F6EECF244321}">
                <p14:modId xmlns:p14="http://schemas.microsoft.com/office/powerpoint/2010/main" val="1235182680"/>
              </p:ext>
            </p:extLst>
          </p:nvPr>
        </p:nvGraphicFramePr>
        <p:xfrm>
          <a:off x="3497783" y="3926391"/>
          <a:ext cx="4975008" cy="1280160"/>
        </p:xfrm>
        <a:graphic>
          <a:graphicData uri="http://schemas.openxmlformats.org/drawingml/2006/table">
            <a:tbl>
              <a:tblPr firstRow="1" firstCol="1" bandRow="1">
                <a:tableStyleId>{2D5ABB26-0587-4C30-8999-92F81FD0307C}</a:tableStyleId>
              </a:tblPr>
              <a:tblGrid>
                <a:gridCol w="957485">
                  <a:extLst>
                    <a:ext uri="{9D8B030D-6E8A-4147-A177-3AD203B41FA5}">
                      <a16:colId xmlns:a16="http://schemas.microsoft.com/office/drawing/2014/main" val="2964205085"/>
                    </a:ext>
                  </a:extLst>
                </a:gridCol>
                <a:gridCol w="1284571">
                  <a:extLst>
                    <a:ext uri="{9D8B030D-6E8A-4147-A177-3AD203B41FA5}">
                      <a16:colId xmlns:a16="http://schemas.microsoft.com/office/drawing/2014/main" val="3776868709"/>
                    </a:ext>
                  </a:extLst>
                </a:gridCol>
                <a:gridCol w="1371080">
                  <a:extLst>
                    <a:ext uri="{9D8B030D-6E8A-4147-A177-3AD203B41FA5}">
                      <a16:colId xmlns:a16="http://schemas.microsoft.com/office/drawing/2014/main" val="3626324423"/>
                    </a:ext>
                  </a:extLst>
                </a:gridCol>
                <a:gridCol w="1361872">
                  <a:extLst>
                    <a:ext uri="{9D8B030D-6E8A-4147-A177-3AD203B41FA5}">
                      <a16:colId xmlns:a16="http://schemas.microsoft.com/office/drawing/2014/main" val="2735146523"/>
                    </a:ext>
                  </a:extLst>
                </a:gridCol>
              </a:tblGrid>
              <a:tr h="0">
                <a:tc>
                  <a:txBody>
                    <a:bodyPr/>
                    <a:lstStyle/>
                    <a:p>
                      <a:pPr marL="0" marR="0" algn="ctr">
                        <a:spcBef>
                          <a:spcPts val="600"/>
                        </a:spcBef>
                        <a:spcAft>
                          <a:spcPts val="0"/>
                        </a:spcAft>
                      </a:pPr>
                      <a:r>
                        <a:rPr lang="en-US" sz="1400" b="1" dirty="0">
                          <a:effectLst/>
                        </a:rPr>
                        <a:t>Date</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rPr>
                        <a:t>  Shares </a:t>
                      </a:r>
                    </a:p>
                    <a:p>
                      <a:pPr marL="0" marR="0" algn="ctr">
                        <a:spcBef>
                          <a:spcPts val="0"/>
                        </a:spcBef>
                        <a:spcAft>
                          <a:spcPts val="0"/>
                        </a:spcAft>
                      </a:pPr>
                      <a:r>
                        <a:rPr lang="en-US" sz="1400" b="1" dirty="0">
                          <a:effectLst/>
                        </a:rPr>
                        <a:t>     Outstanding</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600"/>
                        </a:spcBef>
                        <a:spcAft>
                          <a:spcPts val="0"/>
                        </a:spcAft>
                      </a:pPr>
                      <a:r>
                        <a:rPr lang="en-US" sz="1400" b="1" dirty="0">
                          <a:effectLst/>
                        </a:rPr>
                        <a:t>Months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rPr>
                        <a:t> Weighted      Total</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0132245"/>
                  </a:ext>
                </a:extLst>
              </a:tr>
              <a:tr h="0">
                <a:tc>
                  <a:txBody>
                    <a:bodyPr/>
                    <a:lstStyle/>
                    <a:p>
                      <a:pPr marL="0" marR="0">
                        <a:spcBef>
                          <a:spcPts val="0"/>
                        </a:spcBef>
                        <a:spcAft>
                          <a:spcPts val="0"/>
                        </a:spcAft>
                      </a:pPr>
                      <a:r>
                        <a:rPr lang="en-US" sz="1400">
                          <a:effectLst/>
                        </a:rPr>
                        <a:t>Jan.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200,000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1,000,000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8949964"/>
                  </a:ext>
                </a:extLst>
              </a:tr>
              <a:tr h="0">
                <a:tc>
                  <a:txBody>
                    <a:bodyPr/>
                    <a:lstStyle/>
                    <a:p>
                      <a:pPr marL="0" marR="0">
                        <a:spcBef>
                          <a:spcPts val="0"/>
                        </a:spcBef>
                        <a:spcAft>
                          <a:spcPts val="0"/>
                        </a:spcAft>
                      </a:pPr>
                      <a:r>
                        <a:rPr lang="en-US" sz="1400">
                          <a:effectLst/>
                        </a:rPr>
                        <a:t>June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270,000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6</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1,620,000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5685456"/>
                  </a:ext>
                </a:extLst>
              </a:tr>
              <a:tr h="0">
                <a:tc>
                  <a:txBody>
                    <a:bodyPr/>
                    <a:lstStyle/>
                    <a:p>
                      <a:pPr marL="0" marR="0">
                        <a:spcBef>
                          <a:spcPts val="0"/>
                        </a:spcBef>
                        <a:spcAft>
                          <a:spcPts val="0"/>
                        </a:spcAft>
                      </a:pPr>
                      <a:r>
                        <a:rPr lang="en-US" sz="1400">
                          <a:effectLst/>
                        </a:rPr>
                        <a:t>Nov. 30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220,000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220,000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5433354"/>
                  </a:ext>
                </a:extLst>
              </a:tr>
              <a:tr h="0">
                <a:tc>
                  <a:txBody>
                    <a:bodyPr/>
                    <a:lstStyle/>
                    <a:p>
                      <a:pPr marL="0" marR="0">
                        <a:spcBef>
                          <a:spcPts val="0"/>
                        </a:spcBef>
                        <a:spcAft>
                          <a:spcPts val="0"/>
                        </a:spcAft>
                      </a:pPr>
                      <a:r>
                        <a:rPr lang="en-US" sz="1400">
                          <a:effectLst/>
                        </a:rPr>
                        <a:t>Total</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algn="ctr">
                        <a:spcBef>
                          <a:spcPts val="0"/>
                        </a:spcBef>
                        <a:spcAft>
                          <a:spcPts val="0"/>
                        </a:spcAft>
                      </a:pPr>
                      <a:r>
                        <a:rPr lang="en-US" sz="1400">
                          <a:effectLst/>
                        </a:rPr>
                        <a:t>12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2,840,000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3248545"/>
                  </a:ext>
                </a:extLst>
              </a:tr>
            </a:tbl>
          </a:graphicData>
        </a:graphic>
      </p:graphicFrame>
      <p:sp>
        <p:nvSpPr>
          <p:cNvPr id="6" name="Rectangle 5">
            <a:extLst>
              <a:ext uri="{FF2B5EF4-FFF2-40B4-BE49-F238E27FC236}">
                <a16:creationId xmlns:a16="http://schemas.microsoft.com/office/drawing/2014/main" id="{2759C789-59E6-4037-BB07-1D78CECBB267}"/>
              </a:ext>
            </a:extLst>
          </p:cNvPr>
          <p:cNvSpPr/>
          <p:nvPr/>
        </p:nvSpPr>
        <p:spPr>
          <a:xfrm>
            <a:off x="2434303" y="5412118"/>
            <a:ext cx="8095723" cy="369332"/>
          </a:xfrm>
          <a:prstGeom prst="rect">
            <a:avLst/>
          </a:prstGeom>
        </p:spPr>
        <p:txBody>
          <a:bodyPr wrap="square">
            <a:spAutoFit/>
          </a:bodyPr>
          <a:lstStyle/>
          <a:p>
            <a:pPr marL="6286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2,840,000 / 12 = 236,667 weighted average number of shares.</a:t>
            </a:r>
          </a:p>
        </p:txBody>
      </p:sp>
    </p:spTree>
    <p:extLst>
      <p:ext uri="{BB962C8B-B14F-4D97-AF65-F5344CB8AC3E}">
        <p14:creationId xmlns:p14="http://schemas.microsoft.com/office/powerpoint/2010/main" val="1197908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F1DF002-69AB-408D-8C22-A2E8DE33ABC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EE7D3DE-C611-4ED6-BD7A-48FD27E1E416}"/>
              </a:ext>
            </a:extLst>
          </p:cNvPr>
          <p:cNvSpPr/>
          <p:nvPr/>
        </p:nvSpPr>
        <p:spPr>
          <a:xfrm>
            <a:off x="2548278" y="296853"/>
            <a:ext cx="7484549"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Presentation of Basic Earnings Per Share (EPS)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2C757A25-E0F0-42F8-88B2-488AA18250BE}"/>
              </a:ext>
            </a:extLst>
          </p:cNvPr>
          <p:cNvSpPr/>
          <p:nvPr/>
        </p:nvSpPr>
        <p:spPr>
          <a:xfrm>
            <a:off x="1718552" y="1169634"/>
            <a:ext cx="9144000" cy="4247317"/>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Earnings per share is presented at the bottom of an income statement, under net income,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or under comprehensive income if that applies.</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Earnings per share is calculated for these numbers: continuing operations, discontinued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operations, and net income.</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Remember that if there is no discontinued operations special item, earnings per share will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only be needed for net income.</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Example on next slide:  Assume that annual preferred dividends for San Jose Corporation are $100,000.  Use the weighted average number of shares of 236,667 from the previous slide.</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7645044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450A158-A68C-425A-8DB0-EE1399944592}"/>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381DEFF-25EA-49C1-B4C8-A4376938910E}"/>
              </a:ext>
            </a:extLst>
          </p:cNvPr>
          <p:cNvSpPr/>
          <p:nvPr/>
        </p:nvSpPr>
        <p:spPr>
          <a:xfrm>
            <a:off x="1710907" y="-47010"/>
            <a:ext cx="9182129" cy="523220"/>
          </a:xfrm>
          <a:prstGeom prst="rect">
            <a:avLst/>
          </a:prstGeom>
        </p:spPr>
        <p:txBody>
          <a:bodyPr wrap="none">
            <a:spAutoFit/>
          </a:bodyPr>
          <a:lstStyle/>
          <a:p>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Presentation of Basic Earnings Per Share (EPS), continued</a:t>
            </a:r>
            <a:endParaRPr lang="en-US" sz="2800" dirty="0">
              <a:solidFill>
                <a:schemeClr val="accent1">
                  <a:lumMod val="50000"/>
                </a:schemeClr>
              </a:solidFill>
            </a:endParaRPr>
          </a:p>
        </p:txBody>
      </p:sp>
      <p:graphicFrame>
        <p:nvGraphicFramePr>
          <p:cNvPr id="4" name="Table 3">
            <a:extLst>
              <a:ext uri="{FF2B5EF4-FFF2-40B4-BE49-F238E27FC236}">
                <a16:creationId xmlns:a16="http://schemas.microsoft.com/office/drawing/2014/main" id="{4D7F3DDB-94B9-422F-ABC5-B374F50575BF}"/>
              </a:ext>
            </a:extLst>
          </p:cNvPr>
          <p:cNvGraphicFramePr>
            <a:graphicFrameLocks noGrp="1"/>
          </p:cNvGraphicFramePr>
          <p:nvPr>
            <p:extLst>
              <p:ext uri="{D42A27DB-BD31-4B8C-83A1-F6EECF244321}">
                <p14:modId xmlns:p14="http://schemas.microsoft.com/office/powerpoint/2010/main" val="681858076"/>
              </p:ext>
            </p:extLst>
          </p:nvPr>
        </p:nvGraphicFramePr>
        <p:xfrm>
          <a:off x="2282910" y="410188"/>
          <a:ext cx="7525939" cy="5819946"/>
        </p:xfrm>
        <a:graphic>
          <a:graphicData uri="http://schemas.openxmlformats.org/drawingml/2006/table">
            <a:tbl>
              <a:tblPr>
                <a:tableStyleId>{2D5ABB26-0587-4C30-8999-92F81FD0307C}</a:tableStyleId>
              </a:tblPr>
              <a:tblGrid>
                <a:gridCol w="112053">
                  <a:extLst>
                    <a:ext uri="{9D8B030D-6E8A-4147-A177-3AD203B41FA5}">
                      <a16:colId xmlns:a16="http://schemas.microsoft.com/office/drawing/2014/main" val="652301239"/>
                    </a:ext>
                  </a:extLst>
                </a:gridCol>
                <a:gridCol w="39331">
                  <a:extLst>
                    <a:ext uri="{9D8B030D-6E8A-4147-A177-3AD203B41FA5}">
                      <a16:colId xmlns:a16="http://schemas.microsoft.com/office/drawing/2014/main" val="3910334118"/>
                    </a:ext>
                  </a:extLst>
                </a:gridCol>
                <a:gridCol w="3091113">
                  <a:extLst>
                    <a:ext uri="{9D8B030D-6E8A-4147-A177-3AD203B41FA5}">
                      <a16:colId xmlns:a16="http://schemas.microsoft.com/office/drawing/2014/main" val="2518738887"/>
                    </a:ext>
                  </a:extLst>
                </a:gridCol>
                <a:gridCol w="325936">
                  <a:extLst>
                    <a:ext uri="{9D8B030D-6E8A-4147-A177-3AD203B41FA5}">
                      <a16:colId xmlns:a16="http://schemas.microsoft.com/office/drawing/2014/main" val="2522098835"/>
                    </a:ext>
                  </a:extLst>
                </a:gridCol>
                <a:gridCol w="1113616">
                  <a:extLst>
                    <a:ext uri="{9D8B030D-6E8A-4147-A177-3AD203B41FA5}">
                      <a16:colId xmlns:a16="http://schemas.microsoft.com/office/drawing/2014/main" val="3998166720"/>
                    </a:ext>
                  </a:extLst>
                </a:gridCol>
                <a:gridCol w="1196104">
                  <a:extLst>
                    <a:ext uri="{9D8B030D-6E8A-4147-A177-3AD203B41FA5}">
                      <a16:colId xmlns:a16="http://schemas.microsoft.com/office/drawing/2014/main" val="1296834989"/>
                    </a:ext>
                  </a:extLst>
                </a:gridCol>
                <a:gridCol w="1231312">
                  <a:extLst>
                    <a:ext uri="{9D8B030D-6E8A-4147-A177-3AD203B41FA5}">
                      <a16:colId xmlns:a16="http://schemas.microsoft.com/office/drawing/2014/main" val="1842138048"/>
                    </a:ext>
                  </a:extLst>
                </a:gridCol>
                <a:gridCol w="416474">
                  <a:extLst>
                    <a:ext uri="{9D8B030D-6E8A-4147-A177-3AD203B41FA5}">
                      <a16:colId xmlns:a16="http://schemas.microsoft.com/office/drawing/2014/main" val="1801415677"/>
                    </a:ext>
                  </a:extLst>
                </a:gridCol>
              </a:tblGrid>
              <a:tr h="595986">
                <a:tc gridSpan="8">
                  <a:txBody>
                    <a:bodyPr/>
                    <a:lstStyle/>
                    <a:p>
                      <a:pPr marL="0" marR="0" algn="ctr">
                        <a:lnSpc>
                          <a:spcPts val="1200"/>
                        </a:lnSpc>
                        <a:spcBef>
                          <a:spcPts val="0"/>
                        </a:spcBef>
                        <a:spcAft>
                          <a:spcPts val="0"/>
                        </a:spcAft>
                      </a:pPr>
                      <a:endParaRPr lang="en-US" sz="1400" b="1" dirty="0">
                        <a:effectLst/>
                      </a:endParaRPr>
                    </a:p>
                    <a:p>
                      <a:pPr marL="0" marR="0" algn="ctr">
                        <a:lnSpc>
                          <a:spcPts val="800"/>
                        </a:lnSpc>
                        <a:spcBef>
                          <a:spcPts val="0"/>
                        </a:spcBef>
                        <a:spcAft>
                          <a:spcPts val="0"/>
                        </a:spcAft>
                      </a:pPr>
                      <a:r>
                        <a:rPr lang="en-US" sz="1400" b="1" dirty="0">
                          <a:effectLst/>
                        </a:rPr>
                        <a:t>San Jose Consulting Services</a:t>
                      </a:r>
                    </a:p>
                    <a:p>
                      <a:pPr marL="0" marR="0" algn="ctr">
                        <a:lnSpc>
                          <a:spcPts val="1200"/>
                        </a:lnSpc>
                        <a:spcBef>
                          <a:spcPts val="0"/>
                        </a:spcBef>
                        <a:spcAft>
                          <a:spcPts val="0"/>
                        </a:spcAft>
                      </a:pPr>
                      <a:r>
                        <a:rPr lang="en-US" sz="1400" b="1" dirty="0">
                          <a:effectLst/>
                        </a:rPr>
                        <a:t>Income statement</a:t>
                      </a:r>
                    </a:p>
                    <a:p>
                      <a:pPr marL="0" marR="0" algn="ctr">
                        <a:lnSpc>
                          <a:spcPts val="1200"/>
                        </a:lnSpc>
                        <a:spcBef>
                          <a:spcPts val="200"/>
                        </a:spcBef>
                        <a:spcAft>
                          <a:spcPts val="200"/>
                        </a:spcAft>
                      </a:pPr>
                      <a:r>
                        <a:rPr lang="en-US" sz="1400" b="1" dirty="0">
                          <a:effectLst/>
                        </a:rPr>
                        <a:t>For the Year Ended December 31, 20xx</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12005332"/>
                  </a:ext>
                </a:extLst>
              </a:tr>
              <a:tr h="217665">
                <a:tc>
                  <a:txBody>
                    <a:bodyPr/>
                    <a:lstStyle/>
                    <a:p>
                      <a:pPr marL="0" marR="0">
                        <a:spcBef>
                          <a:spcPts val="0"/>
                        </a:spcBef>
                        <a:spcAft>
                          <a:spcPts val="0"/>
                        </a:spcAft>
                      </a:pPr>
                      <a:r>
                        <a:rPr lang="en-US" sz="800">
                          <a:effectLst/>
                        </a:rPr>
                        <a:t> </a:t>
                      </a:r>
                      <a:endParaRPr lang="en-US" sz="8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2">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a:noFill/>
                    </a:lnT>
                    <a:lnB>
                      <a:noFill/>
                    </a:lnB>
                    <a:lnTlToBr w="12700" cmpd="sng">
                      <a:noFill/>
                      <a:prstDash val="solid"/>
                    </a:lnTlToBr>
                    <a:lnBlToTr w="12700" cmpd="sng">
                      <a:noFill/>
                      <a:prstDash val="solid"/>
                    </a:lnBlToTr>
                  </a:tcPr>
                </a:tc>
                <a:tc hMerge="1">
                  <a:txBody>
                    <a:bodyPr/>
                    <a:lstStyle/>
                    <a:p>
                      <a:pPr marL="0" marR="0">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4445" algn="r">
                        <a:lnSpc>
                          <a:spcPts val="1000"/>
                        </a:lnSpc>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492741619"/>
                  </a:ext>
                </a:extLst>
              </a:tr>
              <a:tr h="217665">
                <a:tc>
                  <a:txBody>
                    <a:bodyPr/>
                    <a:lstStyle/>
                    <a:p>
                      <a:pPr marL="0" marR="0">
                        <a:spcBef>
                          <a:spcPts val="0"/>
                        </a:spcBef>
                        <a:spcAft>
                          <a:spcPts val="0"/>
                        </a:spcAft>
                      </a:pPr>
                      <a:r>
                        <a:rPr lang="en-US" sz="800">
                          <a:effectLst/>
                        </a:rPr>
                        <a:t> </a:t>
                      </a:r>
                      <a:endParaRPr lang="en-US" sz="8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4">
                  <a:txBody>
                    <a:bodyPr/>
                    <a:lstStyle/>
                    <a:p>
                      <a:pPr marL="0" marR="0">
                        <a:spcBef>
                          <a:spcPts val="0"/>
                        </a:spcBef>
                        <a:spcAft>
                          <a:spcPts val="0"/>
                        </a:spcAft>
                      </a:pPr>
                      <a:r>
                        <a:rPr lang="en-US" sz="1400" dirty="0">
                          <a:effectLst/>
                        </a:rPr>
                        <a:t>Service revenue........................................................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$1,850,000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17815126"/>
                  </a:ext>
                </a:extLst>
              </a:tr>
              <a:tr h="217665">
                <a:tc>
                  <a:txBody>
                    <a:bodyPr/>
                    <a:lstStyle/>
                    <a:p>
                      <a:pPr marL="0" marR="0">
                        <a:spcBef>
                          <a:spcPts val="0"/>
                        </a:spcBef>
                        <a:spcAft>
                          <a:spcPts val="0"/>
                        </a:spcAft>
                      </a:pPr>
                      <a:r>
                        <a:rPr lang="en-US" sz="800" dirty="0">
                          <a:effectLst/>
                        </a:rPr>
                        <a:t> </a:t>
                      </a:r>
                      <a:endParaRPr lang="en-US" sz="8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4">
                  <a:txBody>
                    <a:bodyPr/>
                    <a:lstStyle/>
                    <a:p>
                      <a:pPr marL="0" marR="0">
                        <a:spcBef>
                          <a:spcPts val="0"/>
                        </a:spcBef>
                        <a:spcAft>
                          <a:spcPts val="0"/>
                        </a:spcAft>
                      </a:pPr>
                      <a:r>
                        <a:rPr lang="en-US" sz="1400" dirty="0">
                          <a:effectLst/>
                        </a:rPr>
                        <a:t>Operating expenses (see detail)...............................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u="sng">
                          <a:effectLst/>
                        </a:rPr>
                        <a:t>1,110,000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413937669"/>
                  </a:ext>
                </a:extLst>
              </a:tr>
              <a:tr h="217665">
                <a:tc>
                  <a:txBody>
                    <a:bodyPr/>
                    <a:lstStyle/>
                    <a:p>
                      <a:pPr marL="0" marR="0">
                        <a:spcBef>
                          <a:spcPts val="0"/>
                        </a:spcBef>
                        <a:spcAft>
                          <a:spcPts val="0"/>
                        </a:spcAft>
                      </a:pPr>
                      <a:r>
                        <a:rPr lang="en-US" sz="800">
                          <a:effectLst/>
                        </a:rPr>
                        <a:t> </a:t>
                      </a:r>
                      <a:endParaRPr lang="en-US" sz="8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4">
                  <a:txBody>
                    <a:bodyPr/>
                    <a:lstStyle/>
                    <a:p>
                      <a:pPr marL="0" marR="0">
                        <a:lnSpc>
                          <a:spcPts val="1400"/>
                        </a:lnSpc>
                        <a:spcBef>
                          <a:spcPts val="0"/>
                        </a:spcBef>
                        <a:spcAft>
                          <a:spcPts val="0"/>
                        </a:spcAft>
                      </a:pPr>
                      <a:r>
                        <a:rPr lang="en-US" sz="1400" dirty="0">
                          <a:effectLst/>
                        </a:rPr>
                        <a:t>Operating income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740,000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68289241"/>
                  </a:ext>
                </a:extLst>
              </a:tr>
              <a:tr h="217665">
                <a:tc>
                  <a:txBody>
                    <a:bodyPr/>
                    <a:lstStyle/>
                    <a:p>
                      <a:pPr marL="0" marR="0">
                        <a:spcBef>
                          <a:spcPts val="0"/>
                        </a:spcBef>
                        <a:spcAft>
                          <a:spcPts val="0"/>
                        </a:spcAft>
                      </a:pPr>
                      <a:r>
                        <a:rPr lang="en-US" sz="800">
                          <a:effectLst/>
                        </a:rPr>
                        <a:t> </a:t>
                      </a:r>
                      <a:endParaRPr lang="en-US" sz="8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4">
                  <a:txBody>
                    <a:bodyPr/>
                    <a:lstStyle/>
                    <a:p>
                      <a:pPr marL="0" marR="0">
                        <a:spcBef>
                          <a:spcPts val="0"/>
                        </a:spcBef>
                        <a:spcAft>
                          <a:spcPts val="0"/>
                        </a:spcAft>
                      </a:pPr>
                      <a:r>
                        <a:rPr lang="en-US" sz="1400" dirty="0">
                          <a:effectLst/>
                        </a:rPr>
                        <a:t>Other revenue, expense, gain or loss.......................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734114121"/>
                  </a:ext>
                </a:extLst>
              </a:tr>
              <a:tr h="217665">
                <a:tc>
                  <a:txBody>
                    <a:bodyPr/>
                    <a:lstStyle/>
                    <a:p>
                      <a:pPr marL="0" marR="0">
                        <a:spcBef>
                          <a:spcPts val="0"/>
                        </a:spcBef>
                        <a:spcAft>
                          <a:spcPts val="0"/>
                        </a:spcAft>
                      </a:pPr>
                      <a:r>
                        <a:rPr lang="en-US" sz="800">
                          <a:effectLst/>
                        </a:rPr>
                        <a:t> </a:t>
                      </a:r>
                      <a:endParaRPr lang="en-US" sz="8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4">
                  <a:txBody>
                    <a:bodyPr/>
                    <a:lstStyle/>
                    <a:p>
                      <a:pPr marL="0" marR="0">
                        <a:spcBef>
                          <a:spcPts val="0"/>
                        </a:spcBef>
                        <a:spcAft>
                          <a:spcPts val="0"/>
                        </a:spcAft>
                      </a:pPr>
                      <a:r>
                        <a:rPr lang="en-US" sz="1400" dirty="0">
                          <a:effectLst/>
                        </a:rPr>
                        <a:t>  </a:t>
                      </a:r>
                      <a:r>
                        <a:rPr lang="en-US" sz="1400" dirty="0" smtClean="0">
                          <a:effectLst/>
                        </a:rPr>
                        <a:t> Interest </a:t>
                      </a:r>
                      <a:r>
                        <a:rPr lang="en-US" sz="1400" dirty="0">
                          <a:effectLst/>
                        </a:rPr>
                        <a:t>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tabLst>
                          <a:tab pos="413385" algn="l"/>
                        </a:tabLst>
                      </a:pPr>
                      <a:r>
                        <a:rPr lang="en-US" sz="1400" dirty="0">
                          <a:effectLst/>
                        </a:rPr>
                        <a:t> </a:t>
                      </a:r>
                      <a:r>
                        <a:rPr lang="en-US" sz="1400" dirty="0" smtClean="0">
                          <a:effectLst/>
                        </a:rPr>
                        <a:t>   </a:t>
                      </a:r>
                      <a:r>
                        <a:rPr lang="en-US" sz="1400" dirty="0">
                          <a:effectLst/>
                        </a:rPr>
                        <a:t>$2,700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408090484"/>
                  </a:ext>
                </a:extLst>
              </a:tr>
              <a:tr h="217665">
                <a:tc gridSpan="5">
                  <a:txBody>
                    <a:bodyPr/>
                    <a:lstStyle/>
                    <a:p>
                      <a:pPr marL="196215" marR="0">
                        <a:spcBef>
                          <a:spcPts val="0"/>
                        </a:spcBef>
                        <a:spcAft>
                          <a:spcPts val="0"/>
                        </a:spcAft>
                      </a:pPr>
                      <a:r>
                        <a:rPr lang="en-US" sz="1400" dirty="0" smtClean="0">
                          <a:effectLst/>
                        </a:rPr>
                        <a:t> Loss </a:t>
                      </a:r>
                      <a:r>
                        <a:rPr lang="en-US" sz="1400" dirty="0">
                          <a:effectLst/>
                        </a:rPr>
                        <a:t>on equipment sale..........................................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spcBef>
                          <a:spcPts val="0"/>
                        </a:spcBef>
                        <a:spcAft>
                          <a:spcPts val="0"/>
                        </a:spcAft>
                        <a:tabLst>
                          <a:tab pos="413385" algn="l"/>
                        </a:tabLst>
                      </a:pPr>
                      <a:r>
                        <a:rPr lang="en-US" sz="1400" dirty="0">
                          <a:effectLst/>
                        </a:rPr>
                        <a:t>        </a:t>
                      </a:r>
                      <a:r>
                        <a:rPr lang="en-US" sz="1400" dirty="0" smtClean="0">
                          <a:effectLst/>
                        </a:rPr>
                        <a:t>  </a:t>
                      </a:r>
                      <a:r>
                        <a:rPr lang="en-US" sz="1400" dirty="0">
                          <a:effectLst/>
                        </a:rPr>
                        <a:t>(4,500)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096124999"/>
                  </a:ext>
                </a:extLst>
              </a:tr>
              <a:tr h="217665">
                <a:tc gridSpan="5">
                  <a:txBody>
                    <a:bodyPr/>
                    <a:lstStyle/>
                    <a:p>
                      <a:pPr marL="0" marR="0">
                        <a:spcBef>
                          <a:spcPts val="0"/>
                        </a:spcBef>
                        <a:spcAft>
                          <a:spcPts val="0"/>
                        </a:spcAft>
                      </a:pPr>
                      <a:r>
                        <a:rPr lang="en-US" sz="1400" dirty="0">
                          <a:effectLst/>
                        </a:rPr>
                        <a:t>     </a:t>
                      </a:r>
                      <a:r>
                        <a:rPr lang="en-US" sz="1400" dirty="0" smtClean="0">
                          <a:effectLst/>
                        </a:rPr>
                        <a:t> Rental </a:t>
                      </a:r>
                      <a:r>
                        <a:rPr lang="en-US" sz="1400" dirty="0">
                          <a:effectLst/>
                        </a:rPr>
                        <a:t>revenue........................................................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spcBef>
                          <a:spcPts val="0"/>
                        </a:spcBef>
                        <a:spcAft>
                          <a:spcPts val="0"/>
                        </a:spcAft>
                        <a:tabLst>
                          <a:tab pos="413385" algn="l"/>
                        </a:tabLst>
                      </a:pPr>
                      <a:r>
                        <a:rPr lang="en-US" sz="1400" dirty="0">
                          <a:effectLst/>
                        </a:rPr>
                        <a:t>          12,000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666056591"/>
                  </a:ext>
                </a:extLst>
              </a:tr>
              <a:tr h="217665">
                <a:tc gridSpan="2">
                  <a:txBody>
                    <a:bodyPr/>
                    <a:lstStyle/>
                    <a:p>
                      <a:pPr marL="0" marR="0">
                        <a:spcBef>
                          <a:spcPts val="0"/>
                        </a:spcBef>
                        <a:spcAft>
                          <a:spcPts val="0"/>
                        </a:spcAft>
                      </a:pPr>
                      <a:r>
                        <a:rPr lang="en-US" sz="800">
                          <a:effectLst/>
                        </a:rPr>
                        <a:t> </a:t>
                      </a:r>
                      <a:endParaRPr lang="en-US" sz="8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marL="0" marR="0">
                        <a:spcBef>
                          <a:spcPts val="0"/>
                        </a:spcBef>
                        <a:spcAft>
                          <a:spcPts val="0"/>
                        </a:spcAft>
                      </a:pPr>
                      <a:r>
                        <a:rPr lang="en-US" sz="1400" dirty="0">
                          <a:effectLst/>
                        </a:rPr>
                        <a:t>    Fire loss.................................................................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a:noFill/>
                    </a:lnT>
                    <a:lnB>
                      <a:noFill/>
                    </a:lnB>
                    <a:lnTlToBr w="12700" cmpd="sng">
                      <a:noFill/>
                      <a:prstDash val="solid"/>
                    </a:lnTlToBr>
                    <a:lnBlToTr w="12700" cmpd="sng">
                      <a:noFill/>
                      <a:prstDash val="solid"/>
                    </a:lnBlToTr>
                  </a:tcPr>
                </a:tc>
                <a:tc gridSpan="3">
                  <a:txBody>
                    <a:bodyPr/>
                    <a:lstStyle/>
                    <a:p>
                      <a:r>
                        <a:rPr lang="en-US" sz="1400" dirty="0">
                          <a:effectLst/>
                        </a:rPr>
                        <a:t>  </a:t>
                      </a:r>
                      <a:r>
                        <a:rPr lang="en-US" sz="1400" dirty="0" smtClean="0">
                          <a:effectLst/>
                        </a:rPr>
                        <a:t> Fire </a:t>
                      </a:r>
                      <a:r>
                        <a:rPr lang="en-US" sz="1400" dirty="0">
                          <a:effectLst/>
                        </a:rPr>
                        <a:t>loss.................................................................</a:t>
                      </a:r>
                      <a:endParaRPr lang="en-US" dirty="0"/>
                    </a:p>
                  </a:txBody>
                  <a:tcPr marL="13931" marR="13931"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tabLst>
                          <a:tab pos="413385" algn="l"/>
                        </a:tabLst>
                      </a:pPr>
                      <a:r>
                        <a:rPr lang="en-US" sz="1400" dirty="0">
                          <a:effectLst/>
                        </a:rPr>
                        <a:t>       </a:t>
                      </a:r>
                      <a:r>
                        <a:rPr lang="en-US" sz="1400" dirty="0" smtClean="0">
                          <a:effectLst/>
                        </a:rPr>
                        <a:t> </a:t>
                      </a:r>
                      <a:r>
                        <a:rPr lang="en-US" sz="1400" u="sng" dirty="0" smtClean="0">
                          <a:effectLst/>
                        </a:rPr>
                        <a:t>(</a:t>
                      </a:r>
                      <a:r>
                        <a:rPr lang="en-US" sz="1400" u="sng" dirty="0">
                          <a:effectLst/>
                        </a:rPr>
                        <a:t>26,000)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699181981"/>
                  </a:ext>
                </a:extLst>
              </a:tr>
              <a:tr h="217665">
                <a:tc gridSpan="2">
                  <a:txBody>
                    <a:bodyPr/>
                    <a:lstStyle/>
                    <a:p>
                      <a:pPr marL="0" marR="0">
                        <a:spcBef>
                          <a:spcPts val="0"/>
                        </a:spcBef>
                        <a:spcAft>
                          <a:spcPts val="0"/>
                        </a:spcAft>
                      </a:pPr>
                      <a:r>
                        <a:rPr lang="en-US" sz="800">
                          <a:effectLst/>
                        </a:rPr>
                        <a:t> </a:t>
                      </a:r>
                      <a:endParaRPr lang="en-US" sz="8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marL="0" marR="0">
                        <a:spcBef>
                          <a:spcPts val="0"/>
                        </a:spcBef>
                        <a:spcAft>
                          <a:spcPts val="0"/>
                        </a:spcAft>
                      </a:pPr>
                      <a:r>
                        <a:rPr lang="en-US" sz="1400" dirty="0">
                          <a:effectLst/>
                        </a:rPr>
                        <a:t>Income from continuing operations before tax.......</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a:noFill/>
                    </a:lnT>
                    <a:lnB>
                      <a:noFill/>
                    </a:lnB>
                    <a:lnTlToBr w="12700" cmpd="sng">
                      <a:noFill/>
                      <a:prstDash val="solid"/>
                    </a:lnTlToBr>
                    <a:lnBlToTr w="12700" cmpd="sng">
                      <a:noFill/>
                      <a:prstDash val="solid"/>
                    </a:lnBlToTr>
                  </a:tcPr>
                </a:tc>
                <a:tc gridSpan="3">
                  <a:txBody>
                    <a:bodyPr/>
                    <a:lstStyle/>
                    <a:p>
                      <a:r>
                        <a:rPr lang="en-US" sz="1400">
                          <a:effectLst/>
                        </a:rPr>
                        <a:t>Income from continuing operations before tax.......</a:t>
                      </a:r>
                      <a:endParaRPr lang="en-US"/>
                    </a:p>
                  </a:txBody>
                  <a:tcPr marL="13931" marR="13931"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724,200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834582333"/>
                  </a:ext>
                </a:extLst>
              </a:tr>
              <a:tr h="217665">
                <a:tc gridSpan="2">
                  <a:txBody>
                    <a:bodyPr/>
                    <a:lstStyle/>
                    <a:p>
                      <a:pPr marL="0" marR="0">
                        <a:spcBef>
                          <a:spcPts val="0"/>
                        </a:spcBef>
                        <a:spcAft>
                          <a:spcPts val="0"/>
                        </a:spcAft>
                      </a:pPr>
                      <a:r>
                        <a:rPr lang="en-US" sz="800">
                          <a:effectLst/>
                        </a:rPr>
                        <a:t> </a:t>
                      </a:r>
                      <a:endParaRPr lang="en-US" sz="8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marL="0" marR="0">
                        <a:spcBef>
                          <a:spcPts val="0"/>
                        </a:spcBef>
                        <a:spcAft>
                          <a:spcPts val="0"/>
                        </a:spcAft>
                      </a:pPr>
                      <a:r>
                        <a:rPr lang="en-US" sz="1400" dirty="0">
                          <a:effectLst/>
                        </a:rPr>
                        <a:t>Income tax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a:noFill/>
                    </a:lnT>
                    <a:lnB>
                      <a:noFill/>
                    </a:lnB>
                    <a:lnTlToBr w="12700" cmpd="sng">
                      <a:noFill/>
                      <a:prstDash val="solid"/>
                    </a:lnTlToBr>
                    <a:lnBlToTr w="12700" cmpd="sng">
                      <a:noFill/>
                      <a:prstDash val="solid"/>
                    </a:lnBlToTr>
                  </a:tcPr>
                </a:tc>
                <a:tc gridSpan="3">
                  <a:txBody>
                    <a:bodyPr/>
                    <a:lstStyle/>
                    <a:p>
                      <a:r>
                        <a:rPr lang="en-US" sz="1400">
                          <a:effectLst/>
                        </a:rPr>
                        <a:t>Income tax expense..................................................</a:t>
                      </a:r>
                      <a:endParaRPr lang="en-US"/>
                    </a:p>
                  </a:txBody>
                  <a:tcPr marL="13931" marR="13931"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u="sng" dirty="0">
                          <a:effectLst/>
                        </a:rPr>
                        <a:t>220,000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558682881"/>
                  </a:ext>
                </a:extLst>
              </a:tr>
              <a:tr h="217665">
                <a:tc gridSpan="2">
                  <a:txBody>
                    <a:bodyPr/>
                    <a:lstStyle/>
                    <a:p>
                      <a:pPr marL="0" marR="0">
                        <a:spcBef>
                          <a:spcPts val="0"/>
                        </a:spcBef>
                        <a:spcAft>
                          <a:spcPts val="0"/>
                        </a:spcAft>
                      </a:pPr>
                      <a:r>
                        <a:rPr lang="en-US" sz="800">
                          <a:effectLst/>
                        </a:rPr>
                        <a:t> </a:t>
                      </a:r>
                      <a:endParaRPr lang="en-US" sz="8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marL="0" marR="0">
                        <a:spcBef>
                          <a:spcPts val="0"/>
                        </a:spcBef>
                        <a:spcAft>
                          <a:spcPts val="0"/>
                        </a:spcAft>
                      </a:pPr>
                      <a:r>
                        <a:rPr lang="en-US" sz="1400" dirty="0">
                          <a:effectLst/>
                        </a:rPr>
                        <a:t>Income from continuing operations.........................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a:noFill/>
                    </a:lnT>
                    <a:lnB>
                      <a:noFill/>
                    </a:lnB>
                    <a:lnTlToBr w="12700" cmpd="sng">
                      <a:noFill/>
                      <a:prstDash val="solid"/>
                    </a:lnTlToBr>
                    <a:lnBlToTr w="12700" cmpd="sng">
                      <a:noFill/>
                      <a:prstDash val="solid"/>
                    </a:lnBlToTr>
                  </a:tcPr>
                </a:tc>
                <a:tc gridSpan="3">
                  <a:txBody>
                    <a:bodyPr/>
                    <a:lstStyle/>
                    <a:p>
                      <a:r>
                        <a:rPr lang="en-US" sz="1400">
                          <a:effectLst/>
                        </a:rPr>
                        <a:t>Income from continuing operations.........................</a:t>
                      </a:r>
                      <a:endParaRPr lang="en-US"/>
                    </a:p>
                  </a:txBody>
                  <a:tcPr marL="13931" marR="13931"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504,200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503764629"/>
                  </a:ext>
                </a:extLst>
              </a:tr>
              <a:tr h="217665">
                <a:tc gridSpan="2">
                  <a:txBody>
                    <a:bodyPr/>
                    <a:lstStyle/>
                    <a:p>
                      <a:pPr marL="0" marR="0">
                        <a:spcBef>
                          <a:spcPts val="0"/>
                        </a:spcBef>
                        <a:spcAft>
                          <a:spcPts val="0"/>
                        </a:spcAft>
                      </a:pPr>
                      <a:r>
                        <a:rPr lang="en-US" sz="800">
                          <a:effectLst/>
                        </a:rPr>
                        <a:t> </a:t>
                      </a:r>
                      <a:endParaRPr lang="en-US" sz="8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marL="0" marR="0">
                        <a:spcBef>
                          <a:spcPts val="0"/>
                        </a:spcBef>
                        <a:spcAft>
                          <a:spcPts val="0"/>
                        </a:spcAft>
                      </a:pPr>
                      <a:r>
                        <a:rPr lang="en-US" sz="1400">
                          <a:effectLst/>
                        </a:rPr>
                        <a:t>Discontinued operations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a:noFill/>
                    </a:lnT>
                    <a:lnB>
                      <a:noFill/>
                    </a:lnB>
                    <a:lnTlToBr w="12700" cmpd="sng">
                      <a:noFill/>
                      <a:prstDash val="solid"/>
                    </a:lnTlToBr>
                    <a:lnBlToTr w="12700" cmpd="sng">
                      <a:noFill/>
                      <a:prstDash val="solid"/>
                    </a:lnBlToTr>
                  </a:tcPr>
                </a:tc>
                <a:tc gridSpan="3">
                  <a:txBody>
                    <a:bodyPr/>
                    <a:lstStyle/>
                    <a:p>
                      <a:r>
                        <a:rPr lang="en-US" sz="1400">
                          <a:effectLst/>
                        </a:rPr>
                        <a:t>Discontinued operations</a:t>
                      </a:r>
                      <a:endParaRPr lang="en-US"/>
                    </a:p>
                  </a:txBody>
                  <a:tcPr marL="13931" marR="13931"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952852280"/>
                  </a:ext>
                </a:extLst>
              </a:tr>
              <a:tr h="217665">
                <a:tc gridSpan="2">
                  <a:txBody>
                    <a:bodyPr/>
                    <a:lstStyle/>
                    <a:p>
                      <a:pPr marL="0" marR="0">
                        <a:spcBef>
                          <a:spcPts val="0"/>
                        </a:spcBef>
                        <a:spcAft>
                          <a:spcPts val="0"/>
                        </a:spcAft>
                      </a:pPr>
                      <a:r>
                        <a:rPr lang="en-US" sz="800">
                          <a:effectLst/>
                        </a:rPr>
                        <a:t> </a:t>
                      </a:r>
                      <a:endParaRPr lang="en-US" sz="8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marL="0" marR="0">
                        <a:spcBef>
                          <a:spcPts val="0"/>
                        </a:spcBef>
                        <a:spcAft>
                          <a:spcPts val="0"/>
                        </a:spcAft>
                      </a:pPr>
                      <a:r>
                        <a:rPr lang="en-US" sz="1400">
                          <a:effectLst/>
                        </a:rPr>
                        <a:t>    Income from internet hosting operations of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a:noFill/>
                    </a:lnT>
                    <a:lnB>
                      <a:noFill/>
                    </a:lnB>
                    <a:lnTlToBr w="12700" cmpd="sng">
                      <a:noFill/>
                      <a:prstDash val="solid"/>
                    </a:lnTlToBr>
                    <a:lnBlToTr w="12700" cmpd="sng">
                      <a:noFill/>
                      <a:prstDash val="solid"/>
                    </a:lnBlToTr>
                  </a:tcPr>
                </a:tc>
                <a:tc gridSpan="3">
                  <a:txBody>
                    <a:bodyPr/>
                    <a:lstStyle/>
                    <a:p>
                      <a:r>
                        <a:rPr lang="en-US" sz="1400">
                          <a:effectLst/>
                        </a:rPr>
                        <a:t>    Income from internet hosting operations of </a:t>
                      </a:r>
                      <a:endParaRPr lang="en-US"/>
                    </a:p>
                  </a:txBody>
                  <a:tcPr marL="13931" marR="13931"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716451890"/>
                  </a:ext>
                </a:extLst>
              </a:tr>
              <a:tr h="217665">
                <a:tc gridSpan="2">
                  <a:txBody>
                    <a:bodyPr/>
                    <a:lstStyle/>
                    <a:p>
                      <a:pPr marL="0" marR="0">
                        <a:spcBef>
                          <a:spcPts val="0"/>
                        </a:spcBef>
                        <a:spcAft>
                          <a:spcPts val="0"/>
                        </a:spcAft>
                      </a:pPr>
                      <a:r>
                        <a:rPr lang="en-US" sz="800">
                          <a:effectLst/>
                        </a:rPr>
                        <a:t> </a:t>
                      </a:r>
                      <a:endParaRPr lang="en-US" sz="8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marL="0" marR="0">
                        <a:spcBef>
                          <a:spcPts val="0"/>
                        </a:spcBef>
                        <a:spcAft>
                          <a:spcPts val="0"/>
                        </a:spcAft>
                      </a:pPr>
                      <a:r>
                        <a:rPr lang="en-US" sz="1400" dirty="0">
                          <a:effectLst/>
                        </a:rPr>
                        <a:t>    $60,000 less income tax of $14,000.....................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a:noFill/>
                    </a:lnT>
                    <a:lnB>
                      <a:noFill/>
                    </a:lnB>
                    <a:lnTlToBr w="12700" cmpd="sng">
                      <a:noFill/>
                      <a:prstDash val="solid"/>
                    </a:lnTlToBr>
                    <a:lnBlToTr w="12700" cmpd="sng">
                      <a:noFill/>
                      <a:prstDash val="solid"/>
                    </a:lnBlToTr>
                  </a:tcPr>
                </a:tc>
                <a:tc gridSpan="3">
                  <a:txBody>
                    <a:bodyPr/>
                    <a:lstStyle/>
                    <a:p>
                      <a:r>
                        <a:rPr lang="en-US" sz="1400" dirty="0">
                          <a:effectLst/>
                        </a:rPr>
                        <a:t>    </a:t>
                      </a:r>
                      <a:r>
                        <a:rPr lang="en-US" sz="1400" dirty="0" smtClean="0">
                          <a:effectLst/>
                        </a:rPr>
                        <a:t>$50,000 </a:t>
                      </a:r>
                      <a:r>
                        <a:rPr lang="en-US" sz="1400" dirty="0">
                          <a:effectLst/>
                        </a:rPr>
                        <a:t>less income tax of $14,000.....................</a:t>
                      </a:r>
                      <a:endParaRPr lang="en-US" dirty="0"/>
                    </a:p>
                  </a:txBody>
                  <a:tcPr marL="13931" marR="13931"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l">
                        <a:spcBef>
                          <a:spcPts val="0"/>
                        </a:spcBef>
                        <a:spcAft>
                          <a:spcPts val="0"/>
                        </a:spcAft>
                        <a:tabLst>
                          <a:tab pos="413385" algn="l"/>
                        </a:tabLst>
                      </a:pPr>
                      <a:r>
                        <a:rPr lang="en-US" sz="1400" dirty="0">
                          <a:effectLst/>
                        </a:rPr>
                        <a:t>          36,000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912204242"/>
                  </a:ext>
                </a:extLst>
              </a:tr>
              <a:tr h="217665">
                <a:tc gridSpan="2">
                  <a:txBody>
                    <a:bodyPr/>
                    <a:lstStyle/>
                    <a:p>
                      <a:pPr marL="0" marR="0">
                        <a:spcBef>
                          <a:spcPts val="0"/>
                        </a:spcBef>
                        <a:spcAft>
                          <a:spcPts val="0"/>
                        </a:spcAft>
                      </a:pPr>
                      <a:r>
                        <a:rPr lang="en-US" sz="800">
                          <a:effectLst/>
                        </a:rPr>
                        <a:t> </a:t>
                      </a:r>
                      <a:endParaRPr lang="en-US" sz="8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marL="0" marR="0">
                        <a:spcBef>
                          <a:spcPts val="0"/>
                        </a:spcBef>
                        <a:spcAft>
                          <a:spcPts val="0"/>
                        </a:spcAft>
                      </a:pPr>
                      <a:r>
                        <a:rPr lang="en-US" sz="1400">
                          <a:effectLst/>
                        </a:rPr>
                        <a:t>    Loss on disposal of $100,000 less tax savings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a:noFill/>
                    </a:lnT>
                    <a:lnB>
                      <a:noFill/>
                    </a:lnB>
                    <a:lnTlToBr w="12700" cmpd="sng">
                      <a:noFill/>
                      <a:prstDash val="solid"/>
                    </a:lnTlToBr>
                    <a:lnBlToTr w="12700" cmpd="sng">
                      <a:noFill/>
                      <a:prstDash val="solid"/>
                    </a:lnBlToTr>
                  </a:tcPr>
                </a:tc>
                <a:tc gridSpan="3">
                  <a:txBody>
                    <a:bodyPr/>
                    <a:lstStyle/>
                    <a:p>
                      <a:r>
                        <a:rPr lang="en-US" sz="1400">
                          <a:effectLst/>
                        </a:rPr>
                        <a:t>    Loss on disposal of $100,000 less tax savings</a:t>
                      </a:r>
                      <a:endParaRPr lang="en-US"/>
                    </a:p>
                  </a:txBody>
                  <a:tcPr marL="13931" marR="13931"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74581241"/>
                  </a:ext>
                </a:extLst>
              </a:tr>
              <a:tr h="217665">
                <a:tc gridSpan="2">
                  <a:txBody>
                    <a:bodyPr/>
                    <a:lstStyle/>
                    <a:p>
                      <a:pPr marL="0" marR="0">
                        <a:spcBef>
                          <a:spcPts val="0"/>
                        </a:spcBef>
                        <a:spcAft>
                          <a:spcPts val="0"/>
                        </a:spcAft>
                      </a:pPr>
                      <a:r>
                        <a:rPr lang="en-US" sz="800" dirty="0">
                          <a:effectLst/>
                        </a:rPr>
                        <a:t> </a:t>
                      </a:r>
                      <a:endParaRPr lang="en-US" sz="8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marL="0" marR="0">
                        <a:spcBef>
                          <a:spcPts val="0"/>
                        </a:spcBef>
                        <a:spcAft>
                          <a:spcPts val="0"/>
                        </a:spcAft>
                      </a:pPr>
                      <a:r>
                        <a:rPr lang="en-US" sz="1400" dirty="0">
                          <a:effectLst/>
                        </a:rPr>
                        <a:t>    of $21,000.............................................................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a:noFill/>
                    </a:lnT>
                    <a:lnB>
                      <a:noFill/>
                    </a:lnB>
                    <a:lnTlToBr w="12700" cmpd="sng">
                      <a:noFill/>
                      <a:prstDash val="solid"/>
                    </a:lnTlToBr>
                    <a:lnBlToTr w="12700" cmpd="sng">
                      <a:noFill/>
                      <a:prstDash val="solid"/>
                    </a:lnBlToTr>
                  </a:tcPr>
                </a:tc>
                <a:tc gridSpan="3">
                  <a:txBody>
                    <a:bodyPr/>
                    <a:lstStyle/>
                    <a:p>
                      <a:r>
                        <a:rPr lang="en-US" sz="1400">
                          <a:effectLst/>
                        </a:rPr>
                        <a:t>    of $21,000.............................................................</a:t>
                      </a:r>
                      <a:endParaRPr lang="en-US"/>
                    </a:p>
                  </a:txBody>
                  <a:tcPr marL="13931" marR="13931"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tabLst>
                          <a:tab pos="413385" algn="l"/>
                        </a:tabLs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u="sng" dirty="0" smtClean="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810170768"/>
                  </a:ext>
                </a:extLst>
              </a:tr>
              <a:tr h="217665">
                <a:tc gridSpan="2">
                  <a:txBody>
                    <a:bodyPr/>
                    <a:lstStyle/>
                    <a:p>
                      <a:pPr marL="0" marR="0">
                        <a:spcBef>
                          <a:spcPts val="0"/>
                        </a:spcBef>
                        <a:spcAft>
                          <a:spcPts val="0"/>
                        </a:spcAft>
                      </a:pPr>
                      <a:r>
                        <a:rPr lang="en-US" sz="800">
                          <a:effectLst/>
                        </a:rPr>
                        <a:t> </a:t>
                      </a:r>
                      <a:endParaRPr lang="en-US" sz="8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marL="0" marR="0">
                        <a:spcBef>
                          <a:spcPts val="0"/>
                        </a:spcBef>
                        <a:spcAft>
                          <a:spcPts val="0"/>
                        </a:spcAft>
                      </a:pPr>
                      <a:r>
                        <a:rPr lang="en-US" sz="1400" dirty="0">
                          <a:effectLst/>
                        </a:rPr>
                        <a:t>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a:noFill/>
                    </a:lnT>
                    <a:lnB>
                      <a:noFill/>
                    </a:lnB>
                    <a:lnTlToBr w="12700" cmpd="sng">
                      <a:noFill/>
                      <a:prstDash val="solid"/>
                    </a:lnTlToBr>
                    <a:lnBlToTr w="12700" cmpd="sng">
                      <a:noFill/>
                      <a:prstDash val="solid"/>
                    </a:lnBlToTr>
                  </a:tcPr>
                </a:tc>
                <a:tc gridSpan="3">
                  <a:txBody>
                    <a:bodyPr/>
                    <a:lstStyle/>
                    <a:p>
                      <a:r>
                        <a:rPr lang="en-US" sz="1400" dirty="0">
                          <a:effectLst/>
                        </a:rPr>
                        <a:t>Net income...............................................................</a:t>
                      </a:r>
                      <a:endParaRPr lang="en-US" dirty="0"/>
                    </a:p>
                  </a:txBody>
                  <a:tcPr marL="13931" marR="13931"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u="sng" dirty="0">
                          <a:effectLst/>
                        </a:rPr>
                        <a:t>$461,200</a:t>
                      </a:r>
                      <a:endParaRPr lang="en-US" sz="14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977560468"/>
                  </a:ext>
                </a:extLst>
              </a:tr>
              <a:tr h="217665">
                <a:tc gridSpan="2">
                  <a:txBody>
                    <a:bodyPr/>
                    <a:lstStyle/>
                    <a:p>
                      <a:pPr marL="0" marR="0">
                        <a:spcBef>
                          <a:spcPts val="0"/>
                        </a:spcBef>
                        <a:spcAft>
                          <a:spcPts val="0"/>
                        </a:spcAft>
                      </a:pPr>
                      <a:r>
                        <a:rPr lang="en-US" sz="800">
                          <a:effectLst/>
                        </a:rPr>
                        <a:t> </a:t>
                      </a:r>
                      <a:endParaRPr lang="en-US" sz="8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a:noFill/>
                    </a:lnT>
                    <a:lnB>
                      <a:noFill/>
                    </a:lnB>
                    <a:lnTlToBr w="12700" cmpd="sng">
                      <a:noFill/>
                      <a:prstDash val="solid"/>
                    </a:lnTlToBr>
                    <a:lnBlToTr w="12700" cmpd="sng">
                      <a:noFill/>
                      <a:prstDash val="solid"/>
                    </a:lnBlToTr>
                  </a:tcPr>
                </a:tc>
                <a:tc gridSpan="3">
                  <a:txBody>
                    <a:bodyPr/>
                    <a:lstStyle/>
                    <a:p>
                      <a:r>
                        <a:rPr lang="en-US" sz="1400">
                          <a:effectLst/>
                        </a:rPr>
                        <a:t> </a:t>
                      </a:r>
                      <a:endParaRPr lang="en-US"/>
                    </a:p>
                  </a:txBody>
                  <a:tcPr marL="13931" marR="13931"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284806947"/>
                  </a:ext>
                </a:extLst>
              </a:tr>
              <a:tr h="217665">
                <a:tc gridSpan="2">
                  <a:txBody>
                    <a:bodyPr/>
                    <a:lstStyle/>
                    <a:p>
                      <a:pPr marL="0" marR="0">
                        <a:spcBef>
                          <a:spcPts val="0"/>
                        </a:spcBef>
                        <a:spcAft>
                          <a:spcPts val="0"/>
                        </a:spcAft>
                      </a:pPr>
                      <a:r>
                        <a:rPr lang="en-US" sz="800">
                          <a:effectLst/>
                        </a:rPr>
                        <a:t> </a:t>
                      </a:r>
                      <a:endParaRPr lang="en-US" sz="8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marL="0" marR="0">
                        <a:lnSpc>
                          <a:spcPts val="100"/>
                        </a:lnSpc>
                        <a:spcBef>
                          <a:spcPts val="0"/>
                        </a:spcBef>
                        <a:spcAft>
                          <a:spcPts val="0"/>
                        </a:spcAft>
                      </a:pPr>
                      <a:r>
                        <a:rPr lang="en-US" sz="1400" dirty="0">
                          <a:effectLst/>
                        </a:rPr>
                        <a:t>Earnings per share of common stock:</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a:noFill/>
                    </a:lnT>
                    <a:lnB>
                      <a:noFill/>
                    </a:lnB>
                    <a:lnTlToBr w="12700" cmpd="sng">
                      <a:noFill/>
                      <a:prstDash val="solid"/>
                    </a:lnTlToBr>
                    <a:lnBlToTr w="12700" cmpd="sng">
                      <a:noFill/>
                      <a:prstDash val="solid"/>
                    </a:lnBlToTr>
                  </a:tcPr>
                </a:tc>
                <a:tc gridSpan="3">
                  <a:txBody>
                    <a:bodyPr/>
                    <a:lstStyle/>
                    <a:p>
                      <a:pPr>
                        <a:lnSpc>
                          <a:spcPts val="0"/>
                        </a:lnSpc>
                      </a:pPr>
                      <a:r>
                        <a:rPr lang="en-US" sz="1400" dirty="0">
                          <a:effectLst/>
                        </a:rPr>
                        <a:t>Earnings per share of common stock:</a:t>
                      </a:r>
                      <a:endParaRPr lang="en-US" dirty="0"/>
                    </a:p>
                  </a:txBody>
                  <a:tcPr marL="13931" marR="13931"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lnSpc>
                          <a:spcPts val="1400"/>
                        </a:lnSpc>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lnSpc>
                          <a:spcPts val="1400"/>
                        </a:lnSpc>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623472718"/>
                  </a:ext>
                </a:extLst>
              </a:tr>
              <a:tr h="217665">
                <a:tc gridSpan="2">
                  <a:txBody>
                    <a:bodyPr/>
                    <a:lstStyle/>
                    <a:p>
                      <a:pPr marL="0" marR="0">
                        <a:spcBef>
                          <a:spcPts val="0"/>
                        </a:spcBef>
                        <a:spcAft>
                          <a:spcPts val="0"/>
                        </a:spcAft>
                      </a:pPr>
                      <a:r>
                        <a:rPr lang="en-US" sz="800">
                          <a:effectLst/>
                        </a:rPr>
                        <a:t> </a:t>
                      </a:r>
                      <a:endParaRPr lang="en-US" sz="8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marL="0" marR="0">
                        <a:lnSpc>
                          <a:spcPts val="100"/>
                        </a:lnSpc>
                        <a:spcBef>
                          <a:spcPts val="0"/>
                        </a:spcBef>
                        <a:spcAft>
                          <a:spcPts val="0"/>
                        </a:spcAft>
                      </a:pPr>
                      <a:r>
                        <a:rPr lang="en-US" sz="1400" dirty="0">
                          <a:effectLst/>
                        </a:rPr>
                        <a:t>Income from continuing operations.........................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a:noFill/>
                    </a:lnT>
                    <a:lnB>
                      <a:noFill/>
                    </a:lnB>
                    <a:lnTlToBr w="12700" cmpd="sng">
                      <a:noFill/>
                      <a:prstDash val="solid"/>
                    </a:lnTlToBr>
                    <a:lnBlToTr w="12700" cmpd="sng">
                      <a:noFill/>
                      <a:prstDash val="solid"/>
                    </a:lnBlToTr>
                  </a:tcPr>
                </a:tc>
                <a:tc gridSpan="3">
                  <a:txBody>
                    <a:bodyPr/>
                    <a:lstStyle/>
                    <a:p>
                      <a:pPr>
                        <a:lnSpc>
                          <a:spcPts val="800"/>
                        </a:lnSpc>
                      </a:pPr>
                      <a:r>
                        <a:rPr lang="en-US" sz="1400" dirty="0">
                          <a:effectLst/>
                        </a:rPr>
                        <a:t>Income from continuing operations.........................</a:t>
                      </a:r>
                      <a:endParaRPr lang="en-US" dirty="0"/>
                    </a:p>
                  </a:txBody>
                  <a:tcPr marL="13931" marR="13931"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lnSpc>
                          <a:spcPts val="100"/>
                        </a:lnSpc>
                        <a:spcBef>
                          <a:spcPts val="0"/>
                        </a:spcBef>
                        <a:spcAft>
                          <a:spcPts val="0"/>
                        </a:spcAft>
                        <a:tabLst>
                          <a:tab pos="413385" algn="l"/>
                        </a:tabLst>
                      </a:pPr>
                      <a:r>
                        <a:rPr lang="en-US" sz="1400" dirty="0">
                          <a:effectLst/>
                        </a:rPr>
                        <a:t> </a:t>
                      </a:r>
                    </a:p>
                    <a:p>
                      <a:pPr marL="0" marR="0" algn="r">
                        <a:lnSpc>
                          <a:spcPts val="100"/>
                        </a:lnSpc>
                        <a:spcBef>
                          <a:spcPts val="0"/>
                        </a:spcBef>
                        <a:spcAft>
                          <a:spcPts val="0"/>
                        </a:spcAft>
                        <a:tabLst>
                          <a:tab pos="287338" algn="l"/>
                        </a:tabLst>
                      </a:pPr>
                      <a:r>
                        <a:rPr lang="en-US" sz="1400" dirty="0" smtClean="0">
                          <a:effectLst/>
                          <a:latin typeface="Times" panose="02020603050405020304" pitchFamily="18" charset="0"/>
                          <a:ea typeface="MS Mincho" panose="02020609040205080304" pitchFamily="49" charset="-128"/>
                          <a:cs typeface="Times New Roman" panose="02020603050405020304" pitchFamily="18" charset="0"/>
                        </a:rPr>
                        <a:t>            </a:t>
                      </a:r>
                      <a:r>
                        <a:rPr lang="en-US" sz="1400" baseline="0"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lnSpc>
                          <a:spcPts val="200"/>
                        </a:lnSpc>
                        <a:spcBef>
                          <a:spcPts val="0"/>
                        </a:spcBef>
                        <a:spcAft>
                          <a:spcPts val="0"/>
                        </a:spcAft>
                      </a:pPr>
                      <a:endParaRPr lang="en-US" sz="1400" dirty="0">
                        <a:effectLst/>
                      </a:endParaRPr>
                    </a:p>
                    <a:p>
                      <a:pPr marL="0" marR="0" algn="r">
                        <a:lnSpc>
                          <a:spcPts val="200"/>
                        </a:lnSpc>
                        <a:spcBef>
                          <a:spcPts val="0"/>
                        </a:spcBef>
                        <a:spcAft>
                          <a:spcPts val="0"/>
                        </a:spcAft>
                      </a:pPr>
                      <a:endParaRPr lang="en-US" sz="1400" dirty="0">
                        <a:effectLst/>
                      </a:endParaRPr>
                    </a:p>
                    <a:p>
                      <a:pPr marL="0" marR="0" algn="r">
                        <a:lnSpc>
                          <a:spcPts val="200"/>
                        </a:lnSpc>
                        <a:spcBef>
                          <a:spcPts val="0"/>
                        </a:spcBef>
                        <a:spcAft>
                          <a:spcPts val="0"/>
                        </a:spcAft>
                      </a:pPr>
                      <a:r>
                        <a:rPr lang="en-US" sz="1400" dirty="0" smtClean="0">
                          <a:effectLst/>
                        </a:rPr>
                        <a:t>      $</a:t>
                      </a:r>
                      <a:r>
                        <a:rPr lang="en-US" sz="1400" dirty="0">
                          <a:effectLst/>
                        </a:rPr>
                        <a:t>1.71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603184981"/>
                  </a:ext>
                </a:extLst>
              </a:tr>
              <a:tr h="217665">
                <a:tc gridSpan="2">
                  <a:txBody>
                    <a:bodyPr/>
                    <a:lstStyle/>
                    <a:p>
                      <a:pPr marL="0" marR="0">
                        <a:spcBef>
                          <a:spcPts val="0"/>
                        </a:spcBef>
                        <a:spcAft>
                          <a:spcPts val="0"/>
                        </a:spcAft>
                      </a:pPr>
                      <a:r>
                        <a:rPr lang="en-US" sz="800">
                          <a:effectLst/>
                        </a:rPr>
                        <a:t> </a:t>
                      </a:r>
                      <a:endParaRPr lang="en-US" sz="8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marL="0" marR="0">
                        <a:lnSpc>
                          <a:spcPts val="100"/>
                        </a:lnSpc>
                        <a:spcBef>
                          <a:spcPts val="0"/>
                        </a:spcBef>
                        <a:spcAft>
                          <a:spcPts val="0"/>
                        </a:spcAft>
                      </a:pPr>
                      <a:r>
                        <a:rPr lang="en-US" sz="1400" dirty="0">
                          <a:effectLst/>
                        </a:rPr>
                        <a:t>Discontinued operations..........................................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nSpc>
                          <a:spcPts val="800"/>
                        </a:lnSpc>
                      </a:pPr>
                      <a:r>
                        <a:rPr lang="en-US" sz="1400" dirty="0">
                          <a:effectLst/>
                        </a:rPr>
                        <a:t>Discontinued operations..........................................</a:t>
                      </a:r>
                      <a:endParaRPr lang="en-US" dirty="0"/>
                    </a:p>
                  </a:txBody>
                  <a:tcPr marL="13931" marR="13931" marT="0" marB="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lnSpc>
                          <a:spcPts val="100"/>
                        </a:lnSpc>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lgn="r">
                        <a:lnSpc>
                          <a:spcPts val="200"/>
                        </a:lnSpc>
                        <a:spcBef>
                          <a:spcPts val="0"/>
                        </a:spcBef>
                        <a:spcAft>
                          <a:spcPts val="0"/>
                        </a:spcAft>
                      </a:pPr>
                      <a:r>
                        <a:rPr lang="en-US" sz="1400" u="none" dirty="0">
                          <a:effectLst/>
                        </a:rPr>
                        <a:t>          </a:t>
                      </a:r>
                    </a:p>
                    <a:p>
                      <a:pPr marL="0" marR="0" algn="r">
                        <a:lnSpc>
                          <a:spcPts val="200"/>
                        </a:lnSpc>
                        <a:spcBef>
                          <a:spcPts val="0"/>
                        </a:spcBef>
                        <a:spcAft>
                          <a:spcPts val="0"/>
                        </a:spcAft>
                      </a:pPr>
                      <a:endParaRPr lang="en-US" sz="1400" u="none" dirty="0">
                        <a:effectLst/>
                      </a:endParaRPr>
                    </a:p>
                    <a:p>
                      <a:pPr marL="0" marR="0" algn="r">
                        <a:lnSpc>
                          <a:spcPts val="200"/>
                        </a:lnSpc>
                        <a:spcBef>
                          <a:spcPts val="0"/>
                        </a:spcBef>
                        <a:spcAft>
                          <a:spcPts val="0"/>
                        </a:spcAft>
                      </a:pPr>
                      <a:endParaRPr lang="en-US" sz="1400" u="none" dirty="0">
                        <a:effectLst/>
                      </a:endParaRPr>
                    </a:p>
                    <a:p>
                      <a:pPr marL="0" marR="0" algn="r">
                        <a:lnSpc>
                          <a:spcPts val="200"/>
                        </a:lnSpc>
                        <a:spcBef>
                          <a:spcPts val="0"/>
                        </a:spcBef>
                        <a:spcAft>
                          <a:spcPts val="0"/>
                        </a:spcAft>
                      </a:pPr>
                      <a:endParaRPr lang="en-US" sz="14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749888391"/>
                  </a:ext>
                </a:extLst>
              </a:tr>
              <a:tr h="217665">
                <a:tc gridSpan="2">
                  <a:txBody>
                    <a:bodyPr/>
                    <a:lstStyle/>
                    <a:p>
                      <a:pPr marL="0" marR="0">
                        <a:spcBef>
                          <a:spcPts val="0"/>
                        </a:spcBef>
                        <a:spcAft>
                          <a:spcPts val="0"/>
                        </a:spcAft>
                      </a:pPr>
                      <a:r>
                        <a:rPr lang="en-US" sz="800">
                          <a:effectLst/>
                        </a:rPr>
                        <a:t> </a:t>
                      </a:r>
                      <a:endParaRPr lang="en-US" sz="8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pPr marL="0" marR="0">
                        <a:lnSpc>
                          <a:spcPts val="100"/>
                        </a:lnSpc>
                        <a:spcBef>
                          <a:spcPts val="0"/>
                        </a:spcBef>
                        <a:spcAft>
                          <a:spcPts val="0"/>
                        </a:spcAft>
                      </a:pPr>
                      <a:r>
                        <a:rPr lang="en-US" sz="1400" dirty="0">
                          <a:effectLst/>
                        </a:rPr>
                        <a:t>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nSpc>
                          <a:spcPts val="800"/>
                        </a:lnSpc>
                      </a:pPr>
                      <a:r>
                        <a:rPr lang="en-US" sz="1400" dirty="0">
                          <a:effectLst/>
                        </a:rPr>
                        <a:t>Net income................................................................</a:t>
                      </a:r>
                      <a:endParaRPr lang="en-US" dirty="0"/>
                    </a:p>
                  </a:txBody>
                  <a:tcPr marL="13931" marR="1393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lnSpc>
                          <a:spcPts val="100"/>
                        </a:lnSpc>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gn="r">
                        <a:lnSpc>
                          <a:spcPts val="200"/>
                        </a:lnSpc>
                        <a:spcBef>
                          <a:spcPts val="0"/>
                        </a:spcBef>
                        <a:spcAft>
                          <a:spcPts val="0"/>
                        </a:spcAft>
                      </a:pPr>
                      <a:r>
                        <a:rPr lang="en-US" sz="1400" u="sng" dirty="0">
                          <a:effectLst/>
                        </a:rPr>
                        <a:t>$</a:t>
                      </a:r>
                      <a:r>
                        <a:rPr lang="en-US" sz="1400" u="sng" dirty="0" smtClean="0">
                          <a:effectLst/>
                        </a:rPr>
                        <a:t>1.53</a:t>
                      </a:r>
                      <a:endParaRPr lang="en-US" sz="14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nchor="ctr">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942528420"/>
                  </a:ext>
                </a:extLst>
              </a:tr>
              <a:tr h="217665">
                <a:tc gridSpan="2">
                  <a:txBody>
                    <a:bodyPr/>
                    <a:lstStyle/>
                    <a:p>
                      <a:pPr marL="0" marR="0">
                        <a:spcBef>
                          <a:spcPts val="200"/>
                        </a:spcBef>
                        <a:spcAft>
                          <a:spcPts val="100"/>
                        </a:spcAft>
                      </a:pPr>
                      <a:r>
                        <a:rPr lang="en-US" sz="800">
                          <a:effectLst/>
                        </a:rPr>
                        <a:t> </a:t>
                      </a:r>
                      <a:endParaRPr lang="en-US" sz="80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nSpc>
                          <a:spcPts val="100"/>
                        </a:lnSpc>
                        <a:spcBef>
                          <a:spcPts val="200"/>
                        </a:spcBef>
                        <a:spcAft>
                          <a:spcPts val="10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ts val="100"/>
                        </a:lnSpc>
                        <a:spcBef>
                          <a:spcPts val="200"/>
                        </a:spcBef>
                        <a:spcAft>
                          <a:spcPts val="10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ts val="100"/>
                        </a:lnSpc>
                        <a:spcBef>
                          <a:spcPts val="200"/>
                        </a:spcBef>
                        <a:spcAft>
                          <a:spcPts val="10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ts val="100"/>
                        </a:lnSpc>
                        <a:spcBef>
                          <a:spcPts val="200"/>
                        </a:spcBef>
                        <a:spcAft>
                          <a:spcPts val="10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ts val="100"/>
                        </a:lnSpc>
                        <a:spcBef>
                          <a:spcPts val="200"/>
                        </a:spcBef>
                        <a:spcAft>
                          <a:spcPts val="10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ts val="100"/>
                        </a:lnSpc>
                        <a:spcBef>
                          <a:spcPts val="200"/>
                        </a:spcBef>
                        <a:spcAft>
                          <a:spcPts val="100"/>
                        </a:spcAft>
                      </a:pPr>
                      <a:r>
                        <a:rPr lang="en-US" sz="1400" u="none" strike="noStrike"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4588" marR="34588" marT="0" marB="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200"/>
                        </a:spcBef>
                        <a:spcAft>
                          <a:spcPts val="10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3931" marR="13931"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25407947"/>
                  </a:ext>
                </a:extLst>
              </a:tr>
            </a:tbl>
          </a:graphicData>
        </a:graphic>
      </p:graphicFrame>
      <p:cxnSp>
        <p:nvCxnSpPr>
          <p:cNvPr id="5" name="Straight Connector 4">
            <a:extLst>
              <a:ext uri="{FF2B5EF4-FFF2-40B4-BE49-F238E27FC236}">
                <a16:creationId xmlns:a16="http://schemas.microsoft.com/office/drawing/2014/main" id="{1B21E03F-4235-422F-9F60-02020CB84345}"/>
              </a:ext>
            </a:extLst>
          </p:cNvPr>
          <p:cNvCxnSpPr/>
          <p:nvPr/>
        </p:nvCxnSpPr>
        <p:spPr>
          <a:xfrm>
            <a:off x="8668959" y="4961099"/>
            <a:ext cx="6793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C3F76916-841A-4709-AF2F-0FA0A4165008}"/>
              </a:ext>
            </a:extLst>
          </p:cNvPr>
          <p:cNvCxnSpPr>
            <a:cxnSpLocks/>
          </p:cNvCxnSpPr>
          <p:nvPr/>
        </p:nvCxnSpPr>
        <p:spPr>
          <a:xfrm>
            <a:off x="8949449" y="5963056"/>
            <a:ext cx="3988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8940ADE-B0F7-4DA0-BE5C-CF9065F8FC46}"/>
              </a:ext>
            </a:extLst>
          </p:cNvPr>
          <p:cNvCxnSpPr>
            <a:cxnSpLocks/>
          </p:cNvCxnSpPr>
          <p:nvPr/>
        </p:nvCxnSpPr>
        <p:spPr>
          <a:xfrm>
            <a:off x="2270092" y="410188"/>
            <a:ext cx="25636" cy="563747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0FF293F-0D2A-4A5B-81E2-E4F644E7DBAB}"/>
              </a:ext>
            </a:extLst>
          </p:cNvPr>
          <p:cNvCxnSpPr>
            <a:cxnSpLocks/>
          </p:cNvCxnSpPr>
          <p:nvPr/>
        </p:nvCxnSpPr>
        <p:spPr>
          <a:xfrm flipH="1">
            <a:off x="9781674" y="410188"/>
            <a:ext cx="10325" cy="563747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EA526D6-4A58-4830-864D-AB92A1D3710C}"/>
              </a:ext>
            </a:extLst>
          </p:cNvPr>
          <p:cNvCxnSpPr>
            <a:cxnSpLocks/>
          </p:cNvCxnSpPr>
          <p:nvPr/>
        </p:nvCxnSpPr>
        <p:spPr>
          <a:xfrm flipH="1">
            <a:off x="2295728" y="6047659"/>
            <a:ext cx="74859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FAA3A7C3-A2D6-4A53-B2F3-266977E5DA35}"/>
              </a:ext>
            </a:extLst>
          </p:cNvPr>
          <p:cNvSpPr/>
          <p:nvPr/>
        </p:nvSpPr>
        <p:spPr>
          <a:xfrm>
            <a:off x="1131722" y="6022914"/>
            <a:ext cx="10340498" cy="892552"/>
          </a:xfrm>
          <a:prstGeom prst="rect">
            <a:avLst/>
          </a:prstGeom>
        </p:spPr>
        <p:txBody>
          <a:bodyPr wrap="square">
            <a:spAutoFit/>
          </a:bodyPr>
          <a:lstStyle/>
          <a:p>
            <a:pPr marL="631190" marR="0">
              <a:spcBef>
                <a:spcPts val="600"/>
              </a:spcBef>
              <a:spcAft>
                <a:spcPts val="0"/>
              </a:spcAft>
            </a:pPr>
            <a:r>
              <a:rPr lang="en-US" sz="1200" dirty="0">
                <a:latin typeface="Times" panose="02020603050405020304" pitchFamily="18" charset="0"/>
                <a:ea typeface="MS Mincho" panose="02020609040205080304" pitchFamily="49" charset="-128"/>
                <a:cs typeface="Times New Roman" panose="02020603050405020304" pitchFamily="18" charset="0"/>
              </a:rPr>
              <a:t>• ($504,200 – $100,000)/236,667 = $1.708  • ($43,000)/236,667 = ($.182)</a:t>
            </a:r>
          </a:p>
          <a:p>
            <a:pPr marL="631190" marR="0">
              <a:spcBef>
                <a:spcPts val="600"/>
              </a:spcBef>
              <a:spcAft>
                <a:spcPts val="0"/>
              </a:spcAft>
            </a:pPr>
            <a:r>
              <a:rPr lang="en-US" sz="1200" dirty="0">
                <a:latin typeface="Times" panose="02020603050405020304" pitchFamily="18" charset="0"/>
                <a:ea typeface="MS Mincho" panose="02020609040205080304" pitchFamily="49" charset="-128"/>
                <a:cs typeface="Times New Roman" panose="02020603050405020304" pitchFamily="18" charset="0"/>
              </a:rPr>
              <a:t>• ($461,200 – $100,000)/236,667 = $1.526</a:t>
            </a:r>
          </a:p>
          <a:p>
            <a:pPr marL="631190" marR="0">
              <a:spcBef>
                <a:spcPts val="60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p>
        </p:txBody>
      </p:sp>
      <p:sp>
        <p:nvSpPr>
          <p:cNvPr id="8" name="TextBox 7"/>
          <p:cNvSpPr txBox="1"/>
          <p:nvPr/>
        </p:nvSpPr>
        <p:spPr>
          <a:xfrm>
            <a:off x="8778829" y="5179853"/>
            <a:ext cx="748937" cy="369332"/>
          </a:xfrm>
          <a:prstGeom prst="rect">
            <a:avLst/>
          </a:prstGeom>
          <a:solidFill>
            <a:schemeClr val="bg1"/>
          </a:solidFill>
        </p:spPr>
        <p:txBody>
          <a:bodyPr wrap="square" rtlCol="0">
            <a:spAutoFit/>
          </a:bodyPr>
          <a:lstStyle/>
          <a:p>
            <a:endParaRPr lang="en-US" dirty="0"/>
          </a:p>
        </p:txBody>
      </p:sp>
      <p:sp>
        <p:nvSpPr>
          <p:cNvPr id="7" name="TextBox 6"/>
          <p:cNvSpPr txBox="1"/>
          <p:nvPr/>
        </p:nvSpPr>
        <p:spPr>
          <a:xfrm>
            <a:off x="8816782" y="5264526"/>
            <a:ext cx="844731" cy="307777"/>
          </a:xfrm>
          <a:prstGeom prst="rect">
            <a:avLst/>
          </a:prstGeom>
          <a:noFill/>
        </p:spPr>
        <p:txBody>
          <a:bodyPr wrap="square" rtlCol="0">
            <a:spAutoFit/>
          </a:bodyPr>
          <a:lstStyle/>
          <a:p>
            <a:r>
              <a:rPr lang="en-US" sz="1400" dirty="0" smtClean="0"/>
              <a:t>$1.71</a:t>
            </a:r>
            <a:endParaRPr lang="en-US" sz="1400" dirty="0"/>
          </a:p>
        </p:txBody>
      </p:sp>
      <p:sp>
        <p:nvSpPr>
          <p:cNvPr id="15" name="TextBox 14"/>
          <p:cNvSpPr txBox="1"/>
          <p:nvPr/>
        </p:nvSpPr>
        <p:spPr>
          <a:xfrm>
            <a:off x="8710082" y="2728039"/>
            <a:ext cx="791308" cy="307777"/>
          </a:xfrm>
          <a:prstGeom prst="rect">
            <a:avLst/>
          </a:prstGeom>
          <a:noFill/>
        </p:spPr>
        <p:txBody>
          <a:bodyPr wrap="square" rtlCol="0">
            <a:spAutoFit/>
          </a:bodyPr>
          <a:lstStyle/>
          <a:p>
            <a:r>
              <a:rPr lang="en-US" sz="1400" u="sng" dirty="0" smtClean="0"/>
              <a:t>(15,800</a:t>
            </a:r>
            <a:r>
              <a:rPr lang="en-US" sz="1400" dirty="0" smtClean="0"/>
              <a:t>)</a:t>
            </a:r>
            <a:endParaRPr lang="en-US" sz="1400" dirty="0"/>
          </a:p>
        </p:txBody>
      </p:sp>
      <p:sp>
        <p:nvSpPr>
          <p:cNvPr id="16" name="TextBox 15"/>
          <p:cNvSpPr txBox="1"/>
          <p:nvPr/>
        </p:nvSpPr>
        <p:spPr>
          <a:xfrm>
            <a:off x="8704127" y="4443361"/>
            <a:ext cx="791308" cy="307777"/>
          </a:xfrm>
          <a:prstGeom prst="rect">
            <a:avLst/>
          </a:prstGeom>
          <a:noFill/>
        </p:spPr>
        <p:txBody>
          <a:bodyPr wrap="square" rtlCol="0">
            <a:spAutoFit/>
          </a:bodyPr>
          <a:lstStyle/>
          <a:p>
            <a:r>
              <a:rPr lang="en-US" sz="1400" u="sng" dirty="0" smtClean="0"/>
              <a:t>(43,000</a:t>
            </a:r>
            <a:r>
              <a:rPr lang="en-US" sz="1400" dirty="0" smtClean="0"/>
              <a:t>)</a:t>
            </a:r>
            <a:endParaRPr lang="en-US" sz="1400" dirty="0"/>
          </a:p>
        </p:txBody>
      </p:sp>
      <p:sp>
        <p:nvSpPr>
          <p:cNvPr id="17" name="TextBox 16"/>
          <p:cNvSpPr txBox="1"/>
          <p:nvPr/>
        </p:nvSpPr>
        <p:spPr>
          <a:xfrm>
            <a:off x="7268246" y="4443360"/>
            <a:ext cx="791308" cy="307777"/>
          </a:xfrm>
          <a:prstGeom prst="rect">
            <a:avLst/>
          </a:prstGeom>
          <a:noFill/>
        </p:spPr>
        <p:txBody>
          <a:bodyPr wrap="square" rtlCol="0">
            <a:spAutoFit/>
          </a:bodyPr>
          <a:lstStyle/>
          <a:p>
            <a:r>
              <a:rPr lang="en-US" sz="1400" u="sng" dirty="0" smtClean="0"/>
              <a:t>(79,000</a:t>
            </a:r>
            <a:r>
              <a:rPr lang="en-US" sz="1400" dirty="0" smtClean="0"/>
              <a:t>)</a:t>
            </a:r>
            <a:endParaRPr lang="en-US" sz="1400" dirty="0"/>
          </a:p>
        </p:txBody>
      </p:sp>
      <p:sp>
        <p:nvSpPr>
          <p:cNvPr id="18" name="TextBox 17"/>
          <p:cNvSpPr txBox="1"/>
          <p:nvPr/>
        </p:nvSpPr>
        <p:spPr>
          <a:xfrm>
            <a:off x="8947870" y="5460161"/>
            <a:ext cx="791308" cy="307777"/>
          </a:xfrm>
          <a:prstGeom prst="rect">
            <a:avLst/>
          </a:prstGeom>
          <a:noFill/>
        </p:spPr>
        <p:txBody>
          <a:bodyPr wrap="square" rtlCol="0">
            <a:spAutoFit/>
          </a:bodyPr>
          <a:lstStyle/>
          <a:p>
            <a:r>
              <a:rPr lang="en-US" sz="1400" u="sng" dirty="0" smtClean="0"/>
              <a:t>(.18</a:t>
            </a:r>
            <a:r>
              <a:rPr lang="en-US" sz="1400" dirty="0" smtClean="0"/>
              <a:t>)</a:t>
            </a:r>
            <a:endParaRPr lang="en-US" sz="1400" dirty="0"/>
          </a:p>
        </p:txBody>
      </p:sp>
    </p:spTree>
    <p:extLst>
      <p:ext uri="{BB962C8B-B14F-4D97-AF65-F5344CB8AC3E}">
        <p14:creationId xmlns:p14="http://schemas.microsoft.com/office/powerpoint/2010/main" val="37877418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AA2A73E-74FE-4EB1-903E-6E97CEC60806}"/>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29AB398-6D86-4671-9481-D2159A2D01BE}"/>
              </a:ext>
            </a:extLst>
          </p:cNvPr>
          <p:cNvSpPr/>
          <p:nvPr/>
        </p:nvSpPr>
        <p:spPr>
          <a:xfrm>
            <a:off x="5092411" y="136525"/>
            <a:ext cx="1930978" cy="523220"/>
          </a:xfrm>
          <a:prstGeom prst="rect">
            <a:avLst/>
          </a:prstGeom>
        </p:spPr>
        <p:txBody>
          <a:bodyPr wrap="none">
            <a:spAutoFit/>
          </a:bodyPr>
          <a:lstStyle/>
          <a:p>
            <a:pPr algn="ctr">
              <a:tabLst>
                <a:tab pos="1364615" algn="l"/>
              </a:tabLs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Book Value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14D91C6D-343A-4911-915F-0ED4000DD709}"/>
              </a:ext>
            </a:extLst>
          </p:cNvPr>
          <p:cNvSpPr/>
          <p:nvPr/>
        </p:nvSpPr>
        <p:spPr>
          <a:xfrm>
            <a:off x="278859" y="659745"/>
            <a:ext cx="11634281" cy="1948419"/>
          </a:xfrm>
          <a:prstGeom prst="rect">
            <a:avLst/>
          </a:prstGeom>
        </p:spPr>
        <p:txBody>
          <a:bodyPr wrap="square">
            <a:spAutoFit/>
          </a:bodyPr>
          <a:lstStyle/>
          <a:p>
            <a:pPr marL="339725" indent="-339725"/>
            <a:r>
              <a:rPr lang="en-US" b="1" dirty="0">
                <a:latin typeface="Times" panose="02020603050405020304" pitchFamily="18" charset="0"/>
                <a:ea typeface="MS Mincho" panose="02020609040205080304" pitchFamily="49" charset="-128"/>
                <a:cs typeface="Times New Roman" panose="02020603050405020304" pitchFamily="18" charset="0"/>
              </a:rPr>
              <a:t> •  “Book value” is another term for stockholders' equity; however, when there is preferred stock, it generally refers to common stockholders’ equity claim in liquidation.</a:t>
            </a:r>
            <a:r>
              <a:rPr lang="en-US" dirty="0">
                <a:latin typeface="Times" panose="02020603050405020304" pitchFamily="18" charset="0"/>
                <a:ea typeface="MS Mincho" panose="02020609040205080304" pitchFamily="49" charset="-128"/>
                <a:cs typeface="Times New Roman" panose="02020603050405020304" pitchFamily="18" charset="0"/>
              </a:rPr>
              <a:t> *</a:t>
            </a:r>
          </a:p>
          <a:p>
            <a:pPr marL="339725" indent="-339725"/>
            <a:r>
              <a:rPr lang="en-US" dirty="0">
                <a:latin typeface="Times" panose="02020603050405020304" pitchFamily="18" charset="0"/>
                <a:ea typeface="MS Mincho" panose="02020609040205080304" pitchFamily="49" charset="-128"/>
                <a:cs typeface="Times New Roman" panose="02020603050405020304" pitchFamily="18" charset="0"/>
              </a:rPr>
              <a:t> </a:t>
            </a:r>
          </a:p>
          <a:p>
            <a:pPr marL="339725" indent="-339725"/>
            <a:r>
              <a:rPr lang="en-US" b="1" dirty="0">
                <a:latin typeface="Times" panose="02020603050405020304" pitchFamily="18" charset="0"/>
                <a:ea typeface="MS Mincho" panose="02020609040205080304" pitchFamily="49" charset="-128"/>
                <a:cs typeface="Times New Roman" panose="02020603050405020304" pitchFamily="18" charset="0"/>
              </a:rPr>
              <a:t>  •  If there is preferred stock, book value is typically calculated as stockholders' equity minus the call price or par value of preferred stock plus any dividends in arrears.</a:t>
            </a:r>
          </a:p>
          <a:p>
            <a:pPr marL="339725" indent="-339725"/>
            <a:r>
              <a:rPr lang="en-US" dirty="0">
                <a:latin typeface="Times" panose="02020603050405020304" pitchFamily="18" charset="0"/>
                <a:ea typeface="MS Mincho" panose="02020609040205080304" pitchFamily="49" charset="-128"/>
                <a:cs typeface="Times New Roman" panose="02020603050405020304" pitchFamily="18" charset="0"/>
              </a:rPr>
              <a:t> </a:t>
            </a:r>
          </a:p>
          <a:p>
            <a:pPr>
              <a:lnSpc>
                <a:spcPts val="800"/>
              </a:lnSpc>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Example:</a:t>
            </a:r>
            <a:endParaRPr lang="en-US" dirty="0"/>
          </a:p>
        </p:txBody>
      </p:sp>
      <p:graphicFrame>
        <p:nvGraphicFramePr>
          <p:cNvPr id="5" name="Table 4">
            <a:extLst>
              <a:ext uri="{FF2B5EF4-FFF2-40B4-BE49-F238E27FC236}">
                <a16:creationId xmlns:a16="http://schemas.microsoft.com/office/drawing/2014/main" id="{C7F23831-3818-4BE8-96D6-D6035316683E}"/>
              </a:ext>
            </a:extLst>
          </p:cNvPr>
          <p:cNvGraphicFramePr>
            <a:graphicFrameLocks noGrp="1"/>
          </p:cNvGraphicFramePr>
          <p:nvPr>
            <p:extLst>
              <p:ext uri="{D42A27DB-BD31-4B8C-83A1-F6EECF244321}">
                <p14:modId xmlns:p14="http://schemas.microsoft.com/office/powerpoint/2010/main" val="3212410551"/>
              </p:ext>
            </p:extLst>
          </p:nvPr>
        </p:nvGraphicFramePr>
        <p:xfrm>
          <a:off x="2412460" y="2411624"/>
          <a:ext cx="7733123" cy="2560320"/>
        </p:xfrm>
        <a:graphic>
          <a:graphicData uri="http://schemas.openxmlformats.org/drawingml/2006/table">
            <a:tbl>
              <a:tblPr firstRow="1" firstCol="1" bandRow="1">
                <a:tableStyleId>{2D5ABB26-0587-4C30-8999-92F81FD0307C}</a:tableStyleId>
              </a:tblPr>
              <a:tblGrid>
                <a:gridCol w="289266">
                  <a:extLst>
                    <a:ext uri="{9D8B030D-6E8A-4147-A177-3AD203B41FA5}">
                      <a16:colId xmlns:a16="http://schemas.microsoft.com/office/drawing/2014/main" val="269257378"/>
                    </a:ext>
                  </a:extLst>
                </a:gridCol>
                <a:gridCol w="1518648">
                  <a:extLst>
                    <a:ext uri="{9D8B030D-6E8A-4147-A177-3AD203B41FA5}">
                      <a16:colId xmlns:a16="http://schemas.microsoft.com/office/drawing/2014/main" val="3141686866"/>
                    </a:ext>
                  </a:extLst>
                </a:gridCol>
                <a:gridCol w="1270562">
                  <a:extLst>
                    <a:ext uri="{9D8B030D-6E8A-4147-A177-3AD203B41FA5}">
                      <a16:colId xmlns:a16="http://schemas.microsoft.com/office/drawing/2014/main" val="284478358"/>
                    </a:ext>
                  </a:extLst>
                </a:gridCol>
                <a:gridCol w="1270562">
                  <a:extLst>
                    <a:ext uri="{9D8B030D-6E8A-4147-A177-3AD203B41FA5}">
                      <a16:colId xmlns:a16="http://schemas.microsoft.com/office/drawing/2014/main" val="4096656511"/>
                    </a:ext>
                  </a:extLst>
                </a:gridCol>
                <a:gridCol w="1074704">
                  <a:extLst>
                    <a:ext uri="{9D8B030D-6E8A-4147-A177-3AD203B41FA5}">
                      <a16:colId xmlns:a16="http://schemas.microsoft.com/office/drawing/2014/main" val="2106638850"/>
                    </a:ext>
                  </a:extLst>
                </a:gridCol>
                <a:gridCol w="1270562">
                  <a:extLst>
                    <a:ext uri="{9D8B030D-6E8A-4147-A177-3AD203B41FA5}">
                      <a16:colId xmlns:a16="http://schemas.microsoft.com/office/drawing/2014/main" val="890897903"/>
                    </a:ext>
                  </a:extLst>
                </a:gridCol>
                <a:gridCol w="346273">
                  <a:extLst>
                    <a:ext uri="{9D8B030D-6E8A-4147-A177-3AD203B41FA5}">
                      <a16:colId xmlns:a16="http://schemas.microsoft.com/office/drawing/2014/main" val="2823059413"/>
                    </a:ext>
                  </a:extLst>
                </a:gridCol>
                <a:gridCol w="346273">
                  <a:extLst>
                    <a:ext uri="{9D8B030D-6E8A-4147-A177-3AD203B41FA5}">
                      <a16:colId xmlns:a16="http://schemas.microsoft.com/office/drawing/2014/main" val="3020298992"/>
                    </a:ext>
                  </a:extLst>
                </a:gridCol>
                <a:gridCol w="346273">
                  <a:extLst>
                    <a:ext uri="{9D8B030D-6E8A-4147-A177-3AD203B41FA5}">
                      <a16:colId xmlns:a16="http://schemas.microsoft.com/office/drawing/2014/main" val="2625972420"/>
                    </a:ext>
                  </a:extLst>
                </a:gridCol>
              </a:tblGrid>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gridSpan="5">
                  <a:txBody>
                    <a:bodyPr/>
                    <a:lstStyle/>
                    <a:p>
                      <a:pPr marL="0" marR="0" algn="ctr">
                        <a:spcBef>
                          <a:spcPts val="300"/>
                        </a:spcBef>
                        <a:spcAft>
                          <a:spcPts val="0"/>
                        </a:spcAft>
                      </a:pPr>
                      <a:r>
                        <a:rPr lang="en-US" sz="1400" b="1" dirty="0">
                          <a:effectLst/>
                        </a:rPr>
                        <a:t>Stockholders' Equity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2857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28575" cap="flat" cmpd="sng" algn="ctr">
                      <a:solidFill>
                        <a:schemeClr val="tx1"/>
                      </a:solidFill>
                      <a:prstDash val="solid"/>
                      <a:round/>
                      <a:headEnd type="none" w="med" len="med"/>
                      <a:tailEnd type="none" w="med" len="med"/>
                    </a:lnT>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6048667"/>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tcPr>
                </a:tc>
                <a:tc gridSpan="6">
                  <a:txBody>
                    <a:bodyPr/>
                    <a:lstStyle/>
                    <a:p>
                      <a:pPr marL="0" marR="0">
                        <a:spcBef>
                          <a:spcPts val="0"/>
                        </a:spcBef>
                        <a:spcAft>
                          <a:spcPts val="0"/>
                        </a:spcAft>
                      </a:pPr>
                      <a:r>
                        <a:rPr lang="en-US" sz="1400" dirty="0">
                          <a:effectLst/>
                        </a:rPr>
                        <a:t>Paid-in capital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28575"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2629328016"/>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Preferred stock, $50 par, 5%, 8,000 shares </a:t>
                      </a:r>
                    </a:p>
                    <a:p>
                      <a:pPr marL="0" marR="0">
                        <a:spcBef>
                          <a:spcPts val="0"/>
                        </a:spcBef>
                        <a:spcAft>
                          <a:spcPts val="0"/>
                        </a:spcAft>
                      </a:pPr>
                      <a:r>
                        <a:rPr lang="en-US" sz="1400" dirty="0">
                          <a:effectLst/>
                        </a:rPr>
                        <a:t>       issued..........................................................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p>
                    <a:p>
                      <a:pPr marL="0" marR="0">
                        <a:spcBef>
                          <a:spcPts val="0"/>
                        </a:spcBef>
                        <a:spcAft>
                          <a:spcPts val="0"/>
                        </a:spcAft>
                      </a:pPr>
                      <a:r>
                        <a:rPr lang="en-US" sz="1400" dirty="0">
                          <a:effectLst/>
                        </a:rPr>
                        <a:t>  $400,000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77889958"/>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Paid-in capital in excess of par, preferred.....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u="sng">
                          <a:effectLst/>
                        </a:rPr>
                        <a:t>      20,000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$ 420,000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41134730"/>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Common stock $.01 par value, 100,000 </a:t>
                      </a:r>
                    </a:p>
                    <a:p>
                      <a:pPr marL="0" marR="0">
                        <a:spcBef>
                          <a:spcPts val="0"/>
                        </a:spcBef>
                        <a:spcAft>
                          <a:spcPts val="0"/>
                        </a:spcAft>
                      </a:pPr>
                      <a:r>
                        <a:rPr lang="en-US" sz="1400" dirty="0">
                          <a:effectLst/>
                        </a:rPr>
                        <a:t>       shares issued...............................................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p>
                    <a:p>
                      <a:pPr marL="0" marR="0">
                        <a:spcBef>
                          <a:spcPts val="0"/>
                        </a:spcBef>
                        <a:spcAft>
                          <a:spcPts val="0"/>
                        </a:spcAft>
                      </a:pPr>
                      <a:r>
                        <a:rPr lang="en-US" sz="1400" dirty="0">
                          <a:effectLst/>
                        </a:rPr>
                        <a:t>        1,000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38979163"/>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Paid-in capital in excess of par, common......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r>
                        <a:rPr lang="en-US" sz="1400" u="sng">
                          <a:effectLst/>
                        </a:rPr>
                        <a:t>855,000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r>
                        <a:rPr lang="en-US" sz="1400" u="sng" dirty="0">
                          <a:effectLst/>
                        </a:rPr>
                        <a:t>856,000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49816087"/>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a:effectLst/>
                        </a:rPr>
                        <a:t>         Total paid-in capital..................................</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1,276,000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12036469"/>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Retained earnings.............................................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r>
                        <a:rPr lang="en-US" sz="1400" u="sng" dirty="0">
                          <a:effectLst/>
                        </a:rPr>
                        <a:t>1,812,500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79522885"/>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a:effectLst/>
                        </a:rPr>
                        <a:t>         Total stockholders' equity.........................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dirty="0">
                          <a:effectLst/>
                        </a:rPr>
                        <a:t>$3,088,500</a:t>
                      </a:r>
                      <a:endParaRPr lang="en-US" sz="14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39402015"/>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28575"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28575"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28575"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28575"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28575" cap="flat" cmpd="sng" algn="ctr">
                      <a:solidFill>
                        <a:schemeClr val="tx1"/>
                      </a:solidFill>
                      <a:prstDash val="solid"/>
                      <a:round/>
                      <a:headEnd type="none" w="med" len="med"/>
                      <a:tailEnd type="none" w="med" len="med"/>
                    </a:lnB>
                  </a:tcPr>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28575"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0290976"/>
                  </a:ext>
                </a:extLst>
              </a:tr>
            </a:tbl>
          </a:graphicData>
        </a:graphic>
      </p:graphicFrame>
      <p:cxnSp>
        <p:nvCxnSpPr>
          <p:cNvPr id="6" name="Straight Connector 5">
            <a:extLst>
              <a:ext uri="{FF2B5EF4-FFF2-40B4-BE49-F238E27FC236}">
                <a16:creationId xmlns:a16="http://schemas.microsoft.com/office/drawing/2014/main" id="{B72D27AC-49CC-4C43-B490-41834AF6CAAE}"/>
              </a:ext>
            </a:extLst>
          </p:cNvPr>
          <p:cNvCxnSpPr>
            <a:cxnSpLocks/>
          </p:cNvCxnSpPr>
          <p:nvPr/>
        </p:nvCxnSpPr>
        <p:spPr>
          <a:xfrm>
            <a:off x="8231215" y="4756819"/>
            <a:ext cx="81550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03CEF137-A94D-43C2-A0AE-0BADABD2FD3B}"/>
              </a:ext>
            </a:extLst>
          </p:cNvPr>
          <p:cNvSpPr/>
          <p:nvPr/>
        </p:nvSpPr>
        <p:spPr>
          <a:xfrm>
            <a:off x="1511030" y="5252919"/>
            <a:ext cx="10680970" cy="954107"/>
          </a:xfrm>
          <a:prstGeom prst="rect">
            <a:avLst/>
          </a:prstGeom>
        </p:spPr>
        <p:txBody>
          <a:bodyPr wrap="square">
            <a:spAutoFit/>
          </a:bodyPr>
          <a:lstStyle/>
          <a:p>
            <a:r>
              <a:rPr lang="en-US" sz="1400" b="1" dirty="0">
                <a:latin typeface="Times" panose="02020603050405020304" pitchFamily="18" charset="0"/>
                <a:ea typeface="MS Mincho" panose="02020609040205080304" pitchFamily="49" charset="-128"/>
                <a:cs typeface="Times New Roman" panose="02020603050405020304" pitchFamily="18" charset="0"/>
              </a:rPr>
              <a:t>•  Book value: </a:t>
            </a:r>
            <a:r>
              <a:rPr lang="en-US" sz="1400" dirty="0">
                <a:latin typeface="Times" panose="02020603050405020304" pitchFamily="18" charset="0"/>
                <a:ea typeface="MS Mincho" panose="02020609040205080304" pitchFamily="49" charset="-128"/>
                <a:cs typeface="Times New Roman" panose="02020603050405020304" pitchFamily="18" charset="0"/>
              </a:rPr>
              <a:t> $3,088,500 – ($50 X 8,000) = $2,688,500</a:t>
            </a:r>
          </a:p>
          <a:p>
            <a:r>
              <a:rPr lang="en-US" sz="1400" b="1" dirty="0">
                <a:latin typeface="Times" panose="02020603050405020304" pitchFamily="18" charset="0"/>
                <a:ea typeface="MS Mincho" panose="02020609040205080304" pitchFamily="49" charset="-128"/>
                <a:cs typeface="Times New Roman" panose="02020603050405020304" pitchFamily="18" charset="0"/>
              </a:rPr>
              <a:t>•  Book value per share: </a:t>
            </a:r>
            <a:r>
              <a:rPr lang="en-US" sz="1400" dirty="0">
                <a:latin typeface="Times" panose="02020603050405020304" pitchFamily="18" charset="0"/>
                <a:ea typeface="MS Mincho" panose="02020609040205080304" pitchFamily="49" charset="-128"/>
                <a:cs typeface="Times New Roman" panose="02020603050405020304" pitchFamily="18" charset="0"/>
              </a:rPr>
              <a:t>$2,688,500/100,00 shares outstanding (no treasury stock) = $26.885 </a:t>
            </a:r>
          </a:p>
          <a:p>
            <a:r>
              <a:rPr lang="en-US" sz="1400" dirty="0">
                <a:latin typeface="Times" panose="02020603050405020304" pitchFamily="18" charset="0"/>
                <a:ea typeface="MS Mincho" panose="02020609040205080304" pitchFamily="49" charset="-128"/>
                <a:cs typeface="Times New Roman" panose="02020603050405020304" pitchFamily="18" charset="0"/>
              </a:rPr>
              <a:t> </a:t>
            </a:r>
          </a:p>
          <a:p>
            <a:r>
              <a:rPr lang="en-US" sz="1400" dirty="0">
                <a:latin typeface="Times" panose="02020603050405020304" pitchFamily="18" charset="0"/>
                <a:ea typeface="MS Mincho" panose="02020609040205080304" pitchFamily="49" charset="-128"/>
                <a:cs typeface="Times New Roman" panose="02020603050405020304" pitchFamily="18" charset="0"/>
              </a:rPr>
              <a:t>*Book value also has a completely different meaning that refers to the undepreciated cost of a long-term asset.</a:t>
            </a:r>
          </a:p>
        </p:txBody>
      </p:sp>
    </p:spTree>
    <p:extLst>
      <p:ext uri="{BB962C8B-B14F-4D97-AF65-F5344CB8AC3E}">
        <p14:creationId xmlns:p14="http://schemas.microsoft.com/office/powerpoint/2010/main" val="2467710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F76688-69D6-495D-B150-387BB63CBC8E}"/>
              </a:ext>
            </a:extLst>
          </p:cNvPr>
          <p:cNvSpPr/>
          <p:nvPr/>
        </p:nvSpPr>
        <p:spPr>
          <a:xfrm>
            <a:off x="3754654" y="150938"/>
            <a:ext cx="468269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Corporations:  Balance Sheet</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3" name="Rectangle 2">
            <a:extLst>
              <a:ext uri="{FF2B5EF4-FFF2-40B4-BE49-F238E27FC236}">
                <a16:creationId xmlns:a16="http://schemas.microsoft.com/office/drawing/2014/main" id="{9D8FB79B-F9F2-4193-82F9-19526CB305A1}"/>
              </a:ext>
            </a:extLst>
          </p:cNvPr>
          <p:cNvSpPr/>
          <p:nvPr/>
        </p:nvSpPr>
        <p:spPr>
          <a:xfrm>
            <a:off x="1147864" y="674158"/>
            <a:ext cx="10223769" cy="1477328"/>
          </a:xfrm>
          <a:prstGeom prst="rect">
            <a:avLst/>
          </a:prstGeom>
        </p:spPr>
        <p:txBody>
          <a:bodyPr wrap="square">
            <a:spAutoFit/>
          </a:bodyPr>
          <a:lstStyle/>
          <a:p>
            <a:pPr marL="233363" indent="-233363"/>
            <a:r>
              <a:rPr lang="en-US" b="1" dirty="0">
                <a:latin typeface="Times" panose="02020603050405020304" pitchFamily="18" charset="0"/>
                <a:ea typeface="MS Mincho" panose="02020609040205080304" pitchFamily="49" charset="-128"/>
                <a:cs typeface="Times New Roman" panose="02020603050405020304" pitchFamily="18" charset="0"/>
              </a:rPr>
              <a:t>•  The key difference between a corporate balance sheet and other balance sheets is stockholders' equity. We have extensively discussed stockholders' equity in prior learning goals.  In this learning goal we add one final element.</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Here is an overview of the four main parts of stockholders' equity: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81C406B7-77F2-4F7C-8C81-960037CCC50C}"/>
              </a:ext>
            </a:extLst>
          </p:cNvPr>
          <p:cNvGraphicFramePr>
            <a:graphicFrameLocks noGrp="1"/>
          </p:cNvGraphicFramePr>
          <p:nvPr>
            <p:extLst>
              <p:ext uri="{D42A27DB-BD31-4B8C-83A1-F6EECF244321}">
                <p14:modId xmlns:p14="http://schemas.microsoft.com/office/powerpoint/2010/main" val="2469173500"/>
              </p:ext>
            </p:extLst>
          </p:nvPr>
        </p:nvGraphicFramePr>
        <p:xfrm>
          <a:off x="2808050" y="2352104"/>
          <a:ext cx="6575900" cy="2385060"/>
        </p:xfrm>
        <a:graphic>
          <a:graphicData uri="http://schemas.openxmlformats.org/drawingml/2006/table">
            <a:tbl>
              <a:tblPr firstRow="1" firstCol="1" bandRow="1">
                <a:tableStyleId>{2D5ABB26-0587-4C30-8999-92F81FD0307C}</a:tableStyleId>
              </a:tblPr>
              <a:tblGrid>
                <a:gridCol w="289937">
                  <a:extLst>
                    <a:ext uri="{9D8B030D-6E8A-4147-A177-3AD203B41FA5}">
                      <a16:colId xmlns:a16="http://schemas.microsoft.com/office/drawing/2014/main" val="3768048724"/>
                    </a:ext>
                  </a:extLst>
                </a:gridCol>
                <a:gridCol w="1522159">
                  <a:extLst>
                    <a:ext uri="{9D8B030D-6E8A-4147-A177-3AD203B41FA5}">
                      <a16:colId xmlns:a16="http://schemas.microsoft.com/office/drawing/2014/main" val="1088560653"/>
                    </a:ext>
                  </a:extLst>
                </a:gridCol>
                <a:gridCol w="1273498">
                  <a:extLst>
                    <a:ext uri="{9D8B030D-6E8A-4147-A177-3AD203B41FA5}">
                      <a16:colId xmlns:a16="http://schemas.microsoft.com/office/drawing/2014/main" val="2022713127"/>
                    </a:ext>
                  </a:extLst>
                </a:gridCol>
                <a:gridCol w="561488">
                  <a:extLst>
                    <a:ext uri="{9D8B030D-6E8A-4147-A177-3AD203B41FA5}">
                      <a16:colId xmlns:a16="http://schemas.microsoft.com/office/drawing/2014/main" val="1064769578"/>
                    </a:ext>
                  </a:extLst>
                </a:gridCol>
                <a:gridCol w="2332830">
                  <a:extLst>
                    <a:ext uri="{9D8B030D-6E8A-4147-A177-3AD203B41FA5}">
                      <a16:colId xmlns:a16="http://schemas.microsoft.com/office/drawing/2014/main" val="2339140400"/>
                    </a:ext>
                  </a:extLst>
                </a:gridCol>
                <a:gridCol w="148997">
                  <a:extLst>
                    <a:ext uri="{9D8B030D-6E8A-4147-A177-3AD203B41FA5}">
                      <a16:colId xmlns:a16="http://schemas.microsoft.com/office/drawing/2014/main" val="2051416377"/>
                    </a:ext>
                  </a:extLst>
                </a:gridCol>
                <a:gridCol w="148997">
                  <a:extLst>
                    <a:ext uri="{9D8B030D-6E8A-4147-A177-3AD203B41FA5}">
                      <a16:colId xmlns:a16="http://schemas.microsoft.com/office/drawing/2014/main" val="2774038762"/>
                    </a:ext>
                  </a:extLst>
                </a:gridCol>
                <a:gridCol w="148997">
                  <a:extLst>
                    <a:ext uri="{9D8B030D-6E8A-4147-A177-3AD203B41FA5}">
                      <a16:colId xmlns:a16="http://schemas.microsoft.com/office/drawing/2014/main" val="2887315374"/>
                    </a:ext>
                  </a:extLst>
                </a:gridCol>
                <a:gridCol w="148997">
                  <a:extLst>
                    <a:ext uri="{9D8B030D-6E8A-4147-A177-3AD203B41FA5}">
                      <a16:colId xmlns:a16="http://schemas.microsoft.com/office/drawing/2014/main" val="1082042496"/>
                    </a:ext>
                  </a:extLst>
                </a:gridCol>
              </a:tblGrid>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5">
                  <a:txBody>
                    <a:bodyPr/>
                    <a:lstStyle/>
                    <a:p>
                      <a:pPr marL="0" marR="0" algn="ctr">
                        <a:spcBef>
                          <a:spcPts val="300"/>
                        </a:spcBef>
                        <a:spcAft>
                          <a:spcPts val="0"/>
                        </a:spcAft>
                      </a:pPr>
                      <a:r>
                        <a:rPr lang="en-US" sz="1400" dirty="0">
                          <a:effectLst/>
                        </a:rPr>
                        <a:t>ABC, Inc.</a:t>
                      </a:r>
                    </a:p>
                    <a:p>
                      <a:pPr marL="0" marR="0" algn="ctr">
                        <a:spcBef>
                          <a:spcPts val="0"/>
                        </a:spcBef>
                        <a:spcAft>
                          <a:spcPts val="0"/>
                        </a:spcAft>
                      </a:pPr>
                      <a:r>
                        <a:rPr lang="en-US" sz="1400" dirty="0">
                          <a:effectLst/>
                        </a:rPr>
                        <a:t>Balance Sheet (partial)</a:t>
                      </a:r>
                    </a:p>
                    <a:p>
                      <a:pPr marL="0" marR="0" algn="ctr">
                        <a:spcBef>
                          <a:spcPts val="0"/>
                        </a:spcBef>
                        <a:spcAft>
                          <a:spcPts val="0"/>
                        </a:spcAft>
                      </a:pPr>
                      <a:r>
                        <a:rPr lang="en-US" sz="1400" dirty="0">
                          <a:effectLst/>
                        </a:rPr>
                        <a:t>June 30, 20xx</a:t>
                      </a:r>
                    </a:p>
                    <a:p>
                      <a:pPr marL="0" marR="0" algn="ctr">
                        <a:spcBef>
                          <a:spcPts val="300"/>
                        </a:spcBef>
                        <a:spcAft>
                          <a:spcPts val="0"/>
                        </a:spcAft>
                      </a:pPr>
                      <a:r>
                        <a:rPr lang="en-US" sz="1400" dirty="0">
                          <a:effectLst/>
                        </a:rPr>
                        <a:t>Stockholders’ equity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61995250"/>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5">
                  <a:txBody>
                    <a:bodyPr/>
                    <a:lstStyle/>
                    <a:p>
                      <a:pPr marL="0" marR="0" algn="l">
                        <a:spcBef>
                          <a:spcPts val="0"/>
                        </a:spcBef>
                        <a:spcAft>
                          <a:spcPts val="0"/>
                        </a:spcAft>
                      </a:pPr>
                      <a:r>
                        <a:rPr lang="en-US" sz="1400" dirty="0">
                          <a:effectLst/>
                        </a:rPr>
                        <a:t>Paid-in capital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68895955"/>
                  </a:ext>
                </a:extLst>
              </a:tr>
              <a:tr h="0">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lgn="l">
                        <a:spcBef>
                          <a:spcPts val="0"/>
                        </a:spcBef>
                        <a:spcAft>
                          <a:spcPts val="0"/>
                        </a:spcAft>
                      </a:pPr>
                      <a:r>
                        <a:rPr lang="en-US" sz="1400" dirty="0">
                          <a:effectLst/>
                        </a:rPr>
                        <a:t>    xxx...</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400" u="none" strike="noStrike"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indent="4763"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28696318"/>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lgn="l">
                        <a:spcBef>
                          <a:spcPts val="0"/>
                        </a:spcBef>
                        <a:spcAft>
                          <a:spcPts val="0"/>
                        </a:spcAft>
                      </a:pPr>
                      <a:r>
                        <a:rPr lang="en-US" sz="1400" dirty="0">
                          <a:effectLst/>
                        </a:rPr>
                        <a:t>    xxx...</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400" u="none" strike="noStrike"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indent="508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595327305"/>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lgn="l">
                        <a:spcBef>
                          <a:spcPts val="0"/>
                        </a:spcBef>
                        <a:spcAft>
                          <a:spcPts val="0"/>
                        </a:spcAft>
                      </a:pPr>
                      <a:r>
                        <a:rPr lang="en-US" sz="1400" dirty="0">
                          <a:effectLst/>
                        </a:rPr>
                        <a:t>Retained earnings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indent="508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3599894500"/>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lgn="l">
                        <a:spcBef>
                          <a:spcPts val="0"/>
                        </a:spcBef>
                        <a:spcAft>
                          <a:spcPts val="0"/>
                        </a:spcAft>
                      </a:pPr>
                      <a:r>
                        <a:rPr lang="en-US" sz="1400" dirty="0">
                          <a:effectLst/>
                        </a:rPr>
                        <a:t>Less: Treasury stock</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indent="0" algn="l">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10817993"/>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lgn="l">
                        <a:spcBef>
                          <a:spcPts val="0"/>
                        </a:spcBef>
                        <a:spcAft>
                          <a:spcPts val="0"/>
                        </a:spcAft>
                      </a:pPr>
                      <a:r>
                        <a:rPr lang="en-US" sz="1400" dirty="0">
                          <a:solidFill>
                            <a:schemeClr val="accent1"/>
                          </a:solidFill>
                          <a:effectLst/>
                        </a:rPr>
                        <a:t>Accumulated other comprehensive income</a:t>
                      </a:r>
                      <a:endParaRPr lang="en-US" sz="1400"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400" u="none" strike="noStrike" dirty="0">
                          <a:effectLst/>
                        </a:rPr>
                        <a:t> </a:t>
                      </a:r>
                      <a:r>
                        <a:rPr lang="en-US" sz="1400" u="sng" strike="noStrike" dirty="0">
                          <a:effectLst/>
                        </a:rPr>
                        <a:t>$$</a:t>
                      </a:r>
                      <a:endParaRPr lang="en-US" sz="14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1064212816"/>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gridSpan="2">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537291739"/>
                  </a:ext>
                </a:extLst>
              </a:tr>
            </a:tbl>
          </a:graphicData>
        </a:graphic>
      </p:graphicFrame>
      <p:sp>
        <p:nvSpPr>
          <p:cNvPr id="7" name="Rectangle 6">
            <a:extLst>
              <a:ext uri="{FF2B5EF4-FFF2-40B4-BE49-F238E27FC236}">
                <a16:creationId xmlns:a16="http://schemas.microsoft.com/office/drawing/2014/main" id="{C2CAB8F7-6292-496E-B20F-BCE9B314B73E}"/>
              </a:ext>
            </a:extLst>
          </p:cNvPr>
          <p:cNvSpPr/>
          <p:nvPr/>
        </p:nvSpPr>
        <p:spPr>
          <a:xfrm>
            <a:off x="667966" y="5082223"/>
            <a:ext cx="10856068" cy="1200329"/>
          </a:xfrm>
          <a:prstGeom prst="rect">
            <a:avLst/>
          </a:prstGeom>
        </p:spPr>
        <p:txBody>
          <a:bodyPr wrap="square">
            <a:spAutoFit/>
          </a:bodyPr>
          <a:lstStyle/>
          <a:p>
            <a:pPr marL="174625" indent="-174625"/>
            <a:r>
              <a:rPr lang="en-US" b="1" dirty="0">
                <a:latin typeface="Times" panose="02020603050405020304" pitchFamily="18" charset="0"/>
                <a:ea typeface="MS Mincho" panose="02020609040205080304" pitchFamily="49" charset="-128"/>
                <a:cs typeface="Times New Roman" panose="02020603050405020304" pitchFamily="18" charset="0"/>
              </a:rPr>
              <a:t>• The final item for our discussion is “accumulated other comprehensive income”.  This results from value changes in specified assets and liabilities, most often from “unrealized” gains and losses.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We will discuss comprehensive income after reviewing gains and losses next.</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8" name="Footer Placeholder 7">
            <a:extLst>
              <a:ext uri="{FF2B5EF4-FFF2-40B4-BE49-F238E27FC236}">
                <a16:creationId xmlns:a16="http://schemas.microsoft.com/office/drawing/2014/main" id="{82E29952-9321-41EE-9E06-10C8C190ACF7}"/>
              </a:ext>
            </a:extLst>
          </p:cNvPr>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646044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4F3245-0617-49F8-B71A-DFF8C239EF0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011F5E6-117F-411F-9596-B2C76DDA1776}"/>
              </a:ext>
            </a:extLst>
          </p:cNvPr>
          <p:cNvSpPr/>
          <p:nvPr/>
        </p:nvSpPr>
        <p:spPr>
          <a:xfrm>
            <a:off x="4677182" y="316308"/>
            <a:ext cx="2837636"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Gains and Losses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D40B38B7-DF48-4617-BDB0-C11A991EE8F3}"/>
              </a:ext>
            </a:extLst>
          </p:cNvPr>
          <p:cNvSpPr/>
          <p:nvPr/>
        </p:nvSpPr>
        <p:spPr>
          <a:xfrm>
            <a:off x="1801238" y="1663511"/>
            <a:ext cx="8589523" cy="3108543"/>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 “gain” is similar to revenue, and has the same effect on net income.  However, a gain is something that is incidental to being in business.  It is not part of the central activities </a:t>
            </a:r>
            <a:r>
              <a:rPr lang="en-US" b="1" dirty="0" smtClean="0">
                <a:latin typeface="Times" panose="02020603050405020304" pitchFamily="18" charset="0"/>
                <a:ea typeface="MS Mincho" panose="02020609040205080304" pitchFamily="49" charset="-128"/>
                <a:cs typeface="Times New Roman" panose="02020603050405020304" pitchFamily="18" charset="0"/>
              </a:rPr>
              <a:t>or </a:t>
            </a:r>
            <a:r>
              <a:rPr lang="en-US" b="1" dirty="0">
                <a:latin typeface="Times" panose="02020603050405020304" pitchFamily="18" charset="0"/>
                <a:ea typeface="MS Mincho" panose="02020609040205080304" pitchFamily="49" charset="-128"/>
                <a:cs typeface="Times New Roman" panose="02020603050405020304" pitchFamily="18" charset="0"/>
              </a:rPr>
              <a:t>operations.  It is not revenue.  Example: selling unneeded supplies or equipment for more than they cost.</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 “loss” is similar to an expense, and has the same effect on net income.  However, a loss is something that is incidental to being in business.  It is not part of the central activities </a:t>
            </a:r>
            <a:r>
              <a:rPr lang="en-US" b="1" dirty="0" smtClean="0">
                <a:latin typeface="Times" panose="02020603050405020304" pitchFamily="18" charset="0"/>
                <a:ea typeface="MS Mincho" panose="02020609040205080304" pitchFamily="49" charset="-128"/>
                <a:cs typeface="Times New Roman" panose="02020603050405020304" pitchFamily="18" charset="0"/>
              </a:rPr>
              <a:t>or </a:t>
            </a:r>
            <a:r>
              <a:rPr lang="en-US" b="1" dirty="0">
                <a:latin typeface="Times" panose="02020603050405020304" pitchFamily="18" charset="0"/>
                <a:ea typeface="MS Mincho" panose="02020609040205080304" pitchFamily="49" charset="-128"/>
                <a:cs typeface="Times New Roman" panose="02020603050405020304" pitchFamily="18" charset="0"/>
              </a:rPr>
              <a:t>operations.  It is not an expense.  Example: selling unneeded supplies or equipment for less than they cost.</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p>
        </p:txBody>
      </p:sp>
    </p:spTree>
    <p:extLst>
      <p:ext uri="{BB962C8B-B14F-4D97-AF65-F5344CB8AC3E}">
        <p14:creationId xmlns:p14="http://schemas.microsoft.com/office/powerpoint/2010/main" val="1060293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48AA776-E7D2-4480-A33D-CCF7E9EF46AD}"/>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13D50B0-5109-4ECE-8F3B-DF4397323503}"/>
              </a:ext>
            </a:extLst>
          </p:cNvPr>
          <p:cNvSpPr/>
          <p:nvPr/>
        </p:nvSpPr>
        <p:spPr>
          <a:xfrm>
            <a:off x="3798768" y="423313"/>
            <a:ext cx="4594464"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Unrealized Gains and Losses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679F5BB6-495A-41F2-BB10-BD6B1DE80F83}"/>
              </a:ext>
            </a:extLst>
          </p:cNvPr>
          <p:cNvSpPr/>
          <p:nvPr/>
        </p:nvSpPr>
        <p:spPr>
          <a:xfrm>
            <a:off x="2062264" y="1601557"/>
            <a:ext cx="8861898" cy="3908762"/>
          </a:xfrm>
          <a:prstGeom prst="rect">
            <a:avLst/>
          </a:prstGeom>
        </p:spPr>
        <p:txBody>
          <a:bodyPr wrap="square">
            <a:spAutoFit/>
          </a:bodyPr>
          <a:lstStyle/>
          <a:p>
            <a:pPr marL="282575" marR="0" indent="-282575">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 “Unrealized” means not yet actually sold.  “Realized” means sold and proceeds collected.</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82575" marR="0" indent="-282575">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33363" marR="0" indent="-117475">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Example: Unrealized gain.  ABC Company has invested in certain securities (stocks and bonds) that cost $15,000.  Today the securities have increased in value, and they would sell for $19,000.  There is an unrealized gain of $4,000.  The securities have not yet been sold, so the gain is only a potential: It is unrealized.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33363" marR="0" indent="-117475">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33363" marR="0" indent="-117475">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Example: Unrealized loss.  XYZ Company has invested in land that cost $40,000.  The value of the land today is $25,000.  There is an unrealized loss of $15,000.  The land has not yet been sold, so the loss is only a potential: It is unrealized.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33363" marR="0" indent="-117475">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1600" dirty="0">
                <a:effectLst/>
                <a:latin typeface="Times" panose="02020603050405020304" pitchFamily="18" charset="0"/>
                <a:ea typeface="MS Mincho" panose="02020609040205080304" pitchFamily="49" charset="-128"/>
                <a:cs typeface="Times New Roman" panose="02020603050405020304" pitchFamily="18" charset="0"/>
              </a:rPr>
              <a:t/>
            </a:r>
            <a:br>
              <a:rPr lang="en-US" sz="1600" dirty="0">
                <a:effectLst/>
                <a:latin typeface="Times" panose="02020603050405020304" pitchFamily="18" charset="0"/>
                <a:ea typeface="MS Mincho" panose="02020609040205080304" pitchFamily="49" charset="-128"/>
                <a:cs typeface="Times New Roman" panose="02020603050405020304" pitchFamily="18" charset="0"/>
              </a:rPr>
            </a:b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p>
        </p:txBody>
      </p:sp>
    </p:spTree>
    <p:extLst>
      <p:ext uri="{BB962C8B-B14F-4D97-AF65-F5344CB8AC3E}">
        <p14:creationId xmlns:p14="http://schemas.microsoft.com/office/powerpoint/2010/main" val="1421902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98DD67E-CC1D-4341-84A7-6AC9CF9A18A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B912DA33-18A9-4EFF-9599-686CDBB8FE00}"/>
              </a:ext>
            </a:extLst>
          </p:cNvPr>
          <p:cNvSpPr/>
          <p:nvPr/>
        </p:nvSpPr>
        <p:spPr>
          <a:xfrm>
            <a:off x="3164732" y="313997"/>
            <a:ext cx="6096000" cy="800219"/>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Comprehensive Income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95444564-F5A5-41B0-B3AF-BAC737D9FF5D}"/>
              </a:ext>
            </a:extLst>
          </p:cNvPr>
          <p:cNvSpPr/>
          <p:nvPr/>
        </p:nvSpPr>
        <p:spPr>
          <a:xfrm>
            <a:off x="1412132" y="1489450"/>
            <a:ext cx="9367736" cy="3631763"/>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“Comprehensive income” is net income (or loss) combined with value changes in specified assets and liabilities.  These value changes are called “other comprehensive income”.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The idea is that comprehensive income is an amount that includes all changes in stockholders' equity resulting from net income plus designated asset or liability value changes that would not otherwise be included in net income.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Comprehensive income does not include stockholders’ equity transactions between a company and stockholders, such as selling stock, dividends, and treasury stock.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1600" dirty="0">
                <a:effectLst/>
                <a:latin typeface="Times" panose="02020603050405020304" pitchFamily="18" charset="0"/>
                <a:ea typeface="MS Mincho" panose="02020609040205080304" pitchFamily="49" charset="-128"/>
                <a:cs typeface="Times New Roman" panose="02020603050405020304" pitchFamily="18" charset="0"/>
              </a:rPr>
              <a:t/>
            </a:r>
            <a:br>
              <a:rPr lang="en-US" sz="1600" dirty="0">
                <a:effectLst/>
                <a:latin typeface="Times" panose="02020603050405020304" pitchFamily="18" charset="0"/>
                <a:ea typeface="MS Mincho" panose="02020609040205080304" pitchFamily="49" charset="-128"/>
                <a:cs typeface="Times New Roman" panose="02020603050405020304" pitchFamily="18" charset="0"/>
              </a:rPr>
            </a:b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endParaRPr lang="en-US" dirty="0"/>
          </a:p>
        </p:txBody>
      </p:sp>
    </p:spTree>
    <p:extLst>
      <p:ext uri="{BB962C8B-B14F-4D97-AF65-F5344CB8AC3E}">
        <p14:creationId xmlns:p14="http://schemas.microsoft.com/office/powerpoint/2010/main" val="1926103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E5E464D-1328-4B5B-B2A2-5C4D6C19A1C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66510E8-747D-4F6E-8B21-6503EF0DD339}"/>
              </a:ext>
            </a:extLst>
          </p:cNvPr>
          <p:cNvSpPr/>
          <p:nvPr/>
        </p:nvSpPr>
        <p:spPr>
          <a:xfrm>
            <a:off x="3784558" y="345491"/>
            <a:ext cx="479798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Other Comprehensive Income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54DD83C-EB91-4B1B-9A01-910104F18D0E}"/>
              </a:ext>
            </a:extLst>
          </p:cNvPr>
          <p:cNvSpPr/>
          <p:nvPr/>
        </p:nvSpPr>
        <p:spPr>
          <a:xfrm>
            <a:off x="1708825" y="1679617"/>
            <a:ext cx="8774349" cy="2862322"/>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“Other comprehensive income” is the </a:t>
            </a:r>
            <a:r>
              <a:rPr lang="en-US" b="1" dirty="0" smtClean="0">
                <a:latin typeface="Times" panose="02020603050405020304" pitchFamily="18" charset="0"/>
                <a:ea typeface="MS Mincho" panose="02020609040205080304" pitchFamily="49" charset="-128"/>
                <a:cs typeface="Times New Roman" panose="02020603050405020304" pitchFamily="18" charset="0"/>
              </a:rPr>
              <a:t>current period value </a:t>
            </a:r>
            <a:r>
              <a:rPr lang="en-US" b="1" dirty="0">
                <a:latin typeface="Times" panose="02020603050405020304" pitchFamily="18" charset="0"/>
                <a:ea typeface="MS Mincho" panose="02020609040205080304" pitchFamily="49" charset="-128"/>
                <a:cs typeface="Times New Roman" panose="02020603050405020304" pitchFamily="18" charset="0"/>
              </a:rPr>
              <a:t>changes in certain specified assets and liabilities.  These value changes represent unrealized gains and losses.  Because they are unrealized, the value changes are not included as part of net income, but they should still be disclosed.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The most common value changes come from certain investments in securities,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foreign currency transactions, and pension plan investments.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r>
            <a:br>
              <a:rPr lang="en-US" b="1" dirty="0">
                <a:latin typeface="Times" panose="02020603050405020304" pitchFamily="18" charset="0"/>
                <a:ea typeface="MS Mincho" panose="02020609040205080304" pitchFamily="49" charset="-128"/>
                <a:cs typeface="Times New Roman" panose="02020603050405020304" pitchFamily="18" charset="0"/>
              </a:rPr>
            </a:b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22954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3A23C88-5C31-40DE-9667-43D9C23B1EC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E3360E8-74A4-4B8B-A985-5B4C16F6F68D}"/>
              </a:ext>
            </a:extLst>
          </p:cNvPr>
          <p:cNvSpPr/>
          <p:nvPr/>
        </p:nvSpPr>
        <p:spPr>
          <a:xfrm>
            <a:off x="2893736" y="306581"/>
            <a:ext cx="694927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Reporting Comprehensive Income Elements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41EA87BA-CD20-422C-94B7-8E6D38478297}"/>
              </a:ext>
            </a:extLst>
          </p:cNvPr>
          <p:cNvGraphicFramePr>
            <a:graphicFrameLocks noGrp="1"/>
          </p:cNvGraphicFramePr>
          <p:nvPr>
            <p:extLst>
              <p:ext uri="{D42A27DB-BD31-4B8C-83A1-F6EECF244321}">
                <p14:modId xmlns:p14="http://schemas.microsoft.com/office/powerpoint/2010/main" val="3128006015"/>
              </p:ext>
            </p:extLst>
          </p:nvPr>
        </p:nvGraphicFramePr>
        <p:xfrm>
          <a:off x="1837509" y="1384663"/>
          <a:ext cx="9030788" cy="4354285"/>
        </p:xfrm>
        <a:graphic>
          <a:graphicData uri="http://schemas.openxmlformats.org/drawingml/2006/table">
            <a:tbl>
              <a:tblPr firstRow="1" firstCol="1" bandRow="1">
                <a:tableStyleId>{2D5ABB26-0587-4C30-8999-92F81FD0307C}</a:tableStyleId>
              </a:tblPr>
              <a:tblGrid>
                <a:gridCol w="726991">
                  <a:extLst>
                    <a:ext uri="{9D8B030D-6E8A-4147-A177-3AD203B41FA5}">
                      <a16:colId xmlns:a16="http://schemas.microsoft.com/office/drawing/2014/main" val="3246074430"/>
                    </a:ext>
                  </a:extLst>
                </a:gridCol>
                <a:gridCol w="8303797">
                  <a:extLst>
                    <a:ext uri="{9D8B030D-6E8A-4147-A177-3AD203B41FA5}">
                      <a16:colId xmlns:a16="http://schemas.microsoft.com/office/drawing/2014/main" val="589598258"/>
                    </a:ext>
                  </a:extLst>
                </a:gridCol>
              </a:tblGrid>
              <a:tr h="669890">
                <a:tc>
                  <a:txBody>
                    <a:bodyPr/>
                    <a:lstStyle/>
                    <a:p>
                      <a:pPr marL="0" marR="0" algn="ctr">
                        <a:spcBef>
                          <a:spcPts val="0"/>
                        </a:spcBef>
                        <a:spcAft>
                          <a:spcPts val="0"/>
                        </a:spcAft>
                      </a:pPr>
                      <a:r>
                        <a:rPr lang="en-US" sz="1600" b="1" dirty="0">
                          <a:effectLst/>
                        </a:rPr>
                        <a:t>Step</a:t>
                      </a:r>
                      <a:endParaRPr lang="en-US" sz="16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rPr>
                        <a:t>Action</a:t>
                      </a:r>
                    </a:p>
                    <a:p>
                      <a:pPr marL="0" marR="0" algn="ctr">
                        <a:spcBef>
                          <a:spcPts val="0"/>
                        </a:spcBef>
                        <a:spcAft>
                          <a:spcPts val="0"/>
                        </a:spcAft>
                      </a:pPr>
                      <a:endParaRPr lang="en-US" sz="16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7831138"/>
                  </a:ext>
                </a:extLst>
              </a:tr>
              <a:tr h="1674725">
                <a:tc>
                  <a:txBody>
                    <a:bodyPr/>
                    <a:lstStyle/>
                    <a:p>
                      <a:pPr marL="0" marR="0" algn="ctr">
                        <a:spcBef>
                          <a:spcPts val="0"/>
                        </a:spcBef>
                        <a:spcAft>
                          <a:spcPts val="0"/>
                        </a:spcAft>
                      </a:pPr>
                      <a:r>
                        <a:rPr lang="en-US" sz="1600" b="1" dirty="0">
                          <a:effectLst/>
                        </a:rPr>
                        <a:t> </a:t>
                      </a:r>
                    </a:p>
                    <a:p>
                      <a:pPr marL="0" marR="0" algn="ctr">
                        <a:spcBef>
                          <a:spcPts val="0"/>
                        </a:spcBef>
                        <a:spcAft>
                          <a:spcPts val="0"/>
                        </a:spcAft>
                      </a:pPr>
                      <a:r>
                        <a:rPr lang="en-US" sz="1600" b="1" dirty="0">
                          <a:effectLst/>
                        </a:rPr>
                        <a:t>1</a:t>
                      </a:r>
                      <a:endParaRPr lang="en-US" sz="16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300"/>
                        </a:spcBef>
                        <a:spcAft>
                          <a:spcPts val="400"/>
                        </a:spcAft>
                      </a:pPr>
                      <a:r>
                        <a:rPr lang="en-US" sz="1600" b="1" dirty="0">
                          <a:effectLst/>
                        </a:rPr>
                        <a:t>Other comprehensive income</a:t>
                      </a:r>
                      <a:r>
                        <a:rPr lang="en-US" sz="1600" dirty="0">
                          <a:effectLst/>
                        </a:rPr>
                        <a:t>: Identify the specified item value changes in the current accounting period.  These are assets or liabilities with balances that are changed because of value changes that are not reported in the income statement. The net change is called other comprehensive income.  Other comprehensive income will be combined with net income in step 2.</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1593494"/>
                  </a:ext>
                </a:extLst>
              </a:tr>
              <a:tr h="669890">
                <a:tc>
                  <a:txBody>
                    <a:bodyPr/>
                    <a:lstStyle/>
                    <a:p>
                      <a:pPr marL="0" marR="0" algn="ctr">
                        <a:spcBef>
                          <a:spcPts val="0"/>
                        </a:spcBef>
                        <a:spcAft>
                          <a:spcPts val="0"/>
                        </a:spcAft>
                      </a:pPr>
                      <a:r>
                        <a:rPr lang="en-US" sz="1600" b="1" dirty="0">
                          <a:effectLst/>
                        </a:rPr>
                        <a:t>2</a:t>
                      </a:r>
                      <a:endParaRPr lang="en-US" sz="16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300"/>
                        </a:spcBef>
                        <a:spcAft>
                          <a:spcPts val="300"/>
                        </a:spcAft>
                      </a:pPr>
                      <a:r>
                        <a:rPr lang="en-US" sz="1600" b="1" dirty="0">
                          <a:effectLst/>
                        </a:rPr>
                        <a:t>Comprehensive income</a:t>
                      </a:r>
                      <a:r>
                        <a:rPr lang="en-US" sz="1600" dirty="0">
                          <a:effectLst/>
                        </a:rPr>
                        <a:t>: Report other comprehensive under net income and combine the two.  The result is called comprehensive income.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247866"/>
                  </a:ext>
                </a:extLst>
              </a:tr>
              <a:tr h="1339780">
                <a:tc>
                  <a:txBody>
                    <a:bodyPr/>
                    <a:lstStyle/>
                    <a:p>
                      <a:pPr marL="0" marR="0" algn="ctr">
                        <a:spcBef>
                          <a:spcPts val="0"/>
                        </a:spcBef>
                        <a:spcAft>
                          <a:spcPts val="0"/>
                        </a:spcAft>
                      </a:pPr>
                      <a:r>
                        <a:rPr lang="en-US" sz="1600" b="1" dirty="0">
                          <a:effectLst/>
                        </a:rPr>
                        <a:t> </a:t>
                      </a:r>
                    </a:p>
                    <a:p>
                      <a:pPr marL="0" marR="0" algn="ctr">
                        <a:spcBef>
                          <a:spcPts val="0"/>
                        </a:spcBef>
                        <a:spcAft>
                          <a:spcPts val="0"/>
                        </a:spcAft>
                      </a:pPr>
                      <a:r>
                        <a:rPr lang="en-US" sz="1600" b="1" dirty="0">
                          <a:effectLst/>
                        </a:rPr>
                        <a:t>3</a:t>
                      </a:r>
                      <a:endParaRPr lang="en-US" sz="16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200"/>
                        </a:spcBef>
                        <a:spcAft>
                          <a:spcPts val="300"/>
                        </a:spcAft>
                      </a:pPr>
                      <a:r>
                        <a:rPr lang="en-US" sz="1600" b="1" dirty="0">
                          <a:effectLst/>
                        </a:rPr>
                        <a:t>Accumulated other comprehensive income</a:t>
                      </a:r>
                      <a:r>
                        <a:rPr lang="en-US" sz="1600" dirty="0">
                          <a:effectLst/>
                        </a:rPr>
                        <a:t>: Combine other comprehensive income (current period) with accumulated other comprehensive income from past periods to determine the current balance of accumulated other comprehensive income.  Report the result in stockholders’ equity.</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5935487"/>
                  </a:ext>
                </a:extLst>
              </a:tr>
            </a:tbl>
          </a:graphicData>
        </a:graphic>
      </p:graphicFrame>
    </p:spTree>
    <p:extLst>
      <p:ext uri="{BB962C8B-B14F-4D97-AF65-F5344CB8AC3E}">
        <p14:creationId xmlns:p14="http://schemas.microsoft.com/office/powerpoint/2010/main" val="1243420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071397C-C29D-457A-8505-2EDE7F371FB2}"/>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3F6037B6-D976-490E-8E47-F798CFB8CA55}"/>
              </a:ext>
            </a:extLst>
          </p:cNvPr>
          <p:cNvSpPr/>
          <p:nvPr/>
        </p:nvSpPr>
        <p:spPr>
          <a:xfrm>
            <a:off x="3373973" y="257942"/>
            <a:ext cx="5444054"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Reporting Comprehensive Income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81642E6B-DD28-47CC-A16F-56F456F214EB}"/>
              </a:ext>
            </a:extLst>
          </p:cNvPr>
          <p:cNvSpPr/>
          <p:nvPr/>
        </p:nvSpPr>
        <p:spPr>
          <a:xfrm>
            <a:off x="692285" y="1012076"/>
            <a:ext cx="10807430" cy="646331"/>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Example: The illustration below shows the reporting of comprehensive income below the income statement</a:t>
            </a:r>
          </a:p>
          <a:p>
            <a:r>
              <a:rPr lang="en-US" b="1" dirty="0">
                <a:latin typeface="Times" panose="02020603050405020304" pitchFamily="18" charset="0"/>
                <a:ea typeface="MS Mincho" panose="02020609040205080304" pitchFamily="49" charset="-128"/>
                <a:cs typeface="Times New Roman" panose="02020603050405020304" pitchFamily="18" charset="0"/>
              </a:rPr>
              <a:t> in a separate statement.</a:t>
            </a:r>
            <a:endParaRPr lang="en-US" dirty="0"/>
          </a:p>
        </p:txBody>
      </p:sp>
      <p:graphicFrame>
        <p:nvGraphicFramePr>
          <p:cNvPr id="5" name="Table 4">
            <a:extLst>
              <a:ext uri="{FF2B5EF4-FFF2-40B4-BE49-F238E27FC236}">
                <a16:creationId xmlns:a16="http://schemas.microsoft.com/office/drawing/2014/main" id="{FE79C560-6052-4595-975A-7181DFD5E6D3}"/>
              </a:ext>
            </a:extLst>
          </p:cNvPr>
          <p:cNvGraphicFramePr>
            <a:graphicFrameLocks noGrp="1"/>
          </p:cNvGraphicFramePr>
          <p:nvPr>
            <p:extLst>
              <p:ext uri="{D42A27DB-BD31-4B8C-83A1-F6EECF244321}">
                <p14:modId xmlns:p14="http://schemas.microsoft.com/office/powerpoint/2010/main" val="2106510828"/>
              </p:ext>
            </p:extLst>
          </p:nvPr>
        </p:nvGraphicFramePr>
        <p:xfrm>
          <a:off x="3260777" y="2390680"/>
          <a:ext cx="4892623" cy="792480"/>
        </p:xfrm>
        <a:graphic>
          <a:graphicData uri="http://schemas.openxmlformats.org/drawingml/2006/table">
            <a:tbl>
              <a:tblPr firstRow="1" firstCol="1" bandRow="1">
                <a:tableStyleId>{2D5ABB26-0587-4C30-8999-92F81FD0307C}</a:tableStyleId>
              </a:tblPr>
              <a:tblGrid>
                <a:gridCol w="268663">
                  <a:extLst>
                    <a:ext uri="{9D8B030D-6E8A-4147-A177-3AD203B41FA5}">
                      <a16:colId xmlns:a16="http://schemas.microsoft.com/office/drawing/2014/main" val="907810841"/>
                    </a:ext>
                  </a:extLst>
                </a:gridCol>
                <a:gridCol w="1265899">
                  <a:extLst>
                    <a:ext uri="{9D8B030D-6E8A-4147-A177-3AD203B41FA5}">
                      <a16:colId xmlns:a16="http://schemas.microsoft.com/office/drawing/2014/main" val="2232224747"/>
                    </a:ext>
                  </a:extLst>
                </a:gridCol>
                <a:gridCol w="1059103">
                  <a:extLst>
                    <a:ext uri="{9D8B030D-6E8A-4147-A177-3AD203B41FA5}">
                      <a16:colId xmlns:a16="http://schemas.microsoft.com/office/drawing/2014/main" val="1222135321"/>
                    </a:ext>
                  </a:extLst>
                </a:gridCol>
                <a:gridCol w="673973">
                  <a:extLst>
                    <a:ext uri="{9D8B030D-6E8A-4147-A177-3AD203B41FA5}">
                      <a16:colId xmlns:a16="http://schemas.microsoft.com/office/drawing/2014/main" val="424949818"/>
                    </a:ext>
                  </a:extLst>
                </a:gridCol>
                <a:gridCol w="527458">
                  <a:extLst>
                    <a:ext uri="{9D8B030D-6E8A-4147-A177-3AD203B41FA5}">
                      <a16:colId xmlns:a16="http://schemas.microsoft.com/office/drawing/2014/main" val="3377606086"/>
                    </a:ext>
                  </a:extLst>
                </a:gridCol>
                <a:gridCol w="828864">
                  <a:extLst>
                    <a:ext uri="{9D8B030D-6E8A-4147-A177-3AD203B41FA5}">
                      <a16:colId xmlns:a16="http://schemas.microsoft.com/office/drawing/2014/main" val="2541788516"/>
                    </a:ext>
                  </a:extLst>
                </a:gridCol>
                <a:gridCol w="268663">
                  <a:extLst>
                    <a:ext uri="{9D8B030D-6E8A-4147-A177-3AD203B41FA5}">
                      <a16:colId xmlns:a16="http://schemas.microsoft.com/office/drawing/2014/main" val="3212759732"/>
                    </a:ext>
                  </a:extLst>
                </a:gridCol>
              </a:tblGrid>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gridSpan="3">
                  <a:txBody>
                    <a:bodyPr/>
                    <a:lstStyle/>
                    <a:p>
                      <a:pPr marL="0" marR="0">
                        <a:spcBef>
                          <a:spcPts val="0"/>
                        </a:spcBef>
                        <a:spcAft>
                          <a:spcPts val="0"/>
                        </a:spcAft>
                      </a:pPr>
                      <a:r>
                        <a:rPr lang="en-US" sz="1400" dirty="0">
                          <a:effectLst/>
                        </a:rPr>
                        <a:t>Xxx...................................................</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indent="5080" algn="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extLst>
                  <a:ext uri="{0D108BD9-81ED-4DB2-BD59-A6C34878D82A}">
                    <a16:rowId xmlns:a16="http://schemas.microsoft.com/office/drawing/2014/main" val="4259655269"/>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Xxx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080" algn="r">
                        <a:spcBef>
                          <a:spcPts val="0"/>
                        </a:spcBef>
                        <a:spcAft>
                          <a:spcPts val="0"/>
                        </a:spcAft>
                      </a:pPr>
                      <a:r>
                        <a:rPr lang="en-US" sz="1400" u="sng">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43342012"/>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u="none" strike="noStrike"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dirty="0">
                          <a:effectLst/>
                        </a:rPr>
                        <a:t>$50,000</a:t>
                      </a:r>
                      <a:endParaRPr lang="en-US" sz="14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02321800"/>
                  </a:ext>
                </a:extLst>
              </a:tr>
              <a:tr h="9144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2002093"/>
                  </a:ext>
                </a:extLst>
              </a:tr>
            </a:tbl>
          </a:graphicData>
        </a:graphic>
      </p:graphicFrame>
      <p:sp>
        <p:nvSpPr>
          <p:cNvPr id="6" name="Rectangle 1">
            <a:extLst>
              <a:ext uri="{FF2B5EF4-FFF2-40B4-BE49-F238E27FC236}">
                <a16:creationId xmlns:a16="http://schemas.microsoft.com/office/drawing/2014/main" id="{F1BE33EB-BC66-48EF-A38C-C5FC6DC53B82}"/>
              </a:ext>
            </a:extLst>
          </p:cNvPr>
          <p:cNvSpPr>
            <a:spLocks noChangeArrowheads="1"/>
          </p:cNvSpPr>
          <p:nvPr/>
        </p:nvSpPr>
        <p:spPr bwMode="auto">
          <a:xfrm>
            <a:off x="711093" y="3270250"/>
            <a:ext cx="1609735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cxnSp>
        <p:nvCxnSpPr>
          <p:cNvPr id="8" name="Straight Connector 7">
            <a:extLst>
              <a:ext uri="{FF2B5EF4-FFF2-40B4-BE49-F238E27FC236}">
                <a16:creationId xmlns:a16="http://schemas.microsoft.com/office/drawing/2014/main" id="{CDE590DA-C8FB-464D-990A-4D4D9737E057}"/>
              </a:ext>
            </a:extLst>
          </p:cNvPr>
          <p:cNvCxnSpPr/>
          <p:nvPr/>
        </p:nvCxnSpPr>
        <p:spPr>
          <a:xfrm>
            <a:off x="3269974" y="2393005"/>
            <a:ext cx="488342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F130B1F-37DD-42EE-AE41-D27DB91516E1}"/>
              </a:ext>
            </a:extLst>
          </p:cNvPr>
          <p:cNvCxnSpPr/>
          <p:nvPr/>
        </p:nvCxnSpPr>
        <p:spPr>
          <a:xfrm>
            <a:off x="7225748" y="3041374"/>
            <a:ext cx="61622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1" name="Table 10">
            <a:extLst>
              <a:ext uri="{FF2B5EF4-FFF2-40B4-BE49-F238E27FC236}">
                <a16:creationId xmlns:a16="http://schemas.microsoft.com/office/drawing/2014/main" id="{C74FB023-51AF-4F32-B928-7762B4466CD6}"/>
              </a:ext>
            </a:extLst>
          </p:cNvPr>
          <p:cNvGraphicFramePr>
            <a:graphicFrameLocks noGrp="1"/>
          </p:cNvGraphicFramePr>
          <p:nvPr>
            <p:extLst>
              <p:ext uri="{D42A27DB-BD31-4B8C-83A1-F6EECF244321}">
                <p14:modId xmlns:p14="http://schemas.microsoft.com/office/powerpoint/2010/main" val="199264816"/>
              </p:ext>
            </p:extLst>
          </p:nvPr>
        </p:nvGraphicFramePr>
        <p:xfrm>
          <a:off x="3269975" y="3769573"/>
          <a:ext cx="4883426" cy="2133600"/>
        </p:xfrm>
        <a:graphic>
          <a:graphicData uri="http://schemas.openxmlformats.org/drawingml/2006/table">
            <a:tbl>
              <a:tblPr firstRow="1" firstCol="1" bandRow="1">
                <a:tableStyleId>{2D5ABB26-0587-4C30-8999-92F81FD0307C}</a:tableStyleId>
              </a:tblPr>
              <a:tblGrid>
                <a:gridCol w="268159">
                  <a:extLst>
                    <a:ext uri="{9D8B030D-6E8A-4147-A177-3AD203B41FA5}">
                      <a16:colId xmlns:a16="http://schemas.microsoft.com/office/drawing/2014/main" val="374440828"/>
                    </a:ext>
                  </a:extLst>
                </a:gridCol>
                <a:gridCol w="1263518">
                  <a:extLst>
                    <a:ext uri="{9D8B030D-6E8A-4147-A177-3AD203B41FA5}">
                      <a16:colId xmlns:a16="http://schemas.microsoft.com/office/drawing/2014/main" val="3207913276"/>
                    </a:ext>
                  </a:extLst>
                </a:gridCol>
                <a:gridCol w="1057112">
                  <a:extLst>
                    <a:ext uri="{9D8B030D-6E8A-4147-A177-3AD203B41FA5}">
                      <a16:colId xmlns:a16="http://schemas.microsoft.com/office/drawing/2014/main" val="292623406"/>
                    </a:ext>
                  </a:extLst>
                </a:gridCol>
                <a:gridCol w="672706">
                  <a:extLst>
                    <a:ext uri="{9D8B030D-6E8A-4147-A177-3AD203B41FA5}">
                      <a16:colId xmlns:a16="http://schemas.microsoft.com/office/drawing/2014/main" val="2474630922"/>
                    </a:ext>
                  </a:extLst>
                </a:gridCol>
                <a:gridCol w="526467">
                  <a:extLst>
                    <a:ext uri="{9D8B030D-6E8A-4147-A177-3AD203B41FA5}">
                      <a16:colId xmlns:a16="http://schemas.microsoft.com/office/drawing/2014/main" val="1975249421"/>
                    </a:ext>
                  </a:extLst>
                </a:gridCol>
                <a:gridCol w="827305">
                  <a:extLst>
                    <a:ext uri="{9D8B030D-6E8A-4147-A177-3AD203B41FA5}">
                      <a16:colId xmlns:a16="http://schemas.microsoft.com/office/drawing/2014/main" val="3228579673"/>
                    </a:ext>
                  </a:extLst>
                </a:gridCol>
                <a:gridCol w="268159">
                  <a:extLst>
                    <a:ext uri="{9D8B030D-6E8A-4147-A177-3AD203B41FA5}">
                      <a16:colId xmlns:a16="http://schemas.microsoft.com/office/drawing/2014/main" val="3849849728"/>
                    </a:ext>
                  </a:extLst>
                </a:gridCol>
              </a:tblGrid>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5">
                  <a:txBody>
                    <a:bodyPr/>
                    <a:lstStyle/>
                    <a:p>
                      <a:pPr marL="0" marR="0" algn="ctr">
                        <a:spcBef>
                          <a:spcPts val="300"/>
                        </a:spcBef>
                        <a:spcAft>
                          <a:spcPts val="0"/>
                        </a:spcAft>
                      </a:pPr>
                      <a:r>
                        <a:rPr lang="en-US" sz="1400" b="1" dirty="0">
                          <a:effectLst/>
                        </a:rPr>
                        <a:t>DEF, Inc.</a:t>
                      </a:r>
                    </a:p>
                    <a:p>
                      <a:pPr marL="0" marR="0" algn="ctr">
                        <a:spcBef>
                          <a:spcPts val="0"/>
                        </a:spcBef>
                        <a:spcAft>
                          <a:spcPts val="0"/>
                        </a:spcAft>
                      </a:pPr>
                      <a:r>
                        <a:rPr lang="en-US" sz="1400" b="1" dirty="0">
                          <a:effectLst/>
                        </a:rPr>
                        <a:t>Statement of Comprehensive Income</a:t>
                      </a:r>
                    </a:p>
                    <a:p>
                      <a:pPr marL="0" marR="0" algn="ctr">
                        <a:spcBef>
                          <a:spcPts val="0"/>
                        </a:spcBef>
                        <a:spcAft>
                          <a:spcPts val="0"/>
                        </a:spcAft>
                      </a:pPr>
                      <a:r>
                        <a:rPr lang="en-US" sz="1400" b="1" dirty="0">
                          <a:effectLst/>
                        </a:rPr>
                        <a:t>For the Year Ended September 30, 20xx</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5605408"/>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5">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3995513"/>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080" algn="r">
                        <a:spcBef>
                          <a:spcPts val="0"/>
                        </a:spcBef>
                        <a:spcAft>
                          <a:spcPts val="0"/>
                        </a:spcAft>
                      </a:pPr>
                      <a:r>
                        <a:rPr lang="en-US" sz="1400">
                          <a:effectLst/>
                        </a:rPr>
                        <a:t>$50,000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63688189"/>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lnSpc>
                          <a:spcPts val="1600"/>
                        </a:lnSpc>
                        <a:spcBef>
                          <a:spcPts val="0"/>
                        </a:spcBef>
                        <a:spcAft>
                          <a:spcPts val="0"/>
                        </a:spcAft>
                      </a:pPr>
                      <a:r>
                        <a:rPr lang="en-US" sz="1400" dirty="0">
                          <a:effectLst/>
                        </a:rPr>
                        <a:t>Other comprehensive income:  </a:t>
                      </a:r>
                    </a:p>
                    <a:p>
                      <a:pPr marL="0" marR="0">
                        <a:lnSpc>
                          <a:spcPts val="1600"/>
                        </a:lnSpc>
                        <a:spcBef>
                          <a:spcPts val="0"/>
                        </a:spcBef>
                        <a:spcAft>
                          <a:spcPts val="0"/>
                        </a:spcAft>
                      </a:pPr>
                      <a:r>
                        <a:rPr lang="en-US" sz="1400" dirty="0">
                          <a:effectLst/>
                        </a:rPr>
                        <a:t>  unrealized gain on certain </a:t>
                      </a:r>
                    </a:p>
                    <a:p>
                      <a:pPr marL="0" marR="0">
                        <a:lnSpc>
                          <a:spcPts val="1600"/>
                        </a:lnSpc>
                        <a:spcBef>
                          <a:spcPts val="0"/>
                        </a:spcBef>
                        <a:spcAft>
                          <a:spcPts val="0"/>
                        </a:spcAft>
                      </a:pPr>
                      <a:r>
                        <a:rPr lang="en-US" sz="1400" dirty="0">
                          <a:effectLst/>
                        </a:rPr>
                        <a:t>  securities net of $5,000 income tax...</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u="none" strike="noStrike"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080" algn="r">
                        <a:spcBef>
                          <a:spcPts val="0"/>
                        </a:spcBef>
                        <a:spcAft>
                          <a:spcPts val="0"/>
                        </a:spcAft>
                      </a:pPr>
                      <a:r>
                        <a:rPr lang="en-US" sz="1400" dirty="0">
                          <a:effectLst/>
                        </a:rPr>
                        <a:t> </a:t>
                      </a:r>
                    </a:p>
                    <a:p>
                      <a:pPr marL="0" marR="0" indent="5080" algn="ctr">
                        <a:spcBef>
                          <a:spcPts val="0"/>
                        </a:spcBef>
                        <a:spcAft>
                          <a:spcPts val="0"/>
                        </a:spcAft>
                      </a:pPr>
                      <a:r>
                        <a:rPr lang="en-US" sz="1400" dirty="0">
                          <a:effectLst/>
                        </a:rPr>
                        <a:t> </a:t>
                      </a:r>
                    </a:p>
                    <a:p>
                      <a:pPr marL="0" marR="0" indent="5080" algn="r">
                        <a:spcBef>
                          <a:spcPts val="0"/>
                        </a:spcBef>
                        <a:spcAft>
                          <a:spcPts val="0"/>
                        </a:spcAft>
                      </a:pPr>
                      <a:r>
                        <a:rPr lang="en-US" sz="1400" u="sng" dirty="0">
                          <a:effectLst/>
                        </a:rPr>
                        <a:t>15,000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28107374"/>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lnSpc>
                          <a:spcPts val="1600"/>
                        </a:lnSpc>
                        <a:spcBef>
                          <a:spcPts val="0"/>
                        </a:spcBef>
                        <a:spcAft>
                          <a:spcPts val="0"/>
                        </a:spcAft>
                      </a:pPr>
                      <a:r>
                        <a:rPr lang="en-US" sz="1400" dirty="0">
                          <a:effectLst/>
                        </a:rPr>
                        <a:t>Comprehensive income.......................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080" algn="r">
                        <a:spcBef>
                          <a:spcPts val="0"/>
                        </a:spcBef>
                        <a:spcAft>
                          <a:spcPts val="0"/>
                        </a:spcAft>
                      </a:pPr>
                      <a:r>
                        <a:rPr lang="en-US" sz="1400" u="sng" dirty="0">
                          <a:effectLst/>
                        </a:rPr>
                        <a:t>$65,000</a:t>
                      </a:r>
                      <a:endParaRPr lang="en-US" sz="14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85287014"/>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5283535"/>
                  </a:ext>
                </a:extLst>
              </a:tr>
            </a:tbl>
          </a:graphicData>
        </a:graphic>
      </p:graphicFrame>
      <p:cxnSp>
        <p:nvCxnSpPr>
          <p:cNvPr id="12" name="Straight Connector 11">
            <a:extLst>
              <a:ext uri="{FF2B5EF4-FFF2-40B4-BE49-F238E27FC236}">
                <a16:creationId xmlns:a16="http://schemas.microsoft.com/office/drawing/2014/main" id="{119DD984-EC54-4821-97A6-4DAE4F349067}"/>
              </a:ext>
            </a:extLst>
          </p:cNvPr>
          <p:cNvCxnSpPr/>
          <p:nvPr/>
        </p:nvCxnSpPr>
        <p:spPr>
          <a:xfrm>
            <a:off x="7225748" y="5708374"/>
            <a:ext cx="61622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36718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2418</Words>
  <Application>Microsoft Office PowerPoint</Application>
  <PresentationFormat>Widescreen</PresentationFormat>
  <Paragraphs>1169</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Calibri Light</vt:lpstr>
      <vt:lpstr>Cambria Math</vt:lpstr>
      <vt:lpstr>MS Mincho</vt:lpstr>
      <vt:lpstr>Times</vt:lpstr>
      <vt:lpstr>Times New Roman</vt:lpstr>
      <vt:lpstr>Office Theme</vt:lpstr>
      <vt:lpstr>Basic Accounting Concepts Principles and Procedures, 2nd Edition, Volume 1  </vt:lpstr>
      <vt:lpstr>Learning Goal 31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djudie</dc:creator>
  <cp:lastModifiedBy>Windows User</cp:lastModifiedBy>
  <cp:revision>90</cp:revision>
  <dcterms:created xsi:type="dcterms:W3CDTF">2018-11-17T00:03:21Z</dcterms:created>
  <dcterms:modified xsi:type="dcterms:W3CDTF">2018-11-20T23:01:08Z</dcterms:modified>
</cp:coreProperties>
</file>