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79" d="100"/>
          <a:sy n="79" d="100"/>
        </p:scale>
        <p:origin x="773" y="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280855-9AC1-4C4C-829F-9E06C14FA5C7}"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DD973-8ECA-4173-A53B-AACE5B93CDCA}" type="slidenum">
              <a:rPr lang="en-US" smtClean="0"/>
              <a:t>‹#›</a:t>
            </a:fld>
            <a:endParaRPr lang="en-US"/>
          </a:p>
        </p:txBody>
      </p:sp>
    </p:spTree>
    <p:extLst>
      <p:ext uri="{BB962C8B-B14F-4D97-AF65-F5344CB8AC3E}">
        <p14:creationId xmlns:p14="http://schemas.microsoft.com/office/powerpoint/2010/main" val="692124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8C47E-A9BE-4870-9CBA-602EAA5F37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9E13C4-2C32-4FE6-8199-09D6C1B293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F325C12-2E17-403D-BA64-1DE0F439D615}"/>
              </a:ext>
            </a:extLst>
          </p:cNvPr>
          <p:cNvSpPr>
            <a:spLocks noGrp="1"/>
          </p:cNvSpPr>
          <p:nvPr>
            <p:ph type="dt" sz="half" idx="10"/>
          </p:nvPr>
        </p:nvSpPr>
        <p:spPr/>
        <p:txBody>
          <a:bodyPr/>
          <a:lstStyle/>
          <a:p>
            <a:fld id="{53BAB57F-C8ED-41F8-9A16-FBC65C40AFE0}" type="datetime1">
              <a:rPr lang="en-US" smtClean="0"/>
              <a:t>1/12/2019</a:t>
            </a:fld>
            <a:endParaRPr lang="en-US"/>
          </a:p>
        </p:txBody>
      </p:sp>
      <p:sp>
        <p:nvSpPr>
          <p:cNvPr id="5" name="Footer Placeholder 4">
            <a:extLst>
              <a:ext uri="{FF2B5EF4-FFF2-40B4-BE49-F238E27FC236}">
                <a16:creationId xmlns:a16="http://schemas.microsoft.com/office/drawing/2014/main" id="{CF738675-7A8A-4908-9B1D-3D7B179D5DDF}"/>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E493A7FE-65D9-4C65-B097-74FF039B1E78}"/>
              </a:ext>
            </a:extLst>
          </p:cNvPr>
          <p:cNvSpPr>
            <a:spLocks noGrp="1"/>
          </p:cNvSpPr>
          <p:nvPr>
            <p:ph type="sldNum" sz="quarter" idx="12"/>
          </p:nvPr>
        </p:nvSpPr>
        <p:spPr/>
        <p:txBody>
          <a:bodyPr/>
          <a:lstStyle/>
          <a:p>
            <a:fld id="{56702093-56CB-487A-91ED-4FB5E641BAF1}" type="slidenum">
              <a:rPr lang="en-US" smtClean="0"/>
              <a:t>‹#›</a:t>
            </a:fld>
            <a:endParaRPr lang="en-US"/>
          </a:p>
        </p:txBody>
      </p:sp>
    </p:spTree>
    <p:extLst>
      <p:ext uri="{BB962C8B-B14F-4D97-AF65-F5344CB8AC3E}">
        <p14:creationId xmlns:p14="http://schemas.microsoft.com/office/powerpoint/2010/main" val="1790779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295E5-B326-4BE0-89C6-9D6926A223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D95284-B1B9-466A-9D70-81A62A91EDB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9BE4D6-AC49-465C-9824-8D401E0BA406}"/>
              </a:ext>
            </a:extLst>
          </p:cNvPr>
          <p:cNvSpPr>
            <a:spLocks noGrp="1"/>
          </p:cNvSpPr>
          <p:nvPr>
            <p:ph type="dt" sz="half" idx="10"/>
          </p:nvPr>
        </p:nvSpPr>
        <p:spPr/>
        <p:txBody>
          <a:bodyPr/>
          <a:lstStyle/>
          <a:p>
            <a:fld id="{AFC35858-DB86-4CCB-87A4-BEB40185305B}" type="datetime1">
              <a:rPr lang="en-US" smtClean="0"/>
              <a:t>1/12/2019</a:t>
            </a:fld>
            <a:endParaRPr lang="en-US"/>
          </a:p>
        </p:txBody>
      </p:sp>
      <p:sp>
        <p:nvSpPr>
          <p:cNvPr id="5" name="Footer Placeholder 4">
            <a:extLst>
              <a:ext uri="{FF2B5EF4-FFF2-40B4-BE49-F238E27FC236}">
                <a16:creationId xmlns:a16="http://schemas.microsoft.com/office/drawing/2014/main" id="{891B2527-43E9-463D-AD86-A3C99539E5E9}"/>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6C1B2A61-FDFB-4958-9214-7D1986A1F1E7}"/>
              </a:ext>
            </a:extLst>
          </p:cNvPr>
          <p:cNvSpPr>
            <a:spLocks noGrp="1"/>
          </p:cNvSpPr>
          <p:nvPr>
            <p:ph type="sldNum" sz="quarter" idx="12"/>
          </p:nvPr>
        </p:nvSpPr>
        <p:spPr/>
        <p:txBody>
          <a:bodyPr/>
          <a:lstStyle/>
          <a:p>
            <a:fld id="{56702093-56CB-487A-91ED-4FB5E641BAF1}" type="slidenum">
              <a:rPr lang="en-US" smtClean="0"/>
              <a:t>‹#›</a:t>
            </a:fld>
            <a:endParaRPr lang="en-US"/>
          </a:p>
        </p:txBody>
      </p:sp>
    </p:spTree>
    <p:extLst>
      <p:ext uri="{BB962C8B-B14F-4D97-AF65-F5344CB8AC3E}">
        <p14:creationId xmlns:p14="http://schemas.microsoft.com/office/powerpoint/2010/main" val="1110900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3E5831-DB5F-45FA-A2BF-E6EEE9D731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11BEC7-BF1A-47BD-B4BC-299989F1AE3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494FF5-66F4-44AF-BB06-6A85AEF03A62}"/>
              </a:ext>
            </a:extLst>
          </p:cNvPr>
          <p:cNvSpPr>
            <a:spLocks noGrp="1"/>
          </p:cNvSpPr>
          <p:nvPr>
            <p:ph type="dt" sz="half" idx="10"/>
          </p:nvPr>
        </p:nvSpPr>
        <p:spPr/>
        <p:txBody>
          <a:bodyPr/>
          <a:lstStyle/>
          <a:p>
            <a:fld id="{1C0BCB88-4B50-4EE9-95EB-A99238D197E6}" type="datetime1">
              <a:rPr lang="en-US" smtClean="0"/>
              <a:t>1/12/2019</a:t>
            </a:fld>
            <a:endParaRPr lang="en-US"/>
          </a:p>
        </p:txBody>
      </p:sp>
      <p:sp>
        <p:nvSpPr>
          <p:cNvPr id="5" name="Footer Placeholder 4">
            <a:extLst>
              <a:ext uri="{FF2B5EF4-FFF2-40B4-BE49-F238E27FC236}">
                <a16:creationId xmlns:a16="http://schemas.microsoft.com/office/drawing/2014/main" id="{529D5C81-109D-42D6-A919-AD3BB3FE9E5D}"/>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23836E4B-A1B2-4019-B788-DE6B08953CFC}"/>
              </a:ext>
            </a:extLst>
          </p:cNvPr>
          <p:cNvSpPr>
            <a:spLocks noGrp="1"/>
          </p:cNvSpPr>
          <p:nvPr>
            <p:ph type="sldNum" sz="quarter" idx="12"/>
          </p:nvPr>
        </p:nvSpPr>
        <p:spPr/>
        <p:txBody>
          <a:bodyPr/>
          <a:lstStyle/>
          <a:p>
            <a:fld id="{56702093-56CB-487A-91ED-4FB5E641BAF1}" type="slidenum">
              <a:rPr lang="en-US" smtClean="0"/>
              <a:t>‹#›</a:t>
            </a:fld>
            <a:endParaRPr lang="en-US"/>
          </a:p>
        </p:txBody>
      </p:sp>
    </p:spTree>
    <p:extLst>
      <p:ext uri="{BB962C8B-B14F-4D97-AF65-F5344CB8AC3E}">
        <p14:creationId xmlns:p14="http://schemas.microsoft.com/office/powerpoint/2010/main" val="913841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27B5A-F50E-4D70-8AB2-C620C294AC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078DC6-8999-4797-94AC-6D4D87BFA9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CEF7E7-DA2F-46E1-8755-7CF89C9D0AC0}"/>
              </a:ext>
            </a:extLst>
          </p:cNvPr>
          <p:cNvSpPr>
            <a:spLocks noGrp="1"/>
          </p:cNvSpPr>
          <p:nvPr>
            <p:ph type="dt" sz="half" idx="10"/>
          </p:nvPr>
        </p:nvSpPr>
        <p:spPr/>
        <p:txBody>
          <a:bodyPr/>
          <a:lstStyle/>
          <a:p>
            <a:fld id="{B58192AE-3DA3-4AE0-AD58-B1B56EA9F23D}" type="datetime1">
              <a:rPr lang="en-US" smtClean="0"/>
              <a:t>1/12/2019</a:t>
            </a:fld>
            <a:endParaRPr lang="en-US"/>
          </a:p>
        </p:txBody>
      </p:sp>
      <p:sp>
        <p:nvSpPr>
          <p:cNvPr id="5" name="Footer Placeholder 4">
            <a:extLst>
              <a:ext uri="{FF2B5EF4-FFF2-40B4-BE49-F238E27FC236}">
                <a16:creationId xmlns:a16="http://schemas.microsoft.com/office/drawing/2014/main" id="{18F6837C-26F1-4ECC-BE09-8F722DBA9C92}"/>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18AA6443-30FB-4AD6-A4F6-3A4D0036A86A}"/>
              </a:ext>
            </a:extLst>
          </p:cNvPr>
          <p:cNvSpPr>
            <a:spLocks noGrp="1"/>
          </p:cNvSpPr>
          <p:nvPr>
            <p:ph type="sldNum" sz="quarter" idx="12"/>
          </p:nvPr>
        </p:nvSpPr>
        <p:spPr/>
        <p:txBody>
          <a:bodyPr/>
          <a:lstStyle/>
          <a:p>
            <a:fld id="{56702093-56CB-487A-91ED-4FB5E641BAF1}" type="slidenum">
              <a:rPr lang="en-US" smtClean="0"/>
              <a:t>‹#›</a:t>
            </a:fld>
            <a:endParaRPr lang="en-US"/>
          </a:p>
        </p:txBody>
      </p:sp>
    </p:spTree>
    <p:extLst>
      <p:ext uri="{BB962C8B-B14F-4D97-AF65-F5344CB8AC3E}">
        <p14:creationId xmlns:p14="http://schemas.microsoft.com/office/powerpoint/2010/main" val="2200741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8565A-3B1F-40F6-BF78-5F62A2633B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B5CE68E-7286-4459-B023-6E03C4BEA5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4D4BDD3-0B01-43D0-9571-E1C836C02068}"/>
              </a:ext>
            </a:extLst>
          </p:cNvPr>
          <p:cNvSpPr>
            <a:spLocks noGrp="1"/>
          </p:cNvSpPr>
          <p:nvPr>
            <p:ph type="dt" sz="half" idx="10"/>
          </p:nvPr>
        </p:nvSpPr>
        <p:spPr/>
        <p:txBody>
          <a:bodyPr/>
          <a:lstStyle/>
          <a:p>
            <a:fld id="{DD73BE81-66C6-4A80-A663-E11B2069F117}" type="datetime1">
              <a:rPr lang="en-US" smtClean="0"/>
              <a:t>1/12/2019</a:t>
            </a:fld>
            <a:endParaRPr lang="en-US"/>
          </a:p>
        </p:txBody>
      </p:sp>
      <p:sp>
        <p:nvSpPr>
          <p:cNvPr id="5" name="Footer Placeholder 4">
            <a:extLst>
              <a:ext uri="{FF2B5EF4-FFF2-40B4-BE49-F238E27FC236}">
                <a16:creationId xmlns:a16="http://schemas.microsoft.com/office/drawing/2014/main" id="{0E21DF8F-3AAF-41D3-8ADF-645850A04590}"/>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ED9D5810-F03E-49EF-9463-6FBFA5BA9971}"/>
              </a:ext>
            </a:extLst>
          </p:cNvPr>
          <p:cNvSpPr>
            <a:spLocks noGrp="1"/>
          </p:cNvSpPr>
          <p:nvPr>
            <p:ph type="sldNum" sz="quarter" idx="12"/>
          </p:nvPr>
        </p:nvSpPr>
        <p:spPr/>
        <p:txBody>
          <a:bodyPr/>
          <a:lstStyle/>
          <a:p>
            <a:fld id="{56702093-56CB-487A-91ED-4FB5E641BAF1}" type="slidenum">
              <a:rPr lang="en-US" smtClean="0"/>
              <a:t>‹#›</a:t>
            </a:fld>
            <a:endParaRPr lang="en-US"/>
          </a:p>
        </p:txBody>
      </p:sp>
    </p:spTree>
    <p:extLst>
      <p:ext uri="{BB962C8B-B14F-4D97-AF65-F5344CB8AC3E}">
        <p14:creationId xmlns:p14="http://schemas.microsoft.com/office/powerpoint/2010/main" val="2799488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EA3BC-BC5A-4A77-A907-ACB8357226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2DAA45-3AE2-44F2-9A3D-CCD69307F2B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E2ACBE-41DB-44C6-BB12-85D72D5A664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C8C57D-ADD4-4F72-A545-FF7CB29514FA}"/>
              </a:ext>
            </a:extLst>
          </p:cNvPr>
          <p:cNvSpPr>
            <a:spLocks noGrp="1"/>
          </p:cNvSpPr>
          <p:nvPr>
            <p:ph type="dt" sz="half" idx="10"/>
          </p:nvPr>
        </p:nvSpPr>
        <p:spPr/>
        <p:txBody>
          <a:bodyPr/>
          <a:lstStyle/>
          <a:p>
            <a:fld id="{3D403D73-676B-4626-AC29-97B56EFD9893}" type="datetime1">
              <a:rPr lang="en-US" smtClean="0"/>
              <a:t>1/12/2019</a:t>
            </a:fld>
            <a:endParaRPr lang="en-US"/>
          </a:p>
        </p:txBody>
      </p:sp>
      <p:sp>
        <p:nvSpPr>
          <p:cNvPr id="6" name="Footer Placeholder 5">
            <a:extLst>
              <a:ext uri="{FF2B5EF4-FFF2-40B4-BE49-F238E27FC236}">
                <a16:creationId xmlns:a16="http://schemas.microsoft.com/office/drawing/2014/main" id="{D8987444-7FAC-4FEF-8754-9E78B6EB9A9C}"/>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6990D95B-177F-48C2-8C83-CA5F33FFA964}"/>
              </a:ext>
            </a:extLst>
          </p:cNvPr>
          <p:cNvSpPr>
            <a:spLocks noGrp="1"/>
          </p:cNvSpPr>
          <p:nvPr>
            <p:ph type="sldNum" sz="quarter" idx="12"/>
          </p:nvPr>
        </p:nvSpPr>
        <p:spPr/>
        <p:txBody>
          <a:bodyPr/>
          <a:lstStyle/>
          <a:p>
            <a:fld id="{56702093-56CB-487A-91ED-4FB5E641BAF1}" type="slidenum">
              <a:rPr lang="en-US" smtClean="0"/>
              <a:t>‹#›</a:t>
            </a:fld>
            <a:endParaRPr lang="en-US"/>
          </a:p>
        </p:txBody>
      </p:sp>
    </p:spTree>
    <p:extLst>
      <p:ext uri="{BB962C8B-B14F-4D97-AF65-F5344CB8AC3E}">
        <p14:creationId xmlns:p14="http://schemas.microsoft.com/office/powerpoint/2010/main" val="2345262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AA634-994D-4BC4-85BE-25D0831335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854481-3AF5-4C65-8B96-E40C0B6D74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AA42059-457F-4300-9513-848004C67F7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4FECF7-DDF8-479B-91EE-3FE356A13C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B8622D4-5C1C-4323-8CEE-B97E598E798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5243D0-2AF8-4BC9-9E9D-66F5751B36BE}"/>
              </a:ext>
            </a:extLst>
          </p:cNvPr>
          <p:cNvSpPr>
            <a:spLocks noGrp="1"/>
          </p:cNvSpPr>
          <p:nvPr>
            <p:ph type="dt" sz="half" idx="10"/>
          </p:nvPr>
        </p:nvSpPr>
        <p:spPr/>
        <p:txBody>
          <a:bodyPr/>
          <a:lstStyle/>
          <a:p>
            <a:fld id="{70679B57-A936-475A-9FE9-C7ABC2921BAD}" type="datetime1">
              <a:rPr lang="en-US" smtClean="0"/>
              <a:t>1/12/2019</a:t>
            </a:fld>
            <a:endParaRPr lang="en-US"/>
          </a:p>
        </p:txBody>
      </p:sp>
      <p:sp>
        <p:nvSpPr>
          <p:cNvPr id="8" name="Footer Placeholder 7">
            <a:extLst>
              <a:ext uri="{FF2B5EF4-FFF2-40B4-BE49-F238E27FC236}">
                <a16:creationId xmlns:a16="http://schemas.microsoft.com/office/drawing/2014/main" id="{CA32C8C8-CE3C-4AF1-8C85-E942680943A3}"/>
              </a:ext>
            </a:extLst>
          </p:cNvPr>
          <p:cNvSpPr>
            <a:spLocks noGrp="1"/>
          </p:cNvSpPr>
          <p:nvPr>
            <p:ph type="ftr" sz="quarter" idx="11"/>
          </p:nvPr>
        </p:nvSpPr>
        <p:spPr/>
        <p:txBody>
          <a:bodyPr/>
          <a:lstStyle/>
          <a:p>
            <a:r>
              <a:rPr lang="en-US"/>
              <a:t>© Copyright 2018 Worthy and James Publishing</a:t>
            </a:r>
          </a:p>
        </p:txBody>
      </p:sp>
      <p:sp>
        <p:nvSpPr>
          <p:cNvPr id="9" name="Slide Number Placeholder 8">
            <a:extLst>
              <a:ext uri="{FF2B5EF4-FFF2-40B4-BE49-F238E27FC236}">
                <a16:creationId xmlns:a16="http://schemas.microsoft.com/office/drawing/2014/main" id="{4AFFF21D-9716-42C4-8C70-A6C31E6BCCE2}"/>
              </a:ext>
            </a:extLst>
          </p:cNvPr>
          <p:cNvSpPr>
            <a:spLocks noGrp="1"/>
          </p:cNvSpPr>
          <p:nvPr>
            <p:ph type="sldNum" sz="quarter" idx="12"/>
          </p:nvPr>
        </p:nvSpPr>
        <p:spPr/>
        <p:txBody>
          <a:bodyPr/>
          <a:lstStyle/>
          <a:p>
            <a:fld id="{56702093-56CB-487A-91ED-4FB5E641BAF1}" type="slidenum">
              <a:rPr lang="en-US" smtClean="0"/>
              <a:t>‹#›</a:t>
            </a:fld>
            <a:endParaRPr lang="en-US"/>
          </a:p>
        </p:txBody>
      </p:sp>
    </p:spTree>
    <p:extLst>
      <p:ext uri="{BB962C8B-B14F-4D97-AF65-F5344CB8AC3E}">
        <p14:creationId xmlns:p14="http://schemas.microsoft.com/office/powerpoint/2010/main" val="2370935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226F0-0401-4088-B6DD-A990225061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E67709-6DBC-4CE5-9DC8-BA049AEE9E97}"/>
              </a:ext>
            </a:extLst>
          </p:cNvPr>
          <p:cNvSpPr>
            <a:spLocks noGrp="1"/>
          </p:cNvSpPr>
          <p:nvPr>
            <p:ph type="dt" sz="half" idx="10"/>
          </p:nvPr>
        </p:nvSpPr>
        <p:spPr/>
        <p:txBody>
          <a:bodyPr/>
          <a:lstStyle/>
          <a:p>
            <a:fld id="{BD0801A4-2EC1-4E96-8C84-1F9A1BC39619}" type="datetime1">
              <a:rPr lang="en-US" smtClean="0"/>
              <a:t>1/12/2019</a:t>
            </a:fld>
            <a:endParaRPr lang="en-US"/>
          </a:p>
        </p:txBody>
      </p:sp>
      <p:sp>
        <p:nvSpPr>
          <p:cNvPr id="4" name="Footer Placeholder 3">
            <a:extLst>
              <a:ext uri="{FF2B5EF4-FFF2-40B4-BE49-F238E27FC236}">
                <a16:creationId xmlns:a16="http://schemas.microsoft.com/office/drawing/2014/main" id="{03B8866E-5C6A-4760-ADDA-992C460F5858}"/>
              </a:ext>
            </a:extLst>
          </p:cNvPr>
          <p:cNvSpPr>
            <a:spLocks noGrp="1"/>
          </p:cNvSpPr>
          <p:nvPr>
            <p:ph type="ftr" sz="quarter" idx="11"/>
          </p:nvPr>
        </p:nvSpPr>
        <p:spPr/>
        <p:txBody>
          <a:bodyPr/>
          <a:lstStyle/>
          <a:p>
            <a:r>
              <a:rPr lang="en-US"/>
              <a:t>© Copyright 2018 Worthy and James Publishing</a:t>
            </a:r>
          </a:p>
        </p:txBody>
      </p:sp>
      <p:sp>
        <p:nvSpPr>
          <p:cNvPr id="5" name="Slide Number Placeholder 4">
            <a:extLst>
              <a:ext uri="{FF2B5EF4-FFF2-40B4-BE49-F238E27FC236}">
                <a16:creationId xmlns:a16="http://schemas.microsoft.com/office/drawing/2014/main" id="{2740D324-4143-49CD-9589-05491383FA45}"/>
              </a:ext>
            </a:extLst>
          </p:cNvPr>
          <p:cNvSpPr>
            <a:spLocks noGrp="1"/>
          </p:cNvSpPr>
          <p:nvPr>
            <p:ph type="sldNum" sz="quarter" idx="12"/>
          </p:nvPr>
        </p:nvSpPr>
        <p:spPr/>
        <p:txBody>
          <a:bodyPr/>
          <a:lstStyle/>
          <a:p>
            <a:fld id="{56702093-56CB-487A-91ED-4FB5E641BAF1}" type="slidenum">
              <a:rPr lang="en-US" smtClean="0"/>
              <a:t>‹#›</a:t>
            </a:fld>
            <a:endParaRPr lang="en-US"/>
          </a:p>
        </p:txBody>
      </p:sp>
    </p:spTree>
    <p:extLst>
      <p:ext uri="{BB962C8B-B14F-4D97-AF65-F5344CB8AC3E}">
        <p14:creationId xmlns:p14="http://schemas.microsoft.com/office/powerpoint/2010/main" val="12272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8B7308-D50C-478F-B7BA-B48F21838DDD}"/>
              </a:ext>
            </a:extLst>
          </p:cNvPr>
          <p:cNvSpPr>
            <a:spLocks noGrp="1"/>
          </p:cNvSpPr>
          <p:nvPr>
            <p:ph type="dt" sz="half" idx="10"/>
          </p:nvPr>
        </p:nvSpPr>
        <p:spPr/>
        <p:txBody>
          <a:bodyPr/>
          <a:lstStyle/>
          <a:p>
            <a:fld id="{747E0276-2A39-4924-8113-DE80E1A218BA}" type="datetime1">
              <a:rPr lang="en-US" smtClean="0"/>
              <a:t>1/12/2019</a:t>
            </a:fld>
            <a:endParaRPr lang="en-US"/>
          </a:p>
        </p:txBody>
      </p:sp>
      <p:sp>
        <p:nvSpPr>
          <p:cNvPr id="3" name="Footer Placeholder 2">
            <a:extLst>
              <a:ext uri="{FF2B5EF4-FFF2-40B4-BE49-F238E27FC236}">
                <a16:creationId xmlns:a16="http://schemas.microsoft.com/office/drawing/2014/main" id="{0611B96B-C3FB-4CB0-B5BD-2B9AEFCB8B0A}"/>
              </a:ext>
            </a:extLst>
          </p:cNvPr>
          <p:cNvSpPr>
            <a:spLocks noGrp="1"/>
          </p:cNvSpPr>
          <p:nvPr>
            <p:ph type="ftr" sz="quarter" idx="11"/>
          </p:nvPr>
        </p:nvSpPr>
        <p:spPr/>
        <p:txBody>
          <a:bodyPr/>
          <a:lstStyle/>
          <a:p>
            <a:r>
              <a:rPr lang="en-US"/>
              <a:t>© Copyright 2018 Worthy and James Publishing</a:t>
            </a:r>
          </a:p>
        </p:txBody>
      </p:sp>
      <p:sp>
        <p:nvSpPr>
          <p:cNvPr id="4" name="Slide Number Placeholder 3">
            <a:extLst>
              <a:ext uri="{FF2B5EF4-FFF2-40B4-BE49-F238E27FC236}">
                <a16:creationId xmlns:a16="http://schemas.microsoft.com/office/drawing/2014/main" id="{2BF5D6E2-B6F4-48A6-AD02-6B66F37BAD15}"/>
              </a:ext>
            </a:extLst>
          </p:cNvPr>
          <p:cNvSpPr>
            <a:spLocks noGrp="1"/>
          </p:cNvSpPr>
          <p:nvPr>
            <p:ph type="sldNum" sz="quarter" idx="12"/>
          </p:nvPr>
        </p:nvSpPr>
        <p:spPr/>
        <p:txBody>
          <a:bodyPr/>
          <a:lstStyle/>
          <a:p>
            <a:fld id="{56702093-56CB-487A-91ED-4FB5E641BAF1}" type="slidenum">
              <a:rPr lang="en-US" smtClean="0"/>
              <a:t>‹#›</a:t>
            </a:fld>
            <a:endParaRPr lang="en-US"/>
          </a:p>
        </p:txBody>
      </p:sp>
    </p:spTree>
    <p:extLst>
      <p:ext uri="{BB962C8B-B14F-4D97-AF65-F5344CB8AC3E}">
        <p14:creationId xmlns:p14="http://schemas.microsoft.com/office/powerpoint/2010/main" val="2952370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FF816-0D7A-4A18-A78F-24BCF815C0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7A77C5E-3BAE-45D2-8C7A-CFD6694CB9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53E8DA-A831-4EB9-9BF3-AE4D73C614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CB39DA5-700C-4D71-944E-B9688CBBC080}"/>
              </a:ext>
            </a:extLst>
          </p:cNvPr>
          <p:cNvSpPr>
            <a:spLocks noGrp="1"/>
          </p:cNvSpPr>
          <p:nvPr>
            <p:ph type="dt" sz="half" idx="10"/>
          </p:nvPr>
        </p:nvSpPr>
        <p:spPr/>
        <p:txBody>
          <a:bodyPr/>
          <a:lstStyle/>
          <a:p>
            <a:fld id="{122C1DF1-8D18-49D5-9280-8A59EB079A99}" type="datetime1">
              <a:rPr lang="en-US" smtClean="0"/>
              <a:t>1/12/2019</a:t>
            </a:fld>
            <a:endParaRPr lang="en-US"/>
          </a:p>
        </p:txBody>
      </p:sp>
      <p:sp>
        <p:nvSpPr>
          <p:cNvPr id="6" name="Footer Placeholder 5">
            <a:extLst>
              <a:ext uri="{FF2B5EF4-FFF2-40B4-BE49-F238E27FC236}">
                <a16:creationId xmlns:a16="http://schemas.microsoft.com/office/drawing/2014/main" id="{B317BA70-52E2-4299-BDC4-AB2E773D4349}"/>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45B4F4E3-19CF-449D-8068-99AA9721451F}"/>
              </a:ext>
            </a:extLst>
          </p:cNvPr>
          <p:cNvSpPr>
            <a:spLocks noGrp="1"/>
          </p:cNvSpPr>
          <p:nvPr>
            <p:ph type="sldNum" sz="quarter" idx="12"/>
          </p:nvPr>
        </p:nvSpPr>
        <p:spPr/>
        <p:txBody>
          <a:bodyPr/>
          <a:lstStyle/>
          <a:p>
            <a:fld id="{56702093-56CB-487A-91ED-4FB5E641BAF1}" type="slidenum">
              <a:rPr lang="en-US" smtClean="0"/>
              <a:t>‹#›</a:t>
            </a:fld>
            <a:endParaRPr lang="en-US"/>
          </a:p>
        </p:txBody>
      </p:sp>
    </p:spTree>
    <p:extLst>
      <p:ext uri="{BB962C8B-B14F-4D97-AF65-F5344CB8AC3E}">
        <p14:creationId xmlns:p14="http://schemas.microsoft.com/office/powerpoint/2010/main" val="1549887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32819-656E-44E7-8806-43A70F89A5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177F0A-37DE-4094-A680-71232502FE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5F42FC-EE77-41D9-9A1C-EC8962B715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E09F24A-BF2B-4A07-9F91-E1CFEB545F38}"/>
              </a:ext>
            </a:extLst>
          </p:cNvPr>
          <p:cNvSpPr>
            <a:spLocks noGrp="1"/>
          </p:cNvSpPr>
          <p:nvPr>
            <p:ph type="dt" sz="half" idx="10"/>
          </p:nvPr>
        </p:nvSpPr>
        <p:spPr/>
        <p:txBody>
          <a:bodyPr/>
          <a:lstStyle/>
          <a:p>
            <a:fld id="{2ED35947-ED5B-4DBC-94BB-8FA0162484CD}" type="datetime1">
              <a:rPr lang="en-US" smtClean="0"/>
              <a:t>1/12/2019</a:t>
            </a:fld>
            <a:endParaRPr lang="en-US"/>
          </a:p>
        </p:txBody>
      </p:sp>
      <p:sp>
        <p:nvSpPr>
          <p:cNvPr id="6" name="Footer Placeholder 5">
            <a:extLst>
              <a:ext uri="{FF2B5EF4-FFF2-40B4-BE49-F238E27FC236}">
                <a16:creationId xmlns:a16="http://schemas.microsoft.com/office/drawing/2014/main" id="{504F4F39-304C-4BCC-867F-0ED1E9E6855F}"/>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74D5DF54-7ECE-4A57-98AB-D529D37ABAA0}"/>
              </a:ext>
            </a:extLst>
          </p:cNvPr>
          <p:cNvSpPr>
            <a:spLocks noGrp="1"/>
          </p:cNvSpPr>
          <p:nvPr>
            <p:ph type="sldNum" sz="quarter" idx="12"/>
          </p:nvPr>
        </p:nvSpPr>
        <p:spPr/>
        <p:txBody>
          <a:bodyPr/>
          <a:lstStyle/>
          <a:p>
            <a:fld id="{56702093-56CB-487A-91ED-4FB5E641BAF1}" type="slidenum">
              <a:rPr lang="en-US" smtClean="0"/>
              <a:t>‹#›</a:t>
            </a:fld>
            <a:endParaRPr lang="en-US"/>
          </a:p>
        </p:txBody>
      </p:sp>
    </p:spTree>
    <p:extLst>
      <p:ext uri="{BB962C8B-B14F-4D97-AF65-F5344CB8AC3E}">
        <p14:creationId xmlns:p14="http://schemas.microsoft.com/office/powerpoint/2010/main" val="1589914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4B42AA-BECA-4D53-919F-418F507A1B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36EE70-95F9-472D-BBD2-3A253F7ED0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C35EEC-FBC8-4832-A8AF-606B792331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837484-9CF5-4E75-B22C-DBA4AA68EBC5}" type="datetime1">
              <a:rPr lang="en-US" smtClean="0"/>
              <a:t>1/12/2019</a:t>
            </a:fld>
            <a:endParaRPr lang="en-US"/>
          </a:p>
        </p:txBody>
      </p:sp>
      <p:sp>
        <p:nvSpPr>
          <p:cNvPr id="5" name="Footer Placeholder 4">
            <a:extLst>
              <a:ext uri="{FF2B5EF4-FFF2-40B4-BE49-F238E27FC236}">
                <a16:creationId xmlns:a16="http://schemas.microsoft.com/office/drawing/2014/main" id="{5F00C6A3-A27C-44EF-8401-CDBF283C49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a:extLst>
              <a:ext uri="{FF2B5EF4-FFF2-40B4-BE49-F238E27FC236}">
                <a16:creationId xmlns:a16="http://schemas.microsoft.com/office/drawing/2014/main" id="{3EF0B198-92F6-4D67-988A-045794CB81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02093-56CB-487A-91ED-4FB5E641BAF1}" type="slidenum">
              <a:rPr lang="en-US" smtClean="0"/>
              <a:t>‹#›</a:t>
            </a:fld>
            <a:endParaRPr lang="en-US"/>
          </a:p>
        </p:txBody>
      </p:sp>
    </p:spTree>
    <p:extLst>
      <p:ext uri="{BB962C8B-B14F-4D97-AF65-F5344CB8AC3E}">
        <p14:creationId xmlns:p14="http://schemas.microsoft.com/office/powerpoint/2010/main" val="1664146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pic>
        <p:nvPicPr>
          <p:cNvPr id="6" name="Picture 5" descr="Macintosh HD:Users:gregmostyn:Desktop:Covers:wetransfer-002f23 2:Cover-v1-blue-front copy.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637246" cy="6858000"/>
          </a:xfrm>
          <a:prstGeom prst="rect">
            <a:avLst/>
          </a:prstGeom>
          <a:noFill/>
          <a:ln>
            <a:noFill/>
          </a:ln>
        </p:spPr>
      </p:pic>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a:solidFill>
                  <a:schemeClr val="bg1"/>
                </a:solidFill>
              </a:rPr>
              <a:t>Basic Accounting Concepts Principles and Procedures, 2</a:t>
            </a:r>
            <a:r>
              <a:rPr lang="en-US" sz="4700" b="1" baseline="30000">
                <a:solidFill>
                  <a:schemeClr val="bg1"/>
                </a:solidFill>
              </a:rPr>
              <a:t>nd</a:t>
            </a:r>
            <a:r>
              <a:rPr lang="en-US" sz="4700" b="1">
                <a:solidFill>
                  <a:schemeClr val="bg1"/>
                </a:solidFill>
              </a:rPr>
              <a:t> Edition, Volume 1 </a:t>
            </a:r>
            <a:br>
              <a:rPr lang="en-US" sz="4700">
                <a:solidFill>
                  <a:schemeClr val="bg1"/>
                </a:solidFill>
              </a:rPr>
            </a:br>
            <a:endParaRPr lang="en-US" sz="4700" dirty="0">
              <a:solidFill>
                <a:schemeClr val="bg1"/>
              </a:solidFill>
            </a:endParaRPr>
          </a:p>
        </p:txBody>
      </p:sp>
    </p:spTree>
    <p:extLst>
      <p:ext uri="{BB962C8B-B14F-4D97-AF65-F5344CB8AC3E}">
        <p14:creationId xmlns:p14="http://schemas.microsoft.com/office/powerpoint/2010/main" val="63292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D7DD457-C6D9-4A3F-8DC6-526C8FFFAEAE}"/>
              </a:ext>
            </a:extLst>
          </p:cNvPr>
          <p:cNvSpPr/>
          <p:nvPr/>
        </p:nvSpPr>
        <p:spPr>
          <a:xfrm>
            <a:off x="3512422" y="136525"/>
            <a:ext cx="5420074" cy="523220"/>
          </a:xfrm>
          <a:prstGeom prst="rect">
            <a:avLst/>
          </a:prstGeom>
        </p:spPr>
        <p:txBody>
          <a:bodyPr wrap="none">
            <a:spAutoFit/>
          </a:bodyPr>
          <a:lstStyle/>
          <a:p>
            <a:pPr algn="ctr"/>
            <a:r>
              <a:rPr lang="en-US" sz="2800" b="1" dirty="0">
                <a:solidFill>
                  <a:schemeClr val="accent1">
                    <a:lumMod val="50000"/>
                  </a:schemeClr>
                </a:solidFill>
                <a:latin typeface="Times New Roman" panose="02020603050405020304" pitchFamily="18" charset="0"/>
                <a:ea typeface="MS Mincho" panose="02020609040205080304" pitchFamily="49" charset="-128"/>
                <a:cs typeface="Times New Roman" panose="02020603050405020304" pitchFamily="18" charset="0"/>
              </a:rPr>
              <a:t>Limited Liability Company (LLC</a:t>
            </a:r>
            <a:r>
              <a:rPr lang="en-US" sz="2800" b="1" dirty="0">
                <a:latin typeface="Times New Roman" panose="02020603050405020304" pitchFamily="18" charset="0"/>
                <a:ea typeface="MS Mincho" panose="02020609040205080304" pitchFamily="49" charset="-128"/>
                <a:cs typeface="Times New Roman" panose="02020603050405020304" pitchFamily="18" charset="0"/>
              </a:rPr>
              <a:t>)</a:t>
            </a:r>
            <a:endParaRPr lang="en-US" sz="28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98999DDC-7554-4A9F-BCEE-EE042C74BF8D}"/>
              </a:ext>
            </a:extLst>
          </p:cNvPr>
          <p:cNvSpPr/>
          <p:nvPr/>
        </p:nvSpPr>
        <p:spPr>
          <a:xfrm>
            <a:off x="447472" y="986826"/>
            <a:ext cx="11994204" cy="1200329"/>
          </a:xfrm>
          <a:prstGeom prst="rect">
            <a:avLst/>
          </a:prstGeom>
        </p:spPr>
        <p:txBody>
          <a:bodyPr wrap="square">
            <a:spAutoFit/>
          </a:bodyPr>
          <a:lstStyle/>
          <a:p>
            <a:pPr marL="174625" indent="-174625"/>
            <a:r>
              <a:rPr lang="en-US" b="1" dirty="0">
                <a:latin typeface="Times New Roman" panose="02020603050405020304" pitchFamily="18" charset="0"/>
                <a:ea typeface="MS Mincho" panose="02020609040205080304" pitchFamily="49" charset="-128"/>
                <a:cs typeface="Times New Roman" panose="02020603050405020304" pitchFamily="18" charset="0"/>
              </a:rPr>
              <a:t>•</a:t>
            </a:r>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b="1" dirty="0">
                <a:latin typeface="Times New Roman" panose="02020603050405020304" pitchFamily="18" charset="0"/>
                <a:ea typeface="MS Mincho" panose="02020609040205080304" pitchFamily="49" charset="-128"/>
                <a:cs typeface="Times New Roman" panose="02020603050405020304" pitchFamily="18" charset="0"/>
              </a:rPr>
              <a:t>Definition</a:t>
            </a:r>
            <a:r>
              <a:rPr lang="en-US" dirty="0">
                <a:latin typeface="Times New Roman" panose="02020603050405020304" pitchFamily="18" charset="0"/>
                <a:ea typeface="MS Mincho" panose="02020609040205080304" pitchFamily="49" charset="-128"/>
                <a:cs typeface="Times New Roman" panose="02020603050405020304" pitchFamily="18" charset="0"/>
              </a:rPr>
              <a:t>: An LLC is a business that is owned by one or more people, and that is not a partnership, corporation or other limited liability organization.</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b="1" dirty="0">
                <a:latin typeface="Times New Roman" panose="02020603050405020304" pitchFamily="18" charset="0"/>
                <a:ea typeface="MS Mincho" panose="02020609040205080304" pitchFamily="49" charset="-128"/>
                <a:cs typeface="Times New Roman" panose="02020603050405020304" pitchFamily="18" charset="0"/>
              </a:rPr>
              <a:t>Key features</a:t>
            </a:r>
            <a:r>
              <a:rPr lang="en-US" dirty="0">
                <a:latin typeface="Times New Roman" panose="02020603050405020304" pitchFamily="18" charset="0"/>
                <a:ea typeface="MS Mincho" panose="02020609040205080304" pitchFamily="49" charset="-128"/>
                <a:cs typeface="Times New Roman" panose="02020603050405020304" pitchFamily="18" charset="0"/>
              </a:rPr>
              <a:t>: The table below is an overview of key features of an LLC.</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9DEBF784-7637-4564-98E9-545D7D4A7297}"/>
              </a:ext>
            </a:extLst>
          </p:cNvPr>
          <p:cNvGraphicFramePr>
            <a:graphicFrameLocks noGrp="1"/>
          </p:cNvGraphicFramePr>
          <p:nvPr>
            <p:extLst>
              <p:ext uri="{D42A27DB-BD31-4B8C-83A1-F6EECF244321}">
                <p14:modId xmlns:p14="http://schemas.microsoft.com/office/powerpoint/2010/main" val="56655761"/>
              </p:ext>
            </p:extLst>
          </p:nvPr>
        </p:nvGraphicFramePr>
        <p:xfrm>
          <a:off x="1626141" y="2271045"/>
          <a:ext cx="8939718" cy="4187437"/>
        </p:xfrm>
        <a:graphic>
          <a:graphicData uri="http://schemas.openxmlformats.org/drawingml/2006/table">
            <a:tbl>
              <a:tblPr firstRow="1" firstCol="1" bandRow="1">
                <a:tableStyleId>{5940675A-B579-460E-94D1-54222C63F5DA}</a:tableStyleId>
              </a:tblPr>
              <a:tblGrid>
                <a:gridCol w="3482331">
                  <a:extLst>
                    <a:ext uri="{9D8B030D-6E8A-4147-A177-3AD203B41FA5}">
                      <a16:colId xmlns:a16="http://schemas.microsoft.com/office/drawing/2014/main" val="1128424091"/>
                    </a:ext>
                  </a:extLst>
                </a:gridCol>
                <a:gridCol w="5457387">
                  <a:extLst>
                    <a:ext uri="{9D8B030D-6E8A-4147-A177-3AD203B41FA5}">
                      <a16:colId xmlns:a16="http://schemas.microsoft.com/office/drawing/2014/main" val="4199748459"/>
                    </a:ext>
                  </a:extLst>
                </a:gridCol>
              </a:tblGrid>
              <a:tr h="206272">
                <a:tc>
                  <a:txBody>
                    <a:bodyPr/>
                    <a:lstStyle/>
                    <a:p>
                      <a:pPr marL="0" marR="0" algn="ctr">
                        <a:spcBef>
                          <a:spcPts val="0"/>
                        </a:spcBef>
                        <a:spcAft>
                          <a:spcPts val="0"/>
                        </a:spcAft>
                      </a:pPr>
                      <a:r>
                        <a:rPr lang="en-US" sz="1400" b="1">
                          <a:effectLst/>
                        </a:rPr>
                        <a:t>Feature</a:t>
                      </a:r>
                      <a:endParaRPr lang="en-US" sz="1400" b="1">
                        <a:effectLst/>
                        <a:latin typeface="Cambria" panose="02040503050406030204" pitchFamily="18" charset="0"/>
                        <a:ea typeface="MS Mincho" panose="02020609040205080304" pitchFamily="49" charset="-128"/>
                        <a:cs typeface="Times New Roman" panose="02020603050405020304" pitchFamily="18" charset="0"/>
                      </a:endParaRPr>
                    </a:p>
                  </a:txBody>
                  <a:tcPr marL="53794" marR="53794" marT="0" marB="0" anchor="ctr"/>
                </a:tc>
                <a:tc>
                  <a:txBody>
                    <a:bodyPr/>
                    <a:lstStyle/>
                    <a:p>
                      <a:pPr marL="0" marR="0" algn="ctr">
                        <a:spcBef>
                          <a:spcPts val="0"/>
                        </a:spcBef>
                        <a:spcAft>
                          <a:spcPts val="0"/>
                        </a:spcAft>
                      </a:pPr>
                      <a:r>
                        <a:rPr lang="en-US" sz="1400" b="1" dirty="0">
                          <a:effectLst/>
                        </a:rPr>
                        <a:t>Description</a:t>
                      </a:r>
                      <a:endParaRPr lang="en-US" sz="1400" b="1" dirty="0">
                        <a:effectLst/>
                        <a:latin typeface="Cambria" panose="02040503050406030204" pitchFamily="18" charset="0"/>
                        <a:ea typeface="MS Mincho" panose="02020609040205080304" pitchFamily="49" charset="-128"/>
                        <a:cs typeface="Times New Roman" panose="02020603050405020304" pitchFamily="18" charset="0"/>
                      </a:endParaRPr>
                    </a:p>
                  </a:txBody>
                  <a:tcPr marL="53794" marR="53794" marT="0" marB="0"/>
                </a:tc>
                <a:extLst>
                  <a:ext uri="{0D108BD9-81ED-4DB2-BD59-A6C34878D82A}">
                    <a16:rowId xmlns:a16="http://schemas.microsoft.com/office/drawing/2014/main" val="1864449181"/>
                  </a:ext>
                </a:extLst>
              </a:tr>
              <a:tr h="412544">
                <a:tc>
                  <a:txBody>
                    <a:bodyPr/>
                    <a:lstStyle/>
                    <a:p>
                      <a:pPr marL="0" marR="0">
                        <a:spcBef>
                          <a:spcPts val="600"/>
                        </a:spcBef>
                        <a:spcAft>
                          <a:spcPts val="0"/>
                        </a:spcAft>
                      </a:pPr>
                      <a:r>
                        <a:rPr lang="en-US" sz="1400">
                          <a:effectLst/>
                        </a:rPr>
                        <a:t>Number of owners</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53794" marR="53794" marT="0" marB="0" anchor="ctr"/>
                </a:tc>
                <a:tc>
                  <a:txBody>
                    <a:bodyPr/>
                    <a:lstStyle/>
                    <a:p>
                      <a:pPr marL="0" marR="0">
                        <a:spcBef>
                          <a:spcPts val="0"/>
                        </a:spcBef>
                        <a:spcAft>
                          <a:spcPts val="0"/>
                        </a:spcAft>
                      </a:pPr>
                      <a:r>
                        <a:rPr lang="en-US" sz="1400">
                          <a:effectLst/>
                        </a:rPr>
                        <a:t>One or more who can manage the company or hire professional management.</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53794" marR="53794" marT="0" marB="0"/>
                </a:tc>
                <a:extLst>
                  <a:ext uri="{0D108BD9-81ED-4DB2-BD59-A6C34878D82A}">
                    <a16:rowId xmlns:a16="http://schemas.microsoft.com/office/drawing/2014/main" val="4074296976"/>
                  </a:ext>
                </a:extLst>
              </a:tr>
              <a:tr h="825089">
                <a:tc>
                  <a:txBody>
                    <a:bodyPr/>
                    <a:lstStyle/>
                    <a:p>
                      <a:pPr marL="0" marR="0">
                        <a:spcBef>
                          <a:spcPts val="3300"/>
                        </a:spcBef>
                        <a:spcAft>
                          <a:spcPts val="0"/>
                        </a:spcAft>
                      </a:pPr>
                      <a:r>
                        <a:rPr lang="en-US" sz="1400">
                          <a:effectLst/>
                        </a:rPr>
                        <a:t>Difficult to start?</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53794" marR="53794" marT="0" marB="0" anchor="ctr"/>
                </a:tc>
                <a:tc>
                  <a:txBody>
                    <a:bodyPr/>
                    <a:lstStyle/>
                    <a:p>
                      <a:pPr marL="0" marR="0">
                        <a:spcBef>
                          <a:spcPts val="0"/>
                        </a:spcBef>
                        <a:spcAft>
                          <a:spcPts val="0"/>
                        </a:spcAft>
                      </a:pPr>
                      <a:r>
                        <a:rPr lang="en-US" sz="1400" dirty="0">
                          <a:effectLst/>
                        </a:rPr>
                        <a:t>Relatively straightforward in most states.  Requires </a:t>
                      </a:r>
                      <a:r>
                        <a:rPr lang="en-US" sz="1400" b="1" dirty="0">
                          <a:solidFill>
                            <a:srgbClr val="0070C0"/>
                          </a:solidFill>
                          <a:effectLst/>
                        </a:rPr>
                        <a:t>articles of organization </a:t>
                      </a:r>
                      <a:r>
                        <a:rPr lang="en-US" sz="1400" dirty="0">
                          <a:effectLst/>
                        </a:rPr>
                        <a:t>to obtain a </a:t>
                      </a:r>
                      <a:r>
                        <a:rPr lang="en-US" sz="1400" b="1" dirty="0">
                          <a:solidFill>
                            <a:srgbClr val="0070C0"/>
                          </a:solidFill>
                          <a:effectLst/>
                        </a:rPr>
                        <a:t>certificate</a:t>
                      </a:r>
                      <a:r>
                        <a:rPr lang="en-US" sz="1400" dirty="0">
                          <a:effectLst/>
                        </a:rPr>
                        <a:t> from the state.  A registered agent must be designated and an </a:t>
                      </a:r>
                      <a:r>
                        <a:rPr lang="en-US" sz="1400" b="1" dirty="0">
                          <a:solidFill>
                            <a:srgbClr val="0070C0"/>
                          </a:solidFill>
                          <a:effectLst/>
                        </a:rPr>
                        <a:t>operating agreement </a:t>
                      </a:r>
                      <a:r>
                        <a:rPr lang="en-US" sz="1400" dirty="0">
                          <a:effectLst/>
                        </a:rPr>
                        <a:t>should be written.  May require legal assistance for the operating agreement.</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3794" marR="53794" marT="0" marB="0"/>
                </a:tc>
                <a:extLst>
                  <a:ext uri="{0D108BD9-81ED-4DB2-BD59-A6C34878D82A}">
                    <a16:rowId xmlns:a16="http://schemas.microsoft.com/office/drawing/2014/main" val="3035104084"/>
                  </a:ext>
                </a:extLst>
              </a:tr>
              <a:tr h="412544">
                <a:tc>
                  <a:txBody>
                    <a:bodyPr/>
                    <a:lstStyle/>
                    <a:p>
                      <a:pPr marL="0" marR="0">
                        <a:spcBef>
                          <a:spcPts val="1200"/>
                        </a:spcBef>
                        <a:spcAft>
                          <a:spcPts val="0"/>
                        </a:spcAft>
                      </a:pPr>
                      <a:r>
                        <a:rPr lang="en-US" sz="1400" dirty="0">
                          <a:effectLst/>
                        </a:rPr>
                        <a:t>Type of business</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3794" marR="53794" marT="0" marB="0" anchor="ctr"/>
                </a:tc>
                <a:tc>
                  <a:txBody>
                    <a:bodyPr/>
                    <a:lstStyle/>
                    <a:p>
                      <a:pPr marL="0" marR="0">
                        <a:spcBef>
                          <a:spcPts val="0"/>
                        </a:spcBef>
                        <a:spcAft>
                          <a:spcPts val="0"/>
                        </a:spcAft>
                      </a:pPr>
                      <a:r>
                        <a:rPr lang="en-US" sz="1400" dirty="0">
                          <a:effectLst/>
                        </a:rPr>
                        <a:t>Any type of business.  Usually created by owners with greater resources than with proprietorships.</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3794" marR="53794" marT="0" marB="0"/>
                </a:tc>
                <a:extLst>
                  <a:ext uri="{0D108BD9-81ED-4DB2-BD59-A6C34878D82A}">
                    <a16:rowId xmlns:a16="http://schemas.microsoft.com/office/drawing/2014/main" val="2689991035"/>
                  </a:ext>
                </a:extLst>
              </a:tr>
              <a:tr h="309471">
                <a:tc>
                  <a:txBody>
                    <a:bodyPr/>
                    <a:lstStyle/>
                    <a:p>
                      <a:pPr marL="0" marR="0">
                        <a:spcBef>
                          <a:spcPts val="0"/>
                        </a:spcBef>
                        <a:spcAft>
                          <a:spcPts val="0"/>
                        </a:spcAft>
                      </a:pPr>
                      <a:r>
                        <a:rPr lang="en-US" sz="1400">
                          <a:effectLst/>
                        </a:rPr>
                        <a:t>Owner personal liability for business debts</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53794" marR="53794" marT="0" marB="0" anchor="ctr"/>
                </a:tc>
                <a:tc>
                  <a:txBody>
                    <a:bodyPr/>
                    <a:lstStyle/>
                    <a:p>
                      <a:pPr marL="0" marR="0">
                        <a:spcBef>
                          <a:spcPts val="0"/>
                        </a:spcBef>
                        <a:spcAft>
                          <a:spcPts val="0"/>
                        </a:spcAft>
                      </a:pPr>
                      <a:r>
                        <a:rPr lang="en-US" sz="1400" dirty="0">
                          <a:effectLst/>
                        </a:rPr>
                        <a:t>Generally, no personal liability but state rules may vary.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3794" marR="53794" marT="0" marB="0" anchor="ctr"/>
                </a:tc>
                <a:extLst>
                  <a:ext uri="{0D108BD9-81ED-4DB2-BD59-A6C34878D82A}">
                    <a16:rowId xmlns:a16="http://schemas.microsoft.com/office/drawing/2014/main" val="3457847249"/>
                  </a:ext>
                </a:extLst>
              </a:tr>
              <a:tr h="464206">
                <a:tc>
                  <a:txBody>
                    <a:bodyPr/>
                    <a:lstStyle/>
                    <a:p>
                      <a:pPr marL="0" marR="0">
                        <a:spcBef>
                          <a:spcPts val="1500"/>
                        </a:spcBef>
                        <a:spcAft>
                          <a:spcPts val="0"/>
                        </a:spcAft>
                      </a:pPr>
                      <a:r>
                        <a:rPr lang="en-US" sz="1400">
                          <a:effectLst/>
                        </a:rPr>
                        <a:t>Taxation</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53794" marR="53794" marT="0" marB="0" anchor="ctr"/>
                </a:tc>
                <a:tc>
                  <a:txBody>
                    <a:bodyPr/>
                    <a:lstStyle/>
                    <a:p>
                      <a:pPr marL="0" marR="0">
                        <a:spcBef>
                          <a:spcPts val="0"/>
                        </a:spcBef>
                        <a:spcAft>
                          <a:spcPts val="0"/>
                        </a:spcAft>
                      </a:pPr>
                      <a:r>
                        <a:rPr lang="en-US" sz="1400">
                          <a:effectLst/>
                        </a:rPr>
                        <a:t>May elect to be taxed individually as a proprietorship or partnership, or taxed as a corporation.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53794" marR="53794" marT="0" marB="0"/>
                </a:tc>
                <a:extLst>
                  <a:ext uri="{0D108BD9-81ED-4DB2-BD59-A6C34878D82A}">
                    <a16:rowId xmlns:a16="http://schemas.microsoft.com/office/drawing/2014/main" val="2643110035"/>
                  </a:ext>
                </a:extLst>
              </a:tr>
              <a:tr h="618943">
                <a:tc>
                  <a:txBody>
                    <a:bodyPr/>
                    <a:lstStyle/>
                    <a:p>
                      <a:pPr marL="0" marR="0">
                        <a:spcBef>
                          <a:spcPts val="1800"/>
                        </a:spcBef>
                        <a:spcAft>
                          <a:spcPts val="0"/>
                        </a:spcAft>
                      </a:pPr>
                      <a:r>
                        <a:rPr lang="en-US" sz="1400">
                          <a:effectLst/>
                        </a:rPr>
                        <a:t>Main advantages</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53794" marR="53794" marT="0" marB="0" anchor="ctr"/>
                </a:tc>
                <a:tc>
                  <a:txBody>
                    <a:bodyPr/>
                    <a:lstStyle/>
                    <a:p>
                      <a:pPr marL="0" marR="0" indent="0">
                        <a:spcBef>
                          <a:spcPts val="0"/>
                        </a:spcBef>
                        <a:spcAft>
                          <a:spcPts val="0"/>
                        </a:spcAft>
                      </a:pPr>
                      <a:r>
                        <a:rPr lang="en-US" sz="1400" dirty="0">
                          <a:effectLst/>
                        </a:rPr>
                        <a:t>• Generally no personal liability for members  </a:t>
                      </a:r>
                    </a:p>
                    <a:p>
                      <a:pPr marL="115888" marR="0" indent="-115888">
                        <a:spcBef>
                          <a:spcPts val="0"/>
                        </a:spcBef>
                        <a:spcAft>
                          <a:spcPts val="0"/>
                        </a:spcAft>
                      </a:pPr>
                      <a:r>
                        <a:rPr lang="en-US" sz="1400" dirty="0">
                          <a:effectLst/>
                        </a:rPr>
                        <a:t>• Ability to raise larger amounts of investment than proprietorship.</a:t>
                      </a:r>
                    </a:p>
                    <a:p>
                      <a:pPr marL="0" marR="0" indent="0">
                        <a:spcBef>
                          <a:spcPts val="0"/>
                        </a:spcBef>
                        <a:spcAft>
                          <a:spcPts val="0"/>
                        </a:spcAft>
                      </a:pPr>
                      <a:r>
                        <a:rPr lang="en-US" sz="1400" dirty="0">
                          <a:effectLst/>
                        </a:rPr>
                        <a:t>•  Flexibility in allocating income and loss like a partnership</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3794" marR="53794" marT="0" marB="0"/>
                </a:tc>
                <a:extLst>
                  <a:ext uri="{0D108BD9-81ED-4DB2-BD59-A6C34878D82A}">
                    <a16:rowId xmlns:a16="http://schemas.microsoft.com/office/drawing/2014/main" val="1750842245"/>
                  </a:ext>
                </a:extLst>
              </a:tr>
              <a:tr h="406651">
                <a:tc>
                  <a:txBody>
                    <a:bodyPr/>
                    <a:lstStyle/>
                    <a:p>
                      <a:pPr marL="0" marR="0">
                        <a:spcBef>
                          <a:spcPts val="2400"/>
                        </a:spcBef>
                        <a:spcAft>
                          <a:spcPts val="0"/>
                        </a:spcAft>
                      </a:pPr>
                      <a:r>
                        <a:rPr lang="en-US" sz="1400" dirty="0">
                          <a:effectLst/>
                        </a:rPr>
                        <a:t>Main disadvantages</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3794" marR="53794" marT="0" marB="0" anchor="ctr"/>
                </a:tc>
                <a:tc>
                  <a:txBody>
                    <a:bodyPr/>
                    <a:lstStyle/>
                    <a:p>
                      <a:pPr marL="0" marR="0">
                        <a:spcBef>
                          <a:spcPts val="0"/>
                        </a:spcBef>
                        <a:spcAft>
                          <a:spcPts val="0"/>
                        </a:spcAft>
                      </a:pPr>
                      <a:r>
                        <a:rPr lang="en-US" sz="1400" dirty="0">
                          <a:effectLst/>
                        </a:rPr>
                        <a:t>• More complex to form and manage than a proprietorship  </a:t>
                      </a:r>
                    </a:p>
                    <a:p>
                      <a:pPr marL="0" marR="0">
                        <a:spcBef>
                          <a:spcPts val="0"/>
                        </a:spcBef>
                        <a:spcAft>
                          <a:spcPts val="0"/>
                        </a:spcAft>
                      </a:pPr>
                      <a:r>
                        <a:rPr lang="en-US" sz="1400" dirty="0">
                          <a:effectLst/>
                        </a:rPr>
                        <a:t>• If corporate election, income will be taxed both on LLC and individual members for distributions.  If no corporate election there are still annual state fees.</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3794" marR="53794" marT="0" marB="0"/>
                </a:tc>
                <a:extLst>
                  <a:ext uri="{0D108BD9-81ED-4DB2-BD59-A6C34878D82A}">
                    <a16:rowId xmlns:a16="http://schemas.microsoft.com/office/drawing/2014/main" val="3365712106"/>
                  </a:ext>
                </a:extLst>
              </a:tr>
            </a:tbl>
          </a:graphicData>
        </a:graphic>
      </p:graphicFrame>
    </p:spTree>
    <p:extLst>
      <p:ext uri="{BB962C8B-B14F-4D97-AF65-F5344CB8AC3E}">
        <p14:creationId xmlns:p14="http://schemas.microsoft.com/office/powerpoint/2010/main" val="682688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normAutofit fontScale="90000"/>
          </a:bodyPr>
          <a:lstStyle/>
          <a:p>
            <a:pPr algn="ctr"/>
            <a:r>
              <a:rPr lang="en-US" b="1" dirty="0"/>
              <a:t>Enhanced Introduction</a:t>
            </a:r>
            <a:br>
              <a:rPr lang="en-US" dirty="0"/>
            </a:br>
            <a:r>
              <a:rPr lang="en-US" b="1" dirty="0"/>
              <a:t>Learning Goal 5</a:t>
            </a:r>
            <a:br>
              <a:rPr lang="en-US" dirty="0"/>
            </a:b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3781926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FD1AFD4-5B2C-4108-80B9-7EE2F3AF8250}"/>
              </a:ext>
            </a:extLst>
          </p:cNvPr>
          <p:cNvSpPr>
            <a:spLocks noGrp="1"/>
          </p:cNvSpPr>
          <p:nvPr>
            <p:ph type="ftr" sz="quarter" idx="11"/>
          </p:nvPr>
        </p:nvSpPr>
        <p:spPr/>
        <p:txBody>
          <a:bodyPr/>
          <a:lstStyle/>
          <a:p>
            <a:r>
              <a:rPr lang="en-US"/>
              <a:t>© Copyright 2018 Worthy and James Publishing</a:t>
            </a:r>
          </a:p>
        </p:txBody>
      </p:sp>
      <p:sp>
        <p:nvSpPr>
          <p:cNvPr id="5" name="Rectangle 4">
            <a:extLst>
              <a:ext uri="{FF2B5EF4-FFF2-40B4-BE49-F238E27FC236}">
                <a16:creationId xmlns:a16="http://schemas.microsoft.com/office/drawing/2014/main" id="{FF5D6E72-48AE-4BC7-8568-617780CA5A9C}"/>
              </a:ext>
            </a:extLst>
          </p:cNvPr>
          <p:cNvSpPr/>
          <p:nvPr/>
        </p:nvSpPr>
        <p:spPr>
          <a:xfrm>
            <a:off x="4749267" y="219032"/>
            <a:ext cx="2965877" cy="523220"/>
          </a:xfrm>
          <a:prstGeom prst="rect">
            <a:avLst/>
          </a:prstGeom>
        </p:spPr>
        <p:txBody>
          <a:bodyPr wrap="none">
            <a:spAutoFit/>
          </a:bodyPr>
          <a:lstStyle/>
          <a:p>
            <a:r>
              <a:rPr lang="en-US" sz="2800" b="1" dirty="0">
                <a:solidFill>
                  <a:schemeClr val="accent1">
                    <a:lumMod val="50000"/>
                  </a:schemeClr>
                </a:solidFill>
                <a:latin typeface="Times New Roman" panose="02020603050405020304" pitchFamily="18" charset="0"/>
                <a:ea typeface="MS Mincho" panose="02020609040205080304" pitchFamily="49" charset="-128"/>
              </a:rPr>
              <a:t>Economic Entities</a:t>
            </a:r>
            <a:endParaRPr lang="en-US" sz="2800" dirty="0">
              <a:solidFill>
                <a:schemeClr val="accent1">
                  <a:lumMod val="50000"/>
                </a:schemeClr>
              </a:solidFill>
            </a:endParaRPr>
          </a:p>
        </p:txBody>
      </p:sp>
      <p:sp>
        <p:nvSpPr>
          <p:cNvPr id="6" name="Rectangle 5">
            <a:extLst>
              <a:ext uri="{FF2B5EF4-FFF2-40B4-BE49-F238E27FC236}">
                <a16:creationId xmlns:a16="http://schemas.microsoft.com/office/drawing/2014/main" id="{D9244289-EBBF-4ACF-8D74-34D38FB92589}"/>
              </a:ext>
            </a:extLst>
          </p:cNvPr>
          <p:cNvSpPr/>
          <p:nvPr/>
        </p:nvSpPr>
        <p:spPr>
          <a:xfrm>
            <a:off x="1738008" y="1010144"/>
            <a:ext cx="8715983" cy="5078313"/>
          </a:xfrm>
          <a:prstGeom prst="rect">
            <a:avLst/>
          </a:prstGeom>
        </p:spPr>
        <p:txBody>
          <a:bodyPr wrap="square">
            <a:spAutoFit/>
          </a:bodyPr>
          <a:lstStyle/>
          <a:p>
            <a:pPr marL="174625" marR="0" indent="-174625">
              <a:spcBef>
                <a:spcPts val="0"/>
              </a:spcBef>
              <a:spcAft>
                <a:spcPts val="0"/>
              </a:spcAft>
            </a:pPr>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b="1" dirty="0">
                <a:latin typeface="Times New Roman" panose="02020603050405020304" pitchFamily="18" charset="0"/>
                <a:ea typeface="MS Mincho" panose="02020609040205080304" pitchFamily="49" charset="-128"/>
                <a:cs typeface="Times New Roman" panose="02020603050405020304" pitchFamily="18" charset="0"/>
              </a:rPr>
              <a:t>Definition</a:t>
            </a:r>
            <a:r>
              <a:rPr lang="en-US" dirty="0">
                <a:latin typeface="Times New Roman" panose="02020603050405020304" pitchFamily="18" charset="0"/>
                <a:ea typeface="MS Mincho" panose="02020609040205080304" pitchFamily="49" charset="-128"/>
                <a:cs typeface="Times New Roman" panose="02020603050405020304" pitchFamily="18" charset="0"/>
              </a:rPr>
              <a:t>: An </a:t>
            </a:r>
            <a:r>
              <a:rPr lang="en-US" b="1" dirty="0">
                <a:solidFill>
                  <a:srgbClr val="0000FF"/>
                </a:solidFill>
                <a:latin typeface="Times New Roman" panose="02020603050405020304" pitchFamily="18" charset="0"/>
                <a:ea typeface="MS Mincho" panose="02020609040205080304" pitchFamily="49" charset="-128"/>
                <a:cs typeface="Times New Roman" panose="02020603050405020304" pitchFamily="18" charset="0"/>
              </a:rPr>
              <a:t>economic entity</a:t>
            </a:r>
            <a:r>
              <a:rPr lang="en-US" dirty="0">
                <a:latin typeface="Times New Roman" panose="02020603050405020304" pitchFamily="18" charset="0"/>
                <a:ea typeface="MS Mincho" panose="02020609040205080304" pitchFamily="49" charset="-128"/>
                <a:cs typeface="Times New Roman" panose="02020603050405020304" pitchFamily="18" charset="0"/>
              </a:rPr>
              <a:t> is any activity for which financial condition or financial information needs to be reported separately.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pPr marL="174625" marR="0" indent="-174625">
              <a:spcBef>
                <a:spcPts val="0"/>
              </a:spcBef>
              <a:spcAft>
                <a:spcPts val="0"/>
              </a:spcAft>
            </a:pPr>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pPr marL="74295" marR="0" indent="-74295">
              <a:spcBef>
                <a:spcPts val="0"/>
              </a:spcBef>
              <a:spcAft>
                <a:spcPts val="0"/>
              </a:spcAft>
            </a:pPr>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b="1" dirty="0">
                <a:latin typeface="Times New Roman" panose="02020603050405020304" pitchFamily="18" charset="0"/>
                <a:ea typeface="MS Mincho" panose="02020609040205080304" pitchFamily="49" charset="-128"/>
                <a:cs typeface="Times New Roman" panose="02020603050405020304" pitchFamily="18" charset="0"/>
              </a:rPr>
              <a:t>Examples</a:t>
            </a:r>
            <a:r>
              <a:rPr lang="en-US" dirty="0">
                <a:latin typeface="Times New Roman" panose="02020603050405020304" pitchFamily="18" charset="0"/>
                <a:ea typeface="MS Mincho" panose="02020609040205080304" pitchFamily="49" charset="-128"/>
                <a:cs typeface="Times New Roman" panose="02020603050405020304" pitchFamily="18" charset="0"/>
              </a:rPr>
              <a:t>:</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 school is an economic entity</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pPr marL="74295" marR="0" indent="-74295">
              <a:spcBef>
                <a:spcPts val="0"/>
              </a:spcBef>
              <a:spcAft>
                <a:spcPts val="0"/>
              </a:spcAft>
            </a:pPr>
            <a:r>
              <a:rPr lang="en-US" dirty="0">
                <a:latin typeface="Times New Roman" panose="02020603050405020304" pitchFamily="18" charset="0"/>
                <a:ea typeface="MS Mincho" panose="02020609040205080304" pitchFamily="49" charset="-128"/>
                <a:cs typeface="Times New Roman" panose="02020603050405020304" pitchFamily="18" charset="0"/>
              </a:rPr>
              <a:t>• A small business is an economic entity and its owner is a separate economic entity.</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pPr marL="74295" marR="0" indent="-74295">
              <a:spcBef>
                <a:spcPts val="0"/>
              </a:spcBef>
              <a:spcAft>
                <a:spcPts val="0"/>
              </a:spcAft>
            </a:pPr>
            <a:r>
              <a:rPr lang="en-US" dirty="0">
                <a:latin typeface="Times New Roman" panose="02020603050405020304" pitchFamily="18" charset="0"/>
                <a:ea typeface="MS Mincho" panose="02020609040205080304" pitchFamily="49" charset="-128"/>
                <a:cs typeface="Times New Roman" panose="02020603050405020304" pitchFamily="18" charset="0"/>
              </a:rPr>
              <a:t>• A charity is an economic entity</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pPr marL="117475" marR="0" indent="-117475">
              <a:spcBef>
                <a:spcPts val="0"/>
              </a:spcBef>
              <a:spcAft>
                <a:spcPts val="0"/>
              </a:spcAft>
            </a:pPr>
            <a:r>
              <a:rPr lang="en-US" dirty="0">
                <a:latin typeface="Times New Roman" panose="02020603050405020304" pitchFamily="18" charset="0"/>
                <a:ea typeface="MS Mincho" panose="02020609040205080304" pitchFamily="49" charset="-128"/>
                <a:cs typeface="Times New Roman" panose="02020603050405020304" pitchFamily="18" charset="0"/>
              </a:rPr>
              <a:t>• A large company is an economic entity.  The divisions within the company are economic entities.  Each department that reports financial activity is an economic entity.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pPr marL="74295" marR="0" indent="-74295">
              <a:spcBef>
                <a:spcPts val="0"/>
              </a:spcBef>
              <a:spcAft>
                <a:spcPts val="0"/>
              </a:spcAft>
            </a:pPr>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pPr marL="117475" marR="0" indent="-117475">
              <a:spcBef>
                <a:spcPts val="0"/>
              </a:spcBef>
              <a:spcAft>
                <a:spcPts val="0"/>
              </a:spcAft>
            </a:pPr>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b="1" dirty="0">
                <a:latin typeface="Times New Roman" panose="02020603050405020304" pitchFamily="18" charset="0"/>
                <a:ea typeface="MS Mincho" panose="02020609040205080304" pitchFamily="49" charset="-128"/>
                <a:cs typeface="Times New Roman" panose="02020603050405020304" pitchFamily="18" charset="0"/>
              </a:rPr>
              <a:t>Why Does It Matter</a:t>
            </a:r>
            <a:r>
              <a:rPr lang="en-US" dirty="0">
                <a:latin typeface="Times New Roman" panose="02020603050405020304" pitchFamily="18" charset="0"/>
                <a:ea typeface="MS Mincho" panose="02020609040205080304" pitchFamily="49" charset="-128"/>
                <a:cs typeface="Times New Roman" panose="02020603050405020304" pitchFamily="18" charset="0"/>
              </a:rPr>
              <a:t>? If an economic entity is not identified, accounting for that entity (activity) is not possible. This is because activities will become mixed up with other entities and activities and not possible to trace.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pPr marL="74295" marR="0" indent="-74295">
              <a:spcBef>
                <a:spcPts val="0"/>
              </a:spcBef>
              <a:spcAft>
                <a:spcPts val="0"/>
              </a:spcAft>
            </a:pPr>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pPr marL="74295" marR="0" indent="-74295">
              <a:spcBef>
                <a:spcPts val="0"/>
              </a:spcBef>
              <a:spcAft>
                <a:spcPts val="0"/>
              </a:spcAft>
            </a:pPr>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b="1" dirty="0">
                <a:latin typeface="Times New Roman" panose="02020603050405020304" pitchFamily="18" charset="0"/>
                <a:ea typeface="MS Mincho" panose="02020609040205080304" pitchFamily="49" charset="-128"/>
                <a:cs typeface="Times New Roman" panose="02020603050405020304" pitchFamily="18" charset="0"/>
              </a:rPr>
              <a:t>Example: </a:t>
            </a:r>
            <a:r>
              <a:rPr lang="en-US" dirty="0">
                <a:latin typeface="Times New Roman" panose="02020603050405020304" pitchFamily="18" charset="0"/>
                <a:ea typeface="MS Mincho" panose="02020609040205080304" pitchFamily="49" charset="-128"/>
                <a:cs typeface="Times New Roman" panose="02020603050405020304" pitchFamily="18" charset="0"/>
              </a:rPr>
              <a:t>John owns two ice cream stores. He keeps only one set of records for both stores.  He buys various types of ice cream and toppings and sells them in both stores. John will not know the net income or net loss from either store.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255530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91C4548-7683-4247-9D2D-C20BD50F6AE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C8F016B4-0D17-43F5-BC4C-2AC6CB9F1EC2}"/>
              </a:ext>
            </a:extLst>
          </p:cNvPr>
          <p:cNvSpPr/>
          <p:nvPr/>
        </p:nvSpPr>
        <p:spPr>
          <a:xfrm>
            <a:off x="3563280" y="136525"/>
            <a:ext cx="5240538" cy="523220"/>
          </a:xfrm>
          <a:prstGeom prst="rect">
            <a:avLst/>
          </a:prstGeom>
        </p:spPr>
        <p:txBody>
          <a:bodyPr wrap="none">
            <a:spAutoFit/>
          </a:bodyPr>
          <a:lstStyle/>
          <a:p>
            <a:pPr algn="ctr"/>
            <a:r>
              <a:rPr lang="en-US" sz="2800" b="1" dirty="0">
                <a:solidFill>
                  <a:schemeClr val="accent1">
                    <a:lumMod val="50000"/>
                  </a:schemeClr>
                </a:solidFill>
                <a:latin typeface="Times New Roman" panose="02020603050405020304" pitchFamily="18" charset="0"/>
                <a:ea typeface="MS Mincho" panose="02020609040205080304" pitchFamily="49" charset="-128"/>
                <a:cs typeface="Times New Roman" panose="02020603050405020304" pitchFamily="18" charset="0"/>
              </a:rPr>
              <a:t>Economic Entity vs. Legal Entity</a:t>
            </a:r>
            <a:endParaRPr lang="en-US" sz="2800" dirty="0">
              <a:solidFill>
                <a:schemeClr val="accent1">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AC2193AC-1BFA-431F-8D6B-BEB81A2FE76C}"/>
              </a:ext>
            </a:extLst>
          </p:cNvPr>
          <p:cNvSpPr/>
          <p:nvPr/>
        </p:nvSpPr>
        <p:spPr>
          <a:xfrm>
            <a:off x="969523" y="1182231"/>
            <a:ext cx="10252953" cy="4493538"/>
          </a:xfrm>
          <a:prstGeom prst="rect">
            <a:avLst/>
          </a:prstGeom>
        </p:spPr>
        <p:txBody>
          <a:bodyPr wrap="square">
            <a:spAutoFit/>
          </a:bodyPr>
          <a:lstStyle/>
          <a:p>
            <a:r>
              <a:rPr lang="en-US" b="1" dirty="0">
                <a:latin typeface="Times New Roman" panose="02020603050405020304" pitchFamily="18" charset="0"/>
                <a:ea typeface="MS Mincho" panose="02020609040205080304" pitchFamily="49" charset="-128"/>
                <a:cs typeface="Times New Roman" panose="02020603050405020304" pitchFamily="18" charset="0"/>
              </a:rPr>
              <a:t>•</a:t>
            </a:r>
            <a:r>
              <a:rPr lang="en-US" dirty="0">
                <a:latin typeface="Times New Roman" panose="02020603050405020304" pitchFamily="18" charset="0"/>
                <a:ea typeface="MS Mincho" panose="02020609040205080304" pitchFamily="49" charset="-128"/>
                <a:cs typeface="Times New Roman" panose="02020603050405020304" pitchFamily="18" charset="0"/>
              </a:rPr>
              <a:t> “Economic entity” refers to an activity that must maintain separate record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keeping in order to identify the financial results of the activity.</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b="1" dirty="0">
                <a:latin typeface="Times New Roman" panose="02020603050405020304" pitchFamily="18" charset="0"/>
                <a:ea typeface="MS Mincho" panose="02020609040205080304" pitchFamily="49" charset="-128"/>
                <a:cs typeface="Times New Roman" panose="02020603050405020304" pitchFamily="18" charset="0"/>
              </a:rPr>
              <a:t>•</a:t>
            </a:r>
            <a:r>
              <a:rPr lang="en-US" dirty="0">
                <a:latin typeface="Times New Roman" panose="02020603050405020304" pitchFamily="18" charset="0"/>
                <a:ea typeface="MS Mincho" panose="02020609040205080304" pitchFamily="49" charset="-128"/>
                <a:cs typeface="Times New Roman" panose="02020603050405020304" pitchFamily="18" charset="0"/>
              </a:rPr>
              <a:t> “Legal entity” refers to the legal rights and responsibilities of a person or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organization.</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 Sometimes one activity may be separate or both.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b="1" dirty="0">
                <a:latin typeface="Times New Roman" panose="02020603050405020304" pitchFamily="18" charset="0"/>
                <a:ea typeface="MS Mincho" panose="02020609040205080304" pitchFamily="49" charset="-128"/>
                <a:cs typeface="Times New Roman" panose="02020603050405020304" pitchFamily="18" charset="0"/>
              </a:rPr>
              <a:t>Example</a:t>
            </a:r>
            <a:r>
              <a:rPr lang="en-US" dirty="0">
                <a:latin typeface="Times New Roman" panose="02020603050405020304" pitchFamily="18" charset="0"/>
                <a:ea typeface="MS Mincho" panose="02020609040205080304" pitchFamily="49" charset="-128"/>
                <a:cs typeface="Times New Roman" panose="02020603050405020304" pitchFamily="18" charset="0"/>
              </a:rPr>
              <a:t>:  A proprietorship is a separate economic entity for the purpose of determining financial results.  However, the legal rights and responsibilities of proprietorship activities are those of the owner – there is no distinction.  For example, the owner of a proprietorship is also the legal owner of proprietorship assets.  The owner is also personally responsible for debts and contract agreements.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b="1" dirty="0">
                <a:latin typeface="Times New Roman" panose="02020603050405020304" pitchFamily="18" charset="0"/>
                <a:ea typeface="MS Mincho" panose="02020609040205080304" pitchFamily="49" charset="-128"/>
                <a:cs typeface="Times New Roman" panose="02020603050405020304" pitchFamily="18" charset="0"/>
              </a:rPr>
              <a:t>Example</a:t>
            </a:r>
            <a:r>
              <a:rPr lang="en-US" dirty="0">
                <a:latin typeface="Times New Roman" panose="02020603050405020304" pitchFamily="18" charset="0"/>
                <a:ea typeface="MS Mincho" panose="02020609040205080304" pitchFamily="49" charset="-128"/>
                <a:cs typeface="Times New Roman" panose="02020603050405020304" pitchFamily="18" charset="0"/>
              </a:rPr>
              <a:t>: A corporation is a both a separate economic and legal entity.  In addition to the need for separate record keeping, a corporation is a separate legal “person” created by law. </a:t>
            </a:r>
            <a:br>
              <a:rPr lang="en-US" dirty="0">
                <a:latin typeface="Times New Roman" panose="02020603050405020304" pitchFamily="18" charset="0"/>
                <a:ea typeface="MS Mincho" panose="02020609040205080304" pitchFamily="49" charset="-128"/>
                <a:cs typeface="Times New Roman" panose="02020603050405020304" pitchFamily="18" charset="0"/>
              </a:rPr>
            </a:b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357400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5839364-9E49-4F06-B316-2DB750E5B392}"/>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6C5C0396-49BD-4286-B5D9-75F54832AB5C}"/>
              </a:ext>
            </a:extLst>
          </p:cNvPr>
          <p:cNvSpPr/>
          <p:nvPr/>
        </p:nvSpPr>
        <p:spPr>
          <a:xfrm>
            <a:off x="3965954" y="299904"/>
            <a:ext cx="4435190" cy="523220"/>
          </a:xfrm>
          <a:prstGeom prst="rect">
            <a:avLst/>
          </a:prstGeom>
        </p:spPr>
        <p:txBody>
          <a:bodyPr wrap="none">
            <a:spAutoFit/>
          </a:bodyPr>
          <a:lstStyle/>
          <a:p>
            <a:pPr algn="ctr"/>
            <a:r>
              <a:rPr lang="en-US" sz="2800" b="1" dirty="0">
                <a:solidFill>
                  <a:schemeClr val="accent1">
                    <a:lumMod val="50000"/>
                  </a:schemeClr>
                </a:solidFill>
                <a:latin typeface="Times New Roman" panose="02020603050405020304" pitchFamily="18" charset="0"/>
                <a:ea typeface="MS Mincho" panose="02020609040205080304" pitchFamily="49" charset="-128"/>
                <a:cs typeface="Times New Roman" panose="02020603050405020304" pitchFamily="18" charset="0"/>
              </a:rPr>
              <a:t>How Businesses Are Owned</a:t>
            </a:r>
            <a:endParaRPr lang="en-US" sz="2800" dirty="0">
              <a:solidFill>
                <a:schemeClr val="accent1">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440A29DB-CF96-47D1-A062-CF9676FFFF10}"/>
              </a:ext>
            </a:extLst>
          </p:cNvPr>
          <p:cNvSpPr/>
          <p:nvPr/>
        </p:nvSpPr>
        <p:spPr>
          <a:xfrm>
            <a:off x="2607013" y="1713425"/>
            <a:ext cx="7334655" cy="2862322"/>
          </a:xfrm>
          <a:prstGeom prst="rect">
            <a:avLst/>
          </a:prstGeom>
        </p:spPr>
        <p:txBody>
          <a:bodyPr wrap="square">
            <a:spAutoFit/>
          </a:bodyPr>
          <a:lstStyle/>
          <a:p>
            <a:r>
              <a:rPr lang="en-US" b="1" dirty="0">
                <a:latin typeface="Times New Roman" panose="02020603050405020304" pitchFamily="18" charset="0"/>
                <a:ea typeface="MS Mincho" panose="02020609040205080304" pitchFamily="49" charset="-128"/>
                <a:cs typeface="Times New Roman" panose="02020603050405020304" pitchFamily="18" charset="0"/>
              </a:rPr>
              <a:t>•</a:t>
            </a:r>
            <a:r>
              <a:rPr lang="en-US" dirty="0">
                <a:latin typeface="Times New Roman" panose="02020603050405020304" pitchFamily="18" charset="0"/>
                <a:ea typeface="MS Mincho" panose="02020609040205080304" pitchFamily="49" charset="-128"/>
                <a:cs typeface="Times New Roman" panose="02020603050405020304" pitchFamily="18" charset="0"/>
              </a:rPr>
              <a:t> The common types of business ownership are:</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sz="1100" dirty="0">
                <a:effectLst/>
                <a:latin typeface="Times New Roman" panose="02020603050405020304" pitchFamily="18" charset="0"/>
                <a:ea typeface="MS Mincho" panose="02020609040205080304" pitchFamily="49" charset="-128"/>
                <a:cs typeface="Times New Roman" panose="02020603050405020304" pitchFamily="18" charset="0"/>
              </a:rPr>
              <a:t>•</a:t>
            </a:r>
            <a:r>
              <a:rPr lang="en-US" dirty="0">
                <a:latin typeface="Times New Roman" panose="02020603050405020304" pitchFamily="18" charset="0"/>
                <a:ea typeface="MS Mincho" panose="02020609040205080304" pitchFamily="49" charset="-128"/>
                <a:cs typeface="Times New Roman" panose="02020603050405020304" pitchFamily="18" charset="0"/>
              </a:rPr>
              <a:t> Proprietorship</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sz="1100" dirty="0">
                <a:effectLst/>
                <a:latin typeface="Times New Roman" panose="02020603050405020304" pitchFamily="18" charset="0"/>
                <a:ea typeface="MS Mincho" panose="02020609040205080304" pitchFamily="49" charset="-128"/>
                <a:cs typeface="Times New Roman" panose="02020603050405020304" pitchFamily="18" charset="0"/>
              </a:rPr>
              <a:t>•</a:t>
            </a:r>
            <a:r>
              <a:rPr lang="en-US" dirty="0">
                <a:latin typeface="Times New Roman" panose="02020603050405020304" pitchFamily="18" charset="0"/>
                <a:ea typeface="MS Mincho" panose="02020609040205080304" pitchFamily="49" charset="-128"/>
                <a:cs typeface="Times New Roman" panose="02020603050405020304" pitchFamily="18" charset="0"/>
              </a:rPr>
              <a:t> Partnership</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sz="1100" dirty="0">
                <a:effectLst/>
                <a:latin typeface="Times New Roman" panose="02020603050405020304" pitchFamily="18" charset="0"/>
                <a:ea typeface="MS Mincho" panose="02020609040205080304" pitchFamily="49" charset="-128"/>
                <a:cs typeface="Times New Roman" panose="02020603050405020304" pitchFamily="18" charset="0"/>
              </a:rPr>
              <a:t>•</a:t>
            </a:r>
            <a:r>
              <a:rPr lang="en-US" dirty="0">
                <a:latin typeface="Times New Roman" panose="02020603050405020304" pitchFamily="18" charset="0"/>
                <a:ea typeface="MS Mincho" panose="02020609040205080304" pitchFamily="49" charset="-128"/>
                <a:cs typeface="Times New Roman" panose="02020603050405020304" pitchFamily="18" charset="0"/>
              </a:rPr>
              <a:t> Corporation</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sz="1100" dirty="0">
                <a:effectLst/>
                <a:latin typeface="Times New Roman" panose="02020603050405020304" pitchFamily="18" charset="0"/>
                <a:ea typeface="MS Mincho" panose="02020609040205080304" pitchFamily="49" charset="-128"/>
                <a:cs typeface="Times New Roman" panose="02020603050405020304" pitchFamily="18" charset="0"/>
              </a:rPr>
              <a:t>•</a:t>
            </a:r>
            <a:r>
              <a:rPr lang="en-US" dirty="0">
                <a:latin typeface="Times New Roman" panose="02020603050405020304" pitchFamily="18" charset="0"/>
                <a:ea typeface="MS Mincho" panose="02020609040205080304" pitchFamily="49" charset="-128"/>
                <a:cs typeface="Times New Roman" panose="02020603050405020304" pitchFamily="18" charset="0"/>
              </a:rPr>
              <a:t> Limited liability company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Each of these ownership types has certain advantages and disadvantages.</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448137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365AFE4-15AF-415D-A039-BE8E23EADA61}"/>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23B06C0-C744-4869-8404-7B2669683719}"/>
              </a:ext>
            </a:extLst>
          </p:cNvPr>
          <p:cNvSpPr/>
          <p:nvPr/>
        </p:nvSpPr>
        <p:spPr>
          <a:xfrm>
            <a:off x="4800645" y="136525"/>
            <a:ext cx="2590709" cy="523220"/>
          </a:xfrm>
          <a:prstGeom prst="rect">
            <a:avLst/>
          </a:prstGeom>
        </p:spPr>
        <p:txBody>
          <a:bodyPr wrap="none">
            <a:spAutoFit/>
          </a:bodyPr>
          <a:lstStyle/>
          <a:p>
            <a:pPr algn="ctr"/>
            <a:r>
              <a:rPr lang="en-US" sz="2800" b="1" dirty="0">
                <a:solidFill>
                  <a:schemeClr val="accent1">
                    <a:lumMod val="50000"/>
                  </a:schemeClr>
                </a:solidFill>
                <a:latin typeface="Times New Roman" panose="02020603050405020304" pitchFamily="18" charset="0"/>
                <a:ea typeface="MS Mincho" panose="02020609040205080304" pitchFamily="49" charset="-128"/>
                <a:cs typeface="Times New Roman" panose="02020603050405020304" pitchFamily="18" charset="0"/>
              </a:rPr>
              <a:t>Proprietorships</a:t>
            </a:r>
            <a:endParaRPr lang="en-US" sz="2800" dirty="0">
              <a:solidFill>
                <a:schemeClr val="accent1">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A88C30F4-4004-4377-83D1-F89265C8A41D}"/>
              </a:ext>
            </a:extLst>
          </p:cNvPr>
          <p:cNvSpPr/>
          <p:nvPr/>
        </p:nvSpPr>
        <p:spPr>
          <a:xfrm>
            <a:off x="2042807" y="820313"/>
            <a:ext cx="9552561" cy="1200329"/>
          </a:xfrm>
          <a:prstGeom prst="rect">
            <a:avLst/>
          </a:prstGeom>
        </p:spPr>
        <p:txBody>
          <a:bodyPr wrap="square">
            <a:spAutoFit/>
          </a:bodyPr>
          <a:lstStyle/>
          <a:p>
            <a:r>
              <a:rPr lang="en-US" b="1" dirty="0">
                <a:latin typeface="Times New Roman" panose="02020603050405020304" pitchFamily="18" charset="0"/>
                <a:ea typeface="MS Mincho" panose="02020609040205080304" pitchFamily="49" charset="-128"/>
                <a:cs typeface="Times New Roman" panose="02020603050405020304" pitchFamily="18" charset="0"/>
              </a:rPr>
              <a:t>•</a:t>
            </a:r>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b="1" dirty="0">
                <a:latin typeface="Times New Roman" panose="02020603050405020304" pitchFamily="18" charset="0"/>
                <a:ea typeface="MS Mincho" panose="02020609040205080304" pitchFamily="49" charset="-128"/>
                <a:cs typeface="Times New Roman" panose="02020603050405020304" pitchFamily="18" charset="0"/>
              </a:rPr>
              <a:t>Definition</a:t>
            </a:r>
            <a:r>
              <a:rPr lang="en-US" dirty="0">
                <a:latin typeface="Times New Roman" panose="02020603050405020304" pitchFamily="18" charset="0"/>
                <a:ea typeface="MS Mincho" panose="02020609040205080304" pitchFamily="49" charset="-128"/>
                <a:cs typeface="Times New Roman" panose="02020603050405020304" pitchFamily="18" charset="0"/>
              </a:rPr>
              <a:t>: A proprietorship is a business that is owned by one person, and that is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not a corporation or other limited liability organization.</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b="1" dirty="0">
                <a:latin typeface="Times New Roman" panose="02020603050405020304" pitchFamily="18" charset="0"/>
                <a:ea typeface="MS Mincho" panose="02020609040205080304" pitchFamily="49" charset="-128"/>
                <a:cs typeface="Times New Roman" panose="02020603050405020304" pitchFamily="18" charset="0"/>
              </a:rPr>
              <a:t>Key features</a:t>
            </a:r>
            <a:r>
              <a:rPr lang="en-US" dirty="0">
                <a:latin typeface="Times New Roman" panose="02020603050405020304" pitchFamily="18" charset="0"/>
                <a:ea typeface="MS Mincho" panose="02020609040205080304" pitchFamily="49" charset="-128"/>
                <a:cs typeface="Times New Roman" panose="02020603050405020304" pitchFamily="18" charset="0"/>
              </a:rPr>
              <a:t>: The table below is an overview of key features of a proprietorship.</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CB8FC24A-EE0E-4A3C-A9EF-45A60E7DA8F6}"/>
              </a:ext>
            </a:extLst>
          </p:cNvPr>
          <p:cNvGraphicFramePr>
            <a:graphicFrameLocks noGrp="1"/>
          </p:cNvGraphicFramePr>
          <p:nvPr>
            <p:extLst>
              <p:ext uri="{D42A27DB-BD31-4B8C-83A1-F6EECF244321}">
                <p14:modId xmlns:p14="http://schemas.microsoft.com/office/powerpoint/2010/main" val="2845680025"/>
              </p:ext>
            </p:extLst>
          </p:nvPr>
        </p:nvGraphicFramePr>
        <p:xfrm>
          <a:off x="3147060" y="2181210"/>
          <a:ext cx="5897880" cy="4053840"/>
        </p:xfrm>
        <a:graphic>
          <a:graphicData uri="http://schemas.openxmlformats.org/drawingml/2006/table">
            <a:tbl>
              <a:tblPr firstRow="1" firstCol="1" bandRow="1">
                <a:tableStyleId>{5940675A-B579-460E-94D1-54222C63F5DA}</a:tableStyleId>
              </a:tblPr>
              <a:tblGrid>
                <a:gridCol w="2297430">
                  <a:extLst>
                    <a:ext uri="{9D8B030D-6E8A-4147-A177-3AD203B41FA5}">
                      <a16:colId xmlns:a16="http://schemas.microsoft.com/office/drawing/2014/main" val="2461520833"/>
                    </a:ext>
                  </a:extLst>
                </a:gridCol>
                <a:gridCol w="3600450">
                  <a:extLst>
                    <a:ext uri="{9D8B030D-6E8A-4147-A177-3AD203B41FA5}">
                      <a16:colId xmlns:a16="http://schemas.microsoft.com/office/drawing/2014/main" val="3404909692"/>
                    </a:ext>
                  </a:extLst>
                </a:gridCol>
              </a:tblGrid>
              <a:tr h="0">
                <a:tc>
                  <a:txBody>
                    <a:bodyPr/>
                    <a:lstStyle/>
                    <a:p>
                      <a:pPr marL="0" marR="0" algn="ctr">
                        <a:spcBef>
                          <a:spcPts val="0"/>
                        </a:spcBef>
                        <a:spcAft>
                          <a:spcPts val="0"/>
                        </a:spcAft>
                      </a:pPr>
                      <a:r>
                        <a:rPr lang="en-US" sz="1400" b="1">
                          <a:effectLst/>
                        </a:rPr>
                        <a:t>Feature</a:t>
                      </a:r>
                      <a:endParaRPr lang="en-US" sz="1200" b="1">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dirty="0">
                          <a:effectLst/>
                        </a:rPr>
                        <a:t>Description</a:t>
                      </a:r>
                      <a:endParaRPr lang="en-US" sz="1200" b="1"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359197819"/>
                  </a:ext>
                </a:extLst>
              </a:tr>
              <a:tr h="0">
                <a:tc>
                  <a:txBody>
                    <a:bodyPr/>
                    <a:lstStyle/>
                    <a:p>
                      <a:pPr marL="0" marR="0">
                        <a:spcBef>
                          <a:spcPts val="0"/>
                        </a:spcBef>
                        <a:spcAft>
                          <a:spcPts val="0"/>
                        </a:spcAft>
                      </a:pPr>
                      <a:r>
                        <a:rPr lang="en-US" sz="1400">
                          <a:effectLst/>
                        </a:rPr>
                        <a:t>Number of owners</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One owner, who manages the business.</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64100602"/>
                  </a:ext>
                </a:extLst>
              </a:tr>
              <a:tr h="0">
                <a:tc>
                  <a:txBody>
                    <a:bodyPr/>
                    <a:lstStyle/>
                    <a:p>
                      <a:pPr marL="0" marR="0">
                        <a:spcBef>
                          <a:spcPts val="1800"/>
                        </a:spcBef>
                        <a:spcAft>
                          <a:spcPts val="0"/>
                        </a:spcAft>
                      </a:pPr>
                      <a:r>
                        <a:rPr lang="en-US" sz="1400">
                          <a:effectLst/>
                        </a:rPr>
                        <a:t>Difficult to start?</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Easiest to start.  Only a limited investment and very limited documentation is required (business license, resale certificate for a merchant, etc.)</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261558079"/>
                  </a:ext>
                </a:extLst>
              </a:tr>
              <a:tr h="0">
                <a:tc>
                  <a:txBody>
                    <a:bodyPr/>
                    <a:lstStyle/>
                    <a:p>
                      <a:pPr marL="0" marR="0">
                        <a:spcBef>
                          <a:spcPts val="1200"/>
                        </a:spcBef>
                        <a:spcAft>
                          <a:spcPts val="0"/>
                        </a:spcAft>
                      </a:pPr>
                      <a:r>
                        <a:rPr lang="en-US" sz="1400">
                          <a:effectLst/>
                        </a:rPr>
                        <a:t>Type of business</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Any type of business can be a proprietorship, but the most common types are small service businesses and small merchandising companies.</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888971437"/>
                  </a:ext>
                </a:extLst>
              </a:tr>
              <a:tr h="0">
                <a:tc>
                  <a:txBody>
                    <a:bodyPr/>
                    <a:lstStyle/>
                    <a:p>
                      <a:pPr marL="0" marR="0">
                        <a:spcBef>
                          <a:spcPts val="0"/>
                        </a:spcBef>
                        <a:spcAft>
                          <a:spcPts val="0"/>
                        </a:spcAft>
                      </a:pPr>
                      <a:r>
                        <a:rPr lang="en-US" sz="1400">
                          <a:effectLst/>
                        </a:rPr>
                        <a:t>Owner personal liability for business debts</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The owner has personal liability for business debts; personal assets are at risk.</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180024583"/>
                  </a:ext>
                </a:extLst>
              </a:tr>
              <a:tr h="0">
                <a:tc>
                  <a:txBody>
                    <a:bodyPr/>
                    <a:lstStyle/>
                    <a:p>
                      <a:pPr marL="0" marR="0">
                        <a:spcBef>
                          <a:spcPts val="2400"/>
                        </a:spcBef>
                        <a:spcAft>
                          <a:spcPts val="0"/>
                        </a:spcAft>
                      </a:pPr>
                      <a:r>
                        <a:rPr lang="en-US" sz="1400">
                          <a:effectLst/>
                        </a:rPr>
                        <a:t>Taxation</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Payments to the owner are withdrawals and not business expenses, and not taxed to the owner.  Entire business net income or net loss is included in owner’s personal tax reporting.</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673293208"/>
                  </a:ext>
                </a:extLst>
              </a:tr>
              <a:tr h="0">
                <a:tc>
                  <a:txBody>
                    <a:bodyPr/>
                    <a:lstStyle/>
                    <a:p>
                      <a:pPr marL="0" marR="0">
                        <a:spcBef>
                          <a:spcPts val="600"/>
                        </a:spcBef>
                        <a:spcAft>
                          <a:spcPts val="0"/>
                        </a:spcAft>
                      </a:pPr>
                      <a:r>
                        <a:rPr lang="en-US" sz="1400">
                          <a:effectLst/>
                        </a:rPr>
                        <a:t>Main advantages</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 Easy to start  • One person controls the business   • Simplest record-keeping</a:t>
                      </a:r>
                      <a:endParaRPr lang="en-US" sz="12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866466649"/>
                  </a:ext>
                </a:extLst>
              </a:tr>
              <a:tr h="0">
                <a:tc>
                  <a:txBody>
                    <a:bodyPr/>
                    <a:lstStyle/>
                    <a:p>
                      <a:pPr marL="0" marR="0">
                        <a:spcBef>
                          <a:spcPts val="600"/>
                        </a:spcBef>
                        <a:spcAft>
                          <a:spcPts val="0"/>
                        </a:spcAft>
                      </a:pPr>
                      <a:r>
                        <a:rPr lang="en-US" sz="1400" dirty="0">
                          <a:effectLst/>
                        </a:rPr>
                        <a:t>Main disadvantages</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600"/>
                        </a:spcBef>
                        <a:spcAft>
                          <a:spcPts val="0"/>
                        </a:spcAft>
                      </a:pPr>
                      <a:r>
                        <a:rPr lang="en-US" sz="1400" dirty="0">
                          <a:effectLst/>
                        </a:rPr>
                        <a:t>• Personal liability  • Limited resources</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13505620"/>
                  </a:ext>
                </a:extLst>
              </a:tr>
            </a:tbl>
          </a:graphicData>
        </a:graphic>
      </p:graphicFrame>
    </p:spTree>
    <p:extLst>
      <p:ext uri="{BB962C8B-B14F-4D97-AF65-F5344CB8AC3E}">
        <p14:creationId xmlns:p14="http://schemas.microsoft.com/office/powerpoint/2010/main" val="2326742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089AC2B-8BCD-4BEA-B9CA-FA25126D4728}"/>
              </a:ext>
            </a:extLst>
          </p:cNvPr>
          <p:cNvSpPr/>
          <p:nvPr/>
        </p:nvSpPr>
        <p:spPr>
          <a:xfrm>
            <a:off x="5016217" y="5883"/>
            <a:ext cx="2159566" cy="523220"/>
          </a:xfrm>
          <a:prstGeom prst="rect">
            <a:avLst/>
          </a:prstGeom>
        </p:spPr>
        <p:txBody>
          <a:bodyPr wrap="none">
            <a:spAutoFit/>
          </a:bodyPr>
          <a:lstStyle/>
          <a:p>
            <a:pPr algn="ctr"/>
            <a:r>
              <a:rPr lang="en-US" sz="2800" b="1" dirty="0">
                <a:solidFill>
                  <a:schemeClr val="accent1">
                    <a:lumMod val="50000"/>
                  </a:schemeClr>
                </a:solidFill>
                <a:latin typeface="Times New Roman" panose="02020603050405020304" pitchFamily="18" charset="0"/>
                <a:ea typeface="MS Mincho" panose="02020609040205080304" pitchFamily="49" charset="-128"/>
                <a:cs typeface="Times New Roman" panose="02020603050405020304" pitchFamily="18" charset="0"/>
              </a:rPr>
              <a:t>Partnerships</a:t>
            </a:r>
            <a:endParaRPr lang="en-US" sz="2800" dirty="0">
              <a:solidFill>
                <a:schemeClr val="accent1">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96A09D70-9CFF-4A5E-A5F1-8FD2667AC84C}"/>
              </a:ext>
            </a:extLst>
          </p:cNvPr>
          <p:cNvSpPr/>
          <p:nvPr/>
        </p:nvSpPr>
        <p:spPr>
          <a:xfrm>
            <a:off x="896565" y="624848"/>
            <a:ext cx="10398869" cy="923330"/>
          </a:xfrm>
          <a:prstGeom prst="rect">
            <a:avLst/>
          </a:prstGeom>
        </p:spPr>
        <p:txBody>
          <a:bodyPr wrap="square">
            <a:spAutoFit/>
          </a:bodyPr>
          <a:lstStyle/>
          <a:p>
            <a:r>
              <a:rPr lang="en-US" b="1" dirty="0">
                <a:latin typeface="Times New Roman" panose="02020603050405020304" pitchFamily="18" charset="0"/>
                <a:ea typeface="MS Mincho" panose="02020609040205080304" pitchFamily="49" charset="-128"/>
                <a:cs typeface="Times New Roman" panose="02020603050405020304" pitchFamily="18" charset="0"/>
              </a:rPr>
              <a:t>•</a:t>
            </a:r>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b="1" dirty="0">
                <a:latin typeface="Times New Roman" panose="02020603050405020304" pitchFamily="18" charset="0"/>
                <a:ea typeface="MS Mincho" panose="02020609040205080304" pitchFamily="49" charset="-128"/>
                <a:cs typeface="Times New Roman" panose="02020603050405020304" pitchFamily="18" charset="0"/>
              </a:rPr>
              <a:t>Definition</a:t>
            </a:r>
            <a:r>
              <a:rPr lang="en-US" dirty="0">
                <a:latin typeface="Times New Roman" panose="02020603050405020304" pitchFamily="18" charset="0"/>
                <a:ea typeface="MS Mincho" panose="02020609040205080304" pitchFamily="49" charset="-128"/>
                <a:cs typeface="Times New Roman" panose="02020603050405020304" pitchFamily="18" charset="0"/>
              </a:rPr>
              <a:t>: A partnership is a business that is owned by more than one person, acting together as partners.</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b="1" dirty="0">
                <a:latin typeface="Times New Roman" panose="02020603050405020304" pitchFamily="18" charset="0"/>
                <a:ea typeface="MS Mincho" panose="02020609040205080304" pitchFamily="49" charset="-128"/>
                <a:cs typeface="Times New Roman" panose="02020603050405020304" pitchFamily="18" charset="0"/>
              </a:rPr>
              <a:t>Key features</a:t>
            </a:r>
            <a:r>
              <a:rPr lang="en-US" dirty="0">
                <a:latin typeface="Times New Roman" panose="02020603050405020304" pitchFamily="18" charset="0"/>
                <a:ea typeface="MS Mincho" panose="02020609040205080304" pitchFamily="49" charset="-128"/>
                <a:cs typeface="Times New Roman" panose="02020603050405020304" pitchFamily="18" charset="0"/>
              </a:rPr>
              <a:t>: The table below is an overview of key features of a partnership.</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57B21AC7-8511-4CAB-88A6-020CB20795DE}"/>
              </a:ext>
            </a:extLst>
          </p:cNvPr>
          <p:cNvGraphicFramePr>
            <a:graphicFrameLocks noGrp="1"/>
          </p:cNvGraphicFramePr>
          <p:nvPr>
            <p:extLst>
              <p:ext uri="{D42A27DB-BD31-4B8C-83A1-F6EECF244321}">
                <p14:modId xmlns:p14="http://schemas.microsoft.com/office/powerpoint/2010/main" val="1755966618"/>
              </p:ext>
            </p:extLst>
          </p:nvPr>
        </p:nvGraphicFramePr>
        <p:xfrm>
          <a:off x="1935804" y="1706760"/>
          <a:ext cx="7733489" cy="4760050"/>
        </p:xfrm>
        <a:graphic>
          <a:graphicData uri="http://schemas.openxmlformats.org/drawingml/2006/table">
            <a:tbl>
              <a:tblPr firstRow="1" firstCol="1" bandRow="1">
                <a:tableStyleId>{5940675A-B579-460E-94D1-54222C63F5DA}</a:tableStyleId>
              </a:tblPr>
              <a:tblGrid>
                <a:gridCol w="3012463">
                  <a:extLst>
                    <a:ext uri="{9D8B030D-6E8A-4147-A177-3AD203B41FA5}">
                      <a16:colId xmlns:a16="http://schemas.microsoft.com/office/drawing/2014/main" val="159916852"/>
                    </a:ext>
                  </a:extLst>
                </a:gridCol>
                <a:gridCol w="4721026">
                  <a:extLst>
                    <a:ext uri="{9D8B030D-6E8A-4147-A177-3AD203B41FA5}">
                      <a16:colId xmlns:a16="http://schemas.microsoft.com/office/drawing/2014/main" val="1615144282"/>
                    </a:ext>
                  </a:extLst>
                </a:gridCol>
              </a:tblGrid>
              <a:tr h="222295">
                <a:tc>
                  <a:txBody>
                    <a:bodyPr/>
                    <a:lstStyle/>
                    <a:p>
                      <a:pPr marL="0" marR="0" algn="ctr">
                        <a:spcBef>
                          <a:spcPts val="0"/>
                        </a:spcBef>
                        <a:spcAft>
                          <a:spcPts val="0"/>
                        </a:spcAft>
                      </a:pPr>
                      <a:r>
                        <a:rPr lang="en-US" sz="1400" b="1">
                          <a:effectLst/>
                        </a:rPr>
                        <a:t>Feature</a:t>
                      </a:r>
                      <a:endParaRPr lang="en-US" sz="1400" b="1">
                        <a:effectLst/>
                        <a:latin typeface="Cambria" panose="02040503050406030204" pitchFamily="18" charset="0"/>
                        <a:ea typeface="MS Mincho" panose="02020609040205080304" pitchFamily="49" charset="-128"/>
                        <a:cs typeface="Times New Roman" panose="02020603050405020304" pitchFamily="18" charset="0"/>
                      </a:endParaRPr>
                    </a:p>
                  </a:txBody>
                  <a:tcPr marL="58277" marR="58277" marT="0" marB="0" anchor="ctr"/>
                </a:tc>
                <a:tc>
                  <a:txBody>
                    <a:bodyPr/>
                    <a:lstStyle/>
                    <a:p>
                      <a:pPr marL="0" marR="0" algn="ctr">
                        <a:spcBef>
                          <a:spcPts val="0"/>
                        </a:spcBef>
                        <a:spcAft>
                          <a:spcPts val="0"/>
                        </a:spcAft>
                      </a:pPr>
                      <a:r>
                        <a:rPr lang="en-US" sz="1400" b="1" dirty="0">
                          <a:effectLst/>
                        </a:rPr>
                        <a:t>Description</a:t>
                      </a:r>
                      <a:endParaRPr lang="en-US" sz="1400" b="1" dirty="0">
                        <a:effectLst/>
                        <a:latin typeface="Cambria" panose="02040503050406030204" pitchFamily="18" charset="0"/>
                        <a:ea typeface="MS Mincho" panose="02020609040205080304" pitchFamily="49" charset="-128"/>
                        <a:cs typeface="Times New Roman" panose="02020603050405020304" pitchFamily="18" charset="0"/>
                      </a:endParaRPr>
                    </a:p>
                  </a:txBody>
                  <a:tcPr marL="58277" marR="58277" marT="0" marB="0"/>
                </a:tc>
                <a:extLst>
                  <a:ext uri="{0D108BD9-81ED-4DB2-BD59-A6C34878D82A}">
                    <a16:rowId xmlns:a16="http://schemas.microsoft.com/office/drawing/2014/main" val="2559777730"/>
                  </a:ext>
                </a:extLst>
              </a:tr>
              <a:tr h="444590">
                <a:tc>
                  <a:txBody>
                    <a:bodyPr/>
                    <a:lstStyle/>
                    <a:p>
                      <a:pPr marL="0" marR="0">
                        <a:spcBef>
                          <a:spcPts val="300"/>
                        </a:spcBef>
                        <a:spcAft>
                          <a:spcPts val="0"/>
                        </a:spcAft>
                      </a:pPr>
                      <a:r>
                        <a:rPr lang="en-US" sz="1400">
                          <a:effectLst/>
                        </a:rPr>
                        <a:t>Number of owners</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58277" marR="58277" marT="0" marB="0" anchor="ctr"/>
                </a:tc>
                <a:tc>
                  <a:txBody>
                    <a:bodyPr/>
                    <a:lstStyle/>
                    <a:p>
                      <a:pPr marL="0" marR="0">
                        <a:spcBef>
                          <a:spcPts val="0"/>
                        </a:spcBef>
                        <a:spcAft>
                          <a:spcPts val="0"/>
                        </a:spcAft>
                      </a:pPr>
                      <a:r>
                        <a:rPr lang="en-US" sz="1400" dirty="0">
                          <a:effectLst/>
                        </a:rPr>
                        <a:t>Two or more owners, at least one who manages the business.</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8277" marR="58277" marT="0" marB="0"/>
                </a:tc>
                <a:extLst>
                  <a:ext uri="{0D108BD9-81ED-4DB2-BD59-A6C34878D82A}">
                    <a16:rowId xmlns:a16="http://schemas.microsoft.com/office/drawing/2014/main" val="3554307187"/>
                  </a:ext>
                </a:extLst>
              </a:tr>
              <a:tr h="612746">
                <a:tc>
                  <a:txBody>
                    <a:bodyPr/>
                    <a:lstStyle/>
                    <a:p>
                      <a:pPr marL="0" marR="0">
                        <a:spcBef>
                          <a:spcPts val="2400"/>
                        </a:spcBef>
                        <a:spcAft>
                          <a:spcPts val="0"/>
                        </a:spcAft>
                      </a:pPr>
                      <a:r>
                        <a:rPr lang="en-US" sz="1400">
                          <a:effectLst/>
                        </a:rPr>
                        <a:t>Difficult to start?</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58277" marR="58277" marT="0" marB="0" anchor="ctr"/>
                </a:tc>
                <a:tc>
                  <a:txBody>
                    <a:bodyPr/>
                    <a:lstStyle/>
                    <a:p>
                      <a:pPr marL="0" marR="0">
                        <a:spcBef>
                          <a:spcPts val="0"/>
                        </a:spcBef>
                        <a:spcAft>
                          <a:spcPts val="0"/>
                        </a:spcAft>
                      </a:pPr>
                      <a:r>
                        <a:rPr lang="en-US" sz="1400" dirty="0">
                          <a:effectLst/>
                        </a:rPr>
                        <a:t>Technically easy to start – verbally agree and simply act as partners. Practically, a written detailed </a:t>
                      </a:r>
                      <a:r>
                        <a:rPr lang="en-US" sz="1400" b="1" dirty="0">
                          <a:solidFill>
                            <a:srgbClr val="0070C0"/>
                          </a:solidFill>
                          <a:effectLst/>
                        </a:rPr>
                        <a:t>partnership agreement </a:t>
                      </a:r>
                      <a:r>
                        <a:rPr lang="en-US" sz="1400" dirty="0">
                          <a:effectLst/>
                        </a:rPr>
                        <a:t>is needed to reduce conflict and allow planning. A business attorney should be used.</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8277" marR="58277" marT="0" marB="0"/>
                </a:tc>
                <a:extLst>
                  <a:ext uri="{0D108BD9-81ED-4DB2-BD59-A6C34878D82A}">
                    <a16:rowId xmlns:a16="http://schemas.microsoft.com/office/drawing/2014/main" val="1723381168"/>
                  </a:ext>
                </a:extLst>
              </a:tr>
              <a:tr h="666885">
                <a:tc>
                  <a:txBody>
                    <a:bodyPr/>
                    <a:lstStyle/>
                    <a:p>
                      <a:pPr marL="0" marR="0">
                        <a:spcBef>
                          <a:spcPts val="1500"/>
                        </a:spcBef>
                        <a:spcAft>
                          <a:spcPts val="0"/>
                        </a:spcAft>
                      </a:pPr>
                      <a:r>
                        <a:rPr lang="en-US" sz="1400">
                          <a:effectLst/>
                        </a:rPr>
                        <a:t>Type of business</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58277" marR="58277" marT="0" marB="0" anchor="ctr"/>
                </a:tc>
                <a:tc>
                  <a:txBody>
                    <a:bodyPr/>
                    <a:lstStyle/>
                    <a:p>
                      <a:pPr marL="0" marR="0">
                        <a:spcBef>
                          <a:spcPts val="0"/>
                        </a:spcBef>
                        <a:spcAft>
                          <a:spcPts val="0"/>
                        </a:spcAft>
                      </a:pPr>
                      <a:r>
                        <a:rPr lang="en-US" sz="1400">
                          <a:effectLst/>
                        </a:rPr>
                        <a:t>Any type of business can be a partnership, but the most common types are service businesses and merchandising companies.</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58277" marR="58277" marT="0" marB="0"/>
                </a:tc>
                <a:extLst>
                  <a:ext uri="{0D108BD9-81ED-4DB2-BD59-A6C34878D82A}">
                    <a16:rowId xmlns:a16="http://schemas.microsoft.com/office/drawing/2014/main" val="1823080296"/>
                  </a:ext>
                </a:extLst>
              </a:tr>
              <a:tr h="483477">
                <a:tc>
                  <a:txBody>
                    <a:bodyPr/>
                    <a:lstStyle/>
                    <a:p>
                      <a:pPr marL="0" marR="0">
                        <a:spcBef>
                          <a:spcPts val="600"/>
                        </a:spcBef>
                        <a:spcAft>
                          <a:spcPts val="0"/>
                        </a:spcAft>
                      </a:pPr>
                      <a:r>
                        <a:rPr lang="en-US" sz="1400" dirty="0">
                          <a:effectLst/>
                        </a:rPr>
                        <a:t>Owner personal liability for business debts</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8277" marR="58277" marT="0" marB="0" anchor="ctr"/>
                </a:tc>
                <a:tc>
                  <a:txBody>
                    <a:bodyPr/>
                    <a:lstStyle/>
                    <a:p>
                      <a:pPr marL="0" marR="0">
                        <a:spcBef>
                          <a:spcPts val="0"/>
                        </a:spcBef>
                        <a:spcAft>
                          <a:spcPts val="0"/>
                        </a:spcAft>
                      </a:pPr>
                      <a:r>
                        <a:rPr lang="en-US" sz="1400">
                          <a:effectLst/>
                        </a:rPr>
                        <a:t>In a general partnership (see below) all partners have personal liability for all business debts; personal assets are at risk.</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58277" marR="58277" marT="0" marB="0"/>
                </a:tc>
                <a:extLst>
                  <a:ext uri="{0D108BD9-81ED-4DB2-BD59-A6C34878D82A}">
                    <a16:rowId xmlns:a16="http://schemas.microsoft.com/office/drawing/2014/main" val="1685432041"/>
                  </a:ext>
                </a:extLst>
              </a:tr>
              <a:tr h="889180">
                <a:tc>
                  <a:txBody>
                    <a:bodyPr/>
                    <a:lstStyle/>
                    <a:p>
                      <a:pPr marL="0" marR="0">
                        <a:spcBef>
                          <a:spcPts val="2400"/>
                        </a:spcBef>
                        <a:spcAft>
                          <a:spcPts val="0"/>
                        </a:spcAft>
                      </a:pPr>
                      <a:r>
                        <a:rPr lang="en-US" sz="1400">
                          <a:effectLst/>
                        </a:rPr>
                        <a:t>Taxation</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58277" marR="58277" marT="0" marB="0" anchor="ctr"/>
                </a:tc>
                <a:tc>
                  <a:txBody>
                    <a:bodyPr/>
                    <a:lstStyle/>
                    <a:p>
                      <a:pPr marL="0" marR="0">
                        <a:spcBef>
                          <a:spcPts val="0"/>
                        </a:spcBef>
                        <a:spcAft>
                          <a:spcPts val="0"/>
                        </a:spcAft>
                      </a:pPr>
                      <a:r>
                        <a:rPr lang="en-US" sz="1400" dirty="0">
                          <a:effectLst/>
                        </a:rPr>
                        <a:t>Payments to partners are withdrawals and not business expenses, and </a:t>
                      </a:r>
                      <a:r>
                        <a:rPr lang="en-US" sz="1400" b="1" dirty="0">
                          <a:effectLst/>
                        </a:rPr>
                        <a:t>not</a:t>
                      </a:r>
                      <a:r>
                        <a:rPr lang="en-US" sz="1400" dirty="0">
                          <a:effectLst/>
                        </a:rPr>
                        <a:t> taxed to partners.  Each partner’s share of net income or net loss is included in the partner’s personal tax reporting.</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8277" marR="58277" marT="0" marB="0"/>
                </a:tc>
                <a:extLst>
                  <a:ext uri="{0D108BD9-81ED-4DB2-BD59-A6C34878D82A}">
                    <a16:rowId xmlns:a16="http://schemas.microsoft.com/office/drawing/2014/main" val="2419096221"/>
                  </a:ext>
                </a:extLst>
              </a:tr>
              <a:tr h="444590">
                <a:tc>
                  <a:txBody>
                    <a:bodyPr/>
                    <a:lstStyle/>
                    <a:p>
                      <a:pPr marL="0" marR="0">
                        <a:spcBef>
                          <a:spcPts val="600"/>
                        </a:spcBef>
                        <a:spcAft>
                          <a:spcPts val="0"/>
                        </a:spcAft>
                      </a:pPr>
                      <a:r>
                        <a:rPr lang="en-US" sz="1400">
                          <a:effectLst/>
                        </a:rPr>
                        <a:t>Main advantages</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58277" marR="58277" marT="0" marB="0" anchor="ctr"/>
                </a:tc>
                <a:tc>
                  <a:txBody>
                    <a:bodyPr/>
                    <a:lstStyle/>
                    <a:p>
                      <a:pPr marL="0" marR="0">
                        <a:spcBef>
                          <a:spcPts val="0"/>
                        </a:spcBef>
                        <a:spcAft>
                          <a:spcPts val="0"/>
                        </a:spcAft>
                      </a:pPr>
                      <a:r>
                        <a:rPr lang="en-US" sz="1400" dirty="0">
                          <a:effectLst/>
                        </a:rPr>
                        <a:t>• Greater resources than a proprietorship</a:t>
                      </a:r>
                    </a:p>
                    <a:p>
                      <a:pPr marL="0" marR="0">
                        <a:spcBef>
                          <a:spcPts val="0"/>
                        </a:spcBef>
                        <a:spcAft>
                          <a:spcPts val="0"/>
                        </a:spcAft>
                      </a:pPr>
                      <a:r>
                        <a:rPr lang="en-US" sz="1400" dirty="0">
                          <a:effectLst/>
                        </a:rPr>
                        <a:t>• Great flexibility in allocating income and loss items.</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8277" marR="58277" marT="0" marB="0"/>
                </a:tc>
                <a:extLst>
                  <a:ext uri="{0D108BD9-81ED-4DB2-BD59-A6C34878D82A}">
                    <a16:rowId xmlns:a16="http://schemas.microsoft.com/office/drawing/2014/main" val="351839803"/>
                  </a:ext>
                </a:extLst>
              </a:tr>
              <a:tr h="755593">
                <a:tc>
                  <a:txBody>
                    <a:bodyPr/>
                    <a:lstStyle/>
                    <a:p>
                      <a:pPr marL="0" marR="0">
                        <a:spcBef>
                          <a:spcPts val="1200"/>
                        </a:spcBef>
                        <a:spcAft>
                          <a:spcPts val="0"/>
                        </a:spcAft>
                      </a:pPr>
                      <a:r>
                        <a:rPr lang="en-US" sz="1400" dirty="0">
                          <a:effectLst/>
                        </a:rPr>
                        <a:t>Main disadvantages</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8277" marR="58277" marT="0" marB="0" anchor="ctr"/>
                </a:tc>
                <a:tc>
                  <a:txBody>
                    <a:bodyPr/>
                    <a:lstStyle/>
                    <a:p>
                      <a:pPr marL="0" marR="0">
                        <a:spcBef>
                          <a:spcPts val="600"/>
                        </a:spcBef>
                        <a:spcAft>
                          <a:spcPts val="0"/>
                        </a:spcAft>
                      </a:pPr>
                      <a:r>
                        <a:rPr lang="en-US" sz="1400" dirty="0">
                          <a:effectLst/>
                        </a:rPr>
                        <a:t>• Personal liability  • Potential for partner conflict • More complex record-keeping than a proprietorship    • Requires time to carefully plan partnership agreement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8277" marR="58277" marT="0" marB="0"/>
                </a:tc>
                <a:extLst>
                  <a:ext uri="{0D108BD9-81ED-4DB2-BD59-A6C34878D82A}">
                    <a16:rowId xmlns:a16="http://schemas.microsoft.com/office/drawing/2014/main" val="459769797"/>
                  </a:ext>
                </a:extLst>
              </a:tr>
            </a:tbl>
          </a:graphicData>
        </a:graphic>
      </p:graphicFrame>
    </p:spTree>
    <p:extLst>
      <p:ext uri="{BB962C8B-B14F-4D97-AF65-F5344CB8AC3E}">
        <p14:creationId xmlns:p14="http://schemas.microsoft.com/office/powerpoint/2010/main" val="133481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4FCAB76-C5A1-403A-A838-A62504B6EDB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C2A0F04D-CD1F-4257-8D5D-1FC78CF15D4F}"/>
              </a:ext>
            </a:extLst>
          </p:cNvPr>
          <p:cNvSpPr/>
          <p:nvPr/>
        </p:nvSpPr>
        <p:spPr>
          <a:xfrm>
            <a:off x="4296254" y="136525"/>
            <a:ext cx="3857146" cy="523220"/>
          </a:xfrm>
          <a:prstGeom prst="rect">
            <a:avLst/>
          </a:prstGeom>
        </p:spPr>
        <p:txBody>
          <a:bodyPr wrap="none">
            <a:spAutoFit/>
          </a:bodyPr>
          <a:lstStyle/>
          <a:p>
            <a:pPr algn="ctr"/>
            <a:r>
              <a:rPr lang="en-US" sz="2800" b="1" dirty="0">
                <a:solidFill>
                  <a:schemeClr val="accent1">
                    <a:lumMod val="50000"/>
                  </a:schemeClr>
                </a:solidFill>
                <a:latin typeface="Times New Roman" panose="02020603050405020304" pitchFamily="18" charset="0"/>
                <a:ea typeface="MS Mincho" panose="02020609040205080304" pitchFamily="49" charset="-128"/>
                <a:cs typeface="Times New Roman" panose="02020603050405020304" pitchFamily="18" charset="0"/>
              </a:rPr>
              <a:t>Partnerships, continued</a:t>
            </a:r>
            <a:endParaRPr lang="en-US" sz="2800" dirty="0">
              <a:solidFill>
                <a:schemeClr val="accent1">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0E384142-D8ED-4993-9D7C-A7B0D02FE509}"/>
              </a:ext>
            </a:extLst>
          </p:cNvPr>
          <p:cNvSpPr/>
          <p:nvPr/>
        </p:nvSpPr>
        <p:spPr>
          <a:xfrm>
            <a:off x="2101174" y="830391"/>
            <a:ext cx="9426102" cy="5355312"/>
          </a:xfrm>
          <a:prstGeom prst="rect">
            <a:avLst/>
          </a:prstGeom>
        </p:spPr>
        <p:txBody>
          <a:bodyPr wrap="square">
            <a:spAutoFit/>
          </a:bodyPr>
          <a:lstStyle/>
          <a:p>
            <a:r>
              <a:rPr lang="en-US" b="1" dirty="0">
                <a:latin typeface="Times New Roman" panose="02020603050405020304" pitchFamily="18" charset="0"/>
                <a:ea typeface="MS Mincho" panose="02020609040205080304" pitchFamily="49" charset="-128"/>
                <a:cs typeface="Times New Roman" panose="02020603050405020304" pitchFamily="18" charset="0"/>
              </a:rPr>
              <a:t>• </a:t>
            </a:r>
            <a:r>
              <a:rPr lang="en-US" dirty="0">
                <a:latin typeface="Times New Roman" panose="02020603050405020304" pitchFamily="18" charset="0"/>
                <a:ea typeface="MS Mincho" panose="02020609040205080304" pitchFamily="49" charset="-128"/>
                <a:cs typeface="Times New Roman" panose="02020603050405020304" pitchFamily="18" charset="0"/>
              </a:rPr>
              <a:t>There are varieties of partnership types, as briefly summarized below.</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b="1" dirty="0">
                <a:latin typeface="Times New Roman" panose="02020603050405020304" pitchFamily="18" charset="0"/>
                <a:ea typeface="MS Mincho" panose="02020609040205080304" pitchFamily="49" charset="-128"/>
                <a:cs typeface="Times New Roman" panose="02020603050405020304" pitchFamily="18" charset="0"/>
              </a:rPr>
              <a:t>•</a:t>
            </a:r>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b="1" dirty="0">
                <a:latin typeface="Times New Roman" panose="02020603050405020304" pitchFamily="18" charset="0"/>
                <a:ea typeface="MS Mincho" panose="02020609040205080304" pitchFamily="49" charset="-128"/>
                <a:cs typeface="Times New Roman" panose="02020603050405020304" pitchFamily="18" charset="0"/>
              </a:rPr>
              <a:t>General partnership</a:t>
            </a:r>
            <a:r>
              <a:rPr lang="en-US" dirty="0">
                <a:latin typeface="Times New Roman" panose="02020603050405020304" pitchFamily="18" charset="0"/>
                <a:ea typeface="MS Mincho" panose="02020609040205080304" pitchFamily="49" charset="-128"/>
                <a:cs typeface="Times New Roman" panose="02020603050405020304" pitchFamily="18" charset="0"/>
              </a:rPr>
              <a:t>:  A partnership in which all partners have management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authority and can act on behalf of the partnership.  Each partner has personal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liability for all partnership debts.</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b="1" dirty="0">
                <a:latin typeface="Times New Roman" panose="02020603050405020304" pitchFamily="18" charset="0"/>
                <a:ea typeface="MS Mincho" panose="02020609040205080304" pitchFamily="49" charset="-128"/>
                <a:cs typeface="Times New Roman" panose="02020603050405020304" pitchFamily="18" charset="0"/>
              </a:rPr>
              <a:t>•</a:t>
            </a:r>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b="1" dirty="0">
                <a:latin typeface="Times New Roman" panose="02020603050405020304" pitchFamily="18" charset="0"/>
                <a:ea typeface="MS Mincho" panose="02020609040205080304" pitchFamily="49" charset="-128"/>
                <a:cs typeface="Times New Roman" panose="02020603050405020304" pitchFamily="18" charset="0"/>
              </a:rPr>
              <a:t>Limited partnership</a:t>
            </a:r>
            <a:r>
              <a:rPr lang="en-US" dirty="0">
                <a:latin typeface="Times New Roman" panose="02020603050405020304" pitchFamily="18" charset="0"/>
                <a:ea typeface="MS Mincho" panose="02020609040205080304" pitchFamily="49" charset="-128"/>
                <a:cs typeface="Times New Roman" panose="02020603050405020304" pitchFamily="18" charset="0"/>
              </a:rPr>
              <a:t>:  Partners are designated as general and limited partners.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Limited partners are at risk for only the amount invested, but do not have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management authority.  The general partner(s) has unlimited liability and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management authority.</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b="1" dirty="0">
                <a:latin typeface="Times New Roman" panose="02020603050405020304" pitchFamily="18" charset="0"/>
                <a:ea typeface="MS Mincho" panose="02020609040205080304" pitchFamily="49" charset="-128"/>
                <a:cs typeface="Times New Roman" panose="02020603050405020304" pitchFamily="18" charset="0"/>
              </a:rPr>
              <a:t>•</a:t>
            </a:r>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b="1" dirty="0">
                <a:latin typeface="Times New Roman" panose="02020603050405020304" pitchFamily="18" charset="0"/>
                <a:ea typeface="MS Mincho" panose="02020609040205080304" pitchFamily="49" charset="-128"/>
                <a:cs typeface="Times New Roman" panose="02020603050405020304" pitchFamily="18" charset="0"/>
              </a:rPr>
              <a:t>Limited liability company</a:t>
            </a:r>
            <a:r>
              <a:rPr lang="en-US" dirty="0">
                <a:latin typeface="Times New Roman" panose="02020603050405020304" pitchFamily="18" charset="0"/>
                <a:ea typeface="MS Mincho" panose="02020609040205080304" pitchFamily="49" charset="-128"/>
                <a:cs typeface="Times New Roman" panose="02020603050405020304" pitchFamily="18" charset="0"/>
              </a:rPr>
              <a:t>:  Owners can elect to be taxed as either partners or as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owners of a corporation.  There is no personal liability.  Individuals can be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designated by vote to manage the business.</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b="1" dirty="0">
                <a:latin typeface="Times New Roman" panose="02020603050405020304" pitchFamily="18" charset="0"/>
                <a:ea typeface="MS Mincho" panose="02020609040205080304" pitchFamily="49" charset="-128"/>
                <a:cs typeface="Times New Roman" panose="02020603050405020304" pitchFamily="18" charset="0"/>
              </a:rPr>
              <a:t>•</a:t>
            </a:r>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b="1" dirty="0">
                <a:latin typeface="Times New Roman" panose="02020603050405020304" pitchFamily="18" charset="0"/>
                <a:ea typeface="MS Mincho" panose="02020609040205080304" pitchFamily="49" charset="-128"/>
                <a:cs typeface="Times New Roman" panose="02020603050405020304" pitchFamily="18" charset="0"/>
              </a:rPr>
              <a:t>Limited liability partnership: </a:t>
            </a:r>
            <a:r>
              <a:rPr lang="en-US" dirty="0">
                <a:latin typeface="Times New Roman" panose="02020603050405020304" pitchFamily="18" charset="0"/>
                <a:ea typeface="MS Mincho" panose="02020609040205080304" pitchFamily="49" charset="-128"/>
                <a:cs typeface="Times New Roman" panose="02020603050405020304" pitchFamily="18" charset="0"/>
              </a:rPr>
              <a:t>A variety of a general partnership in which all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partners can manage, but have some degree of limited liability as designated by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state law, which varies by state.  Often used in professional service businesses.</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843370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4094F32-8322-4BF4-A3DC-7639E83C17A3}"/>
              </a:ext>
            </a:extLst>
          </p:cNvPr>
          <p:cNvSpPr/>
          <p:nvPr/>
        </p:nvSpPr>
        <p:spPr>
          <a:xfrm>
            <a:off x="3048000" y="0"/>
            <a:ext cx="6096000" cy="800219"/>
          </a:xfrm>
          <a:prstGeom prst="rect">
            <a:avLst/>
          </a:prstGeom>
        </p:spPr>
        <p:txBody>
          <a:bodyPr>
            <a:spAutoFit/>
          </a:bodyPr>
          <a:lstStyle/>
          <a:p>
            <a:pPr algn="ctr"/>
            <a:r>
              <a:rPr lang="en-US" sz="2800" b="1" dirty="0">
                <a:solidFill>
                  <a:schemeClr val="accent1">
                    <a:lumMod val="50000"/>
                  </a:schemeClr>
                </a:solidFill>
                <a:latin typeface="Times New Roman" panose="02020603050405020304" pitchFamily="18" charset="0"/>
                <a:ea typeface="MS Mincho" panose="02020609040205080304" pitchFamily="49" charset="-128"/>
                <a:cs typeface="Times New Roman" panose="02020603050405020304" pitchFamily="18" charset="0"/>
              </a:rPr>
              <a:t>Corporations</a:t>
            </a:r>
            <a:endParaRPr lang="en-US" sz="2800" dirty="0">
              <a:solidFill>
                <a:schemeClr val="accent1">
                  <a:lumMod val="50000"/>
                </a:schemeClr>
              </a:solidFill>
              <a:effectLst/>
              <a:latin typeface="Cambria" panose="02040503050406030204" pitchFamily="18" charset="0"/>
              <a:ea typeface="MS Mincho" panose="02020609040205080304" pitchFamily="49" charset="-128"/>
              <a:cs typeface="Times New Roman" panose="02020603050405020304" pitchFamily="18" charset="0"/>
            </a:endParaRPr>
          </a:p>
          <a:p>
            <a:pPr algn="ctr"/>
            <a:r>
              <a:rPr lang="en-US" b="1" dirty="0">
                <a:latin typeface="Times New Roman" panose="02020603050405020304" pitchFamily="18" charset="0"/>
                <a:ea typeface="MS Mincho" panose="02020609040205080304" pitchFamily="49" charset="-128"/>
                <a:cs typeface="Times New Roman" panose="02020603050405020304" pitchFamily="18" charset="0"/>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DEBD06A6-FDDB-47C0-B0ED-7977A8A569AC}"/>
              </a:ext>
            </a:extLst>
          </p:cNvPr>
          <p:cNvSpPr/>
          <p:nvPr/>
        </p:nvSpPr>
        <p:spPr>
          <a:xfrm>
            <a:off x="604736" y="595938"/>
            <a:ext cx="10982528" cy="1200329"/>
          </a:xfrm>
          <a:prstGeom prst="rect">
            <a:avLst/>
          </a:prstGeom>
        </p:spPr>
        <p:txBody>
          <a:bodyPr wrap="square">
            <a:spAutoFit/>
          </a:bodyPr>
          <a:lstStyle/>
          <a:p>
            <a:pPr marL="117475" indent="-117475"/>
            <a:r>
              <a:rPr lang="en-US" b="1" dirty="0">
                <a:latin typeface="Times New Roman" panose="02020603050405020304" pitchFamily="18" charset="0"/>
                <a:ea typeface="MS Mincho" panose="02020609040205080304" pitchFamily="49" charset="-128"/>
                <a:cs typeface="Times New Roman" panose="02020603050405020304" pitchFamily="18" charset="0"/>
              </a:rPr>
              <a:t>•</a:t>
            </a:r>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b="1" dirty="0">
                <a:latin typeface="Times New Roman" panose="02020603050405020304" pitchFamily="18" charset="0"/>
                <a:ea typeface="MS Mincho" panose="02020609040205080304" pitchFamily="49" charset="-128"/>
                <a:cs typeface="Times New Roman" panose="02020603050405020304" pitchFamily="18" charset="0"/>
              </a:rPr>
              <a:t>Definition</a:t>
            </a:r>
            <a:r>
              <a:rPr lang="en-US" dirty="0">
                <a:latin typeface="Times New Roman" panose="02020603050405020304" pitchFamily="18" charset="0"/>
                <a:ea typeface="MS Mincho" panose="02020609040205080304" pitchFamily="49" charset="-128"/>
                <a:cs typeface="Times New Roman" panose="02020603050405020304" pitchFamily="18" charset="0"/>
              </a:rPr>
              <a:t>: A proprietorship is a business that is owned by one person, and that is not a corporation or other limited liability organization.</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dirty="0">
                <a:latin typeface="Times New Roman" panose="02020603050405020304" pitchFamily="18" charset="0"/>
                <a:ea typeface="MS Mincho" panose="02020609040205080304" pitchFamily="49" charset="-128"/>
                <a:cs typeface="Times New Roman" panose="02020603050405020304" pitchFamily="18" charset="0"/>
              </a:rPr>
              <a:t>• </a:t>
            </a:r>
            <a:r>
              <a:rPr lang="en-US" b="1" dirty="0">
                <a:latin typeface="Times New Roman" panose="02020603050405020304" pitchFamily="18" charset="0"/>
                <a:ea typeface="MS Mincho" panose="02020609040205080304" pitchFamily="49" charset="-128"/>
                <a:cs typeface="Times New Roman" panose="02020603050405020304" pitchFamily="18" charset="0"/>
              </a:rPr>
              <a:t>Key features</a:t>
            </a:r>
            <a:r>
              <a:rPr lang="en-US" dirty="0">
                <a:latin typeface="Times New Roman" panose="02020603050405020304" pitchFamily="18" charset="0"/>
                <a:ea typeface="MS Mincho" panose="02020609040205080304" pitchFamily="49" charset="-128"/>
                <a:cs typeface="Times New Roman" panose="02020603050405020304" pitchFamily="18" charset="0"/>
              </a:rPr>
              <a:t>: The table below is an overview of key features of a corporation.</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FB4808AE-338E-4733-86C1-038EDE71D97C}"/>
              </a:ext>
            </a:extLst>
          </p:cNvPr>
          <p:cNvGraphicFramePr>
            <a:graphicFrameLocks noGrp="1"/>
          </p:cNvGraphicFramePr>
          <p:nvPr>
            <p:extLst>
              <p:ext uri="{D42A27DB-BD31-4B8C-83A1-F6EECF244321}">
                <p14:modId xmlns:p14="http://schemas.microsoft.com/office/powerpoint/2010/main" val="4254311451"/>
              </p:ext>
            </p:extLst>
          </p:nvPr>
        </p:nvGraphicFramePr>
        <p:xfrm>
          <a:off x="1846716" y="1883816"/>
          <a:ext cx="8727250" cy="4693920"/>
        </p:xfrm>
        <a:graphic>
          <a:graphicData uri="http://schemas.openxmlformats.org/drawingml/2006/table">
            <a:tbl>
              <a:tblPr firstRow="1" firstCol="1" bandRow="1">
                <a:tableStyleId>{5940675A-B579-460E-94D1-54222C63F5DA}</a:tableStyleId>
              </a:tblPr>
              <a:tblGrid>
                <a:gridCol w="3399568">
                  <a:extLst>
                    <a:ext uri="{9D8B030D-6E8A-4147-A177-3AD203B41FA5}">
                      <a16:colId xmlns:a16="http://schemas.microsoft.com/office/drawing/2014/main" val="541410768"/>
                    </a:ext>
                  </a:extLst>
                </a:gridCol>
                <a:gridCol w="5327682">
                  <a:extLst>
                    <a:ext uri="{9D8B030D-6E8A-4147-A177-3AD203B41FA5}">
                      <a16:colId xmlns:a16="http://schemas.microsoft.com/office/drawing/2014/main" val="2977355732"/>
                    </a:ext>
                  </a:extLst>
                </a:gridCol>
              </a:tblGrid>
              <a:tr h="201830">
                <a:tc>
                  <a:txBody>
                    <a:bodyPr/>
                    <a:lstStyle/>
                    <a:p>
                      <a:pPr marL="0" marR="0" algn="ctr">
                        <a:spcBef>
                          <a:spcPts val="0"/>
                        </a:spcBef>
                        <a:spcAft>
                          <a:spcPts val="0"/>
                        </a:spcAft>
                      </a:pPr>
                      <a:r>
                        <a:rPr lang="en-US" sz="1400" b="1" dirty="0">
                          <a:effectLst/>
                        </a:rPr>
                        <a:t>Feature</a:t>
                      </a:r>
                      <a:endParaRPr lang="en-US" sz="1400" b="1" dirty="0">
                        <a:effectLst/>
                        <a:latin typeface="Cambria" panose="02040503050406030204" pitchFamily="18" charset="0"/>
                        <a:ea typeface="MS Mincho" panose="02020609040205080304" pitchFamily="49" charset="-128"/>
                        <a:cs typeface="Times New Roman" panose="02020603050405020304" pitchFamily="18" charset="0"/>
                      </a:endParaRPr>
                    </a:p>
                  </a:txBody>
                  <a:tcPr marL="51802" marR="51802" marT="0" marB="0" anchor="ctr"/>
                </a:tc>
                <a:tc>
                  <a:txBody>
                    <a:bodyPr/>
                    <a:lstStyle/>
                    <a:p>
                      <a:pPr marL="0" marR="0" algn="ctr">
                        <a:spcBef>
                          <a:spcPts val="0"/>
                        </a:spcBef>
                        <a:spcAft>
                          <a:spcPts val="0"/>
                        </a:spcAft>
                      </a:pPr>
                      <a:r>
                        <a:rPr lang="en-US" sz="1400" b="1" dirty="0">
                          <a:effectLst/>
                        </a:rPr>
                        <a:t>Description</a:t>
                      </a:r>
                      <a:endParaRPr lang="en-US" sz="1400" b="1" dirty="0">
                        <a:effectLst/>
                        <a:latin typeface="Cambria" panose="02040503050406030204" pitchFamily="18" charset="0"/>
                        <a:ea typeface="MS Mincho" panose="02020609040205080304" pitchFamily="49" charset="-128"/>
                        <a:cs typeface="Times New Roman" panose="02020603050405020304" pitchFamily="18" charset="0"/>
                      </a:endParaRPr>
                    </a:p>
                  </a:txBody>
                  <a:tcPr marL="51802" marR="51802" marT="0" marB="0"/>
                </a:tc>
                <a:extLst>
                  <a:ext uri="{0D108BD9-81ED-4DB2-BD59-A6C34878D82A}">
                    <a16:rowId xmlns:a16="http://schemas.microsoft.com/office/drawing/2014/main" val="935893258"/>
                  </a:ext>
                </a:extLst>
              </a:tr>
              <a:tr h="403660">
                <a:tc>
                  <a:txBody>
                    <a:bodyPr/>
                    <a:lstStyle/>
                    <a:p>
                      <a:pPr marL="0" marR="0">
                        <a:spcBef>
                          <a:spcPts val="600"/>
                        </a:spcBef>
                        <a:spcAft>
                          <a:spcPts val="0"/>
                        </a:spcAft>
                      </a:pPr>
                      <a:r>
                        <a:rPr lang="en-US" sz="1400">
                          <a:effectLst/>
                        </a:rPr>
                        <a:t>Number of owners</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51802" marR="51802" marT="0" marB="0" anchor="ctr"/>
                </a:tc>
                <a:tc>
                  <a:txBody>
                    <a:bodyPr/>
                    <a:lstStyle/>
                    <a:p>
                      <a:pPr marL="0" marR="0">
                        <a:spcBef>
                          <a:spcPts val="0"/>
                        </a:spcBef>
                        <a:spcAft>
                          <a:spcPts val="0"/>
                        </a:spcAft>
                      </a:pPr>
                      <a:r>
                        <a:rPr lang="en-US" sz="1400">
                          <a:effectLst/>
                        </a:rPr>
                        <a:t>One or more who can manage the company or hire professional management.</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51802" marR="51802" marT="0" marB="0"/>
                </a:tc>
                <a:extLst>
                  <a:ext uri="{0D108BD9-81ED-4DB2-BD59-A6C34878D82A}">
                    <a16:rowId xmlns:a16="http://schemas.microsoft.com/office/drawing/2014/main" val="333621608"/>
                  </a:ext>
                </a:extLst>
              </a:tr>
              <a:tr h="807319">
                <a:tc>
                  <a:txBody>
                    <a:bodyPr/>
                    <a:lstStyle/>
                    <a:p>
                      <a:pPr marL="0" marR="0">
                        <a:spcBef>
                          <a:spcPts val="3000"/>
                        </a:spcBef>
                        <a:spcAft>
                          <a:spcPts val="0"/>
                        </a:spcAft>
                      </a:pPr>
                      <a:r>
                        <a:rPr lang="en-US" sz="1400">
                          <a:effectLst/>
                        </a:rPr>
                        <a:t>Difficult to start?</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51802" marR="51802" marT="0" marB="0" anchor="ctr"/>
                </a:tc>
                <a:tc>
                  <a:txBody>
                    <a:bodyPr/>
                    <a:lstStyle/>
                    <a:p>
                      <a:pPr marL="0" marR="0">
                        <a:spcBef>
                          <a:spcPts val="0"/>
                        </a:spcBef>
                        <a:spcAft>
                          <a:spcPts val="0"/>
                        </a:spcAft>
                      </a:pPr>
                      <a:r>
                        <a:rPr lang="en-US" sz="1400" dirty="0">
                          <a:effectLst/>
                        </a:rPr>
                        <a:t>Requires </a:t>
                      </a:r>
                      <a:r>
                        <a:rPr lang="en-US" sz="1400" b="1" dirty="0">
                          <a:solidFill>
                            <a:srgbClr val="0070C0"/>
                          </a:solidFill>
                          <a:effectLst/>
                        </a:rPr>
                        <a:t>articles of incorporation </a:t>
                      </a:r>
                      <a:r>
                        <a:rPr lang="en-US" sz="1400" dirty="0">
                          <a:effectLst/>
                        </a:rPr>
                        <a:t>to obtain </a:t>
                      </a:r>
                      <a:r>
                        <a:rPr lang="en-US" sz="1400" b="1" dirty="0">
                          <a:solidFill>
                            <a:srgbClr val="0070C0"/>
                          </a:solidFill>
                          <a:effectLst/>
                        </a:rPr>
                        <a:t>corporate charter</a:t>
                      </a:r>
                      <a:r>
                        <a:rPr lang="en-US" sz="1400" dirty="0">
                          <a:effectLst/>
                        </a:rPr>
                        <a:t> from the state of incorporation.  Corporate </a:t>
                      </a:r>
                      <a:r>
                        <a:rPr lang="en-US" sz="1400" b="1" dirty="0">
                          <a:solidFill>
                            <a:srgbClr val="0070C0"/>
                          </a:solidFill>
                          <a:effectLst/>
                        </a:rPr>
                        <a:t>bylaws</a:t>
                      </a:r>
                      <a:r>
                        <a:rPr lang="en-US" sz="1400" dirty="0">
                          <a:effectLst/>
                        </a:rPr>
                        <a:t> also must be written, directors elected, and officers designated. Investors purchase shares of stock, which indicate ownership.  A business attorney should be used.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802" marR="51802" marT="0" marB="0"/>
                </a:tc>
                <a:extLst>
                  <a:ext uri="{0D108BD9-81ED-4DB2-BD59-A6C34878D82A}">
                    <a16:rowId xmlns:a16="http://schemas.microsoft.com/office/drawing/2014/main" val="4053042503"/>
                  </a:ext>
                </a:extLst>
              </a:tr>
              <a:tr h="403660">
                <a:tc>
                  <a:txBody>
                    <a:bodyPr/>
                    <a:lstStyle/>
                    <a:p>
                      <a:pPr marL="0" marR="0">
                        <a:spcBef>
                          <a:spcPts val="1200"/>
                        </a:spcBef>
                        <a:spcAft>
                          <a:spcPts val="0"/>
                        </a:spcAft>
                      </a:pPr>
                      <a:r>
                        <a:rPr lang="en-US" sz="1400">
                          <a:effectLst/>
                        </a:rPr>
                        <a:t>Type of business</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51802" marR="51802" marT="0" marB="0" anchor="ctr"/>
                </a:tc>
                <a:tc>
                  <a:txBody>
                    <a:bodyPr/>
                    <a:lstStyle/>
                    <a:p>
                      <a:pPr marL="0" marR="0">
                        <a:spcBef>
                          <a:spcPts val="0"/>
                        </a:spcBef>
                        <a:spcAft>
                          <a:spcPts val="0"/>
                        </a:spcAft>
                      </a:pPr>
                      <a:r>
                        <a:rPr lang="en-US" sz="1400">
                          <a:effectLst/>
                        </a:rPr>
                        <a:t>Any type of business.  Usually created by owners with greater resources than with proprietorships.</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51802" marR="51802" marT="0" marB="0"/>
                </a:tc>
                <a:extLst>
                  <a:ext uri="{0D108BD9-81ED-4DB2-BD59-A6C34878D82A}">
                    <a16:rowId xmlns:a16="http://schemas.microsoft.com/office/drawing/2014/main" val="3903092503"/>
                  </a:ext>
                </a:extLst>
              </a:tr>
              <a:tr h="605490">
                <a:tc>
                  <a:txBody>
                    <a:bodyPr/>
                    <a:lstStyle/>
                    <a:p>
                      <a:pPr marL="0" marR="0">
                        <a:spcBef>
                          <a:spcPts val="600"/>
                        </a:spcBef>
                        <a:spcAft>
                          <a:spcPts val="0"/>
                        </a:spcAft>
                      </a:pPr>
                      <a:r>
                        <a:rPr lang="en-US" sz="1400" dirty="0">
                          <a:effectLst/>
                        </a:rPr>
                        <a:t>Owner personal liability for business debts</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802" marR="51802" marT="0" marB="0" anchor="ctr"/>
                </a:tc>
                <a:tc>
                  <a:txBody>
                    <a:bodyPr/>
                    <a:lstStyle/>
                    <a:p>
                      <a:pPr marL="0" marR="0">
                        <a:spcBef>
                          <a:spcPts val="0"/>
                        </a:spcBef>
                        <a:spcAft>
                          <a:spcPts val="0"/>
                        </a:spcAft>
                      </a:pPr>
                      <a:r>
                        <a:rPr lang="en-US" sz="1400">
                          <a:effectLst/>
                        </a:rPr>
                        <a:t>No personal liability.  Corporate owners, called stockholders or shareholders, are generally at risk for only the amount of their investment.</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51802" marR="51802" marT="0" marB="0"/>
                </a:tc>
                <a:extLst>
                  <a:ext uri="{0D108BD9-81ED-4DB2-BD59-A6C34878D82A}">
                    <a16:rowId xmlns:a16="http://schemas.microsoft.com/office/drawing/2014/main" val="1380175114"/>
                  </a:ext>
                </a:extLst>
              </a:tr>
              <a:tr h="609806">
                <a:tc>
                  <a:txBody>
                    <a:bodyPr/>
                    <a:lstStyle/>
                    <a:p>
                      <a:pPr marL="0" marR="0">
                        <a:spcBef>
                          <a:spcPts val="2400"/>
                        </a:spcBef>
                        <a:spcAft>
                          <a:spcPts val="0"/>
                        </a:spcAft>
                      </a:pPr>
                      <a:r>
                        <a:rPr lang="en-US" sz="1400">
                          <a:effectLst/>
                        </a:rPr>
                        <a:t>Taxation</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51802" marR="51802" marT="0" marB="0" anchor="ctr"/>
                </a:tc>
                <a:tc>
                  <a:txBody>
                    <a:bodyPr/>
                    <a:lstStyle/>
                    <a:p>
                      <a:pPr marL="0" marR="0">
                        <a:spcBef>
                          <a:spcPts val="0"/>
                        </a:spcBef>
                        <a:spcAft>
                          <a:spcPts val="0"/>
                        </a:spcAft>
                      </a:pPr>
                      <a:r>
                        <a:rPr lang="en-US" sz="1400">
                          <a:effectLst/>
                        </a:rPr>
                        <a:t>Dividend payments to stockholders are taxable.  Corporate income is also separately taxable. Wages from stockholder work for a corporation is an expense and taxable to the employee. </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51802" marR="51802" marT="0" marB="0"/>
                </a:tc>
                <a:extLst>
                  <a:ext uri="{0D108BD9-81ED-4DB2-BD59-A6C34878D82A}">
                    <a16:rowId xmlns:a16="http://schemas.microsoft.com/office/drawing/2014/main" val="3866349156"/>
                  </a:ext>
                </a:extLst>
              </a:tr>
              <a:tr h="609806">
                <a:tc>
                  <a:txBody>
                    <a:bodyPr/>
                    <a:lstStyle/>
                    <a:p>
                      <a:pPr marL="0" marR="0">
                        <a:spcBef>
                          <a:spcPts val="1800"/>
                        </a:spcBef>
                        <a:spcAft>
                          <a:spcPts val="0"/>
                        </a:spcAft>
                      </a:pPr>
                      <a:r>
                        <a:rPr lang="en-US" sz="1400">
                          <a:effectLst/>
                        </a:rPr>
                        <a:t>Main advantages</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51802" marR="51802" marT="0" marB="0" anchor="ctr"/>
                </a:tc>
                <a:tc>
                  <a:txBody>
                    <a:bodyPr/>
                    <a:lstStyle/>
                    <a:p>
                      <a:pPr marL="0" marR="0">
                        <a:spcBef>
                          <a:spcPts val="0"/>
                        </a:spcBef>
                        <a:spcAft>
                          <a:spcPts val="0"/>
                        </a:spcAft>
                      </a:pPr>
                      <a:r>
                        <a:rPr lang="en-US" sz="1400" dirty="0">
                          <a:effectLst/>
                        </a:rPr>
                        <a:t>• No personal liability for stockholders </a:t>
                      </a:r>
                    </a:p>
                    <a:p>
                      <a:pPr marL="0" marR="0">
                        <a:spcBef>
                          <a:spcPts val="0"/>
                        </a:spcBef>
                        <a:spcAft>
                          <a:spcPts val="0"/>
                        </a:spcAft>
                      </a:pPr>
                      <a:r>
                        <a:rPr lang="en-US" sz="1400" dirty="0">
                          <a:effectLst/>
                        </a:rPr>
                        <a:t>• Ability to raise large amounts of investment capital.  </a:t>
                      </a:r>
                    </a:p>
                    <a:p>
                      <a:pPr marL="0" marR="0">
                        <a:spcBef>
                          <a:spcPts val="0"/>
                        </a:spcBef>
                        <a:spcAft>
                          <a:spcPts val="0"/>
                        </a:spcAft>
                      </a:pPr>
                      <a:r>
                        <a:rPr lang="en-US" sz="1400" dirty="0">
                          <a:effectLst/>
                        </a:rPr>
                        <a:t>• Often easier to transfer ownership than partnership.</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802" marR="51802" marT="0" marB="0"/>
                </a:tc>
                <a:extLst>
                  <a:ext uri="{0D108BD9-81ED-4DB2-BD59-A6C34878D82A}">
                    <a16:rowId xmlns:a16="http://schemas.microsoft.com/office/drawing/2014/main" val="1600286906"/>
                  </a:ext>
                </a:extLst>
              </a:tr>
              <a:tr h="807319">
                <a:tc>
                  <a:txBody>
                    <a:bodyPr/>
                    <a:lstStyle/>
                    <a:p>
                      <a:pPr marL="0" marR="0">
                        <a:spcBef>
                          <a:spcPts val="1200"/>
                        </a:spcBef>
                        <a:spcAft>
                          <a:spcPts val="0"/>
                        </a:spcAft>
                      </a:pPr>
                      <a:r>
                        <a:rPr lang="en-US" sz="1400" dirty="0">
                          <a:effectLst/>
                        </a:rPr>
                        <a:t>Main disadvantages</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802" marR="51802" marT="0" marB="0" anchor="ctr"/>
                </a:tc>
                <a:tc>
                  <a:txBody>
                    <a:bodyPr/>
                    <a:lstStyle/>
                    <a:p>
                      <a:pPr marL="0" marR="0">
                        <a:spcBef>
                          <a:spcPts val="0"/>
                        </a:spcBef>
                        <a:spcAft>
                          <a:spcPts val="0"/>
                        </a:spcAft>
                      </a:pPr>
                      <a:r>
                        <a:rPr lang="en-US" sz="1400" dirty="0">
                          <a:effectLst/>
                        </a:rPr>
                        <a:t>• Most complex to start and operate  </a:t>
                      </a:r>
                    </a:p>
                    <a:p>
                      <a:pPr marL="0" marR="0">
                        <a:spcBef>
                          <a:spcPts val="0"/>
                        </a:spcBef>
                        <a:spcAft>
                          <a:spcPts val="0"/>
                        </a:spcAft>
                      </a:pPr>
                      <a:r>
                        <a:rPr lang="en-US" sz="1400" dirty="0">
                          <a:effectLst/>
                        </a:rPr>
                        <a:t>• Corporate income is taxed twice.  </a:t>
                      </a:r>
                    </a:p>
                    <a:p>
                      <a:pPr marL="117475" marR="0" indent="-117475">
                        <a:spcBef>
                          <a:spcPts val="0"/>
                        </a:spcBef>
                        <a:spcAft>
                          <a:spcPts val="0"/>
                        </a:spcAft>
                      </a:pPr>
                      <a:r>
                        <a:rPr lang="en-US" sz="1400" dirty="0">
                          <a:effectLst/>
                        </a:rPr>
                        <a:t>• Corporate management may not be effective and not closely supervised</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1802" marR="51802" marT="0" marB="0"/>
                </a:tc>
                <a:extLst>
                  <a:ext uri="{0D108BD9-81ED-4DB2-BD59-A6C34878D82A}">
                    <a16:rowId xmlns:a16="http://schemas.microsoft.com/office/drawing/2014/main" val="2611521389"/>
                  </a:ext>
                </a:extLst>
              </a:tr>
            </a:tbl>
          </a:graphicData>
        </a:graphic>
      </p:graphicFrame>
    </p:spTree>
    <p:extLst>
      <p:ext uri="{BB962C8B-B14F-4D97-AF65-F5344CB8AC3E}">
        <p14:creationId xmlns:p14="http://schemas.microsoft.com/office/powerpoint/2010/main" val="11025771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1005</Words>
  <Application>Microsoft Office PowerPoint</Application>
  <PresentationFormat>Widescreen</PresentationFormat>
  <Paragraphs>156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Cambria</vt:lpstr>
      <vt:lpstr>Times New Roman</vt:lpstr>
      <vt:lpstr>Office Theme</vt:lpstr>
      <vt:lpstr>Basic Accounting Concepts Principles and Procedures, 2nd Edition, Volume 1  </vt:lpstr>
      <vt:lpstr>Enhanced Introduction Learning Goal 5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djudie</dc:creator>
  <cp:lastModifiedBy>djudie</cp:lastModifiedBy>
  <cp:revision>20</cp:revision>
  <dcterms:created xsi:type="dcterms:W3CDTF">2019-01-11T23:40:27Z</dcterms:created>
  <dcterms:modified xsi:type="dcterms:W3CDTF">2019-01-12T19:12:43Z</dcterms:modified>
</cp:coreProperties>
</file>