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0" d="100"/>
          <a:sy n="110" d="100"/>
        </p:scale>
        <p:origin x="492"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7DA384-C734-4135-BE71-D980B0E469C4}" type="datetimeFigureOut">
              <a:rPr lang="en-US" smtClean="0"/>
              <a:t>12/4/2018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7CCD6A-B8FD-4E87-8A83-F31CC0D4D540}" type="slidenum">
              <a:rPr lang="en-US" smtClean="0"/>
              <a:t>‹#›</a:t>
            </a:fld>
            <a:endParaRPr lang="en-US"/>
          </a:p>
        </p:txBody>
      </p:sp>
    </p:spTree>
    <p:extLst>
      <p:ext uri="{BB962C8B-B14F-4D97-AF65-F5344CB8AC3E}">
        <p14:creationId xmlns:p14="http://schemas.microsoft.com/office/powerpoint/2010/main" val="2856798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7CCD6A-B8FD-4E87-8A83-F31CC0D4D540}" type="slidenum">
              <a:rPr lang="en-US" smtClean="0"/>
              <a:t>2</a:t>
            </a:fld>
            <a:endParaRPr lang="en-US"/>
          </a:p>
        </p:txBody>
      </p:sp>
    </p:spTree>
    <p:extLst>
      <p:ext uri="{BB962C8B-B14F-4D97-AF65-F5344CB8AC3E}">
        <p14:creationId xmlns:p14="http://schemas.microsoft.com/office/powerpoint/2010/main" val="3274077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67B8A5-4CC3-4C6D-9924-7C3357AE86B1}" type="datetime1">
              <a:rPr lang="en-US" smtClean="0"/>
              <a:t>12/4/2018</a:t>
            </a:fld>
            <a:endParaRPr lang="en-US"/>
          </a:p>
        </p:txBody>
      </p:sp>
      <p:sp>
        <p:nvSpPr>
          <p:cNvPr id="5" name="Footer Placeholder 4"/>
          <p:cNvSpPr>
            <a:spLocks noGrp="1"/>
          </p:cNvSpPr>
          <p:nvPr>
            <p:ph type="ftr" sz="quarter" idx="11"/>
          </p:nvPr>
        </p:nvSpPr>
        <p:spPr/>
        <p:txBody>
          <a:bodyPr/>
          <a:lstStyle/>
          <a:p>
            <a:r>
              <a:rPr lang="en-US" smtClean="0"/>
              <a:t>© Copyright 2018 Worthy and James Publishing</a:t>
            </a:r>
            <a:endParaRPr lang="en-US"/>
          </a:p>
        </p:txBody>
      </p:sp>
      <p:sp>
        <p:nvSpPr>
          <p:cNvPr id="6" name="Slide Number Placeholder 5"/>
          <p:cNvSpPr>
            <a:spLocks noGrp="1"/>
          </p:cNvSpPr>
          <p:nvPr>
            <p:ph type="sldNum" sz="quarter" idx="12"/>
          </p:nvPr>
        </p:nvSpPr>
        <p:spPr/>
        <p:txBody>
          <a:bodyPr/>
          <a:lstStyle/>
          <a:p>
            <a:fld id="{7568DC21-6C29-4D8C-A1D1-FC677ADE1E47}" type="slidenum">
              <a:rPr lang="en-US" smtClean="0"/>
              <a:t>‹#›</a:t>
            </a:fld>
            <a:endParaRPr lang="en-US"/>
          </a:p>
        </p:txBody>
      </p:sp>
    </p:spTree>
    <p:extLst>
      <p:ext uri="{BB962C8B-B14F-4D97-AF65-F5344CB8AC3E}">
        <p14:creationId xmlns:p14="http://schemas.microsoft.com/office/powerpoint/2010/main" val="2944358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872572-87F3-4CDF-911C-52FD4275AFF9}" type="datetime1">
              <a:rPr lang="en-US" smtClean="0"/>
              <a:t>12/4/2018</a:t>
            </a:fld>
            <a:endParaRPr lang="en-US"/>
          </a:p>
        </p:txBody>
      </p:sp>
      <p:sp>
        <p:nvSpPr>
          <p:cNvPr id="5" name="Footer Placeholder 4"/>
          <p:cNvSpPr>
            <a:spLocks noGrp="1"/>
          </p:cNvSpPr>
          <p:nvPr>
            <p:ph type="ftr" sz="quarter" idx="11"/>
          </p:nvPr>
        </p:nvSpPr>
        <p:spPr/>
        <p:txBody>
          <a:bodyPr/>
          <a:lstStyle/>
          <a:p>
            <a:r>
              <a:rPr lang="en-US" smtClean="0"/>
              <a:t>© Copyright 2018 Worthy and James Publishing</a:t>
            </a:r>
            <a:endParaRPr lang="en-US"/>
          </a:p>
        </p:txBody>
      </p:sp>
      <p:sp>
        <p:nvSpPr>
          <p:cNvPr id="6" name="Slide Number Placeholder 5"/>
          <p:cNvSpPr>
            <a:spLocks noGrp="1"/>
          </p:cNvSpPr>
          <p:nvPr>
            <p:ph type="sldNum" sz="quarter" idx="12"/>
          </p:nvPr>
        </p:nvSpPr>
        <p:spPr/>
        <p:txBody>
          <a:bodyPr/>
          <a:lstStyle/>
          <a:p>
            <a:fld id="{7568DC21-6C29-4D8C-A1D1-FC677ADE1E47}" type="slidenum">
              <a:rPr lang="en-US" smtClean="0"/>
              <a:t>‹#›</a:t>
            </a:fld>
            <a:endParaRPr lang="en-US"/>
          </a:p>
        </p:txBody>
      </p:sp>
    </p:spTree>
    <p:extLst>
      <p:ext uri="{BB962C8B-B14F-4D97-AF65-F5344CB8AC3E}">
        <p14:creationId xmlns:p14="http://schemas.microsoft.com/office/powerpoint/2010/main" val="2700827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122EC8-836A-4A60-AA0F-5A8486745CCD}" type="datetime1">
              <a:rPr lang="en-US" smtClean="0"/>
              <a:t>12/4/2018</a:t>
            </a:fld>
            <a:endParaRPr lang="en-US"/>
          </a:p>
        </p:txBody>
      </p:sp>
      <p:sp>
        <p:nvSpPr>
          <p:cNvPr id="5" name="Footer Placeholder 4"/>
          <p:cNvSpPr>
            <a:spLocks noGrp="1"/>
          </p:cNvSpPr>
          <p:nvPr>
            <p:ph type="ftr" sz="quarter" idx="11"/>
          </p:nvPr>
        </p:nvSpPr>
        <p:spPr/>
        <p:txBody>
          <a:bodyPr/>
          <a:lstStyle/>
          <a:p>
            <a:r>
              <a:rPr lang="en-US" smtClean="0"/>
              <a:t>© Copyright 2018 Worthy and James Publishing</a:t>
            </a:r>
            <a:endParaRPr lang="en-US"/>
          </a:p>
        </p:txBody>
      </p:sp>
      <p:sp>
        <p:nvSpPr>
          <p:cNvPr id="6" name="Slide Number Placeholder 5"/>
          <p:cNvSpPr>
            <a:spLocks noGrp="1"/>
          </p:cNvSpPr>
          <p:nvPr>
            <p:ph type="sldNum" sz="quarter" idx="12"/>
          </p:nvPr>
        </p:nvSpPr>
        <p:spPr/>
        <p:txBody>
          <a:bodyPr/>
          <a:lstStyle/>
          <a:p>
            <a:fld id="{7568DC21-6C29-4D8C-A1D1-FC677ADE1E47}" type="slidenum">
              <a:rPr lang="en-US" smtClean="0"/>
              <a:t>‹#›</a:t>
            </a:fld>
            <a:endParaRPr lang="en-US"/>
          </a:p>
        </p:txBody>
      </p:sp>
    </p:spTree>
    <p:extLst>
      <p:ext uri="{BB962C8B-B14F-4D97-AF65-F5344CB8AC3E}">
        <p14:creationId xmlns:p14="http://schemas.microsoft.com/office/powerpoint/2010/main" val="2933032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441891-A1B1-4114-97F0-2BC7F78CEF30}" type="datetime1">
              <a:rPr lang="en-US" smtClean="0"/>
              <a:t>12/4/2018</a:t>
            </a:fld>
            <a:endParaRPr lang="en-US"/>
          </a:p>
        </p:txBody>
      </p:sp>
      <p:sp>
        <p:nvSpPr>
          <p:cNvPr id="5" name="Footer Placeholder 4"/>
          <p:cNvSpPr>
            <a:spLocks noGrp="1"/>
          </p:cNvSpPr>
          <p:nvPr>
            <p:ph type="ftr" sz="quarter" idx="11"/>
          </p:nvPr>
        </p:nvSpPr>
        <p:spPr/>
        <p:txBody>
          <a:bodyPr/>
          <a:lstStyle/>
          <a:p>
            <a:r>
              <a:rPr lang="en-US" smtClean="0"/>
              <a:t>© Copyright 2018 Worthy and James Publishing</a:t>
            </a:r>
            <a:endParaRPr lang="en-US"/>
          </a:p>
        </p:txBody>
      </p:sp>
      <p:sp>
        <p:nvSpPr>
          <p:cNvPr id="6" name="Slide Number Placeholder 5"/>
          <p:cNvSpPr>
            <a:spLocks noGrp="1"/>
          </p:cNvSpPr>
          <p:nvPr>
            <p:ph type="sldNum" sz="quarter" idx="12"/>
          </p:nvPr>
        </p:nvSpPr>
        <p:spPr/>
        <p:txBody>
          <a:bodyPr/>
          <a:lstStyle/>
          <a:p>
            <a:fld id="{7568DC21-6C29-4D8C-A1D1-FC677ADE1E47}" type="slidenum">
              <a:rPr lang="en-US" smtClean="0"/>
              <a:t>‹#›</a:t>
            </a:fld>
            <a:endParaRPr lang="en-US"/>
          </a:p>
        </p:txBody>
      </p:sp>
    </p:spTree>
    <p:extLst>
      <p:ext uri="{BB962C8B-B14F-4D97-AF65-F5344CB8AC3E}">
        <p14:creationId xmlns:p14="http://schemas.microsoft.com/office/powerpoint/2010/main" val="2252515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5FA1D0-AC9B-41C2-885B-30115F1E29B3}" type="datetime1">
              <a:rPr lang="en-US" smtClean="0"/>
              <a:t>12/4/2018</a:t>
            </a:fld>
            <a:endParaRPr lang="en-US"/>
          </a:p>
        </p:txBody>
      </p:sp>
      <p:sp>
        <p:nvSpPr>
          <p:cNvPr id="5" name="Footer Placeholder 4"/>
          <p:cNvSpPr>
            <a:spLocks noGrp="1"/>
          </p:cNvSpPr>
          <p:nvPr>
            <p:ph type="ftr" sz="quarter" idx="11"/>
          </p:nvPr>
        </p:nvSpPr>
        <p:spPr/>
        <p:txBody>
          <a:bodyPr/>
          <a:lstStyle/>
          <a:p>
            <a:r>
              <a:rPr lang="en-US" smtClean="0"/>
              <a:t>© Copyright 2018 Worthy and James Publishing</a:t>
            </a:r>
            <a:endParaRPr lang="en-US"/>
          </a:p>
        </p:txBody>
      </p:sp>
      <p:sp>
        <p:nvSpPr>
          <p:cNvPr id="6" name="Slide Number Placeholder 5"/>
          <p:cNvSpPr>
            <a:spLocks noGrp="1"/>
          </p:cNvSpPr>
          <p:nvPr>
            <p:ph type="sldNum" sz="quarter" idx="12"/>
          </p:nvPr>
        </p:nvSpPr>
        <p:spPr/>
        <p:txBody>
          <a:bodyPr/>
          <a:lstStyle/>
          <a:p>
            <a:fld id="{7568DC21-6C29-4D8C-A1D1-FC677ADE1E47}" type="slidenum">
              <a:rPr lang="en-US" smtClean="0"/>
              <a:t>‹#›</a:t>
            </a:fld>
            <a:endParaRPr lang="en-US"/>
          </a:p>
        </p:txBody>
      </p:sp>
    </p:spTree>
    <p:extLst>
      <p:ext uri="{BB962C8B-B14F-4D97-AF65-F5344CB8AC3E}">
        <p14:creationId xmlns:p14="http://schemas.microsoft.com/office/powerpoint/2010/main" val="86330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10E6CF-77BE-47E1-B19D-94B8F1C112DB}" type="datetime1">
              <a:rPr lang="en-US" smtClean="0"/>
              <a:t>12/4/2018</a:t>
            </a:fld>
            <a:endParaRPr lang="en-US"/>
          </a:p>
        </p:txBody>
      </p:sp>
      <p:sp>
        <p:nvSpPr>
          <p:cNvPr id="6" name="Footer Placeholder 5"/>
          <p:cNvSpPr>
            <a:spLocks noGrp="1"/>
          </p:cNvSpPr>
          <p:nvPr>
            <p:ph type="ftr" sz="quarter" idx="11"/>
          </p:nvPr>
        </p:nvSpPr>
        <p:spPr/>
        <p:txBody>
          <a:bodyPr/>
          <a:lstStyle/>
          <a:p>
            <a:r>
              <a:rPr lang="en-US" smtClean="0"/>
              <a:t>© Copyright 2018 Worthy and James Publishing</a:t>
            </a:r>
            <a:endParaRPr lang="en-US"/>
          </a:p>
        </p:txBody>
      </p:sp>
      <p:sp>
        <p:nvSpPr>
          <p:cNvPr id="7" name="Slide Number Placeholder 6"/>
          <p:cNvSpPr>
            <a:spLocks noGrp="1"/>
          </p:cNvSpPr>
          <p:nvPr>
            <p:ph type="sldNum" sz="quarter" idx="12"/>
          </p:nvPr>
        </p:nvSpPr>
        <p:spPr/>
        <p:txBody>
          <a:bodyPr/>
          <a:lstStyle/>
          <a:p>
            <a:fld id="{7568DC21-6C29-4D8C-A1D1-FC677ADE1E47}" type="slidenum">
              <a:rPr lang="en-US" smtClean="0"/>
              <a:t>‹#›</a:t>
            </a:fld>
            <a:endParaRPr lang="en-US"/>
          </a:p>
        </p:txBody>
      </p:sp>
    </p:spTree>
    <p:extLst>
      <p:ext uri="{BB962C8B-B14F-4D97-AF65-F5344CB8AC3E}">
        <p14:creationId xmlns:p14="http://schemas.microsoft.com/office/powerpoint/2010/main" val="3970701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BDB56A-2C8D-4750-A417-0ED1A3BDF8E4}" type="datetime1">
              <a:rPr lang="en-US" smtClean="0"/>
              <a:t>12/4/2018</a:t>
            </a:fld>
            <a:endParaRPr lang="en-US"/>
          </a:p>
        </p:txBody>
      </p:sp>
      <p:sp>
        <p:nvSpPr>
          <p:cNvPr id="8" name="Footer Placeholder 7"/>
          <p:cNvSpPr>
            <a:spLocks noGrp="1"/>
          </p:cNvSpPr>
          <p:nvPr>
            <p:ph type="ftr" sz="quarter" idx="11"/>
          </p:nvPr>
        </p:nvSpPr>
        <p:spPr/>
        <p:txBody>
          <a:bodyPr/>
          <a:lstStyle/>
          <a:p>
            <a:r>
              <a:rPr lang="en-US" smtClean="0"/>
              <a:t>© Copyright 2018 Worthy and James Publishing</a:t>
            </a:r>
            <a:endParaRPr lang="en-US"/>
          </a:p>
        </p:txBody>
      </p:sp>
      <p:sp>
        <p:nvSpPr>
          <p:cNvPr id="9" name="Slide Number Placeholder 8"/>
          <p:cNvSpPr>
            <a:spLocks noGrp="1"/>
          </p:cNvSpPr>
          <p:nvPr>
            <p:ph type="sldNum" sz="quarter" idx="12"/>
          </p:nvPr>
        </p:nvSpPr>
        <p:spPr/>
        <p:txBody>
          <a:bodyPr/>
          <a:lstStyle/>
          <a:p>
            <a:fld id="{7568DC21-6C29-4D8C-A1D1-FC677ADE1E47}" type="slidenum">
              <a:rPr lang="en-US" smtClean="0"/>
              <a:t>‹#›</a:t>
            </a:fld>
            <a:endParaRPr lang="en-US"/>
          </a:p>
        </p:txBody>
      </p:sp>
    </p:spTree>
    <p:extLst>
      <p:ext uri="{BB962C8B-B14F-4D97-AF65-F5344CB8AC3E}">
        <p14:creationId xmlns:p14="http://schemas.microsoft.com/office/powerpoint/2010/main" val="2799211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3172AF-27DE-4A0B-904B-75A4B8713E24}" type="datetime1">
              <a:rPr lang="en-US" smtClean="0"/>
              <a:t>12/4/2018</a:t>
            </a:fld>
            <a:endParaRPr lang="en-US"/>
          </a:p>
        </p:txBody>
      </p:sp>
      <p:sp>
        <p:nvSpPr>
          <p:cNvPr id="4" name="Footer Placeholder 3"/>
          <p:cNvSpPr>
            <a:spLocks noGrp="1"/>
          </p:cNvSpPr>
          <p:nvPr>
            <p:ph type="ftr" sz="quarter" idx="11"/>
          </p:nvPr>
        </p:nvSpPr>
        <p:spPr/>
        <p:txBody>
          <a:bodyPr/>
          <a:lstStyle/>
          <a:p>
            <a:r>
              <a:rPr lang="en-US" smtClean="0"/>
              <a:t>© Copyright 2018 Worthy and James Publishing</a:t>
            </a:r>
            <a:endParaRPr lang="en-US"/>
          </a:p>
        </p:txBody>
      </p:sp>
      <p:sp>
        <p:nvSpPr>
          <p:cNvPr id="5" name="Slide Number Placeholder 4"/>
          <p:cNvSpPr>
            <a:spLocks noGrp="1"/>
          </p:cNvSpPr>
          <p:nvPr>
            <p:ph type="sldNum" sz="quarter" idx="12"/>
          </p:nvPr>
        </p:nvSpPr>
        <p:spPr/>
        <p:txBody>
          <a:bodyPr/>
          <a:lstStyle/>
          <a:p>
            <a:fld id="{7568DC21-6C29-4D8C-A1D1-FC677ADE1E47}" type="slidenum">
              <a:rPr lang="en-US" smtClean="0"/>
              <a:t>‹#›</a:t>
            </a:fld>
            <a:endParaRPr lang="en-US"/>
          </a:p>
        </p:txBody>
      </p:sp>
    </p:spTree>
    <p:extLst>
      <p:ext uri="{BB962C8B-B14F-4D97-AF65-F5344CB8AC3E}">
        <p14:creationId xmlns:p14="http://schemas.microsoft.com/office/powerpoint/2010/main" val="1469154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082C94-EC22-467A-97E9-8430632B9511}" type="datetime1">
              <a:rPr lang="en-US" smtClean="0"/>
              <a:t>12/4/2018</a:t>
            </a:fld>
            <a:endParaRPr lang="en-US"/>
          </a:p>
        </p:txBody>
      </p:sp>
      <p:sp>
        <p:nvSpPr>
          <p:cNvPr id="3" name="Footer Placeholder 2"/>
          <p:cNvSpPr>
            <a:spLocks noGrp="1"/>
          </p:cNvSpPr>
          <p:nvPr>
            <p:ph type="ftr" sz="quarter" idx="11"/>
          </p:nvPr>
        </p:nvSpPr>
        <p:spPr/>
        <p:txBody>
          <a:bodyPr/>
          <a:lstStyle/>
          <a:p>
            <a:r>
              <a:rPr lang="en-US" smtClean="0"/>
              <a:t>© Copyright 2018 Worthy and James Publishing</a:t>
            </a:r>
            <a:endParaRPr lang="en-US"/>
          </a:p>
        </p:txBody>
      </p:sp>
      <p:sp>
        <p:nvSpPr>
          <p:cNvPr id="4" name="Slide Number Placeholder 3"/>
          <p:cNvSpPr>
            <a:spLocks noGrp="1"/>
          </p:cNvSpPr>
          <p:nvPr>
            <p:ph type="sldNum" sz="quarter" idx="12"/>
          </p:nvPr>
        </p:nvSpPr>
        <p:spPr/>
        <p:txBody>
          <a:bodyPr/>
          <a:lstStyle/>
          <a:p>
            <a:fld id="{7568DC21-6C29-4D8C-A1D1-FC677ADE1E47}" type="slidenum">
              <a:rPr lang="en-US" smtClean="0"/>
              <a:t>‹#›</a:t>
            </a:fld>
            <a:endParaRPr lang="en-US"/>
          </a:p>
        </p:txBody>
      </p:sp>
    </p:spTree>
    <p:extLst>
      <p:ext uri="{BB962C8B-B14F-4D97-AF65-F5344CB8AC3E}">
        <p14:creationId xmlns:p14="http://schemas.microsoft.com/office/powerpoint/2010/main" val="2112742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AFDD67-6426-45D5-9056-4CDC146698DA}" type="datetime1">
              <a:rPr lang="en-US" smtClean="0"/>
              <a:t>12/4/2018</a:t>
            </a:fld>
            <a:endParaRPr lang="en-US"/>
          </a:p>
        </p:txBody>
      </p:sp>
      <p:sp>
        <p:nvSpPr>
          <p:cNvPr id="6" name="Footer Placeholder 5"/>
          <p:cNvSpPr>
            <a:spLocks noGrp="1"/>
          </p:cNvSpPr>
          <p:nvPr>
            <p:ph type="ftr" sz="quarter" idx="11"/>
          </p:nvPr>
        </p:nvSpPr>
        <p:spPr/>
        <p:txBody>
          <a:bodyPr/>
          <a:lstStyle/>
          <a:p>
            <a:r>
              <a:rPr lang="en-US" smtClean="0"/>
              <a:t>© Copyright 2018 Worthy and James Publishing</a:t>
            </a:r>
            <a:endParaRPr lang="en-US"/>
          </a:p>
        </p:txBody>
      </p:sp>
      <p:sp>
        <p:nvSpPr>
          <p:cNvPr id="7" name="Slide Number Placeholder 6"/>
          <p:cNvSpPr>
            <a:spLocks noGrp="1"/>
          </p:cNvSpPr>
          <p:nvPr>
            <p:ph type="sldNum" sz="quarter" idx="12"/>
          </p:nvPr>
        </p:nvSpPr>
        <p:spPr/>
        <p:txBody>
          <a:bodyPr/>
          <a:lstStyle/>
          <a:p>
            <a:fld id="{7568DC21-6C29-4D8C-A1D1-FC677ADE1E47}" type="slidenum">
              <a:rPr lang="en-US" smtClean="0"/>
              <a:t>‹#›</a:t>
            </a:fld>
            <a:endParaRPr lang="en-US"/>
          </a:p>
        </p:txBody>
      </p:sp>
    </p:spTree>
    <p:extLst>
      <p:ext uri="{BB962C8B-B14F-4D97-AF65-F5344CB8AC3E}">
        <p14:creationId xmlns:p14="http://schemas.microsoft.com/office/powerpoint/2010/main" val="2315143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A4CC4C-ACA6-4658-9935-48B0C42E7D51}" type="datetime1">
              <a:rPr lang="en-US" smtClean="0"/>
              <a:t>12/4/2018</a:t>
            </a:fld>
            <a:endParaRPr lang="en-US"/>
          </a:p>
        </p:txBody>
      </p:sp>
      <p:sp>
        <p:nvSpPr>
          <p:cNvPr id="6" name="Footer Placeholder 5"/>
          <p:cNvSpPr>
            <a:spLocks noGrp="1"/>
          </p:cNvSpPr>
          <p:nvPr>
            <p:ph type="ftr" sz="quarter" idx="11"/>
          </p:nvPr>
        </p:nvSpPr>
        <p:spPr/>
        <p:txBody>
          <a:bodyPr/>
          <a:lstStyle/>
          <a:p>
            <a:r>
              <a:rPr lang="en-US" smtClean="0"/>
              <a:t>© Copyright 2018 Worthy and James Publishing</a:t>
            </a:r>
            <a:endParaRPr lang="en-US"/>
          </a:p>
        </p:txBody>
      </p:sp>
      <p:sp>
        <p:nvSpPr>
          <p:cNvPr id="7" name="Slide Number Placeholder 6"/>
          <p:cNvSpPr>
            <a:spLocks noGrp="1"/>
          </p:cNvSpPr>
          <p:nvPr>
            <p:ph type="sldNum" sz="quarter" idx="12"/>
          </p:nvPr>
        </p:nvSpPr>
        <p:spPr/>
        <p:txBody>
          <a:bodyPr/>
          <a:lstStyle/>
          <a:p>
            <a:fld id="{7568DC21-6C29-4D8C-A1D1-FC677ADE1E47}" type="slidenum">
              <a:rPr lang="en-US" smtClean="0"/>
              <a:t>‹#›</a:t>
            </a:fld>
            <a:endParaRPr lang="en-US"/>
          </a:p>
        </p:txBody>
      </p:sp>
    </p:spTree>
    <p:extLst>
      <p:ext uri="{BB962C8B-B14F-4D97-AF65-F5344CB8AC3E}">
        <p14:creationId xmlns:p14="http://schemas.microsoft.com/office/powerpoint/2010/main" val="4019595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F15CD6-B6C0-4CAD-9173-28AA32A2E8B2}" type="datetime1">
              <a:rPr lang="en-US" smtClean="0"/>
              <a:t>12/4/2018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Copyright 2018 Worthy and James Publishing</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68DC21-6C29-4D8C-A1D1-FC677ADE1E47}" type="slidenum">
              <a:rPr lang="en-US" smtClean="0"/>
              <a:t>‹#›</a:t>
            </a:fld>
            <a:endParaRPr lang="en-US"/>
          </a:p>
        </p:txBody>
      </p:sp>
    </p:spTree>
    <p:extLst>
      <p:ext uri="{BB962C8B-B14F-4D97-AF65-F5344CB8AC3E}">
        <p14:creationId xmlns:p14="http://schemas.microsoft.com/office/powerpoint/2010/main" val="495304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B47A53-ACC0-4E8F-9121-BEA30AF085F9}"/>
              </a:ext>
            </a:extLst>
          </p:cNvPr>
          <p:cNvSpPr>
            <a:spLocks noGrp="1"/>
          </p:cNvSpPr>
          <p:nvPr>
            <p:ph type="ctrTitle"/>
          </p:nvPr>
        </p:nvSpPr>
        <p:spPr>
          <a:xfrm>
            <a:off x="5277328" y="640082"/>
            <a:ext cx="6274591" cy="3351602"/>
          </a:xfrm>
        </p:spPr>
        <p:txBody>
          <a:bodyPr>
            <a:normAutofit/>
          </a:body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1 </a:t>
            </a:r>
            <a:r>
              <a:rPr lang="en-US" sz="4700" dirty="0">
                <a:solidFill>
                  <a:schemeClr val="bg1"/>
                </a:solidFill>
              </a:rPr>
              <a:t/>
            </a:r>
            <a:br>
              <a:rPr lang="en-US" sz="4700" dirty="0">
                <a:solidFill>
                  <a:schemeClr val="bg1"/>
                </a:solidFill>
              </a:rPr>
            </a:br>
            <a:endParaRPr lang="en-US" sz="4700" dirty="0">
              <a:solidFill>
                <a:schemeClr val="bg1"/>
              </a:solidFill>
            </a:endParaRPr>
          </a:p>
        </p:txBody>
      </p:sp>
      <p:sp>
        <p:nvSpPr>
          <p:cNvPr id="5" name="Footer Placeholder 4">
            <a:extLst>
              <a:ext uri="{FF2B5EF4-FFF2-40B4-BE49-F238E27FC236}">
                <a16:creationId xmlns:a16="http://schemas.microsoft.com/office/drawing/2014/main" xmlns="" id="{A6002148-351F-4AC2-BF7F-BC24060DA456}"/>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US">
                <a:solidFill>
                  <a:schemeClr val="bg1">
                    <a:lumMod val="85000"/>
                  </a:schemeClr>
                </a:solidFill>
              </a:rPr>
              <a:t>© Copyright 2018 Worthy and James Publishing</a:t>
            </a:r>
          </a:p>
        </p:txBody>
      </p:sp>
      <p:pic>
        <p:nvPicPr>
          <p:cNvPr id="6" name="Picture 5" descr="Macintosh HD:Users:gregmostyn:Desktop:Covers:wetransfer-002f23 2:Cover-v1-blue-front copy.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637246" cy="6858000"/>
          </a:xfrm>
          <a:prstGeom prst="rect">
            <a:avLst/>
          </a:prstGeom>
          <a:noFill/>
          <a:ln>
            <a:noFill/>
          </a:ln>
        </p:spPr>
      </p:pic>
      <p:sp>
        <p:nvSpPr>
          <p:cNvPr id="3" name="Rectangle 2"/>
          <p:cNvSpPr/>
          <p:nvPr/>
        </p:nvSpPr>
        <p:spPr>
          <a:xfrm>
            <a:off x="4637246" y="0"/>
            <a:ext cx="7554754"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xmlns="" id="{D4B47A53-ACC0-4E8F-9121-BEA30AF085F9}"/>
              </a:ext>
            </a:extLst>
          </p:cNvPr>
          <p:cNvSpPr txBox="1">
            <a:spLocks/>
          </p:cNvSpPr>
          <p:nvPr/>
        </p:nvSpPr>
        <p:spPr>
          <a:xfrm>
            <a:off x="5429728" y="792482"/>
            <a:ext cx="6274591" cy="33516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700" b="1">
                <a:solidFill>
                  <a:schemeClr val="bg1"/>
                </a:solidFill>
              </a:rPr>
              <a:t>Basic Accounting Concepts Principles and Procedures, 2</a:t>
            </a:r>
            <a:r>
              <a:rPr lang="en-US" sz="4700" b="1" baseline="30000">
                <a:solidFill>
                  <a:schemeClr val="bg1"/>
                </a:solidFill>
              </a:rPr>
              <a:t>nd</a:t>
            </a:r>
            <a:r>
              <a:rPr lang="en-US" sz="4700" b="1">
                <a:solidFill>
                  <a:schemeClr val="bg1"/>
                </a:solidFill>
              </a:rPr>
              <a:t> Edition, Volume 1 </a:t>
            </a:r>
            <a:r>
              <a:rPr lang="en-US" sz="4700">
                <a:solidFill>
                  <a:schemeClr val="bg1"/>
                </a:solidFill>
              </a:rPr>
              <a:t/>
            </a:r>
            <a:br>
              <a:rPr lang="en-US" sz="4700">
                <a:solidFill>
                  <a:schemeClr val="bg1"/>
                </a:solidFill>
              </a:rPr>
            </a:br>
            <a:endParaRPr lang="en-US" sz="4700" dirty="0">
              <a:solidFill>
                <a:schemeClr val="bg1"/>
              </a:solidFill>
            </a:endParaRPr>
          </a:p>
        </p:txBody>
      </p:sp>
    </p:spTree>
    <p:extLst>
      <p:ext uri="{BB962C8B-B14F-4D97-AF65-F5344CB8AC3E}">
        <p14:creationId xmlns:p14="http://schemas.microsoft.com/office/powerpoint/2010/main" val="882450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Copyright 2018 Worthy and James Publishing</a:t>
            </a:r>
            <a:endParaRPr lang="en-US"/>
          </a:p>
        </p:txBody>
      </p:sp>
      <p:sp>
        <p:nvSpPr>
          <p:cNvPr id="3" name="Rectangle 2"/>
          <p:cNvSpPr/>
          <p:nvPr/>
        </p:nvSpPr>
        <p:spPr>
          <a:xfrm>
            <a:off x="4590406" y="161499"/>
            <a:ext cx="3227165" cy="523220"/>
          </a:xfrm>
          <a:prstGeom prst="rect">
            <a:avLst/>
          </a:prstGeom>
        </p:spPr>
        <p:txBody>
          <a:bodyPr wrap="none">
            <a:spAutoFit/>
          </a:bodyPr>
          <a:lstStyle/>
          <a:p>
            <a:r>
              <a:rPr lang="en-US" sz="2800" b="1" dirty="0" smtClean="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rPr>
              <a:t>Common Liabilities</a:t>
            </a:r>
            <a:endParaRPr lang="en-US" sz="2800" dirty="0">
              <a:solidFill>
                <a:schemeClr val="accent1">
                  <a:lumMod val="50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714479238"/>
              </p:ext>
            </p:extLst>
          </p:nvPr>
        </p:nvGraphicFramePr>
        <p:xfrm>
          <a:off x="3555002" y="1338648"/>
          <a:ext cx="5726430" cy="4053840"/>
        </p:xfrm>
        <a:graphic>
          <a:graphicData uri="http://schemas.openxmlformats.org/drawingml/2006/table">
            <a:tbl>
              <a:tblPr firstRow="1" firstCol="1" bandRow="1">
                <a:tableStyleId>{2D5ABB26-0587-4C30-8999-92F81FD0307C}</a:tableStyleId>
              </a:tblPr>
              <a:tblGrid>
                <a:gridCol w="1325880">
                  <a:extLst>
                    <a:ext uri="{9D8B030D-6E8A-4147-A177-3AD203B41FA5}">
                      <a16:colId xmlns:a16="http://schemas.microsoft.com/office/drawing/2014/main" xmlns="" val="20000"/>
                    </a:ext>
                  </a:extLst>
                </a:gridCol>
                <a:gridCol w="4400550">
                  <a:extLst>
                    <a:ext uri="{9D8B030D-6E8A-4147-A177-3AD203B41FA5}">
                      <a16:colId xmlns:a16="http://schemas.microsoft.com/office/drawing/2014/main" xmlns="" val="20001"/>
                    </a:ext>
                  </a:extLst>
                </a:gridCol>
              </a:tblGrid>
              <a:tr h="0">
                <a:tc>
                  <a:txBody>
                    <a:bodyPr/>
                    <a:lstStyle/>
                    <a:p>
                      <a:pPr marL="0" marR="0" algn="ctr">
                        <a:spcBef>
                          <a:spcPts val="0"/>
                        </a:spcBef>
                        <a:spcAft>
                          <a:spcPts val="0"/>
                        </a:spcAft>
                      </a:pPr>
                      <a:r>
                        <a:rPr lang="en-US" sz="1400" dirty="0">
                          <a:effectLst/>
                        </a:rPr>
                        <a:t>Liability Name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Description</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147955">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0">
                <a:tc>
                  <a:txBody>
                    <a:bodyPr/>
                    <a:lstStyle/>
                    <a:p>
                      <a:pPr marL="0" marR="0">
                        <a:spcBef>
                          <a:spcPts val="1200"/>
                        </a:spcBef>
                        <a:spcAft>
                          <a:spcPts val="0"/>
                        </a:spcAft>
                      </a:pPr>
                      <a:r>
                        <a:rPr lang="en-US" sz="1400" dirty="0">
                          <a:effectLst/>
                        </a:rPr>
                        <a:t>• Accounts</a:t>
                      </a:r>
                    </a:p>
                    <a:p>
                      <a:pPr marL="0" marR="0">
                        <a:spcBef>
                          <a:spcPts val="0"/>
                        </a:spcBef>
                        <a:spcAft>
                          <a:spcPts val="0"/>
                        </a:spcAft>
                      </a:pPr>
                      <a:r>
                        <a:rPr lang="en-US" sz="1400" dirty="0">
                          <a:effectLst/>
                        </a:rPr>
                        <a:t>  </a:t>
                      </a:r>
                      <a:r>
                        <a:rPr lang="en-US" sz="1400" dirty="0" smtClean="0">
                          <a:effectLst/>
                        </a:rPr>
                        <a:t> Payable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The legal obligation to pay money to vendors and service providers.  Usually requires payment in 30-60 days.  The opposite of accounts receivable. These are sometimes called “trade payables”.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0">
                <a:tc>
                  <a:txBody>
                    <a:bodyPr/>
                    <a:lstStyle/>
                    <a:p>
                      <a:pPr marL="0" marR="0">
                        <a:spcBef>
                          <a:spcPts val="1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0">
                <a:tc>
                  <a:txBody>
                    <a:bodyPr/>
                    <a:lstStyle/>
                    <a:p>
                      <a:pPr marL="0" marR="0">
                        <a:spcBef>
                          <a:spcPts val="0"/>
                        </a:spcBef>
                        <a:spcAft>
                          <a:spcPts val="0"/>
                        </a:spcAft>
                      </a:pPr>
                      <a:r>
                        <a:rPr lang="en-US" sz="1400">
                          <a:effectLst/>
                        </a:rPr>
                        <a:t>• Unearned</a:t>
                      </a:r>
                    </a:p>
                    <a:p>
                      <a:pPr marL="0" marR="0">
                        <a:spcBef>
                          <a:spcPts val="0"/>
                        </a:spcBef>
                        <a:spcAft>
                          <a:spcPts val="0"/>
                        </a:spcAft>
                      </a:pPr>
                      <a:r>
                        <a:rPr lang="en-US" sz="1400">
                          <a:effectLst/>
                        </a:rPr>
                        <a:t>   Revenue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An advance payment from a customer that creates the legal obligation to either perform services/deliver product or return the payment.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r h="0">
                <a:tc>
                  <a:txBody>
                    <a:bodyPr/>
                    <a:lstStyle/>
                    <a:p>
                      <a:pPr marL="0" marR="0">
                        <a:spcBef>
                          <a:spcPts val="1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10006"/>
                  </a:ext>
                </a:extLst>
              </a:tr>
              <a:tr h="0">
                <a:tc>
                  <a:txBody>
                    <a:bodyPr/>
                    <a:lstStyle/>
                    <a:p>
                      <a:pPr marL="0" marR="0">
                        <a:spcBef>
                          <a:spcPts val="0"/>
                        </a:spcBef>
                        <a:spcAft>
                          <a:spcPts val="0"/>
                        </a:spcAft>
                      </a:pPr>
                      <a:r>
                        <a:rPr lang="en-US" sz="1400" dirty="0">
                          <a:effectLst/>
                        </a:rPr>
                        <a:t>• Wages</a:t>
                      </a:r>
                    </a:p>
                    <a:p>
                      <a:pPr marL="0" marR="0">
                        <a:spcBef>
                          <a:spcPts val="0"/>
                        </a:spcBef>
                        <a:spcAft>
                          <a:spcPts val="0"/>
                        </a:spcAft>
                      </a:pPr>
                      <a:r>
                        <a:rPr lang="en-US" sz="1400" dirty="0">
                          <a:effectLst/>
                        </a:rPr>
                        <a:t>  </a:t>
                      </a:r>
                      <a:r>
                        <a:rPr lang="en-US" sz="1400" dirty="0" smtClean="0">
                          <a:effectLst/>
                        </a:rPr>
                        <a:t> Payable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The legal obligation to pay employees for their services.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10007"/>
                  </a:ext>
                </a:extLst>
              </a:tr>
              <a:tr h="0">
                <a:tc>
                  <a:txBody>
                    <a:bodyPr/>
                    <a:lstStyle/>
                    <a:p>
                      <a:pPr marL="0" marR="0">
                        <a:spcBef>
                          <a:spcPts val="1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10008"/>
                  </a:ext>
                </a:extLst>
              </a:tr>
              <a:tr h="0">
                <a:tc>
                  <a:txBody>
                    <a:bodyPr/>
                    <a:lstStyle/>
                    <a:p>
                      <a:pPr marL="0" marR="0">
                        <a:spcBef>
                          <a:spcPts val="1200"/>
                        </a:spcBef>
                        <a:spcAft>
                          <a:spcPts val="0"/>
                        </a:spcAft>
                      </a:pPr>
                      <a:r>
                        <a:rPr lang="en-US" sz="1400" dirty="0">
                          <a:effectLst/>
                        </a:rPr>
                        <a:t>• Note</a:t>
                      </a:r>
                    </a:p>
                    <a:p>
                      <a:pPr marL="0" marR="0">
                        <a:spcBef>
                          <a:spcPts val="0"/>
                        </a:spcBef>
                        <a:spcAft>
                          <a:spcPts val="0"/>
                        </a:spcAft>
                      </a:pPr>
                      <a:r>
                        <a:rPr lang="en-US" sz="1400" dirty="0">
                          <a:effectLst/>
                        </a:rPr>
                        <a:t>  </a:t>
                      </a:r>
                      <a:r>
                        <a:rPr lang="en-US" sz="1400" dirty="0" smtClean="0">
                          <a:effectLst/>
                        </a:rPr>
                        <a:t> Payable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dirty="0">
                          <a:effectLst/>
                        </a:rPr>
                        <a:t>The legal obligation to pay money as a result of a formal a borrower’s formal signed promise to pay (called the “note”).  May be short-term or long-term.  The opposite of a note receivable.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613005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Copyright 2018 Worthy and James Publishing</a:t>
            </a:r>
            <a:endParaRPr lang="en-US"/>
          </a:p>
        </p:txBody>
      </p:sp>
      <p:sp>
        <p:nvSpPr>
          <p:cNvPr id="3" name="Rectangle 2"/>
          <p:cNvSpPr/>
          <p:nvPr/>
        </p:nvSpPr>
        <p:spPr>
          <a:xfrm>
            <a:off x="3807798" y="283420"/>
            <a:ext cx="4924746" cy="523220"/>
          </a:xfrm>
          <a:prstGeom prst="rect">
            <a:avLst/>
          </a:prstGeom>
        </p:spPr>
        <p:txBody>
          <a:bodyPr wrap="none">
            <a:spAutoFit/>
          </a:bodyPr>
          <a:lstStyle/>
          <a:p>
            <a:pPr algn="ctr"/>
            <a:r>
              <a:rPr lang="en-US" sz="2800" b="1" dirty="0" smtClean="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rPr>
              <a:t>Common Liabilities,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639244422"/>
              </p:ext>
            </p:extLst>
          </p:nvPr>
        </p:nvGraphicFramePr>
        <p:xfrm>
          <a:off x="3154408" y="1722120"/>
          <a:ext cx="5726430" cy="1706880"/>
        </p:xfrm>
        <a:graphic>
          <a:graphicData uri="http://schemas.openxmlformats.org/drawingml/2006/table">
            <a:tbl>
              <a:tblPr firstRow="1" firstCol="1" bandRow="1">
                <a:tableStyleId>{2D5ABB26-0587-4C30-8999-92F81FD0307C}</a:tableStyleId>
              </a:tblPr>
              <a:tblGrid>
                <a:gridCol w="1325880">
                  <a:extLst>
                    <a:ext uri="{9D8B030D-6E8A-4147-A177-3AD203B41FA5}">
                      <a16:colId xmlns:a16="http://schemas.microsoft.com/office/drawing/2014/main" xmlns="" val="20000"/>
                    </a:ext>
                  </a:extLst>
                </a:gridCol>
                <a:gridCol w="4400550">
                  <a:extLst>
                    <a:ext uri="{9D8B030D-6E8A-4147-A177-3AD203B41FA5}">
                      <a16:colId xmlns:a16="http://schemas.microsoft.com/office/drawing/2014/main" xmlns="" val="20001"/>
                    </a:ext>
                  </a:extLst>
                </a:gridCol>
              </a:tblGrid>
              <a:tr h="0">
                <a:tc>
                  <a:txBody>
                    <a:bodyPr/>
                    <a:lstStyle/>
                    <a:p>
                      <a:pPr marL="0" marR="0" algn="ctr">
                        <a:spcBef>
                          <a:spcPts val="0"/>
                        </a:spcBef>
                        <a:spcAft>
                          <a:spcPts val="0"/>
                        </a:spcAft>
                      </a:pPr>
                      <a:r>
                        <a:rPr lang="en-US" sz="1400" dirty="0">
                          <a:effectLst/>
                        </a:rPr>
                        <a:t>Liability Name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Description</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0">
                <a:tc>
                  <a:txBody>
                    <a:bodyPr/>
                    <a:lstStyle/>
                    <a:p>
                      <a:pPr marL="0" marR="0">
                        <a:spcBef>
                          <a:spcPts val="1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0">
                <a:tc>
                  <a:txBody>
                    <a:bodyPr/>
                    <a:lstStyle/>
                    <a:p>
                      <a:pPr marL="0" marR="0">
                        <a:spcBef>
                          <a:spcPts val="1200"/>
                        </a:spcBef>
                        <a:spcAft>
                          <a:spcPts val="0"/>
                        </a:spcAft>
                      </a:pPr>
                      <a:r>
                        <a:rPr lang="en-US" sz="1400" dirty="0">
                          <a:effectLst/>
                        </a:rPr>
                        <a:t>• Interest</a:t>
                      </a:r>
                    </a:p>
                    <a:p>
                      <a:pPr marL="0" marR="0">
                        <a:spcBef>
                          <a:spcPts val="0"/>
                        </a:spcBef>
                        <a:spcAft>
                          <a:spcPts val="0"/>
                        </a:spcAft>
                      </a:pPr>
                      <a:r>
                        <a:rPr lang="en-US" sz="1400" dirty="0" smtClean="0">
                          <a:effectLst/>
                        </a:rPr>
                        <a:t>   </a:t>
                      </a:r>
                      <a:r>
                        <a:rPr lang="en-US" sz="1400" dirty="0">
                          <a:effectLst/>
                        </a:rPr>
                        <a:t>Payable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dirty="0">
                          <a:effectLst/>
                        </a:rPr>
                        <a:t>The legal obligation to pay interest that has been incurred on a loan.  Usually requires payment in the near future.  The opposite of interest receivable.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0">
                <a:tc>
                  <a:txBody>
                    <a:bodyPr/>
                    <a:lstStyle/>
                    <a:p>
                      <a:pPr marL="0" marR="0">
                        <a:spcBef>
                          <a:spcPts val="1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0">
                <a:tc>
                  <a:txBody>
                    <a:bodyPr/>
                    <a:lstStyle/>
                    <a:p>
                      <a:pPr marL="0" marR="0">
                        <a:spcBef>
                          <a:spcPts val="0"/>
                        </a:spcBef>
                        <a:spcAft>
                          <a:spcPts val="0"/>
                        </a:spcAft>
                      </a:pPr>
                      <a:r>
                        <a:rPr lang="en-US" sz="1400" dirty="0">
                          <a:effectLst/>
                        </a:rPr>
                        <a:t>• Taxes</a:t>
                      </a:r>
                    </a:p>
                    <a:p>
                      <a:pPr marL="0" marR="0">
                        <a:spcBef>
                          <a:spcPts val="0"/>
                        </a:spcBef>
                        <a:spcAft>
                          <a:spcPts val="0"/>
                        </a:spcAft>
                      </a:pPr>
                      <a:r>
                        <a:rPr lang="en-US" sz="1400" dirty="0">
                          <a:effectLst/>
                        </a:rPr>
                        <a:t>  </a:t>
                      </a:r>
                      <a:r>
                        <a:rPr lang="en-US" sz="1400" dirty="0" smtClean="0">
                          <a:effectLst/>
                        </a:rPr>
                        <a:t> Payable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300"/>
                        </a:spcBef>
                        <a:spcAft>
                          <a:spcPts val="0"/>
                        </a:spcAft>
                      </a:pPr>
                      <a:r>
                        <a:rPr lang="en-US" sz="1400" dirty="0">
                          <a:effectLst/>
                        </a:rPr>
                        <a:t>The legal obligation to pay a tax that has been incurred.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bl>
          </a:graphicData>
        </a:graphic>
      </p:graphicFrame>
      <p:sp>
        <p:nvSpPr>
          <p:cNvPr id="7" name="Rectangle 6"/>
          <p:cNvSpPr/>
          <p:nvPr/>
        </p:nvSpPr>
        <p:spPr>
          <a:xfrm>
            <a:off x="2002972" y="4333280"/>
            <a:ext cx="9396548" cy="1200329"/>
          </a:xfrm>
          <a:prstGeom prst="rect">
            <a:avLst/>
          </a:prstGeom>
        </p:spPr>
        <p:txBody>
          <a:bodyPr wrap="square">
            <a:spAutoFit/>
          </a:bodyPr>
          <a:lstStyle/>
          <a:p>
            <a:r>
              <a:rPr lang="en-US" sz="1600" dirty="0" smtClean="0">
                <a:effectLst/>
                <a:latin typeface="Times" panose="02020603050405020304" pitchFamily="18" charset="0"/>
                <a:ea typeface="MS Mincho" panose="02020609040205080304" pitchFamily="49" charset="-128"/>
                <a:cs typeface="Times New Roman" panose="02020603050405020304" pitchFamily="18" charset="0"/>
              </a:rPr>
              <a:t>Note: There may be various other legal obligations that become liabilities that are related to large businesses, such as warranties, refunds, coupons, dividends, and bonds payable.  These are discussed in volume 2</a:t>
            </a:r>
          </a:p>
          <a:p>
            <a:r>
              <a:rPr lang="en-US" sz="2000" b="1" dirty="0" smtClean="0">
                <a:effectLst/>
                <a:latin typeface="Times" panose="02020603050405020304" pitchFamily="18" charset="0"/>
                <a:ea typeface="MS Mincho" panose="02020609040205080304" pitchFamily="49" charset="-128"/>
                <a:cs typeface="Times New Roman" panose="02020603050405020304" pitchFamily="18" charset="0"/>
              </a:rPr>
              <a:t/>
            </a:r>
            <a:br>
              <a:rPr lang="en-US" sz="2000" b="1" dirty="0" smtClean="0">
                <a:effectLst/>
                <a:latin typeface="Times" panose="02020603050405020304" pitchFamily="18" charset="0"/>
                <a:ea typeface="MS Mincho" panose="02020609040205080304" pitchFamily="49" charset="-128"/>
                <a:cs typeface="Times New Roman" panose="02020603050405020304" pitchFamily="18" charset="0"/>
              </a:rPr>
            </a:br>
            <a:r>
              <a:rPr lang="en-US" sz="2000" b="1"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836340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Copyright 2018 Worthy and James Publishing</a:t>
            </a:r>
            <a:endParaRPr lang="en-US"/>
          </a:p>
        </p:txBody>
      </p:sp>
      <p:sp>
        <p:nvSpPr>
          <p:cNvPr id="3" name="Rectangle 2"/>
          <p:cNvSpPr/>
          <p:nvPr/>
        </p:nvSpPr>
        <p:spPr>
          <a:xfrm>
            <a:off x="3452491" y="205043"/>
            <a:ext cx="5426357" cy="523220"/>
          </a:xfrm>
          <a:prstGeom prst="rect">
            <a:avLst/>
          </a:prstGeom>
        </p:spPr>
        <p:txBody>
          <a:bodyPr wrap="none">
            <a:spAutoFit/>
          </a:bodyPr>
          <a:lstStyle/>
          <a:p>
            <a:pPr algn="ctr"/>
            <a:r>
              <a:rPr lang="en-US" sz="2800" b="1" dirty="0" smtClean="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rPr>
              <a:t>Unsecured and Secured Liabilities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p:cNvSpPr/>
          <p:nvPr/>
        </p:nvSpPr>
        <p:spPr>
          <a:xfrm>
            <a:off x="2420983" y="1124148"/>
            <a:ext cx="8952411" cy="5232202"/>
          </a:xfrm>
          <a:prstGeom prst="rect">
            <a:avLst/>
          </a:prstGeom>
        </p:spPr>
        <p:txBody>
          <a:bodyPr wrap="square">
            <a:spAutoFit/>
          </a:bodyPr>
          <a:lstStyle/>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Most business liabilities are </a:t>
            </a:r>
            <a:r>
              <a:rPr lang="en-US" b="1" dirty="0" smtClean="0">
                <a:solidFill>
                  <a:srgbClr val="0000FF"/>
                </a:solidFill>
                <a:effectLst/>
                <a:latin typeface="Times" panose="02020603050405020304" pitchFamily="18" charset="0"/>
                <a:ea typeface="MS Mincho" panose="02020609040205080304" pitchFamily="49" charset="-128"/>
                <a:cs typeface="Times New Roman" panose="02020603050405020304" pitchFamily="18" charset="0"/>
              </a:rPr>
              <a:t>unsecured</a:t>
            </a:r>
            <a:r>
              <a:rPr lang="en-US" dirty="0" smtClean="0">
                <a:effectLst/>
                <a:latin typeface="Times" panose="02020603050405020304" pitchFamily="18" charset="0"/>
                <a:ea typeface="MS Mincho" panose="02020609040205080304" pitchFamily="49" charset="-128"/>
                <a:cs typeface="Times New Roman" panose="02020603050405020304" pitchFamily="18" charset="0"/>
              </a:rPr>
              <a:t>.  An unsecured liability means that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it is a general claim against any and all of the assets of a business, along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with all other unsecured liabilities.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sz="2000" b="1"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Sometimes liabilities are </a:t>
            </a:r>
            <a:r>
              <a:rPr lang="en-US" b="1" dirty="0" smtClean="0">
                <a:solidFill>
                  <a:srgbClr val="0000FF"/>
                </a:solidFill>
                <a:effectLst/>
                <a:latin typeface="Times" panose="02020603050405020304" pitchFamily="18" charset="0"/>
                <a:ea typeface="MS Mincho" panose="02020609040205080304" pitchFamily="49" charset="-128"/>
                <a:cs typeface="Times New Roman" panose="02020603050405020304" pitchFamily="18" charset="0"/>
              </a:rPr>
              <a:t>secured</a:t>
            </a:r>
            <a:r>
              <a:rPr lang="en-US" dirty="0" smtClean="0">
                <a:effectLst/>
                <a:latin typeface="Times" panose="02020603050405020304" pitchFamily="18" charset="0"/>
                <a:ea typeface="MS Mincho" panose="02020609040205080304" pitchFamily="49" charset="-128"/>
                <a:cs typeface="Times New Roman" panose="02020603050405020304" pitchFamily="18" charset="0"/>
              </a:rPr>
              <a:t>.  This happens most often with large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liabilities such as significant loans. It provides additional assurance to a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creditor that a debt will be paid.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A secured liability means that a creditor has the right to seize and sell a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designated asset if a particular loan is not paid on time.  A business cannot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dispose of the designated asset until the loan and interest on the loan it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secures is paid.   For example, most real estate loans use the property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purchased to secure the loan.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sz="2000" b="1"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sz="2000" b="1"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sz="2000" b="1" dirty="0" smtClean="0">
                <a:effectLst/>
                <a:latin typeface="Times" panose="02020603050405020304" pitchFamily="18" charset="0"/>
                <a:ea typeface="MS Mincho" panose="02020609040205080304" pitchFamily="49" charset="-128"/>
                <a:cs typeface="Times New Roman" panose="02020603050405020304" pitchFamily="18" charset="0"/>
              </a:rPr>
              <a:t/>
            </a:r>
            <a:br>
              <a:rPr lang="en-US" sz="2000" b="1" dirty="0" smtClean="0">
                <a:effectLst/>
                <a:latin typeface="Times" panose="02020603050405020304" pitchFamily="18" charset="0"/>
                <a:ea typeface="MS Mincho" panose="02020609040205080304" pitchFamily="49" charset="-128"/>
                <a:cs typeface="Times New Roman" panose="02020603050405020304" pitchFamily="18" charset="0"/>
              </a:rPr>
            </a:br>
            <a:r>
              <a:rPr lang="en-US" sz="2000" b="1"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457355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Copyright 2018 Worthy and James Publishing</a:t>
            </a:r>
            <a:endParaRPr lang="en-US"/>
          </a:p>
        </p:txBody>
      </p:sp>
      <p:sp>
        <p:nvSpPr>
          <p:cNvPr id="3" name="Rectangle 2"/>
          <p:cNvSpPr/>
          <p:nvPr/>
        </p:nvSpPr>
        <p:spPr>
          <a:xfrm>
            <a:off x="3835435" y="126665"/>
            <a:ext cx="4677884" cy="523220"/>
          </a:xfrm>
          <a:prstGeom prst="rect">
            <a:avLst/>
          </a:prstGeom>
        </p:spPr>
        <p:txBody>
          <a:bodyPr wrap="none">
            <a:spAutoFit/>
          </a:bodyPr>
          <a:lstStyle/>
          <a:p>
            <a:pPr algn="ctr"/>
            <a:r>
              <a:rPr lang="en-US" sz="2800" b="1" dirty="0" smtClean="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rPr>
              <a:t>Common Liability Confusion</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p:cNvSpPr/>
          <p:nvPr/>
        </p:nvSpPr>
        <p:spPr>
          <a:xfrm>
            <a:off x="2969621" y="1630403"/>
            <a:ext cx="7193281" cy="2031325"/>
          </a:xfrm>
          <a:prstGeom prst="rect">
            <a:avLst/>
          </a:prstGeom>
        </p:spPr>
        <p:txBody>
          <a:bodyPr wrap="square">
            <a:spAutoFit/>
          </a:bodyPr>
          <a:lstStyle/>
          <a:p>
            <a:r>
              <a:rPr lang="en-US" b="1" dirty="0" smtClean="0">
                <a:effectLst/>
                <a:latin typeface="Times" panose="02020603050405020304" pitchFamily="18" charset="0"/>
                <a:ea typeface="MS Mincho" panose="02020609040205080304" pitchFamily="49" charset="-128"/>
                <a:cs typeface="Times New Roman" panose="02020603050405020304" pitchFamily="18" charset="0"/>
              </a:rPr>
              <a:t>None of the following items are liabilities.</a:t>
            </a:r>
            <a:r>
              <a:rPr lang="en-US" dirty="0" smtClean="0">
                <a:effectLst/>
                <a:latin typeface="Times" panose="02020603050405020304" pitchFamily="18" charset="0"/>
                <a:ea typeface="MS Mincho" panose="02020609040205080304" pitchFamily="49" charset="-128"/>
                <a:cs typeface="Times New Roman" panose="02020603050405020304" pitchFamily="18" charset="0"/>
              </a:rPr>
              <a:t>  Why not?  (See next slide)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1. Hiring an employee</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2. Prepaid expense</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3. Returnable purchase</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4. Defective item purchase</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5. An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436754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Copyright 2018 Worthy and James Publishing</a:t>
            </a:r>
            <a:endParaRPr lang="en-US"/>
          </a:p>
        </p:txBody>
      </p:sp>
      <p:sp>
        <p:nvSpPr>
          <p:cNvPr id="3" name="Rectangle 2"/>
          <p:cNvSpPr/>
          <p:nvPr/>
        </p:nvSpPr>
        <p:spPr>
          <a:xfrm>
            <a:off x="5267257" y="396631"/>
            <a:ext cx="1500732" cy="523220"/>
          </a:xfrm>
          <a:prstGeom prst="rect">
            <a:avLst/>
          </a:prstGeom>
        </p:spPr>
        <p:txBody>
          <a:bodyPr wrap="none">
            <a:spAutoFit/>
          </a:bodyPr>
          <a:lstStyle/>
          <a:p>
            <a:pPr algn="ctr"/>
            <a:r>
              <a:rPr lang="en-US" sz="2800" b="1" dirty="0" smtClean="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rPr>
              <a:t>Answers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p:cNvSpPr/>
          <p:nvPr/>
        </p:nvSpPr>
        <p:spPr>
          <a:xfrm>
            <a:off x="1018903" y="1466379"/>
            <a:ext cx="10380617" cy="4524315"/>
          </a:xfrm>
          <a:prstGeom prst="rect">
            <a:avLst/>
          </a:prstGeom>
        </p:spPr>
        <p:txBody>
          <a:bodyPr wrap="square">
            <a:spAutoFit/>
          </a:bodyPr>
          <a:lstStyle/>
          <a:p>
            <a:r>
              <a:rPr lang="en-US" b="1" dirty="0" smtClean="0">
                <a:effectLst/>
                <a:latin typeface="Times" panose="02020603050405020304" pitchFamily="18" charset="0"/>
                <a:ea typeface="MS Mincho" panose="02020609040205080304" pitchFamily="49" charset="-128"/>
                <a:cs typeface="Times New Roman" panose="02020603050405020304" pitchFamily="18" charset="0"/>
              </a:rPr>
              <a:t>Not liabilities because:</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pPr marL="227013" indent="-227013"/>
            <a:r>
              <a:rPr lang="en-US" dirty="0" smtClean="0">
                <a:effectLst/>
                <a:latin typeface="Times" panose="02020603050405020304" pitchFamily="18" charset="0"/>
                <a:ea typeface="MS Mincho" panose="02020609040205080304" pitchFamily="49" charset="-128"/>
                <a:cs typeface="Times New Roman" panose="02020603050405020304" pitchFamily="18" charset="0"/>
              </a:rPr>
              <a:t>1. Hiring an employee: Simply hiring an employee does not create a liability if the employee has not performed services yet. Unless there is an employee contract that creates financial obligations, there no liability until services are performed.</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2. Prepaid expense:  A prepaid expense is an asset.</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pPr marL="227013" indent="-227013"/>
            <a:r>
              <a:rPr lang="en-US" dirty="0" smtClean="0">
                <a:effectLst/>
                <a:latin typeface="Times" panose="02020603050405020304" pitchFamily="18" charset="0"/>
                <a:ea typeface="MS Mincho" panose="02020609040205080304" pitchFamily="49" charset="-128"/>
                <a:cs typeface="Times New Roman" panose="02020603050405020304" pitchFamily="18" charset="0"/>
              </a:rPr>
              <a:t>3. Returnable purchase:  There is no obligation to pay within the return period.  This often applies to various purchases, including cars and merchandise.</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pPr marL="227013" indent="-227013"/>
            <a:r>
              <a:rPr lang="en-US"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4. Defective item purchase: There is no obligation to pay if the seller did not deliver what was agreed upon.</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pPr marL="227013" indent="-227013"/>
            <a:r>
              <a:rPr lang="en-US" dirty="0" smtClean="0">
                <a:effectLst/>
                <a:latin typeface="Times" panose="02020603050405020304" pitchFamily="18" charset="0"/>
                <a:ea typeface="MS Mincho" panose="02020609040205080304" pitchFamily="49" charset="-128"/>
                <a:cs typeface="Times New Roman" panose="02020603050405020304" pitchFamily="18" charset="0"/>
              </a:rPr>
              <a:t>5. An expense is a decrease in owner's equity caused by </a:t>
            </a:r>
            <a:r>
              <a:rPr lang="en-US" smtClean="0">
                <a:effectLst/>
                <a:latin typeface="Times" panose="02020603050405020304" pitchFamily="18" charset="0"/>
                <a:ea typeface="MS Mincho" panose="02020609040205080304" pitchFamily="49" charset="-128"/>
                <a:cs typeface="Times New Roman" panose="02020603050405020304" pitchFamily="18" charset="0"/>
              </a:rPr>
              <a:t>using </a:t>
            </a:r>
            <a:r>
              <a:rPr lang="en-US" smtClean="0">
                <a:effectLst/>
                <a:latin typeface="Times" panose="02020603050405020304" pitchFamily="18" charset="0"/>
                <a:ea typeface="MS Mincho" panose="02020609040205080304" pitchFamily="49" charset="-128"/>
                <a:cs typeface="Times New Roman" panose="02020603050405020304" pitchFamily="18" charset="0"/>
              </a:rPr>
              <a:t>up a </a:t>
            </a:r>
            <a:r>
              <a:rPr lang="en-US" dirty="0" smtClean="0">
                <a:effectLst/>
                <a:latin typeface="Times" panose="02020603050405020304" pitchFamily="18" charset="0"/>
                <a:ea typeface="MS Mincho" panose="02020609040205080304" pitchFamily="49" charset="-128"/>
                <a:cs typeface="Times New Roman" panose="02020603050405020304" pitchFamily="18" charset="0"/>
              </a:rPr>
              <a:t>resource to operate a business (adding value process).  Expenses may or may not involve liabilities (debt).</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pPr marL="227013" indent="-227013"/>
            <a:r>
              <a:rPr lang="en-US"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243068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78CC4A-4AB1-4EE6-B618-9A3741AB6F85}"/>
              </a:ext>
            </a:extLst>
          </p:cNvPr>
          <p:cNvSpPr>
            <a:spLocks noGrp="1"/>
          </p:cNvSpPr>
          <p:nvPr>
            <p:ph type="title"/>
          </p:nvPr>
        </p:nvSpPr>
        <p:spPr>
          <a:xfrm>
            <a:off x="702734" y="2371726"/>
            <a:ext cx="10331026" cy="734110"/>
          </a:xfrm>
        </p:spPr>
        <p:txBody>
          <a:bodyPr>
            <a:normAutofit fontScale="90000"/>
          </a:bodyPr>
          <a:lstStyle/>
          <a:p>
            <a:pPr algn="ctr"/>
            <a:r>
              <a:rPr lang="en-US" b="1" dirty="0"/>
              <a:t>Learning </a:t>
            </a:r>
            <a:r>
              <a:rPr lang="en-US" b="1"/>
              <a:t>Goal </a:t>
            </a:r>
            <a:r>
              <a:rPr lang="en-US" b="1" smtClean="0"/>
              <a:t>7</a:t>
            </a:r>
            <a:r>
              <a:rPr lang="en-US" dirty="0"/>
              <a:t/>
            </a:r>
            <a:br>
              <a:rPr lang="en-US" dirty="0"/>
            </a:br>
            <a:endParaRPr lang="en-US" dirty="0"/>
          </a:p>
        </p:txBody>
      </p:sp>
      <p:sp>
        <p:nvSpPr>
          <p:cNvPr id="3" name="Footer Placeholder 2">
            <a:extLst>
              <a:ext uri="{FF2B5EF4-FFF2-40B4-BE49-F238E27FC236}">
                <a16:creationId xmlns:a16="http://schemas.microsoft.com/office/drawing/2014/main" xmlns="" id="{7E66E48D-56E4-4459-B870-B64EE8AEDE8A}"/>
              </a:ext>
            </a:extLst>
          </p:cNvPr>
          <p:cNvSpPr>
            <a:spLocks noGrp="1"/>
          </p:cNvSpPr>
          <p:nvPr>
            <p:ph type="ftr" sz="quarter" idx="11"/>
          </p:nvPr>
        </p:nvSpPr>
        <p:spPr/>
        <p:txBody>
          <a:bodyPr/>
          <a:lstStyle/>
          <a:p>
            <a:r>
              <a:rPr lang="en-US" dirty="0"/>
              <a:t>© Copyright 2018 Worthy and James Publishing</a:t>
            </a:r>
          </a:p>
        </p:txBody>
      </p:sp>
    </p:spTree>
    <p:extLst>
      <p:ext uri="{BB962C8B-B14F-4D97-AF65-F5344CB8AC3E}">
        <p14:creationId xmlns:p14="http://schemas.microsoft.com/office/powerpoint/2010/main" val="261040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Copyright 2018 Worthy and James Publishing</a:t>
            </a:r>
            <a:endParaRPr lang="en-US"/>
          </a:p>
        </p:txBody>
      </p:sp>
      <p:sp>
        <p:nvSpPr>
          <p:cNvPr id="3" name="Rectangle 2"/>
          <p:cNvSpPr/>
          <p:nvPr/>
        </p:nvSpPr>
        <p:spPr>
          <a:xfrm>
            <a:off x="3845223" y="266003"/>
            <a:ext cx="4501553" cy="523220"/>
          </a:xfrm>
          <a:prstGeom prst="rect">
            <a:avLst/>
          </a:prstGeom>
        </p:spPr>
        <p:txBody>
          <a:bodyPr wrap="none">
            <a:spAutoFit/>
          </a:bodyPr>
          <a:lstStyle/>
          <a:p>
            <a:pPr algn="ctr"/>
            <a:r>
              <a:rPr lang="en-US" sz="2800" b="1" dirty="0" smtClean="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rPr>
              <a:t>Asset and Liabilities Review</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p:cNvSpPr/>
          <p:nvPr/>
        </p:nvSpPr>
        <p:spPr>
          <a:xfrm>
            <a:off x="1950720" y="1089164"/>
            <a:ext cx="9039497" cy="4801314"/>
          </a:xfrm>
          <a:prstGeom prst="rect">
            <a:avLst/>
          </a:prstGeom>
        </p:spPr>
        <p:txBody>
          <a:bodyPr wrap="square">
            <a:spAutoFit/>
          </a:bodyPr>
          <a:lstStyle/>
          <a:p>
            <a:r>
              <a:rPr lang="en-US" b="1" dirty="0" smtClean="0">
                <a:effectLst/>
                <a:latin typeface="Times" panose="02020603050405020304" pitchFamily="18" charset="0"/>
                <a:ea typeface="MS Mincho" panose="02020609040205080304" pitchFamily="49" charset="-128"/>
                <a:cs typeface="Times New Roman" panose="02020603050405020304" pitchFamily="18" charset="0"/>
              </a:rPr>
              <a:t>• Asset: </a:t>
            </a:r>
            <a:r>
              <a:rPr lang="en-US" dirty="0" smtClean="0">
                <a:effectLst/>
                <a:latin typeface="Times" panose="02020603050405020304" pitchFamily="18" charset="0"/>
                <a:ea typeface="MS Mincho" panose="02020609040205080304" pitchFamily="49" charset="-128"/>
                <a:cs typeface="Times New Roman" panose="02020603050405020304" pitchFamily="18" charset="0"/>
              </a:rPr>
              <a:t>In accounting, an asset is property that has these qualities:</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pPr marL="628650" marR="0">
              <a:spcBef>
                <a:spcPts val="0"/>
              </a:spcBef>
              <a:spcAft>
                <a:spcPts val="0"/>
              </a:spcAft>
            </a:pPr>
            <a:r>
              <a:rPr lang="en-US" dirty="0" smtClean="0">
                <a:effectLst/>
                <a:latin typeface="Times" panose="02020603050405020304" pitchFamily="18" charset="0"/>
                <a:ea typeface="MS Mincho" panose="02020609040205080304" pitchFamily="49" charset="-128"/>
                <a:cs typeface="Times New Roman" panose="02020603050405020304" pitchFamily="18" charset="0"/>
              </a:rPr>
              <a:t>1) It must provide </a:t>
            </a:r>
            <a:r>
              <a:rPr lang="en-US" b="1" dirty="0" smtClean="0">
                <a:effectLst/>
                <a:latin typeface="Times" panose="02020603050405020304" pitchFamily="18" charset="0"/>
                <a:ea typeface="MS Mincho" panose="02020609040205080304" pitchFamily="49" charset="-128"/>
                <a:cs typeface="Times New Roman" panose="02020603050405020304" pitchFamily="18" charset="0"/>
              </a:rPr>
              <a:t>future benefits</a:t>
            </a:r>
            <a:r>
              <a:rPr lang="en-US" dirty="0" smtClean="0">
                <a:effectLst/>
                <a:latin typeface="Times" panose="02020603050405020304" pitchFamily="18" charset="0"/>
                <a:ea typeface="MS Mincho" panose="02020609040205080304" pitchFamily="49" charset="-128"/>
                <a:cs typeface="Times New Roman" panose="02020603050405020304" pitchFamily="18" charset="0"/>
              </a:rPr>
              <a:t> (also called “service potential”).</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pPr marL="628650" marR="0">
              <a:spcBef>
                <a:spcPts val="0"/>
              </a:spcBef>
              <a:spcAft>
                <a:spcPts val="0"/>
              </a:spcAft>
            </a:pPr>
            <a:r>
              <a:rPr lang="en-US"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pPr marL="628650" marR="0">
              <a:spcBef>
                <a:spcPts val="0"/>
              </a:spcBef>
              <a:spcAft>
                <a:spcPts val="0"/>
              </a:spcAft>
            </a:pPr>
            <a:r>
              <a:rPr lang="en-US" dirty="0" smtClean="0">
                <a:effectLst/>
                <a:latin typeface="Times" panose="02020603050405020304" pitchFamily="18" charset="0"/>
                <a:ea typeface="MS Mincho" panose="02020609040205080304" pitchFamily="49" charset="-128"/>
                <a:cs typeface="Times New Roman" panose="02020603050405020304" pitchFamily="18" charset="0"/>
              </a:rPr>
              <a:t>2) It must already be </a:t>
            </a:r>
            <a:r>
              <a:rPr lang="en-US" b="1" dirty="0" smtClean="0">
                <a:effectLst/>
                <a:latin typeface="Times" panose="02020603050405020304" pitchFamily="18" charset="0"/>
                <a:ea typeface="MS Mincho" panose="02020609040205080304" pitchFamily="49" charset="-128"/>
                <a:cs typeface="Times New Roman" panose="02020603050405020304" pitchFamily="18" charset="0"/>
              </a:rPr>
              <a:t>owned</a:t>
            </a:r>
            <a:r>
              <a:rPr lang="en-US" dirty="0" smtClean="0">
                <a:effectLst/>
                <a:latin typeface="Times" panose="02020603050405020304" pitchFamily="18" charset="0"/>
                <a:ea typeface="MS Mincho" panose="02020609040205080304" pitchFamily="49" charset="-128"/>
                <a:cs typeface="Times New Roman" panose="02020603050405020304" pitchFamily="18" charset="0"/>
              </a:rPr>
              <a:t> by the party claiming it as an asset.</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pPr marL="400050" marR="0">
              <a:spcBef>
                <a:spcPts val="0"/>
              </a:spcBef>
              <a:spcAft>
                <a:spcPts val="0"/>
              </a:spcAft>
            </a:pP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a:t>
            </a:r>
            <a:r>
              <a:rPr lang="en-US" b="1" dirty="0" smtClean="0">
                <a:effectLst/>
                <a:latin typeface="Times" panose="02020603050405020304" pitchFamily="18" charset="0"/>
                <a:ea typeface="MS Mincho" panose="02020609040205080304" pitchFamily="49" charset="-128"/>
                <a:cs typeface="Times New Roman" panose="02020603050405020304" pitchFamily="18" charset="0"/>
              </a:rPr>
              <a:t>• Liability: </a:t>
            </a:r>
            <a:r>
              <a:rPr lang="en-US" dirty="0" smtClean="0">
                <a:effectLst/>
                <a:latin typeface="Times" panose="02020603050405020304" pitchFamily="18" charset="0"/>
                <a:ea typeface="MS Mincho" panose="02020609040205080304" pitchFamily="49" charset="-128"/>
                <a:cs typeface="Times New Roman" panose="02020603050405020304" pitchFamily="18" charset="0"/>
              </a:rPr>
              <a:t>A debt</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In the following slides we will see examples of the most common assets and liabilities for businesses.  These are the ones you are most likely to encounter and should be most familiar with.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a:r>
            <a:br>
              <a:rPr lang="en-US" dirty="0" smtClean="0">
                <a:effectLst/>
                <a:latin typeface="Times" panose="02020603050405020304" pitchFamily="18" charset="0"/>
                <a:ea typeface="MS Mincho" panose="02020609040205080304" pitchFamily="49" charset="-128"/>
                <a:cs typeface="Times New Roman" panose="02020603050405020304" pitchFamily="18" charset="0"/>
              </a:rPr>
            </a:br>
            <a:r>
              <a:rPr lang="en-US"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08050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Copyright 2018 Worthy and James Publishing</a:t>
            </a:r>
            <a:endParaRPr lang="en-US"/>
          </a:p>
        </p:txBody>
      </p:sp>
      <p:sp>
        <p:nvSpPr>
          <p:cNvPr id="3" name="Rectangle 2"/>
          <p:cNvSpPr/>
          <p:nvPr/>
        </p:nvSpPr>
        <p:spPr>
          <a:xfrm>
            <a:off x="4983032" y="65706"/>
            <a:ext cx="2630272" cy="523220"/>
          </a:xfrm>
          <a:prstGeom prst="rect">
            <a:avLst/>
          </a:prstGeom>
        </p:spPr>
        <p:txBody>
          <a:bodyPr wrap="none">
            <a:spAutoFit/>
          </a:bodyPr>
          <a:lstStyle/>
          <a:p>
            <a:r>
              <a:rPr lang="en-US" sz="2800" b="1" dirty="0" smtClean="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rPr>
              <a:t>Common Assets</a:t>
            </a:r>
            <a:endParaRPr lang="en-US" sz="2800" dirty="0">
              <a:solidFill>
                <a:schemeClr val="accent1">
                  <a:lumMod val="50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749938320"/>
              </p:ext>
            </p:extLst>
          </p:nvPr>
        </p:nvGraphicFramePr>
        <p:xfrm>
          <a:off x="2444932" y="910046"/>
          <a:ext cx="7125788" cy="5334000"/>
        </p:xfrm>
        <a:graphic>
          <a:graphicData uri="http://schemas.openxmlformats.org/drawingml/2006/table">
            <a:tbl>
              <a:tblPr firstRow="1" firstCol="1" bandRow="1">
                <a:tableStyleId>{2D5ABB26-0587-4C30-8999-92F81FD0307C}</a:tableStyleId>
              </a:tblPr>
              <a:tblGrid>
                <a:gridCol w="1463825">
                  <a:extLst>
                    <a:ext uri="{9D8B030D-6E8A-4147-A177-3AD203B41FA5}">
                      <a16:colId xmlns:a16="http://schemas.microsoft.com/office/drawing/2014/main" xmlns="" val="20000"/>
                    </a:ext>
                  </a:extLst>
                </a:gridCol>
                <a:gridCol w="2900030">
                  <a:extLst>
                    <a:ext uri="{9D8B030D-6E8A-4147-A177-3AD203B41FA5}">
                      <a16:colId xmlns:a16="http://schemas.microsoft.com/office/drawing/2014/main" xmlns="" val="20001"/>
                    </a:ext>
                  </a:extLst>
                </a:gridCol>
                <a:gridCol w="2761933">
                  <a:extLst>
                    <a:ext uri="{9D8B030D-6E8A-4147-A177-3AD203B41FA5}">
                      <a16:colId xmlns:a16="http://schemas.microsoft.com/office/drawing/2014/main" xmlns="" val="20002"/>
                    </a:ext>
                  </a:extLst>
                </a:gridCol>
              </a:tblGrid>
              <a:tr h="150046">
                <a:tc>
                  <a:txBody>
                    <a:bodyPr/>
                    <a:lstStyle/>
                    <a:p>
                      <a:pPr marL="0" marR="0" algn="ctr">
                        <a:spcBef>
                          <a:spcPts val="0"/>
                        </a:spcBef>
                        <a:spcAft>
                          <a:spcPts val="0"/>
                        </a:spcAft>
                      </a:pPr>
                      <a:r>
                        <a:rPr lang="en-US" sz="1400" dirty="0">
                          <a:effectLst/>
                        </a:rPr>
                        <a:t>Asset Name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tc>
                  <a:txBody>
                    <a:bodyPr/>
                    <a:lstStyle/>
                    <a:p>
                      <a:pPr marL="0" marR="0" algn="ctr">
                        <a:spcBef>
                          <a:spcPts val="0"/>
                        </a:spcBef>
                        <a:spcAft>
                          <a:spcPts val="0"/>
                        </a:spcAft>
                      </a:pPr>
                      <a:r>
                        <a:rPr lang="en-US" sz="1400" dirty="0">
                          <a:effectLst/>
                        </a:rPr>
                        <a:t>Description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tc>
                  <a:txBody>
                    <a:bodyPr/>
                    <a:lstStyle/>
                    <a:p>
                      <a:pPr marL="0" marR="0" algn="ctr">
                        <a:spcBef>
                          <a:spcPts val="0"/>
                        </a:spcBef>
                        <a:spcAft>
                          <a:spcPts val="0"/>
                        </a:spcAft>
                      </a:pPr>
                      <a:r>
                        <a:rPr lang="en-US" sz="1400">
                          <a:effectLst/>
                        </a:rPr>
                        <a:t>Future Benefits/Examples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extLst>
                  <a:ext uri="{0D108BD9-81ED-4DB2-BD59-A6C34878D82A}">
                    <a16:rowId xmlns:a16="http://schemas.microsoft.com/office/drawing/2014/main" xmlns="" val="10000"/>
                  </a:ext>
                </a:extLst>
              </a:tr>
              <a:tr h="150046">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extLst>
                  <a:ext uri="{0D108BD9-81ED-4DB2-BD59-A6C34878D82A}">
                    <a16:rowId xmlns:a16="http://schemas.microsoft.com/office/drawing/2014/main" xmlns="" val="10001"/>
                  </a:ext>
                </a:extLst>
              </a:tr>
              <a:tr h="450138">
                <a:tc>
                  <a:txBody>
                    <a:bodyPr/>
                    <a:lstStyle/>
                    <a:p>
                      <a:pPr marL="0" marR="0">
                        <a:spcBef>
                          <a:spcPts val="1200"/>
                        </a:spcBef>
                        <a:spcAft>
                          <a:spcPts val="0"/>
                        </a:spcAft>
                      </a:pPr>
                      <a:r>
                        <a:rPr lang="en-US" sz="1400">
                          <a:effectLst/>
                        </a:rPr>
                        <a:t>• Cash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tc>
                  <a:txBody>
                    <a:bodyPr/>
                    <a:lstStyle/>
                    <a:p>
                      <a:pPr marL="0" marR="0">
                        <a:spcBef>
                          <a:spcPts val="300"/>
                        </a:spcBef>
                        <a:spcAft>
                          <a:spcPts val="0"/>
                        </a:spcAft>
                      </a:pPr>
                      <a:r>
                        <a:rPr lang="en-US" sz="1400">
                          <a:effectLst/>
                        </a:rPr>
                        <a:t>Currency, checking or savings account balance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tc>
                  <a:txBody>
                    <a:bodyPr/>
                    <a:lstStyle/>
                    <a:p>
                      <a:pPr marL="0" marR="0">
                        <a:spcBef>
                          <a:spcPts val="300"/>
                        </a:spcBef>
                        <a:spcAft>
                          <a:spcPts val="0"/>
                        </a:spcAft>
                      </a:pPr>
                      <a:r>
                        <a:rPr lang="en-US" sz="1400">
                          <a:effectLst/>
                        </a:rPr>
                        <a:t>Most useful asset.  Can be used to acquire any other asset, pay debts, or invest.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extLst>
                  <a:ext uri="{0D108BD9-81ED-4DB2-BD59-A6C34878D82A}">
                    <a16:rowId xmlns:a16="http://schemas.microsoft.com/office/drawing/2014/main" xmlns="" val="10002"/>
                  </a:ext>
                </a:extLst>
              </a:tr>
              <a:tr h="150046">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extLst>
                  <a:ext uri="{0D108BD9-81ED-4DB2-BD59-A6C34878D82A}">
                    <a16:rowId xmlns:a16="http://schemas.microsoft.com/office/drawing/2014/main" xmlns="" val="10003"/>
                  </a:ext>
                </a:extLst>
              </a:tr>
              <a:tr h="750231">
                <a:tc>
                  <a:txBody>
                    <a:bodyPr/>
                    <a:lstStyle/>
                    <a:p>
                      <a:pPr marL="0" marR="0">
                        <a:spcBef>
                          <a:spcPts val="1200"/>
                        </a:spcBef>
                        <a:spcAft>
                          <a:spcPts val="0"/>
                        </a:spcAft>
                      </a:pPr>
                      <a:r>
                        <a:rPr lang="en-US" sz="1400" dirty="0">
                          <a:effectLst/>
                        </a:rPr>
                        <a:t>• Accounts</a:t>
                      </a:r>
                    </a:p>
                    <a:p>
                      <a:pPr marL="0" marR="0">
                        <a:spcBef>
                          <a:spcPts val="0"/>
                        </a:spcBef>
                        <a:spcAft>
                          <a:spcPts val="0"/>
                        </a:spcAft>
                      </a:pPr>
                      <a:r>
                        <a:rPr lang="en-US" sz="1400" dirty="0">
                          <a:effectLst/>
                        </a:rPr>
                        <a:t>  </a:t>
                      </a:r>
                      <a:r>
                        <a:rPr lang="en-US" sz="1400" dirty="0" smtClean="0">
                          <a:effectLst/>
                        </a:rPr>
                        <a:t> Receivable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tc>
                  <a:txBody>
                    <a:bodyPr/>
                    <a:lstStyle/>
                    <a:p>
                      <a:pPr marL="0" marR="0">
                        <a:spcBef>
                          <a:spcPts val="300"/>
                        </a:spcBef>
                        <a:spcAft>
                          <a:spcPts val="0"/>
                        </a:spcAft>
                      </a:pPr>
                      <a:r>
                        <a:rPr lang="en-US" sz="1400">
                          <a:effectLst/>
                        </a:rPr>
                        <a:t>The legal right to collect money from customers.  Usually requires payment in 30-60 days. Sometimes called “trade receivables”.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tc>
                  <a:txBody>
                    <a:bodyPr/>
                    <a:lstStyle/>
                    <a:p>
                      <a:pPr marL="0" marR="0">
                        <a:spcBef>
                          <a:spcPts val="300"/>
                        </a:spcBef>
                        <a:spcAft>
                          <a:spcPts val="0"/>
                        </a:spcAft>
                      </a:pPr>
                      <a:r>
                        <a:rPr lang="en-US" sz="1400" dirty="0">
                          <a:effectLst/>
                        </a:rPr>
                        <a:t>Will provide cash in the near future.  Facilitates sales by allowing credit. Sometimes accounts receivable can also be sold.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extLst>
                  <a:ext uri="{0D108BD9-81ED-4DB2-BD59-A6C34878D82A}">
                    <a16:rowId xmlns:a16="http://schemas.microsoft.com/office/drawing/2014/main" xmlns="" val="10004"/>
                  </a:ext>
                </a:extLst>
              </a:tr>
              <a:tr h="150046">
                <a:tc>
                  <a:txBody>
                    <a:bodyPr/>
                    <a:lstStyle/>
                    <a:p>
                      <a:pPr marL="0" marR="0">
                        <a:spcBef>
                          <a:spcPts val="1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extLst>
                  <a:ext uri="{0D108BD9-81ED-4DB2-BD59-A6C34878D82A}">
                    <a16:rowId xmlns:a16="http://schemas.microsoft.com/office/drawing/2014/main" xmlns="" val="10005"/>
                  </a:ext>
                </a:extLst>
              </a:tr>
              <a:tr h="750231">
                <a:tc>
                  <a:txBody>
                    <a:bodyPr/>
                    <a:lstStyle/>
                    <a:p>
                      <a:pPr marL="0" marR="0">
                        <a:spcBef>
                          <a:spcPts val="1200"/>
                        </a:spcBef>
                        <a:spcAft>
                          <a:spcPts val="0"/>
                        </a:spcAft>
                      </a:pPr>
                      <a:r>
                        <a:rPr lang="en-US" sz="1400" dirty="0">
                          <a:effectLst/>
                        </a:rPr>
                        <a:t>• Note</a:t>
                      </a:r>
                    </a:p>
                    <a:p>
                      <a:pPr marL="0" marR="0">
                        <a:spcBef>
                          <a:spcPts val="0"/>
                        </a:spcBef>
                        <a:spcAft>
                          <a:spcPts val="0"/>
                        </a:spcAft>
                      </a:pPr>
                      <a:r>
                        <a:rPr lang="en-US" sz="1400" dirty="0">
                          <a:effectLst/>
                        </a:rPr>
                        <a:t>  </a:t>
                      </a:r>
                      <a:r>
                        <a:rPr lang="en-US" sz="1400" dirty="0" smtClean="0">
                          <a:effectLst/>
                        </a:rPr>
                        <a:t> Receivable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tc>
                  <a:txBody>
                    <a:bodyPr/>
                    <a:lstStyle/>
                    <a:p>
                      <a:pPr marL="0" marR="0">
                        <a:spcBef>
                          <a:spcPts val="300"/>
                        </a:spcBef>
                        <a:spcAft>
                          <a:spcPts val="0"/>
                        </a:spcAft>
                      </a:pPr>
                      <a:r>
                        <a:rPr lang="en-US" sz="1400" dirty="0">
                          <a:effectLst/>
                        </a:rPr>
                        <a:t>The legal right to collect money as a result of a formal signed promise to pay from a borrower.  May be short-term or long-term.</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tc>
                  <a:txBody>
                    <a:bodyPr/>
                    <a:lstStyle/>
                    <a:p>
                      <a:pPr marL="0" marR="0">
                        <a:spcBef>
                          <a:spcPts val="300"/>
                        </a:spcBef>
                        <a:spcAft>
                          <a:spcPts val="0"/>
                        </a:spcAft>
                      </a:pPr>
                      <a:r>
                        <a:rPr lang="en-US" sz="1400" dirty="0">
                          <a:effectLst/>
                        </a:rPr>
                        <a:t>Will provide cash in the future from both the amount of the loan plus interest. Can also be sold.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extLst>
                  <a:ext uri="{0D108BD9-81ED-4DB2-BD59-A6C34878D82A}">
                    <a16:rowId xmlns:a16="http://schemas.microsoft.com/office/drawing/2014/main" xmlns="" val="10006"/>
                  </a:ext>
                </a:extLst>
              </a:tr>
              <a:tr h="150046">
                <a:tc>
                  <a:txBody>
                    <a:bodyPr/>
                    <a:lstStyle/>
                    <a:p>
                      <a:pPr marL="0" marR="0">
                        <a:spcBef>
                          <a:spcPts val="1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extLst>
                  <a:ext uri="{0D108BD9-81ED-4DB2-BD59-A6C34878D82A}">
                    <a16:rowId xmlns:a16="http://schemas.microsoft.com/office/drawing/2014/main" xmlns="" val="10007"/>
                  </a:ext>
                </a:extLst>
              </a:tr>
              <a:tr h="600184">
                <a:tc>
                  <a:txBody>
                    <a:bodyPr/>
                    <a:lstStyle/>
                    <a:p>
                      <a:pPr marL="0" marR="0">
                        <a:spcBef>
                          <a:spcPts val="1200"/>
                        </a:spcBef>
                        <a:spcAft>
                          <a:spcPts val="0"/>
                        </a:spcAft>
                      </a:pPr>
                      <a:r>
                        <a:rPr lang="en-US" sz="1400" dirty="0">
                          <a:effectLst/>
                        </a:rPr>
                        <a:t>• Interest</a:t>
                      </a:r>
                    </a:p>
                    <a:p>
                      <a:pPr marL="0" marR="0">
                        <a:spcBef>
                          <a:spcPts val="0"/>
                        </a:spcBef>
                        <a:spcAft>
                          <a:spcPts val="0"/>
                        </a:spcAft>
                      </a:pPr>
                      <a:r>
                        <a:rPr lang="en-US" sz="1400" dirty="0">
                          <a:effectLst/>
                        </a:rPr>
                        <a:t> </a:t>
                      </a:r>
                      <a:r>
                        <a:rPr lang="en-US" sz="1400" dirty="0" smtClean="0">
                          <a:effectLst/>
                        </a:rPr>
                        <a:t>  </a:t>
                      </a:r>
                      <a:r>
                        <a:rPr lang="en-US" sz="1400" dirty="0">
                          <a:effectLst/>
                        </a:rPr>
                        <a:t>Receivable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tc>
                  <a:txBody>
                    <a:bodyPr/>
                    <a:lstStyle/>
                    <a:p>
                      <a:pPr marL="0" marR="0">
                        <a:spcBef>
                          <a:spcPts val="300"/>
                        </a:spcBef>
                        <a:spcAft>
                          <a:spcPts val="0"/>
                        </a:spcAft>
                      </a:pPr>
                      <a:r>
                        <a:rPr lang="en-US" sz="1400" dirty="0">
                          <a:effectLst/>
                        </a:rPr>
                        <a:t>The legal right to collect interest that has been earned on a loan.  Usually </a:t>
                      </a:r>
                      <a:r>
                        <a:rPr lang="en-US" sz="1400" dirty="0" smtClean="0">
                          <a:effectLst/>
                        </a:rPr>
                        <a:t>involves</a:t>
                      </a:r>
                      <a:r>
                        <a:rPr lang="en-US" sz="1400" baseline="0" dirty="0" smtClean="0">
                          <a:effectLst/>
                        </a:rPr>
                        <a:t> receipt</a:t>
                      </a:r>
                      <a:r>
                        <a:rPr lang="en-US" sz="1400" dirty="0" smtClean="0">
                          <a:effectLst/>
                        </a:rPr>
                        <a:t> </a:t>
                      </a:r>
                      <a:r>
                        <a:rPr lang="en-US" sz="1400" dirty="0">
                          <a:effectLst/>
                        </a:rPr>
                        <a:t>in the near future.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tc>
                  <a:txBody>
                    <a:bodyPr/>
                    <a:lstStyle/>
                    <a:p>
                      <a:pPr marL="0" marR="0">
                        <a:spcBef>
                          <a:spcPts val="300"/>
                        </a:spcBef>
                        <a:spcAft>
                          <a:spcPts val="0"/>
                        </a:spcAft>
                      </a:pPr>
                      <a:r>
                        <a:rPr lang="en-US" sz="1400">
                          <a:effectLst/>
                        </a:rPr>
                        <a:t>Will provide cash in the near future as a result of the investment return on a loan.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extLst>
                  <a:ext uri="{0D108BD9-81ED-4DB2-BD59-A6C34878D82A}">
                    <a16:rowId xmlns:a16="http://schemas.microsoft.com/office/drawing/2014/main" xmlns="" val="10008"/>
                  </a:ext>
                </a:extLst>
              </a:tr>
              <a:tr h="150046">
                <a:tc>
                  <a:txBody>
                    <a:bodyPr/>
                    <a:lstStyle/>
                    <a:p>
                      <a:pPr marL="0" marR="0">
                        <a:spcBef>
                          <a:spcPts val="1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extLst>
                  <a:ext uri="{0D108BD9-81ED-4DB2-BD59-A6C34878D82A}">
                    <a16:rowId xmlns:a16="http://schemas.microsoft.com/office/drawing/2014/main" xmlns="" val="10009"/>
                  </a:ext>
                </a:extLst>
              </a:tr>
              <a:tr h="900277">
                <a:tc>
                  <a:txBody>
                    <a:bodyPr/>
                    <a:lstStyle/>
                    <a:p>
                      <a:pPr marL="0" marR="0">
                        <a:spcBef>
                          <a:spcPts val="1200"/>
                        </a:spcBef>
                        <a:spcAft>
                          <a:spcPts val="0"/>
                        </a:spcAft>
                      </a:pPr>
                      <a:r>
                        <a:rPr lang="en-US" sz="1400">
                          <a:effectLst/>
                        </a:rPr>
                        <a:t>• Supplies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tc>
                  <a:txBody>
                    <a:bodyPr/>
                    <a:lstStyle/>
                    <a:p>
                      <a:pPr marL="0" marR="0">
                        <a:spcBef>
                          <a:spcPts val="300"/>
                        </a:spcBef>
                        <a:spcAft>
                          <a:spcPts val="0"/>
                        </a:spcAft>
                      </a:pPr>
                      <a:r>
                        <a:rPr lang="en-US" sz="1400">
                          <a:effectLst/>
                        </a:rPr>
                        <a:t>Small physical items that are used up relatively quickly (less than a year) in business operations.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tc>
                  <a:txBody>
                    <a:bodyPr/>
                    <a:lstStyle/>
                    <a:p>
                      <a:pPr marL="0" marR="0">
                        <a:spcBef>
                          <a:spcPts val="300"/>
                        </a:spcBef>
                        <a:spcAft>
                          <a:spcPts val="0"/>
                        </a:spcAft>
                      </a:pPr>
                      <a:r>
                        <a:rPr lang="en-US" sz="1400" dirty="0">
                          <a:effectLst/>
                        </a:rPr>
                        <a:t>Various benefits depending on type of item – examples: fuel, lubricating material, pens, paper, copy machine toner, employee snacks.  Can also be sold.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8229" marR="48229" marT="0" marB="0"/>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2777548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Copyright 2018 Worthy and James Publishing</a:t>
            </a:r>
            <a:endParaRPr lang="en-US"/>
          </a:p>
        </p:txBody>
      </p:sp>
      <p:sp>
        <p:nvSpPr>
          <p:cNvPr id="3" name="Rectangle 2"/>
          <p:cNvSpPr/>
          <p:nvPr/>
        </p:nvSpPr>
        <p:spPr>
          <a:xfrm>
            <a:off x="3932074" y="0"/>
            <a:ext cx="4327852" cy="523220"/>
          </a:xfrm>
          <a:prstGeom prst="rect">
            <a:avLst/>
          </a:prstGeom>
        </p:spPr>
        <p:txBody>
          <a:bodyPr wrap="none">
            <a:spAutoFit/>
          </a:bodyPr>
          <a:lstStyle/>
          <a:p>
            <a:pPr algn="ctr"/>
            <a:r>
              <a:rPr lang="en-US" sz="2800" b="1" dirty="0" smtClean="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rPr>
              <a:t>Common Assets,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839405375"/>
              </p:ext>
            </p:extLst>
          </p:nvPr>
        </p:nvGraphicFramePr>
        <p:xfrm>
          <a:off x="2124893" y="845452"/>
          <a:ext cx="8247016" cy="5039761"/>
        </p:xfrm>
        <a:graphic>
          <a:graphicData uri="http://schemas.openxmlformats.org/drawingml/2006/table">
            <a:tbl>
              <a:tblPr firstRow="1" firstCol="1" bandRow="1">
                <a:tableStyleId>{2D5ABB26-0587-4C30-8999-92F81FD0307C}</a:tableStyleId>
              </a:tblPr>
              <a:tblGrid>
                <a:gridCol w="1219786">
                  <a:extLst>
                    <a:ext uri="{9D8B030D-6E8A-4147-A177-3AD203B41FA5}">
                      <a16:colId xmlns:a16="http://schemas.microsoft.com/office/drawing/2014/main" xmlns="" val="20000"/>
                    </a:ext>
                  </a:extLst>
                </a:gridCol>
                <a:gridCol w="3506898">
                  <a:extLst>
                    <a:ext uri="{9D8B030D-6E8A-4147-A177-3AD203B41FA5}">
                      <a16:colId xmlns:a16="http://schemas.microsoft.com/office/drawing/2014/main" xmlns="" val="20001"/>
                    </a:ext>
                  </a:extLst>
                </a:gridCol>
                <a:gridCol w="3059396">
                  <a:extLst>
                    <a:ext uri="{9D8B030D-6E8A-4147-A177-3AD203B41FA5}">
                      <a16:colId xmlns:a16="http://schemas.microsoft.com/office/drawing/2014/main" xmlns="" val="20002"/>
                    </a:ext>
                  </a:extLst>
                </a:gridCol>
                <a:gridCol w="460936">
                  <a:extLst>
                    <a:ext uri="{9D8B030D-6E8A-4147-A177-3AD203B41FA5}">
                      <a16:colId xmlns:a16="http://schemas.microsoft.com/office/drawing/2014/main" xmlns="" val="20003"/>
                    </a:ext>
                  </a:extLst>
                </a:gridCol>
              </a:tblGrid>
              <a:tr h="189189">
                <a:tc>
                  <a:txBody>
                    <a:bodyPr/>
                    <a:lstStyle/>
                    <a:p>
                      <a:pPr marL="0" marR="0">
                        <a:spcBef>
                          <a:spcPts val="0"/>
                        </a:spcBef>
                        <a:spcAft>
                          <a:spcPts val="0"/>
                        </a:spcAft>
                      </a:pPr>
                      <a:r>
                        <a:rPr lang="en-US" sz="1400" dirty="0">
                          <a:effectLst/>
                        </a:rPr>
                        <a:t>Asset Name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5203" marR="15203" marT="0" marB="0"/>
                </a:tc>
                <a:tc>
                  <a:txBody>
                    <a:bodyPr/>
                    <a:lstStyle/>
                    <a:p>
                      <a:pPr marL="0" marR="0">
                        <a:spcBef>
                          <a:spcPts val="300"/>
                        </a:spcBef>
                        <a:spcAft>
                          <a:spcPts val="0"/>
                        </a:spcAft>
                      </a:pPr>
                      <a:r>
                        <a:rPr lang="en-US" sz="1400">
                          <a:effectLst/>
                        </a:rPr>
                        <a:t>Description</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5203" marR="15203" marT="0" marB="0"/>
                </a:tc>
                <a:tc>
                  <a:txBody>
                    <a:bodyPr/>
                    <a:lstStyle/>
                    <a:p>
                      <a:pPr marL="0" marR="0">
                        <a:spcBef>
                          <a:spcPts val="300"/>
                        </a:spcBef>
                        <a:spcAft>
                          <a:spcPts val="0"/>
                        </a:spcAft>
                      </a:pPr>
                      <a:r>
                        <a:rPr lang="en-US" sz="1400">
                          <a:effectLst/>
                        </a:rPr>
                        <a:t>Future Benefits/Examples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5203" marR="15203"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xmlns="" val="10000"/>
                  </a:ext>
                </a:extLst>
              </a:tr>
              <a:tr h="47297">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5203" marR="15203"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5203" marR="15203"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5203" marR="15203"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xmlns="" val="10001"/>
                  </a:ext>
                </a:extLst>
              </a:tr>
              <a:tr h="1418915">
                <a:tc>
                  <a:txBody>
                    <a:bodyPr/>
                    <a:lstStyle/>
                    <a:p>
                      <a:pPr marL="0" marR="0">
                        <a:spcBef>
                          <a:spcPts val="1200"/>
                        </a:spcBef>
                        <a:spcAft>
                          <a:spcPts val="0"/>
                        </a:spcAft>
                      </a:pPr>
                      <a:r>
                        <a:rPr lang="en-US" sz="1400" dirty="0">
                          <a:effectLst/>
                        </a:rPr>
                        <a:t>• Prepaid</a:t>
                      </a:r>
                    </a:p>
                    <a:p>
                      <a:pPr marL="0" marR="0">
                        <a:spcBef>
                          <a:spcPts val="0"/>
                        </a:spcBef>
                        <a:spcAft>
                          <a:spcPts val="0"/>
                        </a:spcAft>
                      </a:pPr>
                      <a:r>
                        <a:rPr lang="en-US" sz="1400" dirty="0">
                          <a:effectLst/>
                        </a:rPr>
                        <a:t>  </a:t>
                      </a:r>
                      <a:r>
                        <a:rPr lang="en-US" sz="1400" dirty="0" smtClean="0">
                          <a:effectLst/>
                        </a:rPr>
                        <a:t>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5203" marR="15203" marT="0" marB="0"/>
                </a:tc>
                <a:tc>
                  <a:txBody>
                    <a:bodyPr/>
                    <a:lstStyle/>
                    <a:p>
                      <a:pPr marL="0" marR="0">
                        <a:spcBef>
                          <a:spcPts val="300"/>
                        </a:spcBef>
                        <a:spcAft>
                          <a:spcPts val="0"/>
                        </a:spcAft>
                      </a:pPr>
                      <a:r>
                        <a:rPr lang="en-US" sz="1400" dirty="0">
                          <a:effectLst/>
                        </a:rPr>
                        <a:t>An advance payment for an expense </a:t>
                      </a:r>
                      <a:r>
                        <a:rPr lang="en-US" sz="1400" dirty="0" smtClean="0">
                          <a:effectLst/>
                        </a:rPr>
                        <a:t>that</a:t>
                      </a:r>
                    </a:p>
                    <a:p>
                      <a:pPr marL="0" marR="0">
                        <a:spcBef>
                          <a:spcPts val="300"/>
                        </a:spcBef>
                        <a:spcAft>
                          <a:spcPts val="0"/>
                        </a:spcAft>
                      </a:pPr>
                      <a:r>
                        <a:rPr lang="en-US" sz="1400" dirty="0" smtClean="0">
                          <a:effectLst/>
                        </a:rPr>
                        <a:t> </a:t>
                      </a:r>
                      <a:r>
                        <a:rPr lang="en-US" sz="1400" dirty="0">
                          <a:effectLst/>
                        </a:rPr>
                        <a:t>will be incurred at a later time.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5203" marR="15203" marT="0" marB="0"/>
                </a:tc>
                <a:tc>
                  <a:txBody>
                    <a:bodyPr/>
                    <a:lstStyle/>
                    <a:p>
                      <a:pPr marL="0" marR="0">
                        <a:spcBef>
                          <a:spcPts val="300"/>
                        </a:spcBef>
                        <a:spcAft>
                          <a:spcPts val="0"/>
                        </a:spcAft>
                      </a:pPr>
                      <a:r>
                        <a:rPr lang="en-US" sz="1400">
                          <a:effectLst/>
                        </a:rPr>
                        <a:t>A benefit will be received later when expense incurred for type of service that is prepaid.  Examples: prepaid insurance, prepaid travel, prepaid rent, prepaid subscriptions.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5203" marR="15203"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xmlns="" val="10002"/>
                  </a:ext>
                </a:extLst>
              </a:tr>
              <a:tr h="47297">
                <a:tc>
                  <a:txBody>
                    <a:bodyPr/>
                    <a:lstStyle/>
                    <a:p>
                      <a:pPr marL="0" marR="0">
                        <a:spcBef>
                          <a:spcPts val="1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5203" marR="15203"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5203" marR="15203"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5203" marR="15203"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xmlns="" val="10003"/>
                  </a:ext>
                </a:extLst>
              </a:tr>
              <a:tr h="709457">
                <a:tc>
                  <a:txBody>
                    <a:bodyPr/>
                    <a:lstStyle/>
                    <a:p>
                      <a:pPr marL="0" marR="0">
                        <a:spcBef>
                          <a:spcPts val="0"/>
                        </a:spcBef>
                        <a:spcAft>
                          <a:spcPts val="0"/>
                        </a:spcAft>
                      </a:pPr>
                      <a:r>
                        <a:rPr lang="en-US" sz="1400" dirty="0">
                          <a:effectLst/>
                        </a:rPr>
                        <a:t>• Merchandise</a:t>
                      </a:r>
                    </a:p>
                    <a:p>
                      <a:pPr marL="0" marR="0">
                        <a:spcBef>
                          <a:spcPts val="0"/>
                        </a:spcBef>
                        <a:spcAft>
                          <a:spcPts val="0"/>
                        </a:spcAft>
                      </a:pPr>
                      <a:r>
                        <a:rPr lang="en-US" sz="1400" dirty="0">
                          <a:effectLst/>
                        </a:rPr>
                        <a:t>  </a:t>
                      </a:r>
                      <a:r>
                        <a:rPr lang="en-US" sz="1400" dirty="0" smtClean="0">
                          <a:effectLst/>
                        </a:rPr>
                        <a:t> Inventory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5203" marR="15203" marT="0" marB="0"/>
                </a:tc>
                <a:tc>
                  <a:txBody>
                    <a:bodyPr/>
                    <a:lstStyle/>
                    <a:p>
                      <a:pPr marL="0" marR="0">
                        <a:spcBef>
                          <a:spcPts val="300"/>
                        </a:spcBef>
                        <a:spcAft>
                          <a:spcPts val="0"/>
                        </a:spcAft>
                      </a:pPr>
                      <a:r>
                        <a:rPr lang="en-US" sz="1400" dirty="0">
                          <a:effectLst/>
                        </a:rPr>
                        <a:t>Merchandise that is held to be available </a:t>
                      </a:r>
                      <a:endParaRPr lang="en-US" sz="1400" dirty="0" smtClean="0">
                        <a:effectLst/>
                      </a:endParaRPr>
                    </a:p>
                    <a:p>
                      <a:pPr marL="0" marR="0">
                        <a:spcBef>
                          <a:spcPts val="300"/>
                        </a:spcBef>
                        <a:spcAft>
                          <a:spcPts val="0"/>
                        </a:spcAft>
                      </a:pPr>
                      <a:r>
                        <a:rPr lang="en-US" sz="1400" dirty="0" smtClean="0">
                          <a:effectLst/>
                        </a:rPr>
                        <a:t>to </a:t>
                      </a:r>
                      <a:r>
                        <a:rPr lang="en-US" sz="1400" dirty="0">
                          <a:effectLst/>
                        </a:rPr>
                        <a:t>sell to customers.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5203" marR="15203" marT="0" marB="0"/>
                </a:tc>
                <a:tc>
                  <a:txBody>
                    <a:bodyPr/>
                    <a:lstStyle/>
                    <a:p>
                      <a:pPr marL="0" marR="0">
                        <a:spcBef>
                          <a:spcPts val="300"/>
                        </a:spcBef>
                        <a:spcAft>
                          <a:spcPts val="0"/>
                        </a:spcAft>
                      </a:pPr>
                      <a:r>
                        <a:rPr lang="en-US" sz="1400">
                          <a:effectLst/>
                        </a:rPr>
                        <a:t>Revenue is created when merchandise is sold.  Cash or accounts receivable are received.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5203" marR="15203"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xmlns="" val="10004"/>
                  </a:ext>
                </a:extLst>
              </a:tr>
              <a:tr h="47297">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5203" marR="15203"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5203" marR="15203"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5203" marR="15203"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xmlns="" val="10005"/>
                  </a:ext>
                </a:extLst>
              </a:tr>
              <a:tr h="945943">
                <a:tc>
                  <a:txBody>
                    <a:bodyPr/>
                    <a:lstStyle/>
                    <a:p>
                      <a:pPr marL="0" marR="0">
                        <a:spcBef>
                          <a:spcPts val="1200"/>
                        </a:spcBef>
                        <a:spcAft>
                          <a:spcPts val="0"/>
                        </a:spcAft>
                      </a:pPr>
                      <a:r>
                        <a:rPr lang="en-US" sz="1400" dirty="0">
                          <a:effectLst/>
                        </a:rPr>
                        <a:t>• Office </a:t>
                      </a:r>
                    </a:p>
                    <a:p>
                      <a:pPr marL="0" marR="0">
                        <a:spcBef>
                          <a:spcPts val="0"/>
                        </a:spcBef>
                        <a:spcAft>
                          <a:spcPts val="0"/>
                        </a:spcAft>
                      </a:pPr>
                      <a:r>
                        <a:rPr lang="en-US" sz="1400" dirty="0">
                          <a:effectLst/>
                        </a:rPr>
                        <a:t> </a:t>
                      </a:r>
                      <a:r>
                        <a:rPr lang="en-US" sz="1400" dirty="0" smtClean="0">
                          <a:effectLst/>
                        </a:rPr>
                        <a:t>  Equipment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5203" marR="15203" marT="0" marB="0"/>
                </a:tc>
                <a:tc>
                  <a:txBody>
                    <a:bodyPr/>
                    <a:lstStyle/>
                    <a:p>
                      <a:pPr marL="0" marR="0">
                        <a:spcBef>
                          <a:spcPts val="300"/>
                        </a:spcBef>
                        <a:spcAft>
                          <a:spcPts val="0"/>
                        </a:spcAft>
                      </a:pPr>
                      <a:r>
                        <a:rPr lang="en-US" sz="1400" dirty="0">
                          <a:effectLst/>
                        </a:rPr>
                        <a:t>Long-lasting (greater than a year) physical assets used as part of office operations.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5203" marR="15203" marT="0" marB="0"/>
                </a:tc>
                <a:tc gridSpan="2">
                  <a:txBody>
                    <a:bodyPr/>
                    <a:lstStyle/>
                    <a:p>
                      <a:pPr marL="0" marR="0">
                        <a:spcBef>
                          <a:spcPts val="300"/>
                        </a:spcBef>
                        <a:spcAft>
                          <a:spcPts val="0"/>
                        </a:spcAft>
                      </a:pPr>
                      <a:r>
                        <a:rPr lang="en-US" sz="1400">
                          <a:effectLst/>
                        </a:rPr>
                        <a:t>All used to facilitate office work. Examples: computers, books, furniture, filing cabinets, lamps. Can also be sold.</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5203" marR="15203" marT="0" marB="0"/>
                </a:tc>
                <a:tc hMerge="1">
                  <a:txBody>
                    <a:bodyPr/>
                    <a:lstStyle/>
                    <a:p>
                      <a:endParaRPr lang="en-US"/>
                    </a:p>
                  </a:txBody>
                  <a:tcPr/>
                </a:tc>
                <a:extLst>
                  <a:ext uri="{0D108BD9-81ED-4DB2-BD59-A6C34878D82A}">
                    <a16:rowId xmlns:a16="http://schemas.microsoft.com/office/drawing/2014/main" xmlns="" val="10006"/>
                  </a:ext>
                </a:extLst>
              </a:tr>
              <a:tr h="47297">
                <a:tc>
                  <a:txBody>
                    <a:bodyPr/>
                    <a:lstStyle/>
                    <a:p>
                      <a:pPr marL="0" marR="0">
                        <a:spcBef>
                          <a:spcPts val="12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5203" marR="15203"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5203" marR="15203" marT="0" marB="0"/>
                </a:tc>
                <a:tc gridSpan="2">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5203" marR="15203" marT="0" marB="0"/>
                </a:tc>
                <a:tc hMerge="1">
                  <a:txBody>
                    <a:bodyPr/>
                    <a:lstStyle/>
                    <a:p>
                      <a:endParaRPr lang="en-US"/>
                    </a:p>
                  </a:txBody>
                  <a:tcPr/>
                </a:tc>
                <a:extLst>
                  <a:ext uri="{0D108BD9-81ED-4DB2-BD59-A6C34878D82A}">
                    <a16:rowId xmlns:a16="http://schemas.microsoft.com/office/drawing/2014/main" xmlns="" val="10007"/>
                  </a:ext>
                </a:extLst>
              </a:tr>
              <a:tr h="898646">
                <a:tc>
                  <a:txBody>
                    <a:bodyPr/>
                    <a:lstStyle/>
                    <a:p>
                      <a:pPr marL="0" marR="0">
                        <a:spcBef>
                          <a:spcPts val="1200"/>
                        </a:spcBef>
                        <a:spcAft>
                          <a:spcPts val="0"/>
                        </a:spcAft>
                      </a:pPr>
                      <a:r>
                        <a:rPr lang="en-US" sz="1400" dirty="0">
                          <a:effectLst/>
                        </a:rPr>
                        <a:t>• Other</a:t>
                      </a:r>
                    </a:p>
                    <a:p>
                      <a:pPr marL="0" marR="0">
                        <a:spcBef>
                          <a:spcPts val="0"/>
                        </a:spcBef>
                        <a:spcAft>
                          <a:spcPts val="0"/>
                        </a:spcAft>
                      </a:pPr>
                      <a:r>
                        <a:rPr lang="en-US" sz="1400" dirty="0">
                          <a:effectLst/>
                        </a:rPr>
                        <a:t> </a:t>
                      </a:r>
                      <a:r>
                        <a:rPr lang="en-US" sz="1400" dirty="0" smtClean="0">
                          <a:effectLst/>
                        </a:rPr>
                        <a:t>  Equipment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5203" marR="15203" marT="0" marB="0"/>
                </a:tc>
                <a:tc>
                  <a:txBody>
                    <a:bodyPr/>
                    <a:lstStyle/>
                    <a:p>
                      <a:pPr marL="0" marR="0">
                        <a:spcBef>
                          <a:spcPts val="300"/>
                        </a:spcBef>
                        <a:spcAft>
                          <a:spcPts val="0"/>
                        </a:spcAft>
                      </a:pPr>
                      <a:r>
                        <a:rPr lang="en-US" sz="1400" dirty="0">
                          <a:effectLst/>
                        </a:rPr>
                        <a:t>Long-lasting (greater than a year) physical assets used in production or </a:t>
                      </a:r>
                      <a:r>
                        <a:rPr lang="en-US" sz="1400" dirty="0" smtClean="0">
                          <a:effectLst/>
                        </a:rPr>
                        <a:t>other</a:t>
                      </a:r>
                    </a:p>
                    <a:p>
                      <a:pPr marL="0" marR="0">
                        <a:spcBef>
                          <a:spcPts val="300"/>
                        </a:spcBef>
                        <a:spcAft>
                          <a:spcPts val="0"/>
                        </a:spcAft>
                      </a:pPr>
                      <a:r>
                        <a:rPr lang="en-US" sz="1400" dirty="0" smtClean="0">
                          <a:effectLst/>
                        </a:rPr>
                        <a:t> </a:t>
                      </a:r>
                      <a:r>
                        <a:rPr lang="en-US" sz="1400" dirty="0">
                          <a:effectLst/>
                        </a:rPr>
                        <a:t>value-adding activities.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5203" marR="15203" marT="0" marB="0"/>
                </a:tc>
                <a:tc gridSpan="2">
                  <a:txBody>
                    <a:bodyPr/>
                    <a:lstStyle/>
                    <a:p>
                      <a:pPr marL="0" marR="0">
                        <a:spcBef>
                          <a:spcPts val="300"/>
                        </a:spcBef>
                        <a:spcAft>
                          <a:spcPts val="0"/>
                        </a:spcAft>
                      </a:pPr>
                      <a:r>
                        <a:rPr lang="en-US" sz="1400" dirty="0">
                          <a:effectLst/>
                        </a:rPr>
                        <a:t>All used to facilitate other business operations.  Examples: Machinery, automobiles, aircraft. Can also be sold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5203" marR="15203" marT="0" marB="0"/>
                </a:tc>
                <a:tc hMerge="1">
                  <a:txBody>
                    <a:bodyPr/>
                    <a:lstStyle/>
                    <a:p>
                      <a:endParaRPr lang="en-US"/>
                    </a:p>
                  </a:txBody>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2661439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Copyright 2018 Worthy and James Publishing</a:t>
            </a:r>
            <a:endParaRPr lang="en-US"/>
          </a:p>
        </p:txBody>
      </p:sp>
      <p:sp>
        <p:nvSpPr>
          <p:cNvPr id="3" name="Rectangle 2"/>
          <p:cNvSpPr/>
          <p:nvPr/>
        </p:nvSpPr>
        <p:spPr>
          <a:xfrm>
            <a:off x="4038600" y="196334"/>
            <a:ext cx="4327852" cy="523220"/>
          </a:xfrm>
          <a:prstGeom prst="rect">
            <a:avLst/>
          </a:prstGeom>
        </p:spPr>
        <p:txBody>
          <a:bodyPr wrap="none">
            <a:spAutoFit/>
          </a:bodyPr>
          <a:lstStyle/>
          <a:p>
            <a:pPr algn="ctr"/>
            <a:r>
              <a:rPr lang="en-US" sz="2800" b="1" dirty="0" smtClean="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rPr>
              <a:t>Common Assets,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221874921"/>
              </p:ext>
            </p:extLst>
          </p:nvPr>
        </p:nvGraphicFramePr>
        <p:xfrm>
          <a:off x="1488142" y="1032860"/>
          <a:ext cx="8328210" cy="4796581"/>
        </p:xfrm>
        <a:graphic>
          <a:graphicData uri="http://schemas.openxmlformats.org/drawingml/2006/table">
            <a:tbl>
              <a:tblPr firstRow="1" firstCol="1" bandRow="1">
                <a:tableStyleId>{2D5ABB26-0587-4C30-8999-92F81FD0307C}</a:tableStyleId>
              </a:tblPr>
              <a:tblGrid>
                <a:gridCol w="2448913">
                  <a:extLst>
                    <a:ext uri="{9D8B030D-6E8A-4147-A177-3AD203B41FA5}">
                      <a16:colId xmlns:a16="http://schemas.microsoft.com/office/drawing/2014/main" xmlns="" val="20000"/>
                    </a:ext>
                  </a:extLst>
                </a:gridCol>
                <a:gridCol w="3234710">
                  <a:extLst>
                    <a:ext uri="{9D8B030D-6E8A-4147-A177-3AD203B41FA5}">
                      <a16:colId xmlns:a16="http://schemas.microsoft.com/office/drawing/2014/main" xmlns="" val="20001"/>
                    </a:ext>
                  </a:extLst>
                </a:gridCol>
                <a:gridCol w="2598312">
                  <a:extLst>
                    <a:ext uri="{9D8B030D-6E8A-4147-A177-3AD203B41FA5}">
                      <a16:colId xmlns:a16="http://schemas.microsoft.com/office/drawing/2014/main" xmlns="" val="20002"/>
                    </a:ext>
                  </a:extLst>
                </a:gridCol>
                <a:gridCol w="46275">
                  <a:extLst>
                    <a:ext uri="{9D8B030D-6E8A-4147-A177-3AD203B41FA5}">
                      <a16:colId xmlns:a16="http://schemas.microsoft.com/office/drawing/2014/main" xmlns="" val="20003"/>
                    </a:ext>
                  </a:extLst>
                </a:gridCol>
              </a:tblGrid>
              <a:tr h="259781">
                <a:tc>
                  <a:txBody>
                    <a:bodyPr/>
                    <a:lstStyle/>
                    <a:p>
                      <a:pPr marL="0" marR="0" algn="ctr">
                        <a:spcBef>
                          <a:spcPts val="0"/>
                        </a:spcBef>
                        <a:spcAft>
                          <a:spcPts val="0"/>
                        </a:spcAft>
                      </a:pPr>
                      <a:r>
                        <a:rPr lang="en-US" sz="1400" dirty="0">
                          <a:effectLst/>
                        </a:rPr>
                        <a:t>Asset Name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0875" marR="20875" marT="0" marB="0"/>
                </a:tc>
                <a:tc>
                  <a:txBody>
                    <a:bodyPr/>
                    <a:lstStyle/>
                    <a:p>
                      <a:pPr marL="0" marR="0" algn="ctr">
                        <a:spcBef>
                          <a:spcPts val="300"/>
                        </a:spcBef>
                        <a:spcAft>
                          <a:spcPts val="0"/>
                        </a:spcAft>
                      </a:pPr>
                      <a:r>
                        <a:rPr lang="en-US" sz="1400">
                          <a:effectLst/>
                        </a:rPr>
                        <a:t>Description</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0875" marR="20875" marT="0" marB="0"/>
                </a:tc>
                <a:tc>
                  <a:txBody>
                    <a:bodyPr/>
                    <a:lstStyle/>
                    <a:p>
                      <a:pPr marL="0" marR="0" algn="ctr">
                        <a:spcBef>
                          <a:spcPts val="300"/>
                        </a:spcBef>
                        <a:spcAft>
                          <a:spcPts val="0"/>
                        </a:spcAft>
                      </a:pPr>
                      <a:r>
                        <a:rPr lang="en-US" sz="1400" dirty="0">
                          <a:effectLst/>
                        </a:rPr>
                        <a:t>Future Benefits/Examples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0875" marR="20875"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xmlns="" val="10000"/>
                  </a:ext>
                </a:extLst>
              </a:tr>
              <a:tr h="64945">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0875" marR="20875"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0875" marR="20875" marT="0" marB="0"/>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0875" marR="20875"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xmlns="" val="10001"/>
                  </a:ext>
                </a:extLst>
              </a:tr>
              <a:tr h="1883415">
                <a:tc>
                  <a:txBody>
                    <a:bodyPr/>
                    <a:lstStyle/>
                    <a:p>
                      <a:pPr marL="0" marR="0">
                        <a:spcBef>
                          <a:spcPts val="1200"/>
                        </a:spcBef>
                        <a:spcAft>
                          <a:spcPts val="0"/>
                        </a:spcAft>
                      </a:pPr>
                      <a:r>
                        <a:rPr lang="en-US" sz="1400" dirty="0">
                          <a:effectLst/>
                        </a:rPr>
                        <a:t>• Buildings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0875" marR="20875" marT="0" marB="0"/>
                </a:tc>
                <a:tc>
                  <a:txBody>
                    <a:bodyPr/>
                    <a:lstStyle/>
                    <a:p>
                      <a:pPr marL="0" marR="0">
                        <a:spcBef>
                          <a:spcPts val="300"/>
                        </a:spcBef>
                        <a:spcAft>
                          <a:spcPts val="0"/>
                        </a:spcAft>
                      </a:pPr>
                      <a:r>
                        <a:rPr lang="en-US" sz="1400" dirty="0">
                          <a:effectLst/>
                        </a:rPr>
                        <a:t>Construction on land in which business operations take place.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0875" marR="20875" marT="0" marB="0"/>
                </a:tc>
                <a:tc gridSpan="2">
                  <a:txBody>
                    <a:bodyPr/>
                    <a:lstStyle/>
                    <a:p>
                      <a:pPr marL="0" marR="0">
                        <a:spcBef>
                          <a:spcPts val="300"/>
                        </a:spcBef>
                        <a:spcAft>
                          <a:spcPts val="0"/>
                        </a:spcAft>
                      </a:pPr>
                      <a:r>
                        <a:rPr lang="en-US" sz="1400">
                          <a:effectLst/>
                        </a:rPr>
                        <a:t>A location in which to conduct business operations. Although land and building(s) are usually bought / sold together, they are recorded as separate assets.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0875" marR="20875" marT="0" marB="0"/>
                </a:tc>
                <a:tc hMerge="1">
                  <a:txBody>
                    <a:bodyPr/>
                    <a:lstStyle/>
                    <a:p>
                      <a:endParaRPr lang="en-US"/>
                    </a:p>
                  </a:txBody>
                  <a:tcPr/>
                </a:tc>
                <a:extLst>
                  <a:ext uri="{0D108BD9-81ED-4DB2-BD59-A6C34878D82A}">
                    <a16:rowId xmlns:a16="http://schemas.microsoft.com/office/drawing/2014/main" xmlns="" val="10002"/>
                  </a:ext>
                </a:extLst>
              </a:tr>
              <a:tr h="64945">
                <a:tc>
                  <a:txBody>
                    <a:bodyPr/>
                    <a:lstStyle/>
                    <a:p>
                      <a:pPr marL="0" marR="0">
                        <a:spcBef>
                          <a:spcPts val="1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0875" marR="20875"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0875" marR="20875" marT="0" marB="0"/>
                </a:tc>
                <a:tc gridSpan="2">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0875" marR="20875" marT="0" marB="0"/>
                </a:tc>
                <a:tc hMerge="1">
                  <a:txBody>
                    <a:bodyPr/>
                    <a:lstStyle/>
                    <a:p>
                      <a:endParaRPr lang="en-US"/>
                    </a:p>
                  </a:txBody>
                  <a:tcPr/>
                </a:tc>
                <a:extLst>
                  <a:ext uri="{0D108BD9-81ED-4DB2-BD59-A6C34878D82A}">
                    <a16:rowId xmlns:a16="http://schemas.microsoft.com/office/drawing/2014/main" xmlns="" val="10003"/>
                  </a:ext>
                </a:extLst>
              </a:tr>
              <a:tr h="1039125">
                <a:tc>
                  <a:txBody>
                    <a:bodyPr/>
                    <a:lstStyle/>
                    <a:p>
                      <a:pPr marL="0" marR="0">
                        <a:spcBef>
                          <a:spcPts val="1200"/>
                        </a:spcBef>
                        <a:spcAft>
                          <a:spcPts val="0"/>
                        </a:spcAft>
                      </a:pPr>
                      <a:r>
                        <a:rPr lang="en-US" sz="1400">
                          <a:effectLst/>
                        </a:rPr>
                        <a:t>• Land</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0875" marR="20875" marT="0" marB="0"/>
                </a:tc>
                <a:tc>
                  <a:txBody>
                    <a:bodyPr/>
                    <a:lstStyle/>
                    <a:p>
                      <a:pPr marL="0" marR="0">
                        <a:spcBef>
                          <a:spcPts val="300"/>
                        </a:spcBef>
                        <a:spcAft>
                          <a:spcPts val="0"/>
                        </a:spcAft>
                      </a:pPr>
                      <a:r>
                        <a:rPr lang="en-US" sz="1400">
                          <a:effectLst/>
                        </a:rPr>
                        <a:t>Ground on which buildings or other improvements can be constructed.</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0875" marR="20875" marT="0" marB="0"/>
                </a:tc>
                <a:tc gridSpan="2">
                  <a:txBody>
                    <a:bodyPr/>
                    <a:lstStyle/>
                    <a:p>
                      <a:pPr marL="0" marR="0">
                        <a:spcBef>
                          <a:spcPts val="300"/>
                        </a:spcBef>
                        <a:spcAft>
                          <a:spcPts val="0"/>
                        </a:spcAft>
                      </a:pPr>
                      <a:r>
                        <a:rPr lang="en-US" sz="1400">
                          <a:effectLst/>
                        </a:rPr>
                        <a:t>Provides a location to construct buildings or other improvements; also used for investment.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0875" marR="20875" marT="0" marB="0"/>
                </a:tc>
                <a:tc hMerge="1">
                  <a:txBody>
                    <a:bodyPr/>
                    <a:lstStyle/>
                    <a:p>
                      <a:endParaRPr lang="en-US"/>
                    </a:p>
                  </a:txBody>
                  <a:tcPr/>
                </a:tc>
                <a:extLst>
                  <a:ext uri="{0D108BD9-81ED-4DB2-BD59-A6C34878D82A}">
                    <a16:rowId xmlns:a16="http://schemas.microsoft.com/office/drawing/2014/main" xmlns="" val="10004"/>
                  </a:ext>
                </a:extLst>
              </a:tr>
              <a:tr h="64945">
                <a:tc>
                  <a:txBody>
                    <a:bodyPr/>
                    <a:lstStyle/>
                    <a:p>
                      <a:pPr marL="0" marR="0">
                        <a:spcBef>
                          <a:spcPts val="1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0875" marR="20875" marT="0" marB="0"/>
                </a:tc>
                <a:tc>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0875" marR="20875" marT="0" marB="0"/>
                </a:tc>
                <a:tc gridSpan="2">
                  <a:txBody>
                    <a:bodyPr/>
                    <a:lstStyle/>
                    <a:p>
                      <a:pPr marL="0" marR="0">
                        <a:spcBef>
                          <a:spcPts val="3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0875" marR="20875" marT="0" marB="0"/>
                </a:tc>
                <a:tc hMerge="1">
                  <a:txBody>
                    <a:bodyPr/>
                    <a:lstStyle/>
                    <a:p>
                      <a:endParaRPr lang="en-US"/>
                    </a:p>
                  </a:txBody>
                  <a:tcPr/>
                </a:tc>
                <a:extLst>
                  <a:ext uri="{0D108BD9-81ED-4DB2-BD59-A6C34878D82A}">
                    <a16:rowId xmlns:a16="http://schemas.microsoft.com/office/drawing/2014/main" xmlns="" val="10005"/>
                  </a:ext>
                </a:extLst>
              </a:tr>
              <a:tr h="974180">
                <a:tc>
                  <a:txBody>
                    <a:bodyPr/>
                    <a:lstStyle/>
                    <a:p>
                      <a:pPr marL="0" marR="0">
                        <a:spcBef>
                          <a:spcPts val="1200"/>
                        </a:spcBef>
                        <a:spcAft>
                          <a:spcPts val="0"/>
                        </a:spcAft>
                      </a:pPr>
                      <a:r>
                        <a:rPr lang="en-US" sz="1400" dirty="0">
                          <a:effectLst/>
                        </a:rPr>
                        <a:t>• Intangible</a:t>
                      </a:r>
                    </a:p>
                    <a:p>
                      <a:pPr marL="0" marR="0">
                        <a:spcBef>
                          <a:spcPts val="0"/>
                        </a:spcBef>
                        <a:spcAft>
                          <a:spcPts val="0"/>
                        </a:spcAft>
                      </a:pPr>
                      <a:r>
                        <a:rPr lang="en-US" sz="1400" dirty="0">
                          <a:effectLst/>
                        </a:rPr>
                        <a:t>  </a:t>
                      </a:r>
                      <a:r>
                        <a:rPr lang="en-US" sz="1400" dirty="0" smtClean="0">
                          <a:effectLst/>
                        </a:rPr>
                        <a:t> Assets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0875" marR="20875" marT="0" marB="0"/>
                </a:tc>
                <a:tc>
                  <a:txBody>
                    <a:bodyPr/>
                    <a:lstStyle/>
                    <a:p>
                      <a:pPr marL="0" marR="0">
                        <a:spcBef>
                          <a:spcPts val="300"/>
                        </a:spcBef>
                        <a:spcAft>
                          <a:spcPts val="0"/>
                        </a:spcAft>
                      </a:pPr>
                      <a:r>
                        <a:rPr lang="en-US" sz="1400">
                          <a:effectLst/>
                        </a:rPr>
                        <a:t>These are assets without physical substance.  They will be discussed in volume 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0875" marR="20875" marT="0" marB="0"/>
                </a:tc>
                <a:tc gridSpan="2">
                  <a:txBody>
                    <a:bodyPr/>
                    <a:lstStyle/>
                    <a:p>
                      <a:pPr marL="0" marR="0">
                        <a:spcBef>
                          <a:spcPts val="300"/>
                        </a:spcBef>
                        <a:spcAft>
                          <a:spcPts val="0"/>
                        </a:spcAft>
                      </a:pPr>
                      <a:r>
                        <a:rPr lang="en-US" sz="1400" dirty="0">
                          <a:effectLst/>
                        </a:rPr>
                        <a:t>Examples: copyrights, patents, trademarks, franchise rights.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0875" marR="20875" marT="0" marB="0"/>
                </a:tc>
                <a:tc hMerge="1">
                  <a:txBody>
                    <a:bodyPr/>
                    <a:lstStyle/>
                    <a:p>
                      <a:endParaRPr lang="en-US"/>
                    </a:p>
                  </a:txBody>
                  <a:tcPr/>
                </a:tc>
                <a:extLst>
                  <a:ext uri="{0D108BD9-81ED-4DB2-BD59-A6C34878D82A}">
                    <a16:rowId xmlns:a16="http://schemas.microsoft.com/office/drawing/2014/main" xmlns="" val="10006"/>
                  </a:ext>
                </a:extLst>
              </a:tr>
            </a:tbl>
          </a:graphicData>
        </a:graphic>
      </p:graphicFrame>
      <p:sp>
        <p:nvSpPr>
          <p:cNvPr id="5" name="Rectangle 1"/>
          <p:cNvSpPr>
            <a:spLocks noChangeArrowheads="1"/>
          </p:cNvSpPr>
          <p:nvPr/>
        </p:nvSpPr>
        <p:spPr bwMode="auto">
          <a:xfrm>
            <a:off x="5189537" y="1825625"/>
            <a:ext cx="41851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130199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Copyright 2018 Worthy and James Publishing</a:t>
            </a:r>
            <a:endParaRPr lang="en-US"/>
          </a:p>
        </p:txBody>
      </p:sp>
      <p:sp>
        <p:nvSpPr>
          <p:cNvPr id="3" name="Rectangle 2"/>
          <p:cNvSpPr/>
          <p:nvPr/>
        </p:nvSpPr>
        <p:spPr>
          <a:xfrm>
            <a:off x="3932074" y="170208"/>
            <a:ext cx="4327852" cy="523220"/>
          </a:xfrm>
          <a:prstGeom prst="rect">
            <a:avLst/>
          </a:prstGeom>
        </p:spPr>
        <p:txBody>
          <a:bodyPr wrap="none">
            <a:spAutoFit/>
          </a:bodyPr>
          <a:lstStyle/>
          <a:p>
            <a:pPr algn="ctr"/>
            <a:r>
              <a:rPr lang="en-US" sz="2800" b="1" dirty="0" smtClean="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rPr>
              <a:t>Common Assets,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p:cNvSpPr/>
          <p:nvPr/>
        </p:nvSpPr>
        <p:spPr>
          <a:xfrm>
            <a:off x="2281646" y="1255604"/>
            <a:ext cx="8473440" cy="3416320"/>
          </a:xfrm>
          <a:prstGeom prst="rect">
            <a:avLst/>
          </a:prstGeom>
        </p:spPr>
        <p:txBody>
          <a:bodyPr wrap="square">
            <a:spAutoFit/>
          </a:bodyPr>
          <a:lstStyle/>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a:t>
            </a:r>
            <a:r>
              <a:rPr lang="en-US" b="1" dirty="0" smtClean="0">
                <a:effectLst/>
                <a:latin typeface="Times" panose="02020603050405020304" pitchFamily="18" charset="0"/>
                <a:ea typeface="MS Mincho" panose="02020609040205080304" pitchFamily="49" charset="-128"/>
                <a:cs typeface="Times New Roman" panose="02020603050405020304" pitchFamily="18" charset="0"/>
              </a:rPr>
              <a:t>Monetary assets:</a:t>
            </a:r>
            <a:r>
              <a:rPr lang="en-US" dirty="0" smtClean="0">
                <a:effectLst/>
                <a:latin typeface="Times" panose="02020603050405020304" pitchFamily="18" charset="0"/>
                <a:ea typeface="MS Mincho" panose="02020609040205080304" pitchFamily="49" charset="-128"/>
                <a:cs typeface="Times New Roman" panose="02020603050405020304" pitchFamily="18" charset="0"/>
              </a:rPr>
              <a:t> Assets that have monetary value as their sole benefit.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Examples are cash, accounts receivable, and notes receivable.  These assets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are not physically consumed.</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a:t>
            </a:r>
            <a:r>
              <a:rPr lang="en-US" b="1" dirty="0" smtClean="0">
                <a:effectLst/>
                <a:latin typeface="Times" panose="02020603050405020304" pitchFamily="18" charset="0"/>
                <a:ea typeface="MS Mincho" panose="02020609040205080304" pitchFamily="49" charset="-128"/>
                <a:cs typeface="Times New Roman" panose="02020603050405020304" pitchFamily="18" charset="0"/>
              </a:rPr>
              <a:t>Non-monetary assets:</a:t>
            </a:r>
            <a:r>
              <a:rPr lang="en-US" dirty="0" smtClean="0">
                <a:effectLst/>
                <a:latin typeface="Times" panose="02020603050405020304" pitchFamily="18" charset="0"/>
                <a:ea typeface="MS Mincho" panose="02020609040205080304" pitchFamily="49" charset="-128"/>
                <a:cs typeface="Times New Roman" panose="02020603050405020304" pitchFamily="18" charset="0"/>
              </a:rPr>
              <a:t> Assets that are physically used and consumed in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business operations or primarily provide legal rights.  Examples are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supplies, equipment, buildings, and intangible assets.  Non-monetary assets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also usually have economic value, and can be sold to obtain cash or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monetary assets.</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856477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Copyright 2018 Worthy and James Publishing</a:t>
            </a:r>
            <a:endParaRPr lang="en-US"/>
          </a:p>
        </p:txBody>
      </p:sp>
      <p:sp>
        <p:nvSpPr>
          <p:cNvPr id="3" name="Rectangle 2"/>
          <p:cNvSpPr/>
          <p:nvPr/>
        </p:nvSpPr>
        <p:spPr>
          <a:xfrm>
            <a:off x="3048000" y="-118364"/>
            <a:ext cx="6096000" cy="769441"/>
          </a:xfrm>
          <a:prstGeom prst="rect">
            <a:avLst/>
          </a:prstGeom>
        </p:spPr>
        <p:txBody>
          <a:bodyPr>
            <a:spAutoFit/>
          </a:bodyPr>
          <a:lstStyle/>
          <a:p>
            <a:r>
              <a:rPr lang="en-US" sz="1600"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200" dirty="0" smtClean="0">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smtClean="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rPr>
              <a:t>Common Asset Confusions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p:cNvSpPr/>
          <p:nvPr/>
        </p:nvSpPr>
        <p:spPr>
          <a:xfrm>
            <a:off x="2603863" y="1305341"/>
            <a:ext cx="7611291" cy="4247317"/>
          </a:xfrm>
          <a:prstGeom prst="rect">
            <a:avLst/>
          </a:prstGeom>
        </p:spPr>
        <p:txBody>
          <a:bodyPr wrap="square">
            <a:spAutoFit/>
          </a:bodyPr>
          <a:lstStyle/>
          <a:p>
            <a:r>
              <a:rPr lang="en-US" dirty="0" smtClean="0">
                <a:effectLst/>
                <a:latin typeface="Times" panose="02020603050405020304" pitchFamily="18" charset="0"/>
                <a:ea typeface="MS Mincho" panose="02020609040205080304" pitchFamily="49" charset="-128"/>
                <a:cs typeface="Times New Roman" panose="02020603050405020304" pitchFamily="18" charset="0"/>
              </a:rPr>
              <a:t>It is not usual for certain types of items or situations to be confused with assets or liabilities.</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smtClean="0">
                <a:effectLst/>
                <a:latin typeface="Times" panose="02020603050405020304" pitchFamily="18" charset="0"/>
                <a:ea typeface="MS Mincho" panose="02020609040205080304" pitchFamily="49" charset="-128"/>
                <a:cs typeface="Times New Roman" panose="02020603050405020304" pitchFamily="18" charset="0"/>
              </a:rPr>
              <a:t>None of the following items are assets.</a:t>
            </a:r>
            <a:r>
              <a:rPr lang="en-US" dirty="0" smtClean="0">
                <a:effectLst/>
                <a:latin typeface="Times" panose="02020603050405020304" pitchFamily="18" charset="0"/>
                <a:ea typeface="MS Mincho" panose="02020609040205080304" pitchFamily="49" charset="-128"/>
                <a:cs typeface="Times New Roman" panose="02020603050405020304" pitchFamily="18" charset="0"/>
              </a:rPr>
              <a:t>  Why not?  (See next slide)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1. Employee</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2. Rented equipment for user of equipment</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3. Broken and not repairable computer</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4. Repair services</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5. Good credit</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a:r>
            <a:br>
              <a:rPr lang="en-US" dirty="0" smtClean="0">
                <a:effectLst/>
                <a:latin typeface="Times" panose="02020603050405020304" pitchFamily="18" charset="0"/>
                <a:ea typeface="MS Mincho" panose="02020609040205080304" pitchFamily="49" charset="-128"/>
                <a:cs typeface="Times New Roman" panose="02020603050405020304" pitchFamily="18" charset="0"/>
              </a:rPr>
            </a:br>
            <a:r>
              <a:rPr lang="en-US"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737503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Copyright 2018 Worthy and James Publishing</a:t>
            </a:r>
            <a:endParaRPr lang="en-US"/>
          </a:p>
        </p:txBody>
      </p:sp>
      <p:sp>
        <p:nvSpPr>
          <p:cNvPr id="3" name="Rectangle 2"/>
          <p:cNvSpPr/>
          <p:nvPr/>
        </p:nvSpPr>
        <p:spPr>
          <a:xfrm>
            <a:off x="5432719" y="74414"/>
            <a:ext cx="1500732" cy="523220"/>
          </a:xfrm>
          <a:prstGeom prst="rect">
            <a:avLst/>
          </a:prstGeom>
        </p:spPr>
        <p:txBody>
          <a:bodyPr wrap="none">
            <a:spAutoFit/>
          </a:bodyPr>
          <a:lstStyle/>
          <a:p>
            <a:pPr algn="ctr"/>
            <a:r>
              <a:rPr lang="en-US" sz="2800" b="1" dirty="0" smtClean="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rPr>
              <a:t>Answers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p:cNvSpPr/>
          <p:nvPr/>
        </p:nvSpPr>
        <p:spPr>
          <a:xfrm>
            <a:off x="2952206" y="1135692"/>
            <a:ext cx="8212183" cy="2031325"/>
          </a:xfrm>
          <a:prstGeom prst="rect">
            <a:avLst/>
          </a:prstGeom>
        </p:spPr>
        <p:txBody>
          <a:bodyPr wrap="square">
            <a:spAutoFit/>
          </a:bodyPr>
          <a:lstStyle/>
          <a:p>
            <a:r>
              <a:rPr lang="en-US" b="1" dirty="0" smtClean="0">
                <a:effectLst/>
                <a:latin typeface="Times" panose="02020603050405020304" pitchFamily="18" charset="0"/>
                <a:ea typeface="MS Mincho" panose="02020609040205080304" pitchFamily="49" charset="-128"/>
                <a:cs typeface="Times New Roman" panose="02020603050405020304" pitchFamily="18" charset="0"/>
              </a:rPr>
              <a:t>Not assets because:</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1. Employee: People are not property and cannot be owned.</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2. Rented equipment: The equipment is not owned by who is using it. </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3. Broken and not repairable computer: No future benefits.</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4. Repair service: Services are not property; they cannot be owned.</a:t>
            </a:r>
            <a:endParaRPr lang="en-US" sz="1400" dirty="0" smtClean="0">
              <a:effectLst/>
              <a:latin typeface="Times" panose="02020603050405020304" pitchFamily="18" charset="0"/>
              <a:ea typeface="MS Mincho" panose="02020609040205080304" pitchFamily="49" charset="-128"/>
              <a:cs typeface="Times New Roman" panose="02020603050405020304" pitchFamily="18" charset="0"/>
            </a:endParaRPr>
          </a:p>
          <a:p>
            <a:r>
              <a:rPr lang="en-US" dirty="0" smtClean="0">
                <a:effectLst/>
                <a:latin typeface="Times" panose="02020603050405020304" pitchFamily="18" charset="0"/>
                <a:ea typeface="MS Mincho" panose="02020609040205080304" pitchFamily="49" charset="-128"/>
                <a:cs typeface="Times New Roman" panose="02020603050405020304" pitchFamily="18" charset="0"/>
              </a:rPr>
              <a:t>5. Good credit: Not property; possible but unclear future benefits.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6416388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1004</Words>
  <Application>Microsoft Office PowerPoint</Application>
  <PresentationFormat>Widescreen</PresentationFormat>
  <Paragraphs>251</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MS Mincho</vt:lpstr>
      <vt:lpstr>Arial</vt:lpstr>
      <vt:lpstr>Calibri</vt:lpstr>
      <vt:lpstr>Calibri Light</vt:lpstr>
      <vt:lpstr>Times</vt:lpstr>
      <vt:lpstr>Times New Roman</vt:lpstr>
      <vt:lpstr>Office Theme</vt:lpstr>
      <vt:lpstr>Basic Accounting Concepts Principles and Procedures, 2nd Edition, Volume 1  </vt:lpstr>
      <vt:lpstr>Learning Goal 7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West Valley Mission Community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Concepts Principles and Procedures, 2nd Edition, Volume 1</dc:title>
  <dc:creator>Judie Del Frate</dc:creator>
  <cp:lastModifiedBy>Judie Del Frate</cp:lastModifiedBy>
  <cp:revision>19</cp:revision>
  <dcterms:created xsi:type="dcterms:W3CDTF">2018-12-03T21:46:40Z</dcterms:created>
  <dcterms:modified xsi:type="dcterms:W3CDTF">2018-12-04T21:24:04Z</dcterms:modified>
</cp:coreProperties>
</file>