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0" userDrawn="1">
          <p15:clr>
            <a:srgbClr val="A4A3A4"/>
          </p15:clr>
        </p15:guide>
        <p15:guide id="2" pos="40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55" d="100"/>
          <a:sy n="55" d="100"/>
        </p:scale>
        <p:origin x="38" y="581"/>
      </p:cViewPr>
      <p:guideLst>
        <p:guide orient="horz" pos="3360"/>
        <p:guide pos="40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2E6B6-3E00-4007-B6F0-2D41BB65F7FB}"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16265-216C-45BB-8643-511A1274F3C2}" type="slidenum">
              <a:rPr lang="en-US" smtClean="0"/>
              <a:t>‹#›</a:t>
            </a:fld>
            <a:endParaRPr lang="en-US"/>
          </a:p>
        </p:txBody>
      </p:sp>
    </p:spTree>
    <p:extLst>
      <p:ext uri="{BB962C8B-B14F-4D97-AF65-F5344CB8AC3E}">
        <p14:creationId xmlns:p14="http://schemas.microsoft.com/office/powerpoint/2010/main" val="392293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CCD6A-B8FD-4E87-8A83-F31CC0D4D540}" type="slidenum">
              <a:rPr lang="en-US" smtClean="0"/>
              <a:t>2</a:t>
            </a:fld>
            <a:endParaRPr lang="en-US"/>
          </a:p>
        </p:txBody>
      </p:sp>
    </p:spTree>
    <p:extLst>
      <p:ext uri="{BB962C8B-B14F-4D97-AF65-F5344CB8AC3E}">
        <p14:creationId xmlns:p14="http://schemas.microsoft.com/office/powerpoint/2010/main" val="3849535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E46BBB9-F6CF-4F7E-B2C7-24C8F28AD2BF}" type="datetime1">
              <a:rPr lang="en-US" smtClean="0"/>
              <a:t>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247342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BDAD28-E2FF-4041-A131-77B09AB9A309}" type="datetime1">
              <a:rPr lang="en-US" smtClean="0"/>
              <a:t>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27061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990780-109D-4EFA-85A9-4A9F499FFC41}" type="datetime1">
              <a:rPr lang="en-US" smtClean="0"/>
              <a:t>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24839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9C16FC-9D77-4432-8A9F-D4B819A1586E}" type="datetime1">
              <a:rPr lang="en-US" smtClean="0"/>
              <a:t>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33155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E43BD1-8777-486B-9ECE-94B5D3C1B5E6}" type="datetime1">
              <a:rPr lang="en-US" smtClean="0"/>
              <a:t>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80882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292FBC-1E58-46D7-BA8B-D1817FFAC831}" type="datetime1">
              <a:rPr lang="en-US" smtClean="0"/>
              <a:t>12/5/2018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261298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37A93A-563A-4EBE-B558-4F298789FD10}" type="datetime1">
              <a:rPr lang="en-US" smtClean="0"/>
              <a:t>12/5/2018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125723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570309-B8A2-44F5-A4A2-E6ADD7D41447}" type="datetime1">
              <a:rPr lang="en-US" smtClean="0"/>
              <a:t>12/5/2018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238350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89447-676E-4588-B977-3FFBF97BD54C}" type="datetime1">
              <a:rPr lang="en-US" smtClean="0"/>
              <a:t>12/5/2018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329438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A629ED-9EEA-40B4-B9B7-68BF6BABB642}" type="datetime1">
              <a:rPr lang="en-US" smtClean="0"/>
              <a:t>12/5/2018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305979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A772A3-0BE0-45A5-BCEC-D87F873919D9}" type="datetime1">
              <a:rPr lang="en-US" smtClean="0"/>
              <a:t>12/5/2018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04D545D-E0CC-486E-BCF2-FA7523AC8117}" type="slidenum">
              <a:rPr lang="en-US" smtClean="0"/>
              <a:t>‹#›</a:t>
            </a:fld>
            <a:endParaRPr lang="en-US"/>
          </a:p>
        </p:txBody>
      </p:sp>
    </p:spTree>
    <p:extLst>
      <p:ext uri="{BB962C8B-B14F-4D97-AF65-F5344CB8AC3E}">
        <p14:creationId xmlns:p14="http://schemas.microsoft.com/office/powerpoint/2010/main" val="269581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9141-5EE8-4B07-A965-26D2FB4F4C71}" type="datetime1">
              <a:rPr lang="en-US" smtClean="0"/>
              <a:t>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D545D-E0CC-486E-BCF2-FA7523AC8117}" type="slidenum">
              <a:rPr lang="en-US" smtClean="0"/>
              <a:t>‹#›</a:t>
            </a:fld>
            <a:endParaRPr lang="en-US"/>
          </a:p>
        </p:txBody>
      </p:sp>
    </p:spTree>
    <p:extLst>
      <p:ext uri="{BB962C8B-B14F-4D97-AF65-F5344CB8AC3E}">
        <p14:creationId xmlns:p14="http://schemas.microsoft.com/office/powerpoint/2010/main" val="3507937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367704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7999" y="-177329"/>
            <a:ext cx="6096000" cy="769441"/>
          </a:xfrm>
          <a:prstGeom prst="rect">
            <a:avLst/>
          </a:prstGeom>
        </p:spPr>
        <p:txBody>
          <a:bodyPr>
            <a:spAutoFit/>
          </a:bodyPr>
          <a:lstStyle/>
          <a:p>
            <a:r>
              <a:rPr lang="en-US" sz="1600" dirty="0">
                <a:effectLst/>
                <a:latin typeface="Times" panose="02020603050405020304" pitchFamily="18" charset="0"/>
                <a:ea typeface="MS Mincho"/>
                <a:cs typeface="Times New Roman" panose="02020603050405020304" pitchFamily="18" charset="0"/>
              </a:rPr>
              <a:t> </a:t>
            </a:r>
            <a:endParaRPr lang="en-US" sz="1200" dirty="0">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Decrease: Expense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79477" y="800501"/>
            <a:ext cx="8904718" cy="2862322"/>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An expense is a decrease in owner's equity as a result of consuming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resources in order to create value and make sales (also called “operations”).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 amount of an expense is the cost of the resource consumed.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An expense decreases owner's equity because an expense will always result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in either a decrease in assets or an increase in liabilities.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Example #1, Asset Decrease: ABC Advertising Company used up $500 of supplies, for supplies expense.</a:t>
            </a:r>
            <a:endParaRPr lang="en-US" sz="14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2079477" y="4340167"/>
            <a:ext cx="8312209" cy="1200329"/>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Example #2, Liability Increase: XYZ Advertising Company received a bill for utilities expense.  It does not pay the bill immediately, so the liability Accounts Payable increases.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6" name="Rectangle 5"/>
          <p:cNvSpPr/>
          <p:nvPr/>
        </p:nvSpPr>
        <p:spPr>
          <a:xfrm>
            <a:off x="5028496" y="3803171"/>
            <a:ext cx="2135007" cy="369332"/>
          </a:xfrm>
          <a:prstGeom prst="rect">
            <a:avLst/>
          </a:prstGeom>
        </p:spPr>
        <p:txBody>
          <a:bodyPr wrap="none">
            <a:spAutoFit/>
          </a:bodyPr>
          <a:lstStyle/>
          <a:p>
            <a:pPr algn="ctr"/>
            <a:r>
              <a:rPr lang="en-US" dirty="0">
                <a:latin typeface="Times" panose="02020603050405020304" pitchFamily="18" charset="0"/>
                <a:ea typeface="MS Mincho"/>
                <a:cs typeface="Times New Roman" panose="02020603050405020304" pitchFamily="18" charset="0"/>
              </a:rPr>
              <a:t>A      =    L      +   OE</a:t>
            </a:r>
            <a:endParaRPr lang="en-US" sz="1400" dirty="0">
              <a:effectLst/>
              <a:latin typeface="Times" panose="02020603050405020304" pitchFamily="18" charset="0"/>
              <a:ea typeface="MS Mincho"/>
              <a:cs typeface="Times New Roman" panose="02020603050405020304" pitchFamily="18" charset="0"/>
            </a:endParaRPr>
          </a:p>
        </p:txBody>
      </p:sp>
      <p:sp>
        <p:nvSpPr>
          <p:cNvPr id="7" name="Rectangle 6"/>
          <p:cNvSpPr/>
          <p:nvPr/>
        </p:nvSpPr>
        <p:spPr>
          <a:xfrm>
            <a:off x="5028496" y="5334000"/>
            <a:ext cx="2135007" cy="369332"/>
          </a:xfrm>
          <a:prstGeom prst="rect">
            <a:avLst/>
          </a:prstGeom>
        </p:spPr>
        <p:txBody>
          <a:bodyPr wrap="none">
            <a:spAutoFit/>
          </a:bodyPr>
          <a:lstStyle/>
          <a:p>
            <a:pPr algn="ctr"/>
            <a:r>
              <a:rPr lang="en-US" dirty="0">
                <a:latin typeface="Times" panose="02020603050405020304" pitchFamily="18" charset="0"/>
                <a:ea typeface="MS Mincho"/>
                <a:cs typeface="Times New Roman" panose="02020603050405020304" pitchFamily="18" charset="0"/>
              </a:rPr>
              <a:t>A      =    L      +   OE</a:t>
            </a:r>
            <a:endParaRPr lang="en-US" sz="1400" dirty="0">
              <a:effectLst/>
              <a:latin typeface="Times" panose="02020603050405020304" pitchFamily="18" charset="0"/>
              <a:ea typeface="MS Mincho"/>
              <a:cs typeface="Times New Roman" panose="02020603050405020304" pitchFamily="18" charset="0"/>
            </a:endParaRPr>
          </a:p>
        </p:txBody>
      </p:sp>
      <p:cxnSp>
        <p:nvCxnSpPr>
          <p:cNvPr id="8" name="Straight Arrow Connector 7"/>
          <p:cNvCxnSpPr/>
          <p:nvPr/>
        </p:nvCxnSpPr>
        <p:spPr>
          <a:xfrm>
            <a:off x="5486400" y="3803171"/>
            <a:ext cx="0" cy="3286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246833" y="3803171"/>
            <a:ext cx="0" cy="3286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246833" y="5334000"/>
            <a:ext cx="0" cy="3286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246976" y="5302940"/>
            <a:ext cx="8546" cy="3355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471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5525972" y="509679"/>
            <a:ext cx="114005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Gains</a:t>
            </a:r>
            <a:r>
              <a:rPr lang="en-US" b="1" dirty="0">
                <a:latin typeface="Times" panose="02020603050405020304" pitchFamily="18" charset="0"/>
                <a:ea typeface="MS Mincho"/>
                <a:cs typeface="Times New Roman" panose="02020603050405020304" pitchFamily="18" charset="0"/>
              </a:rPr>
              <a:t> </a:t>
            </a:r>
            <a:endParaRPr lang="en-US" sz="12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555193" y="1561716"/>
            <a:ext cx="8391970" cy="3139321"/>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 gain is similar to revenue.  Gains have the same effect on owner's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equity as revenues, so gains increase owner's equity.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However, a gain is not part of regular business operations, so it is not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called revenue.  A gain is an incidental event to being in business.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Example: Equipment that cost $10,000 is sold for $14,000.  The gain is $4,000.</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Gains will be discussed in more detail in volume 2.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161893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5591392" y="202032"/>
            <a:ext cx="118013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Losses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144995" y="1527533"/>
            <a:ext cx="8520157" cy="3139321"/>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 loss is similar to an expense.  Losses have the same effect on owner's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equity as expenses, so losses decrease owner's equity.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However, a loss is not part of regular business operations, so it is not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called an expense.  A loss is an incidental event to being in business.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Example: Equipment that cost $10,000 is sold for $8,000.  The loss is $2,000.</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Losses will be discussed in more detail in volume 2.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27564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512554" y="304581"/>
            <a:ext cx="735489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Most Powerful Effects on Owner's Equity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617603" y="1139090"/>
            <a:ext cx="9144000" cy="5632311"/>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The most influential effect on owner's equity is how well a business is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managed.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Good management</a:t>
            </a:r>
            <a:r>
              <a:rPr lang="en-US" dirty="0">
                <a:latin typeface="Times" panose="02020603050405020304" pitchFamily="18" charset="0"/>
                <a:ea typeface="MS Mincho"/>
                <a:cs typeface="Times New Roman" panose="02020603050405020304" pitchFamily="18" charset="0"/>
              </a:rPr>
              <a:t> results in continued profitability because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business is: 1) creating value that customers want, AND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2) sells this value for more than expenses incurred to create it.</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Therefore, revenues are greater than expenses. This results in net income,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which increases assets and increases owner's equity.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  </a:t>
            </a:r>
            <a:r>
              <a:rPr lang="en-US" b="1" dirty="0">
                <a:latin typeface="Times" panose="02020603050405020304" pitchFamily="18" charset="0"/>
                <a:ea typeface="MS Mincho"/>
                <a:cs typeface="Times New Roman" panose="02020603050405020304" pitchFamily="18" charset="0"/>
              </a:rPr>
              <a:t>Bad management</a:t>
            </a:r>
            <a:r>
              <a:rPr lang="en-US" dirty="0">
                <a:latin typeface="Times" panose="02020603050405020304" pitchFamily="18" charset="0"/>
                <a:ea typeface="MS Mincho"/>
                <a:cs typeface="Times New Roman" panose="02020603050405020304" pitchFamily="18" charset="0"/>
              </a:rPr>
              <a:t> results in net losses because a business is not creating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enough value that customers want or cannot sell the value for more than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 cost to create it.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Therefore revenues are less than expenses. This results in net losses, which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decrease assets and decrease owner's equity.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8288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242329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797421" y="441314"/>
            <a:ext cx="459715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Summary of All the Changes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94692463"/>
              </p:ext>
            </p:extLst>
          </p:nvPr>
        </p:nvGraphicFramePr>
        <p:xfrm>
          <a:off x="3284219" y="1526842"/>
          <a:ext cx="5623560" cy="4267200"/>
        </p:xfrm>
        <a:graphic>
          <a:graphicData uri="http://schemas.openxmlformats.org/drawingml/2006/table">
            <a:tbl>
              <a:tblPr firstRow="1" firstCol="1" bandRow="1">
                <a:tableStyleId>{2D5ABB26-0587-4C30-8999-92F81FD0307C}</a:tableStyleId>
              </a:tblPr>
              <a:tblGrid>
                <a:gridCol w="1874520">
                  <a:extLst>
                    <a:ext uri="{9D8B030D-6E8A-4147-A177-3AD203B41FA5}">
                      <a16:colId xmlns:a16="http://schemas.microsoft.com/office/drawing/2014/main" val="1043407238"/>
                    </a:ext>
                  </a:extLst>
                </a:gridCol>
                <a:gridCol w="1874520">
                  <a:extLst>
                    <a:ext uri="{9D8B030D-6E8A-4147-A177-3AD203B41FA5}">
                      <a16:colId xmlns:a16="http://schemas.microsoft.com/office/drawing/2014/main" val="1354105222"/>
                    </a:ext>
                  </a:extLst>
                </a:gridCol>
                <a:gridCol w="1874520">
                  <a:extLst>
                    <a:ext uri="{9D8B030D-6E8A-4147-A177-3AD203B41FA5}">
                      <a16:colId xmlns:a16="http://schemas.microsoft.com/office/drawing/2014/main" val="303978605"/>
                    </a:ext>
                  </a:extLst>
                </a:gridCol>
              </a:tblGrid>
              <a:tr h="0">
                <a:tc>
                  <a:txBody>
                    <a:bodyPr/>
                    <a:lstStyle/>
                    <a:p>
                      <a:pPr marL="0" marR="0" algn="ctr">
                        <a:spcBef>
                          <a:spcPts val="300"/>
                        </a:spcBef>
                        <a:spcAft>
                          <a:spcPts val="300"/>
                        </a:spcAft>
                      </a:pPr>
                      <a:r>
                        <a:rPr lang="en-US" sz="1400" b="1" dirty="0">
                          <a:effectLst/>
                        </a:rPr>
                        <a:t>Cause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300"/>
                        </a:spcBef>
                        <a:spcAft>
                          <a:spcPts val="300"/>
                        </a:spcAft>
                      </a:pPr>
                      <a:r>
                        <a:rPr lang="en-US" sz="1400" b="1" dirty="0">
                          <a:effectLst/>
                        </a:rPr>
                        <a:t>Increase or Decrease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300"/>
                        </a:spcBef>
                        <a:spcAft>
                          <a:spcPts val="300"/>
                        </a:spcAft>
                      </a:pPr>
                      <a:r>
                        <a:rPr lang="en-US" sz="1400" b="1" dirty="0">
                          <a:effectLst/>
                        </a:rPr>
                        <a:t>Example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144328592"/>
                  </a:ext>
                </a:extLst>
              </a:tr>
              <a:tr h="0">
                <a:tc gridSpan="3">
                  <a:txBody>
                    <a:bodyPr/>
                    <a:lstStyle/>
                    <a:p>
                      <a:pPr marL="0" marR="0" algn="ctr">
                        <a:spcBef>
                          <a:spcPts val="300"/>
                        </a:spcBef>
                        <a:spcAft>
                          <a:spcPts val="300"/>
                        </a:spcAft>
                      </a:pPr>
                      <a:r>
                        <a:rPr lang="en-US" sz="1400" b="1" dirty="0">
                          <a:effectLst/>
                        </a:rPr>
                        <a:t>Owner’ Direct Actions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1637576"/>
                  </a:ext>
                </a:extLst>
              </a:tr>
              <a:tr h="0">
                <a:tc>
                  <a:txBody>
                    <a:bodyPr/>
                    <a:lstStyle/>
                    <a:p>
                      <a:pPr marL="0" marR="0" algn="ctr">
                        <a:spcBef>
                          <a:spcPts val="1200"/>
                        </a:spcBef>
                        <a:spcAft>
                          <a:spcPts val="0"/>
                        </a:spcAft>
                      </a:pPr>
                      <a:r>
                        <a:rPr lang="en-US" sz="1400" dirty="0">
                          <a:effectLst/>
                        </a:rPr>
                        <a:t>Investment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1200"/>
                        </a:spcBef>
                        <a:spcAft>
                          <a:spcPts val="0"/>
                        </a:spcAft>
                      </a:pPr>
                      <a:r>
                        <a:rPr lang="en-US" sz="1400" dirty="0">
                          <a:effectLst/>
                        </a:rPr>
                        <a:t>Increase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spcBef>
                          <a:spcPts val="300"/>
                        </a:spcBef>
                        <a:spcAft>
                          <a:spcPts val="0"/>
                        </a:spcAft>
                      </a:pPr>
                      <a:r>
                        <a:rPr lang="en-US" sz="1400" dirty="0">
                          <a:effectLst/>
                        </a:rPr>
                        <a:t>Owner invests $10,000 cash in her business plus $4,000 of supplies.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74664443"/>
                  </a:ext>
                </a:extLst>
              </a:tr>
              <a:tr h="0">
                <a:tc>
                  <a:txBody>
                    <a:bodyPr/>
                    <a:lstStyle/>
                    <a:p>
                      <a:pPr marL="0" marR="0" algn="ctr">
                        <a:spcBef>
                          <a:spcPts val="2400"/>
                        </a:spcBef>
                        <a:spcAft>
                          <a:spcPts val="0"/>
                        </a:spcAft>
                      </a:pPr>
                      <a:r>
                        <a:rPr lang="en-US" sz="1400">
                          <a:effectLst/>
                        </a:rPr>
                        <a:t>Withdrawal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2400"/>
                        </a:spcBef>
                        <a:spcAft>
                          <a:spcPts val="0"/>
                        </a:spcAft>
                      </a:pPr>
                      <a:r>
                        <a:rPr lang="en-US" sz="1400" dirty="0">
                          <a:effectLst/>
                        </a:rPr>
                        <a:t>Decrease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spcBef>
                          <a:spcPts val="300"/>
                        </a:spcBef>
                        <a:spcAft>
                          <a:spcPts val="0"/>
                        </a:spcAft>
                      </a:pPr>
                      <a:r>
                        <a:rPr lang="en-US" sz="1400" dirty="0">
                          <a:effectLst/>
                        </a:rPr>
                        <a:t>Owner withdraws $3,000 cash from the business checking account for personal use.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81857528"/>
                  </a:ext>
                </a:extLst>
              </a:tr>
              <a:tr h="0">
                <a:tc gridSpan="3">
                  <a:txBody>
                    <a:bodyPr/>
                    <a:lstStyle/>
                    <a:p>
                      <a:pPr marL="0" marR="0" algn="ctr">
                        <a:spcBef>
                          <a:spcPts val="300"/>
                        </a:spcBef>
                        <a:spcAft>
                          <a:spcPts val="300"/>
                        </a:spcAft>
                      </a:pPr>
                      <a:r>
                        <a:rPr lang="en-US" sz="1400" b="1" dirty="0">
                          <a:effectLst/>
                        </a:rPr>
                        <a:t>Operational Changes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529719"/>
                  </a:ext>
                </a:extLst>
              </a:tr>
              <a:tr h="0">
                <a:tc>
                  <a:txBody>
                    <a:bodyPr/>
                    <a:lstStyle/>
                    <a:p>
                      <a:pPr marL="0" marR="0" algn="ctr">
                        <a:spcBef>
                          <a:spcPts val="600"/>
                        </a:spcBef>
                        <a:spcAft>
                          <a:spcPts val="0"/>
                        </a:spcAft>
                      </a:pPr>
                      <a:r>
                        <a:rPr lang="en-US" sz="1400" dirty="0">
                          <a:effectLst/>
                        </a:rPr>
                        <a:t>Revenue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600"/>
                        </a:spcBef>
                        <a:spcAft>
                          <a:spcPts val="0"/>
                        </a:spcAft>
                      </a:pPr>
                      <a:r>
                        <a:rPr lang="en-US" sz="1400" dirty="0">
                          <a:effectLst/>
                        </a:rPr>
                        <a:t>Increase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spcBef>
                          <a:spcPts val="300"/>
                        </a:spcBef>
                        <a:spcAft>
                          <a:spcPts val="0"/>
                        </a:spcAft>
                      </a:pPr>
                      <a:r>
                        <a:rPr lang="en-US" sz="1400" dirty="0">
                          <a:effectLst/>
                        </a:rPr>
                        <a:t>A business sells $500 of services to a customer.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5837553"/>
                  </a:ext>
                </a:extLst>
              </a:tr>
              <a:tr h="0">
                <a:tc>
                  <a:txBody>
                    <a:bodyPr/>
                    <a:lstStyle/>
                    <a:p>
                      <a:pPr marL="0" marR="0" algn="ctr">
                        <a:spcBef>
                          <a:spcPts val="600"/>
                        </a:spcBef>
                        <a:spcAft>
                          <a:spcPts val="0"/>
                        </a:spcAft>
                      </a:pPr>
                      <a:r>
                        <a:rPr lang="en-US" sz="1400">
                          <a:effectLst/>
                        </a:rPr>
                        <a:t>Expense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600"/>
                        </a:spcBef>
                        <a:spcAft>
                          <a:spcPts val="0"/>
                        </a:spcAft>
                      </a:pPr>
                      <a:r>
                        <a:rPr lang="en-US" sz="1400">
                          <a:effectLst/>
                        </a:rPr>
                        <a:t>Decrease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spcBef>
                          <a:spcPts val="300"/>
                        </a:spcBef>
                        <a:spcAft>
                          <a:spcPts val="0"/>
                        </a:spcAft>
                      </a:pPr>
                      <a:r>
                        <a:rPr lang="en-US" sz="1400">
                          <a:effectLst/>
                        </a:rPr>
                        <a:t>A business </a:t>
                      </a:r>
                      <a:r>
                        <a:rPr lang="en-US" sz="1400" dirty="0">
                          <a:effectLst/>
                        </a:rPr>
                        <a:t>uses up $100 of supplies.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658958962"/>
                  </a:ext>
                </a:extLst>
              </a:tr>
              <a:tr h="0">
                <a:tc gridSpan="3">
                  <a:txBody>
                    <a:bodyPr/>
                    <a:lstStyle/>
                    <a:p>
                      <a:pPr marL="0" marR="0" algn="ctr">
                        <a:spcBef>
                          <a:spcPts val="300"/>
                        </a:spcBef>
                        <a:spcAft>
                          <a:spcPts val="300"/>
                        </a:spcAft>
                      </a:pPr>
                      <a:r>
                        <a:rPr lang="en-US" sz="1400" b="1" dirty="0">
                          <a:effectLst/>
                        </a:rPr>
                        <a:t>Incidental Changes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8788681"/>
                  </a:ext>
                </a:extLst>
              </a:tr>
              <a:tr h="0">
                <a:tc>
                  <a:txBody>
                    <a:bodyPr/>
                    <a:lstStyle/>
                    <a:p>
                      <a:pPr marL="0" marR="0" algn="ctr">
                        <a:spcBef>
                          <a:spcPts val="600"/>
                        </a:spcBef>
                        <a:spcAft>
                          <a:spcPts val="0"/>
                        </a:spcAft>
                      </a:pPr>
                      <a:r>
                        <a:rPr lang="en-US" sz="1400" dirty="0">
                          <a:effectLst/>
                        </a:rPr>
                        <a:t>Gains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600"/>
                        </a:spcBef>
                        <a:spcAft>
                          <a:spcPts val="0"/>
                        </a:spcAft>
                      </a:pPr>
                      <a:r>
                        <a:rPr lang="en-US" sz="1400" dirty="0">
                          <a:effectLst/>
                        </a:rPr>
                        <a:t>Increase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spcBef>
                          <a:spcPts val="300"/>
                        </a:spcBef>
                        <a:spcAft>
                          <a:spcPts val="0"/>
                        </a:spcAft>
                      </a:pPr>
                      <a:r>
                        <a:rPr lang="en-US" sz="1400" dirty="0">
                          <a:effectLst/>
                        </a:rPr>
                        <a:t>Equipment is sold for more than it cost.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76981098"/>
                  </a:ext>
                </a:extLst>
              </a:tr>
              <a:tr h="0">
                <a:tc>
                  <a:txBody>
                    <a:bodyPr/>
                    <a:lstStyle/>
                    <a:p>
                      <a:pPr marL="0" marR="0" algn="ctr">
                        <a:spcBef>
                          <a:spcPts val="600"/>
                        </a:spcBef>
                        <a:spcAft>
                          <a:spcPts val="0"/>
                        </a:spcAft>
                      </a:pPr>
                      <a:r>
                        <a:rPr lang="en-US" sz="1400">
                          <a:effectLst/>
                        </a:rPr>
                        <a:t>Losses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600"/>
                        </a:spcBef>
                        <a:spcAft>
                          <a:spcPts val="0"/>
                        </a:spcAft>
                      </a:pPr>
                      <a:r>
                        <a:rPr lang="en-US" sz="1400">
                          <a:effectLst/>
                        </a:rPr>
                        <a:t>Decrease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spcBef>
                          <a:spcPts val="300"/>
                        </a:spcBef>
                        <a:spcAft>
                          <a:spcPts val="0"/>
                        </a:spcAft>
                      </a:pPr>
                      <a:r>
                        <a:rPr lang="en-US" sz="1400" dirty="0">
                          <a:effectLst/>
                        </a:rPr>
                        <a:t>Equipment is sold for less than it cost.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867186051"/>
                  </a:ext>
                </a:extLst>
              </a:tr>
            </a:tbl>
          </a:graphicData>
        </a:graphic>
      </p:graphicFrame>
    </p:spTree>
    <p:extLst>
      <p:ext uri="{BB962C8B-B14F-4D97-AF65-F5344CB8AC3E}">
        <p14:creationId xmlns:p14="http://schemas.microsoft.com/office/powerpoint/2010/main" val="372277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6"/>
            <a:ext cx="10331026" cy="734110"/>
          </a:xfrm>
        </p:spPr>
        <p:txBody>
          <a:bodyPr>
            <a:normAutofit fontScale="90000"/>
          </a:bodyPr>
          <a:lstStyle/>
          <a:p>
            <a:pPr algn="ctr"/>
            <a:r>
              <a:rPr lang="en-US" b="1" dirty="0"/>
              <a:t>Learning Goal 8</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5961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8000" y="516459"/>
            <a:ext cx="6096000" cy="800219"/>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Changes in Owner’s Equity</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b="1" dirty="0">
                <a:latin typeface="Times" panose="02020603050405020304" pitchFamily="18" charset="0"/>
                <a:ea typeface="MS Mincho"/>
                <a:cs typeface="Times New Roman" panose="02020603050405020304" pitchFamily="18" charset="0"/>
              </a:rPr>
              <a:t> </a:t>
            </a:r>
            <a:endParaRPr lang="en-US" sz="12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709017" y="2051410"/>
            <a:ext cx="7921951" cy="1785104"/>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There are two possible types of claims on assets. These are the creditors’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claims and the owner’s claim.  This is evident when we look at the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accounting equation:    A  =  L  +  OE</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ctr"/>
            <a:r>
              <a:rPr lang="en-US" sz="2000" b="1" dirty="0">
                <a:effectLst/>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53470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659877" y="364533"/>
            <a:ext cx="434240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Review of Owner’s Equity</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572426" y="1376920"/>
            <a:ext cx="9708022" cy="4524315"/>
          </a:xfrm>
          <a:prstGeom prst="rect">
            <a:avLst/>
          </a:prstGeom>
        </p:spPr>
        <p:txBody>
          <a:bodyPr wrap="square">
            <a:spAutoFit/>
          </a:bodyPr>
          <a:lstStyle/>
          <a:p>
            <a:pPr marL="285750" indent="-285750">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Owner’s equity is the owner’s claim on the wealth of his or her business.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The owner’s equity claim is a </a:t>
            </a:r>
            <a:r>
              <a:rPr lang="en-US" b="1" dirty="0">
                <a:latin typeface="Times" panose="02020603050405020304" pitchFamily="18" charset="0"/>
                <a:ea typeface="MS Mincho"/>
                <a:cs typeface="Times New Roman" panose="02020603050405020304" pitchFamily="18" charset="0"/>
              </a:rPr>
              <a:t>residual</a:t>
            </a:r>
            <a:r>
              <a:rPr lang="en-US" dirty="0">
                <a:latin typeface="Times" panose="02020603050405020304" pitchFamily="18" charset="0"/>
                <a:ea typeface="MS Mincho"/>
                <a:cs typeface="Times New Roman" panose="02020603050405020304" pitchFamily="18" charset="0"/>
              </a:rPr>
              <a:t> claim.  Creditors have first priority</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to receive payment on their claims.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pPr marL="171450" indent="-171450">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  This means that if a business were to be sold or were to go out of business, all assets </a:t>
            </a:r>
          </a:p>
          <a:p>
            <a:pPr marL="171450" indent="-171450"/>
            <a:r>
              <a:rPr lang="en-US" dirty="0">
                <a:latin typeface="Times" panose="02020603050405020304" pitchFamily="18" charset="0"/>
                <a:ea typeface="MS Mincho"/>
                <a:cs typeface="Times New Roman" panose="02020603050405020304" pitchFamily="18" charset="0"/>
              </a:rPr>
              <a:t>     would first be used to pay creditors.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Any residual would then go to owner after the creditors were fully paid. If the creditors are not</a:t>
            </a:r>
          </a:p>
          <a:p>
            <a:r>
              <a:rPr lang="en-US" dirty="0">
                <a:latin typeface="Times" panose="02020603050405020304" pitchFamily="18" charset="0"/>
                <a:ea typeface="MS Mincho"/>
                <a:cs typeface="Times New Roman" panose="02020603050405020304" pitchFamily="18" charset="0"/>
              </a:rPr>
              <a:t>     fully paid, the owner will receive nothing.</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The owner’s residual claim can be described by the accounting equation as:</a:t>
            </a:r>
            <a:endParaRPr lang="en-US" sz="1400" dirty="0">
              <a:effectLst/>
              <a:latin typeface="Times" panose="02020603050405020304" pitchFamily="18" charset="0"/>
              <a:ea typeface="MS Mincho"/>
              <a:cs typeface="Times New Roman" panose="02020603050405020304" pitchFamily="18" charset="0"/>
            </a:endParaRPr>
          </a:p>
          <a:p>
            <a:pPr algn="ctr"/>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 L = OE</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59182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48430" y="381493"/>
            <a:ext cx="589514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Review of Owner’s Equity,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632105" y="1681485"/>
            <a:ext cx="7622849" cy="3354765"/>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Other names for owner's equity</a:t>
            </a:r>
            <a:r>
              <a:rPr lang="en-US" dirty="0">
                <a:latin typeface="Times" panose="02020603050405020304" pitchFamily="18" charset="0"/>
                <a:ea typeface="MS Mincho"/>
                <a:cs typeface="Times New Roman" panose="02020603050405020304" pitchFamily="18" charset="0"/>
              </a:rPr>
              <a:t>:  Owner's equity is also called “</a:t>
            </a:r>
            <a:r>
              <a:rPr lang="en-US" b="1" dirty="0">
                <a:solidFill>
                  <a:srgbClr val="0000FF"/>
                </a:solidFill>
                <a:latin typeface="Times" panose="02020603050405020304" pitchFamily="18" charset="0"/>
                <a:ea typeface="MS Mincho"/>
                <a:cs typeface="Times New Roman" panose="02020603050405020304" pitchFamily="18" charset="0"/>
              </a:rPr>
              <a:t>net </a:t>
            </a:r>
            <a:endParaRPr lang="en-US" sz="1400" dirty="0">
              <a:effectLst/>
              <a:latin typeface="Times" panose="02020603050405020304" pitchFamily="18" charset="0"/>
              <a:ea typeface="MS Mincho"/>
              <a:cs typeface="Times New Roman" panose="02020603050405020304" pitchFamily="18" charset="0"/>
            </a:endParaRPr>
          </a:p>
          <a:p>
            <a:r>
              <a:rPr lang="en-US" b="1" dirty="0">
                <a:solidFill>
                  <a:srgbClr val="0000FF"/>
                </a:solidFill>
                <a:latin typeface="Times" panose="02020603050405020304" pitchFamily="18" charset="0"/>
                <a:ea typeface="MS Mincho"/>
                <a:cs typeface="Times New Roman" panose="02020603050405020304" pitchFamily="18" charset="0"/>
              </a:rPr>
              <a:t>   worth</a:t>
            </a:r>
            <a:r>
              <a:rPr lang="en-US" dirty="0">
                <a:latin typeface="Times" panose="02020603050405020304" pitchFamily="18" charset="0"/>
                <a:ea typeface="MS Mincho"/>
                <a:cs typeface="Times New Roman" panose="02020603050405020304" pitchFamily="18" charset="0"/>
              </a:rPr>
              <a:t>” and sometimes “</a:t>
            </a:r>
            <a:r>
              <a:rPr lang="en-US" b="1" dirty="0">
                <a:solidFill>
                  <a:srgbClr val="0000FF"/>
                </a:solidFill>
                <a:latin typeface="Times" panose="02020603050405020304" pitchFamily="18" charset="0"/>
                <a:ea typeface="MS Mincho"/>
                <a:cs typeface="Times New Roman" panose="02020603050405020304" pitchFamily="18" charset="0"/>
              </a:rPr>
              <a:t>net assets</a:t>
            </a:r>
            <a:r>
              <a:rPr lang="en-US" dirty="0">
                <a:latin typeface="Times" panose="02020603050405020304" pitchFamily="18" charset="0"/>
                <a:ea typeface="MS Mincho"/>
                <a:cs typeface="Times New Roman" panose="02020603050405020304" pitchFamily="18" charset="0"/>
              </a:rPr>
              <a:t>”.</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Name for a specific business</a:t>
            </a:r>
            <a:r>
              <a:rPr lang="en-US" dirty="0">
                <a:latin typeface="Times" panose="02020603050405020304" pitchFamily="18" charset="0"/>
                <a:ea typeface="MS Mincho"/>
                <a:cs typeface="Times New Roman" panose="02020603050405020304" pitchFamily="18" charset="0"/>
              </a:rPr>
              <a:t>: For a specific business (except a corporation)</a:t>
            </a: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owner’s equity is identified by using the owner’s name followed by the work “capital”.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Example: If your name is Bill Smith, and you are the owner of a proprietorship business, the owner's equity in your business would be called “Bill Smith, Capital”.</a:t>
            </a:r>
            <a:br>
              <a:rPr lang="en-US" sz="2000" b="1" dirty="0">
                <a:effectLst/>
                <a:latin typeface="Times" panose="02020603050405020304" pitchFamily="18" charset="0"/>
                <a:ea typeface="MS Mincho"/>
                <a:cs typeface="Times New Roman" panose="02020603050405020304" pitchFamily="18" charset="0"/>
              </a:rPr>
            </a:b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114904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542480" y="321673"/>
            <a:ext cx="510704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Changes in Owner’s Equity</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405842" y="1573410"/>
            <a:ext cx="7930497" cy="3416320"/>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Changes in owner's equity are always of vital interest to a business owner.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There are six kinds of changes to owner's equity as discussed in the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following slides.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An owner usually invests cash, but can also invest other assets such as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supplies or equipment.</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When non-cash assets are invested, the value to use is the fair market value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the time of the investment.  Fair market value can be documented by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evidence of typical sales prices, or even an appraisal.</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20109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757122" y="202031"/>
            <a:ext cx="467775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Increase: Owner Investments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13" name="Rectangle 12"/>
          <p:cNvSpPr/>
          <p:nvPr/>
        </p:nvSpPr>
        <p:spPr>
          <a:xfrm>
            <a:off x="1598063" y="960188"/>
            <a:ext cx="8537249" cy="923330"/>
          </a:xfrm>
          <a:prstGeom prst="rect">
            <a:avLst/>
          </a:prstGeom>
        </p:spPr>
        <p:txBody>
          <a:bodyPr wrap="square">
            <a:spAutoFit/>
          </a:bodyPr>
          <a:lstStyle/>
          <a:p>
            <a:pPr marL="171450" indent="-171450"/>
            <a:r>
              <a:rPr lang="en-US" dirty="0">
                <a:latin typeface="Times" panose="02020603050405020304" pitchFamily="18" charset="0"/>
                <a:ea typeface="MS Mincho"/>
                <a:cs typeface="Times New Roman" panose="02020603050405020304" pitchFamily="18" charset="0"/>
              </a:rPr>
              <a:t>•  Owner investments always increase owner’s equity.  If an owner invests cash or any other asset in his or her business, owner's equity will increase because assets increase, as shown in the accounting equation:</a:t>
            </a:r>
            <a:endParaRPr lang="en-US" sz="1400" dirty="0">
              <a:effectLst/>
              <a:latin typeface="Times" panose="02020603050405020304" pitchFamily="18" charset="0"/>
              <a:ea typeface="MS Mincho"/>
              <a:cs typeface="Times New Roman" panose="02020603050405020304" pitchFamily="18" charset="0"/>
            </a:endParaRPr>
          </a:p>
        </p:txBody>
      </p:sp>
      <p:sp>
        <p:nvSpPr>
          <p:cNvPr id="14" name="Rectangle 13"/>
          <p:cNvSpPr/>
          <p:nvPr/>
        </p:nvSpPr>
        <p:spPr>
          <a:xfrm>
            <a:off x="4879649" y="2095859"/>
            <a:ext cx="2452644" cy="369332"/>
          </a:xfrm>
          <a:prstGeom prst="rect">
            <a:avLst/>
          </a:prstGeom>
        </p:spPr>
        <p:txBody>
          <a:bodyPr wrap="square">
            <a:spAutoFit/>
          </a:bodyPr>
          <a:lstStyle/>
          <a:p>
            <a:pPr algn="ctr"/>
            <a:r>
              <a:rPr lang="en-US" dirty="0">
                <a:latin typeface="Times" panose="02020603050405020304" pitchFamily="18" charset="0"/>
                <a:ea typeface="MS Mincho"/>
                <a:cs typeface="Times New Roman" panose="02020603050405020304" pitchFamily="18" charset="0"/>
              </a:rPr>
              <a:t>A    =    L   +      OE</a:t>
            </a:r>
            <a:endParaRPr lang="en-US" sz="1400" dirty="0">
              <a:effectLst/>
              <a:latin typeface="Times" panose="02020603050405020304" pitchFamily="18" charset="0"/>
              <a:ea typeface="MS Mincho"/>
              <a:cs typeface="Times New Roman" panose="02020603050405020304" pitchFamily="18" charset="0"/>
            </a:endParaRPr>
          </a:p>
        </p:txBody>
      </p:sp>
      <p:sp>
        <p:nvSpPr>
          <p:cNvPr id="15" name="Rectangle 14"/>
          <p:cNvSpPr/>
          <p:nvPr/>
        </p:nvSpPr>
        <p:spPr>
          <a:xfrm>
            <a:off x="1598063" y="2688858"/>
            <a:ext cx="8409062" cy="1200329"/>
          </a:xfrm>
          <a:prstGeom prst="rect">
            <a:avLst/>
          </a:prstGeom>
        </p:spPr>
        <p:txBody>
          <a:bodyPr wrap="square">
            <a:spAutoFit/>
          </a:bodyPr>
          <a:lstStyle/>
          <a:p>
            <a:pPr marL="111125" indent="-111125"/>
            <a:r>
              <a:rPr lang="en-US" dirty="0">
                <a:latin typeface="Times" panose="02020603050405020304" pitchFamily="18" charset="0"/>
                <a:ea typeface="MS Mincho"/>
                <a:cs typeface="Times New Roman" panose="02020603050405020304" pitchFamily="18" charset="0"/>
              </a:rPr>
              <a:t>• All assets invested in a business by an owner must be accounted for in the records of the business as business assets.  The increase in owner's equity is recorded as an increase in owner’s capital, such as “Bill Smith, Capital”.</a:t>
            </a:r>
            <a:endParaRPr lang="en-US" sz="1400" dirty="0">
              <a:effectLst/>
              <a:latin typeface="Times" panose="02020603050405020304" pitchFamily="18" charset="0"/>
              <a:ea typeface="MS Mincho"/>
              <a:cs typeface="Times New Roman" panose="02020603050405020304" pitchFamily="18" charset="0"/>
            </a:endParaRPr>
          </a:p>
          <a:p>
            <a:pPr marL="111125" indent="-111125"/>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16" name="Rectangle 15"/>
          <p:cNvSpPr/>
          <p:nvPr/>
        </p:nvSpPr>
        <p:spPr>
          <a:xfrm>
            <a:off x="1598063" y="4039885"/>
            <a:ext cx="9477286" cy="646331"/>
          </a:xfrm>
          <a:prstGeom prst="rect">
            <a:avLst/>
          </a:prstGeom>
        </p:spPr>
        <p:txBody>
          <a:bodyPr wrap="square">
            <a:spAutoFit/>
          </a:bodyPr>
          <a:lstStyle/>
          <a:p>
            <a:pPr marL="171450" indent="-171450"/>
            <a:r>
              <a:rPr lang="en-US" dirty="0">
                <a:latin typeface="Times" panose="02020603050405020304" pitchFamily="18" charset="0"/>
                <a:ea typeface="MS Mincho"/>
                <a:cs typeface="Times New Roman" panose="02020603050405020304" pitchFamily="18" charset="0"/>
              </a:rPr>
              <a:t>• Rarely, an owner may invest in a business by personally paying the debts of the business.  In this case, the accounting equation would show:  </a:t>
            </a:r>
            <a:endParaRPr lang="en-US" sz="1400" dirty="0">
              <a:effectLst/>
              <a:latin typeface="Times" panose="02020603050405020304" pitchFamily="18" charset="0"/>
              <a:ea typeface="MS Mincho"/>
              <a:cs typeface="Times New Roman" panose="02020603050405020304" pitchFamily="18" charset="0"/>
            </a:endParaRPr>
          </a:p>
        </p:txBody>
      </p:sp>
      <p:sp>
        <p:nvSpPr>
          <p:cNvPr id="17" name="Rectangle 16"/>
          <p:cNvSpPr/>
          <p:nvPr/>
        </p:nvSpPr>
        <p:spPr>
          <a:xfrm>
            <a:off x="4879649" y="4967285"/>
            <a:ext cx="2312707" cy="369332"/>
          </a:xfrm>
          <a:prstGeom prst="rect">
            <a:avLst/>
          </a:prstGeom>
        </p:spPr>
        <p:txBody>
          <a:bodyPr wrap="square">
            <a:spAutoFit/>
          </a:bodyPr>
          <a:lstStyle/>
          <a:p>
            <a:pPr algn="ctr"/>
            <a:r>
              <a:rPr lang="en-US" dirty="0">
                <a:latin typeface="Times" panose="02020603050405020304" pitchFamily="18" charset="0"/>
                <a:ea typeface="MS Mincho"/>
                <a:cs typeface="Times New Roman" panose="02020603050405020304" pitchFamily="18" charset="0"/>
              </a:rPr>
              <a:t>A    =    L      +     OE</a:t>
            </a:r>
            <a:endParaRPr lang="en-US" sz="1400" dirty="0">
              <a:effectLst/>
              <a:latin typeface="Times" panose="02020603050405020304" pitchFamily="18" charset="0"/>
              <a:ea typeface="MS Mincho"/>
              <a:cs typeface="Times New Roman" panose="02020603050405020304" pitchFamily="18" charset="0"/>
            </a:endParaRPr>
          </a:p>
        </p:txBody>
      </p:sp>
      <p:cxnSp>
        <p:nvCxnSpPr>
          <p:cNvPr id="19" name="Straight Arrow Connector 18"/>
          <p:cNvCxnSpPr/>
          <p:nvPr/>
        </p:nvCxnSpPr>
        <p:spPr>
          <a:xfrm flipH="1" flipV="1">
            <a:off x="5446466" y="2026762"/>
            <a:ext cx="8546" cy="3355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7162445" y="2045021"/>
            <a:ext cx="8546" cy="3355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7142481" y="4905199"/>
            <a:ext cx="8546" cy="3355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175430" y="4939158"/>
            <a:ext cx="11651" cy="3482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362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654594" y="355855"/>
            <a:ext cx="488281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Decrease: Owner Withdrawals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512605" y="1069538"/>
            <a:ext cx="8844897" cy="2585323"/>
          </a:xfrm>
          <a:prstGeom prst="rect">
            <a:avLst/>
          </a:prstGeom>
        </p:spPr>
        <p:txBody>
          <a:bodyPr wrap="square">
            <a:spAutoFit/>
          </a:bodyPr>
          <a:lstStyle/>
          <a:p>
            <a:pPr marL="111125" indent="-111125"/>
            <a:r>
              <a:rPr lang="en-US" dirty="0">
                <a:latin typeface="Times" panose="02020603050405020304" pitchFamily="18" charset="0"/>
                <a:ea typeface="MS Mincho"/>
                <a:cs typeface="Times New Roman" panose="02020603050405020304" pitchFamily="18" charset="0"/>
              </a:rPr>
              <a:t>• A proprietorship business owner can remove cash or other assets from his or her business for personal use.  This is called a “</a:t>
            </a:r>
            <a:r>
              <a:rPr lang="en-US" b="1" dirty="0">
                <a:solidFill>
                  <a:srgbClr val="0000FF"/>
                </a:solidFill>
                <a:latin typeface="Times" panose="02020603050405020304" pitchFamily="18" charset="0"/>
                <a:ea typeface="MS Mincho"/>
                <a:cs typeface="Times New Roman" panose="02020603050405020304" pitchFamily="18" charset="0"/>
              </a:rPr>
              <a:t>withdrawal</a:t>
            </a:r>
            <a:r>
              <a:rPr lang="en-US" dirty="0">
                <a:latin typeface="Times" panose="02020603050405020304" pitchFamily="18" charset="0"/>
                <a:ea typeface="MS Mincho"/>
                <a:cs typeface="Times New Roman" panose="02020603050405020304" pitchFamily="18" charset="0"/>
              </a:rPr>
              <a:t>” or  “</a:t>
            </a:r>
            <a:r>
              <a:rPr lang="en-US" b="1" dirty="0">
                <a:solidFill>
                  <a:srgbClr val="0000FF"/>
                </a:solidFill>
                <a:latin typeface="Times" panose="02020603050405020304" pitchFamily="18" charset="0"/>
                <a:ea typeface="MS Mincho"/>
                <a:cs typeface="Times New Roman" panose="02020603050405020304" pitchFamily="18" charset="0"/>
              </a:rPr>
              <a:t>drawing</a:t>
            </a:r>
            <a:r>
              <a:rPr lang="en-US" dirty="0">
                <a:latin typeface="Times" panose="02020603050405020304" pitchFamily="18" charset="0"/>
                <a:ea typeface="MS Mincho"/>
                <a:cs typeface="Times New Roman" panose="02020603050405020304" pitchFamily="18" charset="0"/>
              </a:rPr>
              <a:t>”. When this is done, the business accounting records will show that the assets have been transferred out of the business to the owner.</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tabLst>
                <a:tab pos="0" algn="l"/>
              </a:tabLst>
            </a:pPr>
            <a:r>
              <a:rPr lang="en-US" dirty="0">
                <a:latin typeface="Times" panose="02020603050405020304" pitchFamily="18" charset="0"/>
                <a:ea typeface="MS Mincho"/>
                <a:cs typeface="Times New Roman" panose="02020603050405020304" pitchFamily="18" charset="0"/>
              </a:rPr>
              <a:t>• Owner withdrawals always decrease owner’s equity.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tabLst>
                <a:tab pos="0" algn="l"/>
              </a:tabLs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68275" marR="0" indent="-225425">
              <a:spcBef>
                <a:spcPts val="0"/>
              </a:spcBef>
              <a:spcAft>
                <a:spcPts val="0"/>
              </a:spcAft>
              <a:tabLst>
                <a:tab pos="0" algn="l"/>
              </a:tabLst>
            </a:pPr>
            <a:r>
              <a:rPr lang="en-US" dirty="0">
                <a:latin typeface="Times" panose="02020603050405020304" pitchFamily="18" charset="0"/>
                <a:ea typeface="MS Mincho"/>
                <a:cs typeface="Times New Roman" panose="02020603050405020304" pitchFamily="18" charset="0"/>
              </a:rPr>
              <a:t> • If an owner withdraws cash or any other asset from his or her business, the owner's equity will decrease because assets decrease, as shown in the accounting equation:</a:t>
            </a:r>
            <a:endParaRPr lang="en-US" sz="14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1512605" y="4602024"/>
            <a:ext cx="9263642" cy="1754326"/>
          </a:xfrm>
          <a:prstGeom prst="rect">
            <a:avLst/>
          </a:prstGeom>
        </p:spPr>
        <p:txBody>
          <a:bodyPr wrap="square">
            <a:spAutoFit/>
          </a:bodyPr>
          <a:lstStyle/>
          <a:p>
            <a:pPr marL="111125" marR="0" indent="-111125">
              <a:spcBef>
                <a:spcPts val="0"/>
              </a:spcBef>
              <a:spcAft>
                <a:spcPts val="0"/>
              </a:spcAft>
            </a:pPr>
            <a:r>
              <a:rPr lang="en-US" dirty="0">
                <a:latin typeface="Times" panose="02020603050405020304" pitchFamily="18" charset="0"/>
                <a:ea typeface="MS Mincho"/>
                <a:cs typeface="Times New Roman" panose="02020603050405020304" pitchFamily="18" charset="0"/>
              </a:rPr>
              <a:t>• A business keeps a separate record of all withdrawals.   The record is identified with the  name of the owner followed by the word “withdrawals” or “drawing”, such as “Bill Smith, Drawing”.</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NOTE</a:t>
            </a:r>
            <a:r>
              <a:rPr lang="en-US" dirty="0">
                <a:latin typeface="Times" panose="02020603050405020304" pitchFamily="18" charset="0"/>
                <a:ea typeface="MS Mincho"/>
                <a:cs typeface="Times New Roman" panose="02020603050405020304" pitchFamily="18" charset="0"/>
              </a:rPr>
              <a:t>: Owner withdrawals in a proprietorship are </a:t>
            </a:r>
            <a:r>
              <a:rPr lang="en-US" b="1" dirty="0">
                <a:latin typeface="Times" panose="02020603050405020304" pitchFamily="18" charset="0"/>
                <a:ea typeface="MS Mincho"/>
                <a:cs typeface="Times New Roman" panose="02020603050405020304" pitchFamily="18" charset="0"/>
              </a:rPr>
              <a:t>NOT</a:t>
            </a:r>
            <a:r>
              <a:rPr lang="en-US" dirty="0">
                <a:latin typeface="Times" panose="02020603050405020304" pitchFamily="18" charset="0"/>
                <a:ea typeface="MS Mincho"/>
                <a:cs typeface="Times New Roman" panose="02020603050405020304" pitchFamily="18" charset="0"/>
              </a:rPr>
              <a:t> recorded as expenses.  See definition of expense on later slide.</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6" name="Rectangle 5"/>
          <p:cNvSpPr/>
          <p:nvPr/>
        </p:nvSpPr>
        <p:spPr>
          <a:xfrm>
            <a:off x="5028496" y="3896908"/>
            <a:ext cx="2135007" cy="369332"/>
          </a:xfrm>
          <a:prstGeom prst="rect">
            <a:avLst/>
          </a:prstGeom>
        </p:spPr>
        <p:txBody>
          <a:bodyPr wrap="none">
            <a:spAutoFit/>
          </a:bodyPr>
          <a:lstStyle/>
          <a:p>
            <a:pPr algn="ctr"/>
            <a:r>
              <a:rPr lang="en-US" dirty="0">
                <a:latin typeface="Times" panose="02020603050405020304" pitchFamily="18" charset="0"/>
                <a:ea typeface="MS Mincho"/>
                <a:cs typeface="Times New Roman" panose="02020603050405020304" pitchFamily="18" charset="0"/>
              </a:rPr>
              <a:t>A      =    L      +   OE</a:t>
            </a:r>
            <a:endParaRPr lang="en-US" sz="1400" dirty="0">
              <a:effectLst/>
              <a:latin typeface="Times" panose="02020603050405020304" pitchFamily="18" charset="0"/>
              <a:ea typeface="MS Mincho"/>
              <a:cs typeface="Times New Roman" panose="02020603050405020304" pitchFamily="18" charset="0"/>
            </a:endParaRPr>
          </a:p>
        </p:txBody>
      </p:sp>
      <p:cxnSp>
        <p:nvCxnSpPr>
          <p:cNvPr id="7" name="Straight Arrow Connector 6"/>
          <p:cNvCxnSpPr/>
          <p:nvPr/>
        </p:nvCxnSpPr>
        <p:spPr>
          <a:xfrm>
            <a:off x="5435125" y="3845324"/>
            <a:ext cx="12818" cy="3153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238031" y="3812473"/>
            <a:ext cx="11651" cy="3482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84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759162" y="75535"/>
            <a:ext cx="299787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Increase: Revenue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110954" y="844892"/>
            <a:ext cx="9802026" cy="2862322"/>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Revenue is an increase in owner's equity as a result of making sales.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 amount of the revenue is the amount of the sale.</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71450" indent="-171450"/>
            <a:r>
              <a:rPr lang="en-US" dirty="0">
                <a:latin typeface="Times" panose="02020603050405020304" pitchFamily="18" charset="0"/>
                <a:ea typeface="MS Mincho"/>
                <a:cs typeface="Times New Roman" panose="02020603050405020304" pitchFamily="18" charset="0"/>
              </a:rPr>
              <a:t>• Revenue increases owner's equity because revenue will always result in either an increase in assets or a decrease in liabilities.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Example #1, Asset Increase: ABC Advertising Company completed a job for customer and billed the customer.  The company either will receive cash or have an increase in accounts receivable – in either case, assets increase.</a:t>
            </a:r>
            <a:endParaRPr lang="en-US" sz="14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1110954" y="4230434"/>
            <a:ext cx="9802026" cy="1200329"/>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Example #2, Liability Decrease: A customer of XYZ Advertising Company has already made an advance payment, creating a unearned revenue liability.  When XYZ completes the job, revenue is earned and the liability disappears.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6" name="Rectangle 5"/>
          <p:cNvSpPr/>
          <p:nvPr/>
        </p:nvSpPr>
        <p:spPr>
          <a:xfrm>
            <a:off x="4864014" y="3707214"/>
            <a:ext cx="1810111" cy="369332"/>
          </a:xfrm>
          <a:prstGeom prst="rect">
            <a:avLst/>
          </a:prstGeom>
        </p:spPr>
        <p:txBody>
          <a:bodyPr wrap="none">
            <a:spAutoFit/>
          </a:bodyPr>
          <a:lstStyle/>
          <a:p>
            <a:r>
              <a:rPr lang="en-US" dirty="0"/>
              <a:t>A      =    L    +   OE</a:t>
            </a:r>
          </a:p>
        </p:txBody>
      </p:sp>
      <p:sp>
        <p:nvSpPr>
          <p:cNvPr id="7" name="Rectangle 6"/>
          <p:cNvSpPr/>
          <p:nvPr/>
        </p:nvSpPr>
        <p:spPr>
          <a:xfrm>
            <a:off x="4864014" y="5399985"/>
            <a:ext cx="1810111" cy="369332"/>
          </a:xfrm>
          <a:prstGeom prst="rect">
            <a:avLst/>
          </a:prstGeom>
        </p:spPr>
        <p:txBody>
          <a:bodyPr wrap="none">
            <a:spAutoFit/>
          </a:bodyPr>
          <a:lstStyle/>
          <a:p>
            <a:r>
              <a:rPr lang="en-US"/>
              <a:t>A      =    L    +   OE</a:t>
            </a:r>
          </a:p>
        </p:txBody>
      </p:sp>
      <p:cxnSp>
        <p:nvCxnSpPr>
          <p:cNvPr id="8" name="Straight Arrow Connector 7"/>
          <p:cNvCxnSpPr/>
          <p:nvPr/>
        </p:nvCxnSpPr>
        <p:spPr>
          <a:xfrm flipH="1" flipV="1">
            <a:off x="5226823" y="3643401"/>
            <a:ext cx="8546" cy="3355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6665579" y="3657513"/>
            <a:ext cx="8546" cy="3355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6719133" y="5355339"/>
            <a:ext cx="8546" cy="3355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13690" y="5348293"/>
            <a:ext cx="0" cy="3286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0523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804</Words>
  <Application>Microsoft Office PowerPoint</Application>
  <PresentationFormat>Widescreen</PresentationFormat>
  <Paragraphs>179</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vt:lpstr>
      <vt:lpstr>Office Theme</vt:lpstr>
      <vt:lpstr>Basic Accounting Concepts Principles and Procedures, 2nd Edition, Volume 1  </vt:lpstr>
      <vt:lpstr>Learning Goal 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19</cp:revision>
  <dcterms:created xsi:type="dcterms:W3CDTF">2018-12-04T23:06:10Z</dcterms:created>
  <dcterms:modified xsi:type="dcterms:W3CDTF">2018-12-06T00:28:01Z</dcterms:modified>
</cp:coreProperties>
</file>