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79" d="100"/>
          <a:sy n="79" d="100"/>
        </p:scale>
        <p:origin x="730" y="82"/>
      </p:cViewPr>
      <p:guideLst>
        <p:guide orient="horz" pos="333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72550-1FAD-4A47-8185-E39DF3F5BCBC}" type="datetimeFigureOut">
              <a:rPr lang="en-US" smtClean="0"/>
              <a:t>12/11/2018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A8C865-D619-4722-BC8F-38147BEC2887}" type="slidenum">
              <a:rPr lang="en-US" smtClean="0"/>
              <a:t>‹#›</a:t>
            </a:fld>
            <a:endParaRPr lang="en-US"/>
          </a:p>
        </p:txBody>
      </p:sp>
    </p:spTree>
    <p:extLst>
      <p:ext uri="{BB962C8B-B14F-4D97-AF65-F5344CB8AC3E}">
        <p14:creationId xmlns:p14="http://schemas.microsoft.com/office/powerpoint/2010/main" val="1739814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926CCBE-E491-4D81-BF68-5490276FD14D}"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116171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50E36E-18F2-435F-83EE-33FD683E991C}"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24877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E81B3C-E2CC-4E8A-A53C-4FD9C5226F74}"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64940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BC27FD-313F-4D58-9471-D78667B21D61}"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245260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9F9BAF-074C-4359-8DEC-968517FE4C6E}"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13171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443F34-C330-4F5E-9A17-B56FEA920FAA}" type="datetime1">
              <a:rPr lang="en-US" smtClean="0"/>
              <a:t>12/11/2018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3272621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2B15C8-DBAA-4CB0-89C8-75B569753EFA}" type="datetime1">
              <a:rPr lang="en-US" smtClean="0"/>
              <a:t>12/11/2018</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141257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9973A5-9B87-49B4-9119-038133D668CC}" type="datetime1">
              <a:rPr lang="en-US" smtClean="0"/>
              <a:t>12/11/2018</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422241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DA3F5-F8FA-4D6D-B9F2-27AA0C6AB3B6}" type="datetime1">
              <a:rPr lang="en-US" smtClean="0"/>
              <a:t>12/11/2018</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24037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EE5E32-A651-4273-8DAB-3237875FFFE9}" type="datetime1">
              <a:rPr lang="en-US" smtClean="0"/>
              <a:t>12/11/2018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418013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73EAA4-72F3-432F-9403-2EF9C9FB08C3}" type="datetime1">
              <a:rPr lang="en-US" smtClean="0"/>
              <a:t>12/11/2018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318514D1-3861-4A88-8821-BCD8A670729C}" type="slidenum">
              <a:rPr lang="en-US" smtClean="0"/>
              <a:t>‹#›</a:t>
            </a:fld>
            <a:endParaRPr lang="en-US"/>
          </a:p>
        </p:txBody>
      </p:sp>
    </p:spTree>
    <p:extLst>
      <p:ext uri="{BB962C8B-B14F-4D97-AF65-F5344CB8AC3E}">
        <p14:creationId xmlns:p14="http://schemas.microsoft.com/office/powerpoint/2010/main" val="3052861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8F013-A7CD-44B2-BF8E-6CEE205D018B}" type="datetime1">
              <a:rPr lang="en-US" smtClean="0"/>
              <a:t>12/11/2018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514D1-3861-4A88-8821-BCD8A670729C}" type="slidenum">
              <a:rPr lang="en-US" smtClean="0"/>
              <a:t>‹#›</a:t>
            </a:fld>
            <a:endParaRPr lang="en-US"/>
          </a:p>
        </p:txBody>
      </p:sp>
    </p:spTree>
    <p:extLst>
      <p:ext uri="{BB962C8B-B14F-4D97-AF65-F5344CB8AC3E}">
        <p14:creationId xmlns:p14="http://schemas.microsoft.com/office/powerpoint/2010/main" val="3566099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1674010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919484" y="355856"/>
            <a:ext cx="2592313" cy="523220"/>
          </a:xfrm>
          <a:prstGeom prst="rect">
            <a:avLst/>
          </a:prstGeom>
        </p:spPr>
        <p:txBody>
          <a:bodyPr wrap="none">
            <a:spAutoFit/>
          </a:bodyPr>
          <a:lstStyle/>
          <a:p>
            <a:pPr algn="ctr"/>
            <a:r>
              <a:rPr lang="en-US" sz="2800" b="1" dirty="0">
                <a:solidFill>
                  <a:schemeClr val="accent5">
                    <a:lumMod val="75000"/>
                  </a:schemeClr>
                </a:solidFill>
                <a:latin typeface="Times" panose="02020603050405020304" pitchFamily="18" charset="0"/>
                <a:ea typeface="MS Mincho"/>
                <a:cs typeface="Times New Roman" panose="02020603050405020304" pitchFamily="18" charset="0"/>
              </a:rPr>
              <a:t>Other Changes </a:t>
            </a:r>
            <a:endParaRPr lang="en-US" sz="2800" dirty="0">
              <a:solidFill>
                <a:schemeClr val="accent5">
                  <a:lumMod val="75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127902" y="1540866"/>
            <a:ext cx="8665436" cy="393954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Although revenues and expenses are the most powerful long-term forces of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change on a business, three other types of changes also have important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effects.   These are: </a:t>
            </a:r>
            <a:r>
              <a:rPr lang="en-US" b="1" dirty="0">
                <a:solidFill>
                  <a:srgbClr val="0000FF"/>
                </a:solidFill>
                <a:latin typeface="Times" panose="02020603050405020304" pitchFamily="18" charset="0"/>
                <a:ea typeface="MS Mincho"/>
                <a:cs typeface="Times New Roman" panose="02020603050405020304" pitchFamily="18" charset="0"/>
              </a:rPr>
              <a:t>cash flow</a:t>
            </a:r>
            <a:r>
              <a:rPr lang="en-US" b="1" dirty="0">
                <a:latin typeface="Times" panose="02020603050405020304" pitchFamily="18" charset="0"/>
                <a:ea typeface="MS Mincho"/>
                <a:cs typeface="Times New Roman" panose="02020603050405020304" pitchFamily="18" charset="0"/>
              </a:rPr>
              <a:t>, </a:t>
            </a:r>
            <a:r>
              <a:rPr lang="en-US" b="1" dirty="0">
                <a:solidFill>
                  <a:srgbClr val="0000FF"/>
                </a:solidFill>
                <a:latin typeface="Times" panose="02020603050405020304" pitchFamily="18" charset="0"/>
                <a:ea typeface="MS Mincho"/>
                <a:cs typeface="Times New Roman" panose="02020603050405020304" pitchFamily="18" charset="0"/>
              </a:rPr>
              <a:t>owner investments</a:t>
            </a:r>
            <a:r>
              <a:rPr lang="en-US" b="1" dirty="0">
                <a:latin typeface="Times" panose="02020603050405020304" pitchFamily="18" charset="0"/>
                <a:ea typeface="MS Mincho"/>
                <a:cs typeface="Times New Roman" panose="02020603050405020304" pitchFamily="18" charset="0"/>
              </a:rPr>
              <a:t>, and </a:t>
            </a:r>
            <a:r>
              <a:rPr lang="en-US" b="1" dirty="0">
                <a:solidFill>
                  <a:srgbClr val="0000FF"/>
                </a:solidFill>
                <a:latin typeface="Times" panose="02020603050405020304" pitchFamily="18" charset="0"/>
                <a:ea typeface="MS Mincho"/>
                <a:cs typeface="Times New Roman" panose="02020603050405020304" pitchFamily="18" charset="0"/>
              </a:rPr>
              <a:t>owner withdrawals</a:t>
            </a: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Cash is an extremely important asset.  Therefore most businesses make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special efforts to identify the sources and uses of cash.  These are reported</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in the statement of </a:t>
            </a:r>
            <a:r>
              <a:rPr lang="en-US" b="1" dirty="0">
                <a:solidFill>
                  <a:srgbClr val="0000FF"/>
                </a:solidFill>
                <a:latin typeface="Times" panose="02020603050405020304" pitchFamily="18" charset="0"/>
                <a:ea typeface="MS Mincho"/>
                <a:cs typeface="Times New Roman" panose="02020603050405020304" pitchFamily="18" charset="0"/>
              </a:rPr>
              <a:t>cash flows</a:t>
            </a: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In a corporation, </a:t>
            </a:r>
            <a:r>
              <a:rPr lang="en-US" b="1" dirty="0">
                <a:solidFill>
                  <a:srgbClr val="0000FF"/>
                </a:solidFill>
                <a:latin typeface="Times" panose="02020603050405020304" pitchFamily="18" charset="0"/>
                <a:ea typeface="MS Mincho"/>
                <a:cs typeface="Times New Roman" panose="02020603050405020304" pitchFamily="18" charset="0"/>
              </a:rPr>
              <a:t>owner investments</a:t>
            </a:r>
            <a:r>
              <a:rPr lang="en-US" b="1" dirty="0">
                <a:latin typeface="Times" panose="02020603050405020304" pitchFamily="18" charset="0"/>
                <a:ea typeface="MS Mincho"/>
                <a:cs typeface="Times New Roman" panose="02020603050405020304" pitchFamily="18" charset="0"/>
              </a:rPr>
              <a:t> take the form of stock purchases.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  In a corporation, </a:t>
            </a:r>
            <a:r>
              <a:rPr lang="en-US" b="1" dirty="0">
                <a:solidFill>
                  <a:srgbClr val="0000FF"/>
                </a:solidFill>
                <a:latin typeface="Times" panose="02020603050405020304" pitchFamily="18" charset="0"/>
                <a:ea typeface="MS Mincho"/>
                <a:cs typeface="Times New Roman" panose="02020603050405020304" pitchFamily="18" charset="0"/>
              </a:rPr>
              <a:t>owner withdrawals</a:t>
            </a:r>
            <a:r>
              <a:rPr lang="en-US" b="1" dirty="0">
                <a:latin typeface="Times" panose="02020603050405020304" pitchFamily="18" charset="0"/>
                <a:ea typeface="MS Mincho"/>
                <a:cs typeface="Times New Roman" panose="02020603050405020304" pitchFamily="18" charset="0"/>
              </a:rPr>
              <a:t> take the form of dividend payments to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stockholders.</a:t>
            </a:r>
            <a:endParaRPr lang="en-US" sz="1600" dirty="0">
              <a:effectLst/>
              <a:latin typeface="Times" panose="02020603050405020304" pitchFamily="18" charset="0"/>
              <a:ea typeface="MS Mincho"/>
              <a:cs typeface="Times New Roman" panose="02020603050405020304" pitchFamily="18" charset="0"/>
            </a:endParaRPr>
          </a:p>
          <a:p>
            <a:r>
              <a:rPr lang="en-US" sz="1600" dirty="0">
                <a:effectLst/>
                <a:latin typeface="Times" panose="02020603050405020304" pitchFamily="18" charset="0"/>
                <a:ea typeface="MS Mincho"/>
                <a:cs typeface="Times New Roman" panose="02020603050405020304" pitchFamily="18" charset="0"/>
              </a:rPr>
              <a:t> </a:t>
            </a: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41131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1</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06871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793760" y="193485"/>
            <a:ext cx="592982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Meaning of “Accounting Period”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763282" y="1151259"/>
            <a:ext cx="8921809" cy="4770537"/>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As discussed in volume 1, there are four required financial statements.  One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statement shows financial condition at a point in time.  The other three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statements show changes in the condition over a period of time.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a:t>
            </a:r>
            <a:r>
              <a:rPr lang="en-US" b="1" dirty="0">
                <a:latin typeface="Times" panose="02020603050405020304" pitchFamily="18" charset="0"/>
                <a:ea typeface="MS Mincho"/>
                <a:cs typeface="Times New Roman" panose="02020603050405020304" pitchFamily="18" charset="0"/>
              </a:rPr>
              <a:t>  Balance sheet: financial condition at a point in time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a:t>
            </a:r>
            <a:r>
              <a:rPr lang="en-US" b="1" dirty="0">
                <a:latin typeface="Times" panose="02020603050405020304" pitchFamily="18" charset="0"/>
                <a:ea typeface="MS Mincho"/>
                <a:cs typeface="Times New Roman" panose="02020603050405020304" pitchFamily="18" charset="0"/>
              </a:rPr>
              <a:t>  Income statement: </a:t>
            </a:r>
            <a:r>
              <a:rPr lang="en-US" b="1" dirty="0">
                <a:solidFill>
                  <a:srgbClr val="4F6228"/>
                </a:solidFill>
                <a:latin typeface="Times" panose="02020603050405020304" pitchFamily="18" charset="0"/>
                <a:ea typeface="MS Mincho"/>
                <a:cs typeface="Times New Roman" panose="02020603050405020304" pitchFamily="18" charset="0"/>
              </a:rPr>
              <a:t>change statement</a:t>
            </a: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a:t>
            </a:r>
            <a:r>
              <a:rPr lang="en-US" b="1" dirty="0">
                <a:latin typeface="Times" panose="02020603050405020304" pitchFamily="18" charset="0"/>
                <a:ea typeface="MS Mincho"/>
                <a:cs typeface="Times New Roman" panose="02020603050405020304" pitchFamily="18" charset="0"/>
              </a:rPr>
              <a:t>  Statement of retained earnings (or stockholders' equity): </a:t>
            </a:r>
            <a:r>
              <a:rPr lang="en-US" b="1" dirty="0">
                <a:solidFill>
                  <a:srgbClr val="4F6228"/>
                </a:solidFill>
                <a:latin typeface="Times" panose="02020603050405020304" pitchFamily="18" charset="0"/>
                <a:ea typeface="MS Mincho"/>
                <a:cs typeface="Times New Roman" panose="02020603050405020304" pitchFamily="18" charset="0"/>
              </a:rPr>
              <a:t>change statement</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a:t>
            </a:r>
            <a:r>
              <a:rPr lang="en-US" b="1" dirty="0">
                <a:latin typeface="Times" panose="02020603050405020304" pitchFamily="18" charset="0"/>
                <a:ea typeface="MS Mincho"/>
                <a:cs typeface="Times New Roman" panose="02020603050405020304" pitchFamily="18" charset="0"/>
              </a:rPr>
              <a:t>  Statement of cash flows: </a:t>
            </a:r>
            <a:r>
              <a:rPr lang="en-US" b="1" dirty="0">
                <a:solidFill>
                  <a:srgbClr val="4F6228"/>
                </a:solidFill>
                <a:latin typeface="Times" panose="02020603050405020304" pitchFamily="18" charset="0"/>
                <a:ea typeface="MS Mincho"/>
                <a:cs typeface="Times New Roman" panose="02020603050405020304" pitchFamily="18" charset="0"/>
              </a:rPr>
              <a:t>change statement</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Financial changes occur over time.  Therefore, in order to measure the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financial changes, a specified period of time, called an </a:t>
            </a:r>
            <a:r>
              <a:rPr lang="en-US" b="1" dirty="0">
                <a:solidFill>
                  <a:srgbClr val="0000FF"/>
                </a:solidFill>
                <a:latin typeface="Times" panose="02020603050405020304" pitchFamily="18" charset="0"/>
                <a:ea typeface="MS Mincho"/>
                <a:cs typeface="Times New Roman" panose="02020603050405020304" pitchFamily="18" charset="0"/>
              </a:rPr>
              <a:t>accounting period</a:t>
            </a: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is used.</a:t>
            </a:r>
            <a:endParaRPr lang="en-US" sz="1600" dirty="0">
              <a:effectLst/>
              <a:latin typeface="Times" panose="02020603050405020304" pitchFamily="18" charset="0"/>
              <a:ea typeface="MS Mincho"/>
              <a:cs typeface="Times New Roman" panose="02020603050405020304" pitchFamily="18" charset="0"/>
            </a:endParaRPr>
          </a:p>
          <a:p>
            <a:r>
              <a:rPr lang="en-US" sz="1600" dirty="0">
                <a:effectLst/>
                <a:latin typeface="Times" panose="02020603050405020304" pitchFamily="18" charset="0"/>
                <a:ea typeface="MS Mincho"/>
                <a:cs typeface="Times New Roman" panose="02020603050405020304" pitchFamily="18" charset="0"/>
              </a:rPr>
              <a:t> </a:t>
            </a:r>
          </a:p>
        </p:txBody>
      </p:sp>
    </p:spTree>
    <p:extLst>
      <p:ext uri="{BB962C8B-B14F-4D97-AF65-F5344CB8AC3E}">
        <p14:creationId xmlns:p14="http://schemas.microsoft.com/office/powerpoint/2010/main" val="310884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521577" y="108028"/>
            <a:ext cx="762740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Meaning of “Accounting Period”,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230452" y="1334065"/>
            <a:ext cx="8819260" cy="446276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Other features of accounting periods: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a:t>
            </a:r>
            <a:r>
              <a:rPr lang="en-US" b="1" dirty="0">
                <a:latin typeface="Times" panose="02020603050405020304" pitchFamily="18" charset="0"/>
                <a:ea typeface="MS Mincho"/>
                <a:cs typeface="Times New Roman" panose="02020603050405020304" pitchFamily="18" charset="0"/>
              </a:rPr>
              <a:t>  Timeliness: Stakeholders require financial information frequently,</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regularly, and predictably.</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a:t>
            </a:r>
            <a:r>
              <a:rPr lang="en-US" b="1" dirty="0">
                <a:latin typeface="Times" panose="02020603050405020304" pitchFamily="18" charset="0"/>
                <a:ea typeface="MS Mincho"/>
                <a:cs typeface="Times New Roman" panose="02020603050405020304" pitchFamily="18" charset="0"/>
              </a:rPr>
              <a:t>  Comparability: When time periods are equal, financial reports become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more meaningful, because their changes occur over equivalent periods of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time.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Fiscal year: All companies prepare financial statements at the end of a period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of one year.  A one-year financial period is called a “</a:t>
            </a:r>
            <a:r>
              <a:rPr lang="en-US" b="1" dirty="0">
                <a:solidFill>
                  <a:srgbClr val="0000FF"/>
                </a:solidFill>
                <a:latin typeface="Times" panose="02020603050405020304" pitchFamily="18" charset="0"/>
                <a:ea typeface="MS Mincho"/>
                <a:cs typeface="Times New Roman" panose="02020603050405020304" pitchFamily="18" charset="0"/>
              </a:rPr>
              <a:t>fiscal year</a:t>
            </a:r>
            <a:r>
              <a:rPr lang="en-US" b="1" dirty="0">
                <a:latin typeface="Times" panose="02020603050405020304" pitchFamily="18" charset="0"/>
                <a:ea typeface="MS Mincho"/>
                <a:cs typeface="Times New Roman" panose="02020603050405020304" pitchFamily="18" charset="0"/>
              </a:rPr>
              <a:t>”.</a:t>
            </a:r>
            <a:endParaRPr lang="en-US" sz="1600" dirty="0">
              <a:effectLst/>
              <a:latin typeface="Times" panose="02020603050405020304" pitchFamily="18" charset="0"/>
              <a:ea typeface="MS Mincho"/>
              <a:cs typeface="Times New Roman" panose="02020603050405020304" pitchFamily="18" charset="0"/>
            </a:endParaRPr>
          </a:p>
          <a:p>
            <a:br>
              <a:rPr lang="en-US" sz="1600" dirty="0">
                <a:effectLst/>
                <a:latin typeface="Times" panose="02020603050405020304" pitchFamily="18" charset="0"/>
                <a:ea typeface="MS Mincho"/>
                <a:cs typeface="Times New Roman" panose="02020603050405020304" pitchFamily="18" charset="0"/>
              </a:rPr>
            </a:br>
            <a:r>
              <a:rPr lang="en-US" sz="1600" dirty="0">
                <a:effectLst/>
                <a:latin typeface="Times" panose="02020603050405020304" pitchFamily="18" charset="0"/>
                <a:ea typeface="MS Mincho"/>
                <a:cs typeface="Times New Roman" panose="02020603050405020304" pitchFamily="18" charset="0"/>
              </a:rPr>
              <a:t> </a:t>
            </a:r>
          </a:p>
        </p:txBody>
      </p:sp>
    </p:spTree>
    <p:extLst>
      <p:ext uri="{BB962C8B-B14F-4D97-AF65-F5344CB8AC3E}">
        <p14:creationId xmlns:p14="http://schemas.microsoft.com/office/powerpoint/2010/main" val="709899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932860" y="167848"/>
            <a:ext cx="232627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Fiscal Periods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358923" y="629632"/>
            <a:ext cx="10519874" cy="1477328"/>
          </a:xfrm>
          <a:prstGeom prst="rect">
            <a:avLst/>
          </a:prstGeom>
        </p:spPr>
        <p:txBody>
          <a:bodyPr wrap="square">
            <a:spAutoFit/>
          </a:bodyPr>
          <a:lstStyle/>
          <a:p>
            <a:pPr marL="171450" indent="-171450"/>
            <a:r>
              <a:rPr lang="en-US" b="1" dirty="0">
                <a:latin typeface="Times" panose="02020603050405020304" pitchFamily="18" charset="0"/>
                <a:ea typeface="MS Mincho"/>
                <a:cs typeface="Times New Roman" panose="02020603050405020304" pitchFamily="18" charset="0"/>
              </a:rPr>
              <a:t>• Fiscal years are for a period of one year; however, a company can select its own fiscal year beginning and ending at points that may be different than the fiscal years of other companies.   This is because different companies have different natural cycles of activity.</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 fiscal year usually ends when activity is low at the end of a business cycle.</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76345092"/>
              </p:ext>
            </p:extLst>
          </p:nvPr>
        </p:nvGraphicFramePr>
        <p:xfrm>
          <a:off x="1606609" y="2197566"/>
          <a:ext cx="8494520" cy="4084320"/>
        </p:xfrm>
        <a:graphic>
          <a:graphicData uri="http://schemas.openxmlformats.org/drawingml/2006/table">
            <a:tbl>
              <a:tblPr firstRow="1" firstCol="1" bandRow="1">
                <a:tableStyleId>{5940675A-B579-460E-94D1-54222C63F5DA}</a:tableStyleId>
              </a:tblPr>
              <a:tblGrid>
                <a:gridCol w="2152040">
                  <a:extLst>
                    <a:ext uri="{9D8B030D-6E8A-4147-A177-3AD203B41FA5}">
                      <a16:colId xmlns:a16="http://schemas.microsoft.com/office/drawing/2014/main" val="4116981262"/>
                    </a:ext>
                  </a:extLst>
                </a:gridCol>
                <a:gridCol w="6342480">
                  <a:extLst>
                    <a:ext uri="{9D8B030D-6E8A-4147-A177-3AD203B41FA5}">
                      <a16:colId xmlns:a16="http://schemas.microsoft.com/office/drawing/2014/main" val="2489246553"/>
                    </a:ext>
                  </a:extLst>
                </a:gridCol>
              </a:tblGrid>
              <a:tr h="0">
                <a:tc>
                  <a:txBody>
                    <a:bodyPr/>
                    <a:lstStyle/>
                    <a:p>
                      <a:pPr marL="0" marR="0" algn="ctr">
                        <a:spcBef>
                          <a:spcPts val="600"/>
                        </a:spcBef>
                        <a:spcAft>
                          <a:spcPts val="600"/>
                        </a:spcAft>
                      </a:pPr>
                      <a:r>
                        <a:rPr lang="en-US" sz="1400">
                          <a:effectLst/>
                        </a:rPr>
                        <a:t>Fiscal Year</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76200" marR="0" indent="-76200">
                        <a:spcBef>
                          <a:spcPts val="600"/>
                        </a:spcBef>
                        <a:spcAft>
                          <a:spcPts val="600"/>
                        </a:spcAft>
                      </a:pPr>
                      <a:r>
                        <a:rPr lang="en-US" sz="1400">
                          <a:effectLst/>
                        </a:rPr>
                        <a:t>Any consecutive 12-month period of time</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366456735"/>
                  </a:ext>
                </a:extLst>
              </a:tr>
              <a:tr h="365760">
                <a:tc>
                  <a:txBody>
                    <a:bodyPr/>
                    <a:lstStyle/>
                    <a:p>
                      <a:pPr marL="0" marR="0" algn="ctr">
                        <a:spcBef>
                          <a:spcPts val="600"/>
                        </a:spcBef>
                        <a:spcAft>
                          <a:spcPts val="0"/>
                        </a:spcAft>
                      </a:pPr>
                      <a:r>
                        <a:rPr lang="en-US" sz="1400">
                          <a:effectLst/>
                        </a:rPr>
                        <a:t>Calendar year</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 fiscal year that begins on January 1 and ends on December 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77870447"/>
                  </a:ext>
                </a:extLst>
              </a:tr>
              <a:tr h="365760">
                <a:tc>
                  <a:txBody>
                    <a:bodyPr/>
                    <a:lstStyle/>
                    <a:p>
                      <a:pPr marL="0" marR="0" algn="ctr">
                        <a:spcBef>
                          <a:spcPts val="600"/>
                        </a:spcBef>
                        <a:spcAft>
                          <a:spcPts val="0"/>
                        </a:spcAft>
                      </a:pPr>
                      <a:r>
                        <a:rPr lang="en-US" sz="1400" dirty="0">
                          <a:effectLst/>
                        </a:rPr>
                        <a:t> </a:t>
                      </a:r>
                    </a:p>
                    <a:p>
                      <a:pPr marL="0" marR="0" algn="ctr">
                        <a:spcBef>
                          <a:spcPts val="600"/>
                        </a:spcBef>
                        <a:spcAft>
                          <a:spcPts val="0"/>
                        </a:spcAft>
                      </a:pPr>
                      <a:r>
                        <a:rPr lang="en-US" sz="1400" dirty="0">
                          <a:effectLst/>
                        </a:rPr>
                        <a:t>4-4-5 year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 fiscal year that is divided into 4 quarters and each quarter is 13 weeks.  The 13 weeks quarter is divided into “months” of three periods of 4 weeks, 4 weeks, and 5 weeks. </a:t>
                      </a:r>
                    </a:p>
                    <a:p>
                      <a:pPr marL="0" marR="0">
                        <a:spcBef>
                          <a:spcPts val="0"/>
                        </a:spcBef>
                        <a:spcAft>
                          <a:spcPts val="0"/>
                        </a:spcAft>
                      </a:pPr>
                      <a:r>
                        <a:rPr lang="en-US" sz="1400" dirty="0">
                          <a:effectLst/>
                        </a:rPr>
                        <a:t> </a:t>
                      </a:r>
                    </a:p>
                    <a:p>
                      <a:pPr marL="0" marR="0">
                        <a:spcBef>
                          <a:spcPts val="0"/>
                        </a:spcBef>
                        <a:spcAft>
                          <a:spcPts val="0"/>
                        </a:spcAft>
                      </a:pPr>
                      <a:r>
                        <a:rPr lang="en-US" sz="1400" dirty="0">
                          <a:effectLst/>
                        </a:rPr>
                        <a:t>Some businesses use this method because they want to compare results on a weekly basis with equivalent quarters, and end each quarter on the same day of the week.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404795484"/>
                  </a:ext>
                </a:extLst>
              </a:tr>
              <a:tr h="365760">
                <a:tc>
                  <a:txBody>
                    <a:bodyPr/>
                    <a:lstStyle/>
                    <a:p>
                      <a:pPr marL="0" marR="0" algn="ctr">
                        <a:spcBef>
                          <a:spcPts val="600"/>
                        </a:spcBef>
                        <a:spcAft>
                          <a:spcPts val="0"/>
                        </a:spcAft>
                      </a:pPr>
                      <a:r>
                        <a:rPr lang="en-US" sz="1400">
                          <a:effectLst/>
                        </a:rPr>
                        <a:t> </a:t>
                      </a:r>
                    </a:p>
                    <a:p>
                      <a:pPr marL="0" marR="0" algn="ctr">
                        <a:spcBef>
                          <a:spcPts val="600"/>
                        </a:spcBef>
                        <a:spcAft>
                          <a:spcPts val="0"/>
                        </a:spcAft>
                      </a:pPr>
                      <a:r>
                        <a:rPr lang="en-US" sz="1400">
                          <a:effectLst/>
                        </a:rPr>
                        <a:t> </a:t>
                      </a:r>
                    </a:p>
                    <a:p>
                      <a:pPr marL="0" marR="0" algn="ctr">
                        <a:spcBef>
                          <a:spcPts val="600"/>
                        </a:spcBef>
                        <a:spcAft>
                          <a:spcPts val="0"/>
                        </a:spcAft>
                      </a:pPr>
                      <a:r>
                        <a:rPr lang="en-US" sz="1400">
                          <a:effectLst/>
                        </a:rPr>
                        <a:t>52-53 week year</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 fiscal year that always ends on the same final selected day of a selected month  (i.e. last Saturday in October).  Also, a fiscal year that always ends on the same day of the week that is closest to the end of the selected month (e.g. the Saturday closest to last day of October.) </a:t>
                      </a:r>
                    </a:p>
                    <a:p>
                      <a:pPr marL="0" marR="0">
                        <a:spcBef>
                          <a:spcPts val="0"/>
                        </a:spcBef>
                        <a:spcAft>
                          <a:spcPts val="0"/>
                        </a:spcAft>
                      </a:pPr>
                      <a:r>
                        <a:rPr lang="en-US" sz="1400" dirty="0">
                          <a:effectLst/>
                        </a:rPr>
                        <a:t> </a:t>
                      </a:r>
                    </a:p>
                    <a:p>
                      <a:pPr marL="0" marR="0">
                        <a:spcBef>
                          <a:spcPts val="0"/>
                        </a:spcBef>
                        <a:spcAft>
                          <a:spcPts val="0"/>
                        </a:spcAft>
                      </a:pPr>
                      <a:r>
                        <a:rPr lang="en-US" sz="1400" dirty="0">
                          <a:effectLst/>
                        </a:rPr>
                        <a:t>Both the 4-4-5 calendar and the 52-53 week year result in a 53 week year about every 5 years, so years are not easily comparable.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639980705"/>
                  </a:ext>
                </a:extLst>
              </a:tr>
              <a:tr h="365760">
                <a:tc>
                  <a:txBody>
                    <a:bodyPr/>
                    <a:lstStyle/>
                    <a:p>
                      <a:pPr marL="0" marR="0" algn="ctr">
                        <a:spcBef>
                          <a:spcPts val="600"/>
                        </a:spcBef>
                        <a:spcAft>
                          <a:spcPts val="0"/>
                        </a:spcAft>
                      </a:pPr>
                      <a:r>
                        <a:rPr lang="en-US" sz="1400">
                          <a:effectLst/>
                        </a:rPr>
                        <a:t>Quarter</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A consecutive 3-month period. Often referred to as “interim periods”.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25215835"/>
                  </a:ext>
                </a:extLst>
              </a:tr>
              <a:tr h="365760">
                <a:tc>
                  <a:txBody>
                    <a:bodyPr/>
                    <a:lstStyle/>
                    <a:p>
                      <a:pPr marL="0" marR="0" algn="ctr">
                        <a:spcBef>
                          <a:spcPts val="600"/>
                        </a:spcBef>
                        <a:spcAft>
                          <a:spcPts val="0"/>
                        </a:spcAft>
                      </a:pPr>
                      <a:r>
                        <a:rPr lang="en-US" sz="1400">
                          <a:effectLst/>
                        </a:rPr>
                        <a:t>Month</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A calendar month. Often referred to as “interim periods”.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402842187"/>
                  </a:ext>
                </a:extLst>
              </a:tr>
            </a:tbl>
          </a:graphicData>
        </a:graphic>
      </p:graphicFrame>
    </p:spTree>
    <p:extLst>
      <p:ext uri="{BB962C8B-B14F-4D97-AF65-F5344CB8AC3E}">
        <p14:creationId xmlns:p14="http://schemas.microsoft.com/office/powerpoint/2010/main" val="20711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542529" y="159302"/>
            <a:ext cx="310694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Measuring Change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42445" y="1176896"/>
            <a:ext cx="9144000" cy="4770537"/>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The most important measure of change is the effect that </a:t>
            </a:r>
            <a:r>
              <a:rPr lang="en-US" b="1" dirty="0">
                <a:solidFill>
                  <a:srgbClr val="0000FF"/>
                </a:solidFill>
                <a:latin typeface="Times" panose="02020603050405020304" pitchFamily="18" charset="0"/>
                <a:ea typeface="MS Mincho"/>
                <a:cs typeface="Times New Roman" panose="02020603050405020304" pitchFamily="18" charset="0"/>
              </a:rPr>
              <a:t>operations</a:t>
            </a:r>
            <a:r>
              <a:rPr lang="en-US" b="1" dirty="0">
                <a:latin typeface="Times" panose="02020603050405020304" pitchFamily="18" charset="0"/>
                <a:ea typeface="MS Mincho"/>
                <a:cs typeface="Times New Roman" panose="02020603050405020304" pitchFamily="18" charset="0"/>
              </a:rPr>
              <a:t> have on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stockholders' equity.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“Operations” are the actions performed by a business to:  1) create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something of value (service or product) and 2) make sales to customers.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 two basic elements of operations are revenues and expenses.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 </a:t>
            </a:r>
            <a:r>
              <a:rPr lang="en-US" b="1" dirty="0">
                <a:solidFill>
                  <a:srgbClr val="0000FF"/>
                </a:solidFill>
                <a:latin typeface="Times" panose="02020603050405020304" pitchFamily="18" charset="0"/>
                <a:ea typeface="MS Mincho"/>
                <a:cs typeface="Times New Roman" panose="02020603050405020304" pitchFamily="18" charset="0"/>
              </a:rPr>
              <a:t>revenue</a:t>
            </a:r>
            <a:r>
              <a:rPr lang="en-US" b="1" dirty="0">
                <a:latin typeface="Times" panose="02020603050405020304" pitchFamily="18" charset="0"/>
                <a:ea typeface="MS Mincho"/>
                <a:cs typeface="Times New Roman" panose="02020603050405020304" pitchFamily="18" charset="0"/>
              </a:rPr>
              <a:t> is an increase in stockholders' equity caused by making sales to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customers.  The amount of revenue is the dollar amount of sales.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An </a:t>
            </a:r>
            <a:r>
              <a:rPr lang="en-US" b="1" dirty="0">
                <a:solidFill>
                  <a:srgbClr val="0000FF"/>
                </a:solidFill>
                <a:latin typeface="Times" panose="02020603050405020304" pitchFamily="18" charset="0"/>
                <a:ea typeface="MS Mincho"/>
                <a:cs typeface="Times New Roman" panose="02020603050405020304" pitchFamily="18" charset="0"/>
              </a:rPr>
              <a:t>expense</a:t>
            </a:r>
            <a:r>
              <a:rPr lang="en-US" b="1" dirty="0">
                <a:latin typeface="Times" panose="02020603050405020304" pitchFamily="18" charset="0"/>
                <a:ea typeface="MS Mincho"/>
                <a:cs typeface="Times New Roman" panose="02020603050405020304" pitchFamily="18" charset="0"/>
              </a:rPr>
              <a:t> is a decrease in stockholders' equity caused by using up goods or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services in order to create revenue.  The amount of expense is the dollar value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paid or consumed.</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sz="1600" dirty="0">
                <a:effectLst/>
                <a:latin typeface="Times" panose="02020603050405020304" pitchFamily="18" charset="0"/>
                <a:ea typeface="MS Mincho"/>
                <a:cs typeface="Times New Roman" panose="02020603050405020304" pitchFamily="18" charset="0"/>
              </a:rPr>
              <a:t> </a:t>
            </a:r>
          </a:p>
        </p:txBody>
      </p:sp>
    </p:spTree>
    <p:extLst>
      <p:ext uri="{BB962C8B-B14F-4D97-AF65-F5344CB8AC3E}">
        <p14:creationId xmlns:p14="http://schemas.microsoft.com/office/powerpoint/2010/main" val="3858560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709769" y="184940"/>
            <a:ext cx="47724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Measuring Change: Revenues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949766" y="1097232"/>
            <a:ext cx="8921809" cy="2308324"/>
          </a:xfrm>
          <a:prstGeom prst="rect">
            <a:avLst/>
          </a:prstGeom>
        </p:spPr>
        <p:txBody>
          <a:bodyPr wrap="square">
            <a:spAutoFit/>
          </a:bodyPr>
          <a:lstStyle/>
          <a:p>
            <a:pPr marL="171450" indent="-171450"/>
            <a:r>
              <a:rPr lang="en-US" b="1" dirty="0">
                <a:latin typeface="Times" panose="02020603050405020304" pitchFamily="18" charset="0"/>
                <a:ea typeface="MS Mincho"/>
                <a:cs typeface="Times New Roman" panose="02020603050405020304" pitchFamily="18" charset="0"/>
              </a:rPr>
              <a:t>•  A revenue always increases net income.  Net income flows into retained earnings, which is part of stockholders' equity.  Therefore, you can say that revenues always increase stockholders' equity. </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b="1" dirty="0">
                <a:latin typeface="Times" panose="02020603050405020304" pitchFamily="18" charset="0"/>
                <a:ea typeface="MS Mincho"/>
                <a:cs typeface="Times New Roman" panose="02020603050405020304" pitchFamily="18" charset="0"/>
              </a:rPr>
              <a:t>   At the same time, the effect of revenue will always be either an increase in an asset or decrease in a liability.</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319437725"/>
              </p:ext>
            </p:extLst>
          </p:nvPr>
        </p:nvGraphicFramePr>
        <p:xfrm>
          <a:off x="4690109" y="3415114"/>
          <a:ext cx="2811780" cy="243840"/>
        </p:xfrm>
        <a:graphic>
          <a:graphicData uri="http://schemas.openxmlformats.org/drawingml/2006/table">
            <a:tbl>
              <a:tblPr firstRow="1" firstCol="1" bandRow="1">
                <a:tableStyleId>{2D5ABB26-0587-4C30-8999-92F81FD0307C}</a:tableStyleId>
              </a:tblPr>
              <a:tblGrid>
                <a:gridCol w="754380">
                  <a:extLst>
                    <a:ext uri="{9D8B030D-6E8A-4147-A177-3AD203B41FA5}">
                      <a16:colId xmlns:a16="http://schemas.microsoft.com/office/drawing/2014/main" val="3477625071"/>
                    </a:ext>
                  </a:extLst>
                </a:gridCol>
                <a:gridCol w="251460">
                  <a:extLst>
                    <a:ext uri="{9D8B030D-6E8A-4147-A177-3AD203B41FA5}">
                      <a16:colId xmlns:a16="http://schemas.microsoft.com/office/drawing/2014/main" val="2258878433"/>
                    </a:ext>
                  </a:extLst>
                </a:gridCol>
                <a:gridCol w="777240">
                  <a:extLst>
                    <a:ext uri="{9D8B030D-6E8A-4147-A177-3AD203B41FA5}">
                      <a16:colId xmlns:a16="http://schemas.microsoft.com/office/drawing/2014/main" val="2524912996"/>
                    </a:ext>
                  </a:extLst>
                </a:gridCol>
                <a:gridCol w="224155">
                  <a:extLst>
                    <a:ext uri="{9D8B030D-6E8A-4147-A177-3AD203B41FA5}">
                      <a16:colId xmlns:a16="http://schemas.microsoft.com/office/drawing/2014/main" val="44556668"/>
                    </a:ext>
                  </a:extLst>
                </a:gridCol>
                <a:gridCol w="804545">
                  <a:extLst>
                    <a:ext uri="{9D8B030D-6E8A-4147-A177-3AD203B41FA5}">
                      <a16:colId xmlns:a16="http://schemas.microsoft.com/office/drawing/2014/main" val="3071383453"/>
                    </a:ext>
                  </a:extLst>
                </a:gridCol>
              </a:tblGrid>
              <a:tr h="0">
                <a:tc>
                  <a:txBody>
                    <a:bodyPr/>
                    <a:lstStyle/>
                    <a:p>
                      <a:pPr marL="0" marR="0" algn="ctr">
                        <a:spcBef>
                          <a:spcPts val="0"/>
                        </a:spcBef>
                        <a:spcAft>
                          <a:spcPts val="0"/>
                        </a:spcAft>
                      </a:pPr>
                      <a:r>
                        <a:rPr lang="en-US" sz="1600" b="1" dirty="0">
                          <a:solidFill>
                            <a:schemeClr val="accent5">
                              <a:lumMod val="75000"/>
                            </a:schemeClr>
                          </a:solidFill>
                          <a:effectLst/>
                        </a:rPr>
                        <a:t>A</a:t>
                      </a: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45720" algn="ctr">
                        <a:spcBef>
                          <a:spcPts val="0"/>
                        </a:spcBef>
                        <a:spcAft>
                          <a:spcPts val="0"/>
                        </a:spcAft>
                      </a:pPr>
                      <a:r>
                        <a:rPr lang="en-US" sz="1600" dirty="0">
                          <a:effectLst/>
                        </a:rPr>
                        <a:t>L</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6985" algn="ctr">
                        <a:spcBef>
                          <a:spcPts val="0"/>
                        </a:spcBef>
                        <a:spcAft>
                          <a:spcPts val="0"/>
                        </a:spcAft>
                      </a:pPr>
                      <a:r>
                        <a:rPr lang="en-US" sz="1600" dirty="0">
                          <a:effectLst/>
                        </a:rPr>
                        <a:t>SE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32945265"/>
                  </a:ext>
                </a:extLst>
              </a:tr>
            </a:tbl>
          </a:graphicData>
        </a:graphic>
      </p:graphicFrame>
      <p:sp>
        <p:nvSpPr>
          <p:cNvPr id="6" name="Rectangle 5"/>
          <p:cNvSpPr/>
          <p:nvPr/>
        </p:nvSpPr>
        <p:spPr>
          <a:xfrm>
            <a:off x="5830542" y="4182939"/>
            <a:ext cx="530915" cy="369332"/>
          </a:xfrm>
          <a:prstGeom prst="rect">
            <a:avLst/>
          </a:prstGeom>
        </p:spPr>
        <p:txBody>
          <a:bodyPr wrap="none">
            <a:spAutoFit/>
          </a:bodyPr>
          <a:lstStyle/>
          <a:p>
            <a:pPr algn="ctr"/>
            <a:r>
              <a:rPr lang="en-US" b="1" dirty="0">
                <a:latin typeface="Times" panose="02020603050405020304" pitchFamily="18" charset="0"/>
                <a:ea typeface="MS Mincho"/>
                <a:cs typeface="Times New Roman" panose="02020603050405020304" pitchFamily="18" charset="0"/>
              </a:rPr>
              <a:t>OR</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86552697"/>
              </p:ext>
            </p:extLst>
          </p:nvPr>
        </p:nvGraphicFramePr>
        <p:xfrm>
          <a:off x="4690110" y="5064539"/>
          <a:ext cx="2811780" cy="243840"/>
        </p:xfrm>
        <a:graphic>
          <a:graphicData uri="http://schemas.openxmlformats.org/drawingml/2006/table">
            <a:tbl>
              <a:tblPr firstRow="1" firstCol="1" bandRow="1">
                <a:tableStyleId>{2D5ABB26-0587-4C30-8999-92F81FD0307C}</a:tableStyleId>
              </a:tblPr>
              <a:tblGrid>
                <a:gridCol w="754380">
                  <a:extLst>
                    <a:ext uri="{9D8B030D-6E8A-4147-A177-3AD203B41FA5}">
                      <a16:colId xmlns:a16="http://schemas.microsoft.com/office/drawing/2014/main" val="3477625071"/>
                    </a:ext>
                  </a:extLst>
                </a:gridCol>
                <a:gridCol w="251460">
                  <a:extLst>
                    <a:ext uri="{9D8B030D-6E8A-4147-A177-3AD203B41FA5}">
                      <a16:colId xmlns:a16="http://schemas.microsoft.com/office/drawing/2014/main" val="2258878433"/>
                    </a:ext>
                  </a:extLst>
                </a:gridCol>
                <a:gridCol w="777240">
                  <a:extLst>
                    <a:ext uri="{9D8B030D-6E8A-4147-A177-3AD203B41FA5}">
                      <a16:colId xmlns:a16="http://schemas.microsoft.com/office/drawing/2014/main" val="2524912996"/>
                    </a:ext>
                  </a:extLst>
                </a:gridCol>
                <a:gridCol w="224155">
                  <a:extLst>
                    <a:ext uri="{9D8B030D-6E8A-4147-A177-3AD203B41FA5}">
                      <a16:colId xmlns:a16="http://schemas.microsoft.com/office/drawing/2014/main" val="44556668"/>
                    </a:ext>
                  </a:extLst>
                </a:gridCol>
                <a:gridCol w="804545">
                  <a:extLst>
                    <a:ext uri="{9D8B030D-6E8A-4147-A177-3AD203B41FA5}">
                      <a16:colId xmlns:a16="http://schemas.microsoft.com/office/drawing/2014/main" val="3071383453"/>
                    </a:ext>
                  </a:extLst>
                </a:gridCol>
              </a:tblGrid>
              <a:tr h="0">
                <a:tc>
                  <a:txBody>
                    <a:bodyPr/>
                    <a:lstStyle/>
                    <a:p>
                      <a:pPr marL="0" marR="0" algn="ctr">
                        <a:spcBef>
                          <a:spcPts val="0"/>
                        </a:spcBef>
                        <a:spcAft>
                          <a:spcPts val="0"/>
                        </a:spcAft>
                      </a:pPr>
                      <a:r>
                        <a:rPr lang="en-US" sz="1600" dirty="0">
                          <a:effectLst/>
                        </a:rPr>
                        <a:t>A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45720" algn="ctr">
                        <a:spcBef>
                          <a:spcPts val="0"/>
                        </a:spcBef>
                        <a:spcAft>
                          <a:spcPts val="0"/>
                        </a:spcAft>
                      </a:pPr>
                      <a:r>
                        <a:rPr lang="en-US" sz="1600" b="1" dirty="0">
                          <a:solidFill>
                            <a:schemeClr val="accent5">
                              <a:lumMod val="75000"/>
                            </a:schemeClr>
                          </a:solidFill>
                          <a:effectLst/>
                        </a:rPr>
                        <a:t>L</a:t>
                      </a:r>
                      <a:endParaRPr lang="en-US" sz="16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6985" algn="ctr">
                        <a:spcBef>
                          <a:spcPts val="0"/>
                        </a:spcBef>
                        <a:spcAft>
                          <a:spcPts val="0"/>
                        </a:spcAft>
                      </a:pPr>
                      <a:r>
                        <a:rPr lang="en-US" sz="1600" dirty="0">
                          <a:effectLst/>
                        </a:rPr>
                        <a:t>SE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32945265"/>
                  </a:ext>
                </a:extLst>
              </a:tr>
            </a:tbl>
          </a:graphicData>
        </a:graphic>
      </p:graphicFrame>
      <p:cxnSp>
        <p:nvCxnSpPr>
          <p:cNvPr id="9" name="Straight Arrow Connector 8"/>
          <p:cNvCxnSpPr/>
          <p:nvPr/>
        </p:nvCxnSpPr>
        <p:spPr>
          <a:xfrm flipH="1" flipV="1">
            <a:off x="5324030" y="3353783"/>
            <a:ext cx="8546" cy="305171"/>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61457" y="5001229"/>
            <a:ext cx="0" cy="30715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7373597" y="3346591"/>
            <a:ext cx="8546" cy="30517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7347960" y="5001229"/>
            <a:ext cx="8546" cy="30517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28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857994" y="338764"/>
            <a:ext cx="473238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Measuring Change: Expenses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760575" y="1336407"/>
            <a:ext cx="9904575" cy="1969770"/>
          </a:xfrm>
          <a:prstGeom prst="rect">
            <a:avLst/>
          </a:prstGeom>
        </p:spPr>
        <p:txBody>
          <a:bodyPr wrap="square">
            <a:spAutoFit/>
          </a:bodyPr>
          <a:lstStyle/>
          <a:p>
            <a:pPr marL="171450" indent="-171450"/>
            <a:r>
              <a:rPr lang="en-US" b="1" dirty="0">
                <a:latin typeface="Times" panose="02020603050405020304" pitchFamily="18" charset="0"/>
                <a:ea typeface="MS Mincho"/>
                <a:cs typeface="Times New Roman" panose="02020603050405020304" pitchFamily="18" charset="0"/>
              </a:rPr>
              <a:t>•  An expense always decreases net income.  Net income flows into retained earnings, which is part of stockholders' equity.  Therefore, you can say that expenses always decrease stockholders' equity. </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sz="1600" dirty="0">
                <a:effectLst/>
                <a:latin typeface="Times" panose="02020603050405020304" pitchFamily="18" charset="0"/>
                <a:ea typeface="MS Mincho"/>
                <a:cs typeface="Times New Roman" panose="02020603050405020304" pitchFamily="18" charset="0"/>
              </a:rPr>
              <a:t> </a:t>
            </a:r>
          </a:p>
          <a:p>
            <a:pPr marL="171450" indent="-171450"/>
            <a:r>
              <a:rPr lang="en-US" sz="1600" dirty="0">
                <a:effectLst/>
                <a:latin typeface="Times" panose="02020603050405020304" pitchFamily="18" charset="0"/>
                <a:ea typeface="MS Mincho"/>
                <a:cs typeface="Times New Roman" panose="02020603050405020304" pitchFamily="18" charset="0"/>
              </a:rPr>
              <a:t> </a:t>
            </a:r>
          </a:p>
          <a:p>
            <a:pPr marL="171450" indent="-171450"/>
            <a:r>
              <a:rPr lang="en-US" b="1" dirty="0">
                <a:latin typeface="Times" panose="02020603050405020304" pitchFamily="18" charset="0"/>
                <a:ea typeface="MS Mincho"/>
                <a:cs typeface="Times New Roman" panose="02020603050405020304" pitchFamily="18" charset="0"/>
              </a:rPr>
              <a:t>   At the same time, the effect of an expense will also always either decrease an asset or increase a liability.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0451780"/>
              </p:ext>
            </p:extLst>
          </p:nvPr>
        </p:nvGraphicFramePr>
        <p:xfrm>
          <a:off x="4529983" y="3398051"/>
          <a:ext cx="2811780" cy="243840"/>
        </p:xfrm>
        <a:graphic>
          <a:graphicData uri="http://schemas.openxmlformats.org/drawingml/2006/table">
            <a:tbl>
              <a:tblPr firstRow="1" firstCol="1" bandRow="1">
                <a:tableStyleId>{2D5ABB26-0587-4C30-8999-92F81FD0307C}</a:tableStyleId>
              </a:tblPr>
              <a:tblGrid>
                <a:gridCol w="754380">
                  <a:extLst>
                    <a:ext uri="{9D8B030D-6E8A-4147-A177-3AD203B41FA5}">
                      <a16:colId xmlns:a16="http://schemas.microsoft.com/office/drawing/2014/main" val="2636159363"/>
                    </a:ext>
                  </a:extLst>
                </a:gridCol>
                <a:gridCol w="251460">
                  <a:extLst>
                    <a:ext uri="{9D8B030D-6E8A-4147-A177-3AD203B41FA5}">
                      <a16:colId xmlns:a16="http://schemas.microsoft.com/office/drawing/2014/main" val="3350215977"/>
                    </a:ext>
                  </a:extLst>
                </a:gridCol>
                <a:gridCol w="777240">
                  <a:extLst>
                    <a:ext uri="{9D8B030D-6E8A-4147-A177-3AD203B41FA5}">
                      <a16:colId xmlns:a16="http://schemas.microsoft.com/office/drawing/2014/main" val="1120641109"/>
                    </a:ext>
                  </a:extLst>
                </a:gridCol>
                <a:gridCol w="224155">
                  <a:extLst>
                    <a:ext uri="{9D8B030D-6E8A-4147-A177-3AD203B41FA5}">
                      <a16:colId xmlns:a16="http://schemas.microsoft.com/office/drawing/2014/main" val="4060399598"/>
                    </a:ext>
                  </a:extLst>
                </a:gridCol>
                <a:gridCol w="804545">
                  <a:extLst>
                    <a:ext uri="{9D8B030D-6E8A-4147-A177-3AD203B41FA5}">
                      <a16:colId xmlns:a16="http://schemas.microsoft.com/office/drawing/2014/main" val="3823560620"/>
                    </a:ext>
                  </a:extLst>
                </a:gridCol>
              </a:tblGrid>
              <a:tr h="0">
                <a:tc>
                  <a:txBody>
                    <a:bodyPr/>
                    <a:lstStyle/>
                    <a:p>
                      <a:pPr marL="0" marR="0" algn="ctr">
                        <a:spcBef>
                          <a:spcPts val="0"/>
                        </a:spcBef>
                        <a:spcAft>
                          <a:spcPts val="0"/>
                        </a:spcAft>
                      </a:pPr>
                      <a:r>
                        <a:rPr lang="en-US" sz="1600" b="1" dirty="0">
                          <a:solidFill>
                            <a:schemeClr val="accent5">
                              <a:lumMod val="75000"/>
                            </a:schemeClr>
                          </a:solidFill>
                          <a:effectLst/>
                        </a:rPr>
                        <a:t>A</a:t>
                      </a: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45720" algn="ctr">
                        <a:spcBef>
                          <a:spcPts val="0"/>
                        </a:spcBef>
                        <a:spcAft>
                          <a:spcPts val="0"/>
                        </a:spcAft>
                      </a:pPr>
                      <a:r>
                        <a:rPr lang="en-US" sz="1600" dirty="0">
                          <a:effectLst/>
                        </a:rPr>
                        <a:t>L</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6985" algn="ctr">
                        <a:spcBef>
                          <a:spcPts val="0"/>
                        </a:spcBef>
                        <a:spcAft>
                          <a:spcPts val="0"/>
                        </a:spcAft>
                      </a:pPr>
                      <a:r>
                        <a:rPr lang="en-US" sz="1600" dirty="0">
                          <a:effectLst/>
                        </a:rPr>
                        <a:t>SE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39042296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63774699"/>
              </p:ext>
            </p:extLst>
          </p:nvPr>
        </p:nvGraphicFramePr>
        <p:xfrm>
          <a:off x="4529983" y="5079974"/>
          <a:ext cx="2811780" cy="243840"/>
        </p:xfrm>
        <a:graphic>
          <a:graphicData uri="http://schemas.openxmlformats.org/drawingml/2006/table">
            <a:tbl>
              <a:tblPr firstRow="1" firstCol="1" bandRow="1">
                <a:tableStyleId>{2D5ABB26-0587-4C30-8999-92F81FD0307C}</a:tableStyleId>
              </a:tblPr>
              <a:tblGrid>
                <a:gridCol w="754380">
                  <a:extLst>
                    <a:ext uri="{9D8B030D-6E8A-4147-A177-3AD203B41FA5}">
                      <a16:colId xmlns:a16="http://schemas.microsoft.com/office/drawing/2014/main" val="2636159363"/>
                    </a:ext>
                  </a:extLst>
                </a:gridCol>
                <a:gridCol w="251460">
                  <a:extLst>
                    <a:ext uri="{9D8B030D-6E8A-4147-A177-3AD203B41FA5}">
                      <a16:colId xmlns:a16="http://schemas.microsoft.com/office/drawing/2014/main" val="3350215977"/>
                    </a:ext>
                  </a:extLst>
                </a:gridCol>
                <a:gridCol w="777240">
                  <a:extLst>
                    <a:ext uri="{9D8B030D-6E8A-4147-A177-3AD203B41FA5}">
                      <a16:colId xmlns:a16="http://schemas.microsoft.com/office/drawing/2014/main" val="1120641109"/>
                    </a:ext>
                  </a:extLst>
                </a:gridCol>
                <a:gridCol w="224155">
                  <a:extLst>
                    <a:ext uri="{9D8B030D-6E8A-4147-A177-3AD203B41FA5}">
                      <a16:colId xmlns:a16="http://schemas.microsoft.com/office/drawing/2014/main" val="4060399598"/>
                    </a:ext>
                  </a:extLst>
                </a:gridCol>
                <a:gridCol w="804545">
                  <a:extLst>
                    <a:ext uri="{9D8B030D-6E8A-4147-A177-3AD203B41FA5}">
                      <a16:colId xmlns:a16="http://schemas.microsoft.com/office/drawing/2014/main" val="3823560620"/>
                    </a:ext>
                  </a:extLst>
                </a:gridCol>
              </a:tblGrid>
              <a:tr h="0">
                <a:tc>
                  <a:txBody>
                    <a:bodyPr/>
                    <a:lstStyle/>
                    <a:p>
                      <a:pPr marL="0" marR="0" algn="ctr">
                        <a:spcBef>
                          <a:spcPts val="0"/>
                        </a:spcBef>
                        <a:spcAft>
                          <a:spcPts val="0"/>
                        </a:spcAft>
                      </a:pPr>
                      <a:r>
                        <a:rPr lang="en-US" sz="1600" b="1" dirty="0">
                          <a:solidFill>
                            <a:schemeClr val="tx1"/>
                          </a:solidFill>
                          <a:effectLst/>
                        </a:rPr>
                        <a:t>A</a:t>
                      </a: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45720" algn="ctr">
                        <a:spcBef>
                          <a:spcPts val="0"/>
                        </a:spcBef>
                        <a:spcAft>
                          <a:spcPts val="0"/>
                        </a:spcAft>
                      </a:pPr>
                      <a:r>
                        <a:rPr lang="en-US" sz="1600" b="1" dirty="0">
                          <a:solidFill>
                            <a:schemeClr val="accent5">
                              <a:lumMod val="75000"/>
                            </a:schemeClr>
                          </a:solidFill>
                          <a:effectLst/>
                        </a:rPr>
                        <a:t>L</a:t>
                      </a:r>
                      <a:endParaRPr lang="en-US" sz="1600" b="1" dirty="0">
                        <a:solidFill>
                          <a:schemeClr val="accent5">
                            <a:lumMod val="75000"/>
                          </a:schemeClr>
                        </a:solidFill>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6985" algn="ctr">
                        <a:spcBef>
                          <a:spcPts val="0"/>
                        </a:spcBef>
                        <a:spcAft>
                          <a:spcPts val="0"/>
                        </a:spcAft>
                      </a:pPr>
                      <a:r>
                        <a:rPr lang="en-US" sz="1600" dirty="0">
                          <a:effectLst/>
                        </a:rPr>
                        <a:t>SE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390422967"/>
                  </a:ext>
                </a:extLst>
              </a:tr>
            </a:tbl>
          </a:graphicData>
        </a:graphic>
      </p:graphicFrame>
      <p:sp>
        <p:nvSpPr>
          <p:cNvPr id="7" name="Rectangle 6"/>
          <p:cNvSpPr/>
          <p:nvPr/>
        </p:nvSpPr>
        <p:spPr>
          <a:xfrm>
            <a:off x="5758440" y="4154047"/>
            <a:ext cx="530915" cy="369332"/>
          </a:xfrm>
          <a:prstGeom prst="rect">
            <a:avLst/>
          </a:prstGeom>
        </p:spPr>
        <p:txBody>
          <a:bodyPr wrap="none">
            <a:spAutoFit/>
          </a:bodyPr>
          <a:lstStyle/>
          <a:p>
            <a:pPr algn="ctr"/>
            <a:r>
              <a:rPr lang="en-US" b="1" dirty="0">
                <a:latin typeface="Times" panose="02020603050405020304" pitchFamily="18" charset="0"/>
                <a:ea typeface="MS Mincho"/>
                <a:cs typeface="Times New Roman" panose="02020603050405020304" pitchFamily="18" charset="0"/>
              </a:rPr>
              <a:t>OR</a:t>
            </a:r>
            <a:endParaRPr lang="en-US" sz="1600" dirty="0">
              <a:effectLst/>
              <a:latin typeface="Times" panose="02020603050405020304" pitchFamily="18" charset="0"/>
              <a:ea typeface="MS Mincho"/>
              <a:cs typeface="Times New Roman" panose="02020603050405020304" pitchFamily="18" charset="0"/>
            </a:endParaRPr>
          </a:p>
        </p:txBody>
      </p:sp>
      <p:cxnSp>
        <p:nvCxnSpPr>
          <p:cNvPr id="8" name="Straight Arrow Connector 7"/>
          <p:cNvCxnSpPr/>
          <p:nvPr/>
        </p:nvCxnSpPr>
        <p:spPr>
          <a:xfrm>
            <a:off x="7233128" y="3306177"/>
            <a:ext cx="0" cy="3071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227968" y="4988750"/>
            <a:ext cx="0" cy="3071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147954" y="3306177"/>
            <a:ext cx="0" cy="30715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155819" y="4988750"/>
            <a:ext cx="8546" cy="305171"/>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05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718655" y="528320"/>
            <a:ext cx="6498317" cy="523220"/>
          </a:xfrm>
          <a:prstGeom prst="rect">
            <a:avLst/>
          </a:prstGeom>
        </p:spPr>
        <p:txBody>
          <a:bodyPr wrap="none">
            <a:spAutoFit/>
          </a:bodyPr>
          <a:lstStyle/>
          <a:p>
            <a:pPr algn="ctr"/>
            <a:r>
              <a:rPr lang="en-US" sz="2800" b="1" dirty="0">
                <a:solidFill>
                  <a:schemeClr val="accent5">
                    <a:lumMod val="75000"/>
                  </a:schemeClr>
                </a:solidFill>
                <a:latin typeface="Times" panose="02020603050405020304" pitchFamily="18" charset="0"/>
                <a:ea typeface="MS Mincho"/>
                <a:cs typeface="Times New Roman" panose="02020603050405020304" pitchFamily="18" charset="0"/>
              </a:rPr>
              <a:t>The “Side Effects” of Accounting Periods</a:t>
            </a:r>
            <a:endParaRPr lang="en-US" sz="2800" dirty="0">
              <a:solidFill>
                <a:schemeClr val="accent5">
                  <a:lumMod val="75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991170" y="1995785"/>
            <a:ext cx="8947447" cy="341632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Dividing the life of a business into accounting periods creates issues or “side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effects”, such as: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How do we know in which accounting period(s) to record revenues?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How do we know in which accounting period(s) to record expenses?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What happens when revenues and/or expenses are recorded in the wrong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period(s)?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The next learning goals discuss these topics.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927316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564</Words>
  <Application>Microsoft Office PowerPoint</Application>
  <PresentationFormat>Widescreen</PresentationFormat>
  <Paragraphs>149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vt:lpstr>
      <vt:lpstr>Office Theme</vt:lpstr>
      <vt:lpstr>Basic Accounting Concepts Principles and Procedures, 2nd Edition, Volume 1  </vt:lpstr>
      <vt:lpstr>Learning Goal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10</cp:revision>
  <dcterms:created xsi:type="dcterms:W3CDTF">2018-12-10T23:15:24Z</dcterms:created>
  <dcterms:modified xsi:type="dcterms:W3CDTF">2018-12-11T17:30:09Z</dcterms:modified>
</cp:coreProperties>
</file>