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12" userDrawn="1">
          <p15:clr>
            <a:srgbClr val="A4A3A4"/>
          </p15:clr>
        </p15:guide>
        <p15:guide id="2" pos="3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showGuides="1">
      <p:cViewPr varScale="1">
        <p:scale>
          <a:sx n="79" d="100"/>
          <a:sy n="79" d="100"/>
        </p:scale>
        <p:origin x="547" y="82"/>
      </p:cViewPr>
      <p:guideLst>
        <p:guide orient="horz" pos="2712"/>
        <p:guide pos="3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A2D676-CCBD-420B-B054-998146C5959B}" type="datetimeFigureOut">
              <a:rPr lang="en-US" smtClean="0"/>
              <a:t>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A84CB5-30D3-4CBF-99F7-08AF26E08881}" type="slidenum">
              <a:rPr lang="en-US" smtClean="0"/>
              <a:t>‹#›</a:t>
            </a:fld>
            <a:endParaRPr lang="en-US"/>
          </a:p>
        </p:txBody>
      </p:sp>
    </p:spTree>
    <p:extLst>
      <p:ext uri="{BB962C8B-B14F-4D97-AF65-F5344CB8AC3E}">
        <p14:creationId xmlns:p14="http://schemas.microsoft.com/office/powerpoint/2010/main" val="57742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2C0A73-941C-4567-BD89-6C521165AC76}"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188212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851E7A-3DA0-46CF-A8BE-BA934E95219D}"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37956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A71E8-4EA6-47BA-88B5-FB521CD54B30}"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501068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3B53B-F23D-4F81-BFC6-88AB5995AACF}"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251506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C8041F-6499-4C1F-8B34-B854195DBC30}"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309939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F1CA85-94C9-480D-8D42-3D8048144944}" type="datetime1">
              <a:rPr lang="en-US" smtClean="0"/>
              <a:t>1/2/2019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78162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D63982-7752-4EED-B4BA-A914CD4BBA2A}" type="datetime1">
              <a:rPr lang="en-US" smtClean="0"/>
              <a:t>1/2/2019</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158417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935A4B-D76E-44F1-AE02-068DB18A4D40}" type="datetime1">
              <a:rPr lang="en-US" smtClean="0"/>
              <a:t>1/2/2019</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198954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5DD82-5FC5-4278-8B00-E8587D6914C3}" type="datetime1">
              <a:rPr lang="en-US" smtClean="0"/>
              <a:t>1/2/2019</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2548597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2B2AFF-8DDC-4576-A983-DD5C677C41C1}" type="datetime1">
              <a:rPr lang="en-US" smtClean="0"/>
              <a:t>1/2/2019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120038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60B314-1F9B-4275-A78B-B96125466FF1}" type="datetime1">
              <a:rPr lang="en-US" smtClean="0"/>
              <a:t>1/2/2019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45097BDD-69ED-47A5-8CD8-2A57437C3873}" type="slidenum">
              <a:rPr lang="en-US" smtClean="0"/>
              <a:t>‹#›</a:t>
            </a:fld>
            <a:endParaRPr lang="en-US"/>
          </a:p>
        </p:txBody>
      </p:sp>
    </p:spTree>
    <p:extLst>
      <p:ext uri="{BB962C8B-B14F-4D97-AF65-F5344CB8AC3E}">
        <p14:creationId xmlns:p14="http://schemas.microsoft.com/office/powerpoint/2010/main" val="20788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74767-8A21-4A67-948C-A2A1DB8CF658}" type="datetime1">
              <a:rPr lang="en-US" smtClean="0"/>
              <a:t>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97BDD-69ED-47A5-8CD8-2A57437C3873}" type="slidenum">
              <a:rPr lang="en-US" smtClean="0"/>
              <a:t>‹#›</a:t>
            </a:fld>
            <a:endParaRPr lang="en-US"/>
          </a:p>
        </p:txBody>
      </p:sp>
    </p:spTree>
    <p:extLst>
      <p:ext uri="{BB962C8B-B14F-4D97-AF65-F5344CB8AC3E}">
        <p14:creationId xmlns:p14="http://schemas.microsoft.com/office/powerpoint/2010/main" val="2871274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1763539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93278" y="281811"/>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Purchase Discounts,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4257205" y="1520612"/>
            <a:ext cx="3896195" cy="369332"/>
          </a:xfrm>
          <a:prstGeom prst="rect">
            <a:avLst/>
          </a:prstGeom>
        </p:spPr>
        <p:txBody>
          <a:bodyPr wrap="none">
            <a:spAutoFit/>
          </a:bodyPr>
          <a:lstStyle/>
          <a:p>
            <a:pPr marL="228600" marR="0" indent="-114300" algn="ctr">
              <a:spcBef>
                <a:spcPts val="0"/>
              </a:spcBef>
              <a:spcAft>
                <a:spcPts val="0"/>
              </a:spcAft>
            </a:pPr>
            <a:r>
              <a:rPr lang="en-US" dirty="0">
                <a:latin typeface="Times" panose="02020603050405020304" pitchFamily="18" charset="0"/>
                <a:ea typeface="MS Mincho"/>
                <a:cs typeface="Times New Roman" panose="02020603050405020304" pitchFamily="18" charset="0"/>
              </a:rPr>
              <a:t>Examples of Common Discount Terms</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43870613"/>
              </p:ext>
            </p:extLst>
          </p:nvPr>
        </p:nvGraphicFramePr>
        <p:xfrm>
          <a:off x="3507822" y="2242726"/>
          <a:ext cx="5394960" cy="2560320"/>
        </p:xfrm>
        <a:graphic>
          <a:graphicData uri="http://schemas.openxmlformats.org/drawingml/2006/table">
            <a:tbl>
              <a:tblPr firstRow="1" firstCol="1" bandRow="1">
                <a:tableStyleId>{5940675A-B579-460E-94D1-54222C63F5DA}</a:tableStyleId>
              </a:tblPr>
              <a:tblGrid>
                <a:gridCol w="1348740">
                  <a:extLst>
                    <a:ext uri="{9D8B030D-6E8A-4147-A177-3AD203B41FA5}">
                      <a16:colId xmlns:a16="http://schemas.microsoft.com/office/drawing/2014/main" val="1034421690"/>
                    </a:ext>
                  </a:extLst>
                </a:gridCol>
                <a:gridCol w="4046220">
                  <a:extLst>
                    <a:ext uri="{9D8B030D-6E8A-4147-A177-3AD203B41FA5}">
                      <a16:colId xmlns:a16="http://schemas.microsoft.com/office/drawing/2014/main" val="3314805160"/>
                    </a:ext>
                  </a:extLst>
                </a:gridCol>
              </a:tblGrid>
              <a:tr h="0">
                <a:tc>
                  <a:txBody>
                    <a:bodyPr/>
                    <a:lstStyle/>
                    <a:p>
                      <a:pPr marL="0" marR="0" algn="ctr">
                        <a:spcBef>
                          <a:spcPts val="0"/>
                        </a:spcBef>
                        <a:spcAft>
                          <a:spcPts val="0"/>
                        </a:spcAft>
                      </a:pPr>
                      <a:r>
                        <a:rPr lang="en-US" sz="1400" b="1">
                          <a:effectLst/>
                        </a:rPr>
                        <a:t>Discount Terms</a:t>
                      </a:r>
                      <a:endParaRPr lang="en-US" sz="11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Interpretation</a:t>
                      </a:r>
                      <a:endParaRPr lang="en-US" sz="11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6080846"/>
                  </a:ext>
                </a:extLst>
              </a:tr>
              <a:tr h="0">
                <a:tc>
                  <a:txBody>
                    <a:bodyPr/>
                    <a:lstStyle/>
                    <a:p>
                      <a:pPr marL="0" marR="0" algn="ctr">
                        <a:spcBef>
                          <a:spcPts val="1200"/>
                        </a:spcBef>
                        <a:spcAft>
                          <a:spcPts val="0"/>
                        </a:spcAft>
                      </a:pPr>
                      <a:r>
                        <a:rPr lang="en-US" sz="1400" dirty="0">
                          <a:effectLst/>
                        </a:rPr>
                        <a:t>2/10/, n/30</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a:effectLst/>
                        </a:rPr>
                        <a:t>Read this as: “Two ten, net thirty”.  It means: 2% discount if paid within 10 days, otherwise, balance is due in 30 days.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908236916"/>
                  </a:ext>
                </a:extLst>
              </a:tr>
              <a:tr h="0">
                <a:tc>
                  <a:txBody>
                    <a:bodyPr/>
                    <a:lstStyle/>
                    <a:p>
                      <a:pPr marL="0" marR="0" algn="ctr">
                        <a:spcBef>
                          <a:spcPts val="1200"/>
                        </a:spcBef>
                        <a:spcAft>
                          <a:spcPts val="0"/>
                        </a:spcAft>
                      </a:pPr>
                      <a:r>
                        <a:rPr lang="en-US" sz="1400" dirty="0">
                          <a:effectLst/>
                        </a:rPr>
                        <a:t>1/10/, n/15</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a:effectLst/>
                        </a:rPr>
                        <a:t>Read this as: “One ten, net fifteen”.  It means: 1% discount if paid within 10 days, otherwise, balance is due in 15 days.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75681497"/>
                  </a:ext>
                </a:extLst>
              </a:tr>
              <a:tr h="0">
                <a:tc>
                  <a:txBody>
                    <a:bodyPr/>
                    <a:lstStyle/>
                    <a:p>
                      <a:pPr marL="0" marR="0" algn="ctr">
                        <a:spcBef>
                          <a:spcPts val="1200"/>
                        </a:spcBef>
                        <a:spcAft>
                          <a:spcPts val="0"/>
                        </a:spcAft>
                      </a:pPr>
                      <a:r>
                        <a:rPr lang="en-US" sz="1400" dirty="0">
                          <a:effectLst/>
                        </a:rPr>
                        <a:t>1/5 EOM, n/30</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dirty="0">
                          <a:effectLst/>
                        </a:rPr>
                        <a:t>Read this as: “One five EOM, net thirty”.  It means: 1% discount if paid within 5 days from the end of the current month, otherwise, balance is due in 30 days.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76475836"/>
                  </a:ext>
                </a:extLst>
              </a:tr>
              <a:tr h="0">
                <a:tc>
                  <a:txBody>
                    <a:bodyPr/>
                    <a:lstStyle/>
                    <a:p>
                      <a:pPr marL="0" marR="0" algn="ctr">
                        <a:spcBef>
                          <a:spcPts val="600"/>
                        </a:spcBef>
                        <a:spcAft>
                          <a:spcPts val="0"/>
                        </a:spcAft>
                      </a:pPr>
                      <a:r>
                        <a:rPr lang="en-US" sz="1400" dirty="0">
                          <a:effectLst/>
                        </a:rPr>
                        <a:t>n/30</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dirty="0">
                          <a:effectLst/>
                        </a:rPr>
                        <a:t>Read this as: “Net thirty”.  It means: The full amount is due in 30 days.  There is no discount.</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374409073"/>
                  </a:ext>
                </a:extLst>
              </a:tr>
            </a:tbl>
          </a:graphicData>
        </a:graphic>
      </p:graphicFrame>
      <p:sp>
        <p:nvSpPr>
          <p:cNvPr id="6" name="Rectangle 5"/>
          <p:cNvSpPr/>
          <p:nvPr/>
        </p:nvSpPr>
        <p:spPr>
          <a:xfrm>
            <a:off x="3199190" y="5210366"/>
            <a:ext cx="6012223" cy="369332"/>
          </a:xfrm>
          <a:prstGeom prst="rect">
            <a:avLst/>
          </a:prstGeom>
        </p:spPr>
        <p:txBody>
          <a:bodyPr wrap="none">
            <a:spAutoFit/>
          </a:bodyPr>
          <a:lstStyle/>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Counting days: The first day begins after the day of the sale.</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402292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2E52030-32AD-467D-A2A7-7A8574EF982D}"/>
              </a:ext>
            </a:extLst>
          </p:cNvPr>
          <p:cNvSpPr/>
          <p:nvPr/>
        </p:nvSpPr>
        <p:spPr>
          <a:xfrm>
            <a:off x="3048000"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Discounts,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C25B477-AB51-471A-90BD-8F6DBE4F862F}"/>
              </a:ext>
            </a:extLst>
          </p:cNvPr>
          <p:cNvSpPr/>
          <p:nvPr/>
        </p:nvSpPr>
        <p:spPr>
          <a:xfrm>
            <a:off x="711457" y="1458499"/>
            <a:ext cx="9270460" cy="646331"/>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#1</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Full payment in discount period</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On February 19, Revel Company purchased $900 of merchandise, terms  2/10, n/30. </a:t>
            </a:r>
            <a:endParaRPr lang="en-US" dirty="0"/>
          </a:p>
        </p:txBody>
      </p:sp>
      <p:graphicFrame>
        <p:nvGraphicFramePr>
          <p:cNvPr id="5" name="Table 4">
            <a:extLst>
              <a:ext uri="{FF2B5EF4-FFF2-40B4-BE49-F238E27FC236}">
                <a16:creationId xmlns:a16="http://schemas.microsoft.com/office/drawing/2014/main" id="{00713C15-6BBE-4483-AAB2-B20E9EF7D8A9}"/>
              </a:ext>
            </a:extLst>
          </p:cNvPr>
          <p:cNvGraphicFramePr>
            <a:graphicFrameLocks noGrp="1"/>
          </p:cNvGraphicFramePr>
          <p:nvPr>
            <p:extLst>
              <p:ext uri="{D42A27DB-BD31-4B8C-83A1-F6EECF244321}">
                <p14:modId xmlns:p14="http://schemas.microsoft.com/office/powerpoint/2010/main" val="2578433842"/>
              </p:ext>
            </p:extLst>
          </p:nvPr>
        </p:nvGraphicFramePr>
        <p:xfrm>
          <a:off x="3945215" y="2431927"/>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1371223420"/>
                    </a:ext>
                  </a:extLst>
                </a:gridCol>
                <a:gridCol w="2034540">
                  <a:extLst>
                    <a:ext uri="{9D8B030D-6E8A-4147-A177-3AD203B41FA5}">
                      <a16:colId xmlns:a16="http://schemas.microsoft.com/office/drawing/2014/main" val="325991130"/>
                    </a:ext>
                  </a:extLst>
                </a:gridCol>
                <a:gridCol w="674370">
                  <a:extLst>
                    <a:ext uri="{9D8B030D-6E8A-4147-A177-3AD203B41FA5}">
                      <a16:colId xmlns:a16="http://schemas.microsoft.com/office/drawing/2014/main" val="1527875758"/>
                    </a:ext>
                  </a:extLst>
                </a:gridCol>
                <a:gridCol w="685800">
                  <a:extLst>
                    <a:ext uri="{9D8B030D-6E8A-4147-A177-3AD203B41FA5}">
                      <a16:colId xmlns:a16="http://schemas.microsoft.com/office/drawing/2014/main" val="2557610405"/>
                    </a:ext>
                  </a:extLst>
                </a:gridCol>
              </a:tblGrid>
              <a:tr h="0">
                <a:tc>
                  <a:txBody>
                    <a:bodyPr/>
                    <a:lstStyle/>
                    <a:p>
                      <a:pPr marL="0" marR="0">
                        <a:lnSpc>
                          <a:spcPct val="107000"/>
                        </a:lnSpc>
                        <a:spcBef>
                          <a:spcPts val="0"/>
                        </a:spcBef>
                        <a:spcAft>
                          <a:spcPts val="0"/>
                        </a:spcAft>
                      </a:pPr>
                      <a:r>
                        <a:rPr lang="en-US" sz="1400">
                          <a:effectLst/>
                        </a:rPr>
                        <a:t>2/19</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Purchases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32440816"/>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9837142"/>
                  </a:ext>
                </a:extLst>
              </a:tr>
            </a:tbl>
          </a:graphicData>
        </a:graphic>
      </p:graphicFrame>
      <p:sp>
        <p:nvSpPr>
          <p:cNvPr id="6" name="Rectangle 5">
            <a:extLst>
              <a:ext uri="{FF2B5EF4-FFF2-40B4-BE49-F238E27FC236}">
                <a16:creationId xmlns:a16="http://schemas.microsoft.com/office/drawing/2014/main" id="{EAD5969F-8EB0-49C4-9109-6BBD386BC42F}"/>
              </a:ext>
            </a:extLst>
          </p:cNvPr>
          <p:cNvSpPr/>
          <p:nvPr/>
        </p:nvSpPr>
        <p:spPr>
          <a:xfrm>
            <a:off x="711457" y="3080557"/>
            <a:ext cx="4387740" cy="369332"/>
          </a:xfrm>
          <a:prstGeom prst="rect">
            <a:avLst/>
          </a:prstGeom>
        </p:spPr>
        <p:txBody>
          <a:bodyPr wrap="none">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On February 28, the amount is paid in full.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7C60629B-50AE-4716-AD4B-D58EB67DF68E}"/>
              </a:ext>
            </a:extLst>
          </p:cNvPr>
          <p:cNvGraphicFramePr>
            <a:graphicFrameLocks noGrp="1"/>
          </p:cNvGraphicFramePr>
          <p:nvPr>
            <p:extLst>
              <p:ext uri="{D42A27DB-BD31-4B8C-83A1-F6EECF244321}">
                <p14:modId xmlns:p14="http://schemas.microsoft.com/office/powerpoint/2010/main" val="4165148352"/>
              </p:ext>
            </p:extLst>
          </p:nvPr>
        </p:nvGraphicFramePr>
        <p:xfrm>
          <a:off x="3945215" y="3710381"/>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3749181592"/>
                    </a:ext>
                  </a:extLst>
                </a:gridCol>
                <a:gridCol w="2034540">
                  <a:extLst>
                    <a:ext uri="{9D8B030D-6E8A-4147-A177-3AD203B41FA5}">
                      <a16:colId xmlns:a16="http://schemas.microsoft.com/office/drawing/2014/main" val="2611684950"/>
                    </a:ext>
                  </a:extLst>
                </a:gridCol>
                <a:gridCol w="674370">
                  <a:extLst>
                    <a:ext uri="{9D8B030D-6E8A-4147-A177-3AD203B41FA5}">
                      <a16:colId xmlns:a16="http://schemas.microsoft.com/office/drawing/2014/main" val="1683533332"/>
                    </a:ext>
                  </a:extLst>
                </a:gridCol>
                <a:gridCol w="685800">
                  <a:extLst>
                    <a:ext uri="{9D8B030D-6E8A-4147-A177-3AD203B41FA5}">
                      <a16:colId xmlns:a16="http://schemas.microsoft.com/office/drawing/2014/main" val="2177392281"/>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Payable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73889720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Purchase Discounts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8696567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882</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95556001"/>
                  </a:ext>
                </a:extLst>
              </a:tr>
            </a:tbl>
          </a:graphicData>
        </a:graphic>
      </p:graphicFrame>
      <p:sp>
        <p:nvSpPr>
          <p:cNvPr id="8" name="Rectangle 7">
            <a:extLst>
              <a:ext uri="{FF2B5EF4-FFF2-40B4-BE49-F238E27FC236}">
                <a16:creationId xmlns:a16="http://schemas.microsoft.com/office/drawing/2014/main" id="{9E97A210-80B4-462F-A9F3-1836AB8CBB10}"/>
              </a:ext>
            </a:extLst>
          </p:cNvPr>
          <p:cNvSpPr/>
          <p:nvPr/>
        </p:nvSpPr>
        <p:spPr>
          <a:xfrm>
            <a:off x="3544111" y="4846337"/>
            <a:ext cx="6096000" cy="646331"/>
          </a:xfrm>
          <a:prstGeom prst="rect">
            <a:avLst/>
          </a:prstGeom>
        </p:spPr>
        <p:txBody>
          <a:bodyPr>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Calculation: $900 X .02 = $18 discount,  OR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9144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000"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$900 X .98 = $882 cash paid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99995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690137D-2FD7-4574-B59A-2B4465F6869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021D71C-03F7-4985-961B-DD90269BE7B5}"/>
              </a:ext>
            </a:extLst>
          </p:cNvPr>
          <p:cNvSpPr/>
          <p:nvPr/>
        </p:nvSpPr>
        <p:spPr>
          <a:xfrm>
            <a:off x="3048000" y="0"/>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Discounts, continued</a:t>
            </a:r>
            <a:endParaRPr lang="en-US" sz="2800" dirty="0">
              <a:solidFill>
                <a:schemeClr val="accent1">
                  <a:lumMod val="50000"/>
                </a:schemeClr>
              </a:solidFill>
            </a:endParaRPr>
          </a:p>
        </p:txBody>
      </p:sp>
      <p:sp>
        <p:nvSpPr>
          <p:cNvPr id="4" name="Rectangle 3">
            <a:extLst>
              <a:ext uri="{FF2B5EF4-FFF2-40B4-BE49-F238E27FC236}">
                <a16:creationId xmlns:a16="http://schemas.microsoft.com/office/drawing/2014/main" id="{D673B2C4-1DD3-43F5-A808-EEBF4F7F89C6}"/>
              </a:ext>
            </a:extLst>
          </p:cNvPr>
          <p:cNvSpPr/>
          <p:nvPr/>
        </p:nvSpPr>
        <p:spPr>
          <a:xfrm>
            <a:off x="1582365" y="1235892"/>
            <a:ext cx="9299643" cy="646331"/>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#2</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No payment in discount period</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On February 19, Revel Company purchased $900 of merchandise, terms 2/10, n/30.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FAE7E7B1-8D12-407A-9282-03115D18CDA4}"/>
              </a:ext>
            </a:extLst>
          </p:cNvPr>
          <p:cNvGraphicFramePr>
            <a:graphicFrameLocks noGrp="1"/>
          </p:cNvGraphicFramePr>
          <p:nvPr>
            <p:extLst>
              <p:ext uri="{D42A27DB-BD31-4B8C-83A1-F6EECF244321}">
                <p14:modId xmlns:p14="http://schemas.microsoft.com/office/powerpoint/2010/main" val="3082327322"/>
              </p:ext>
            </p:extLst>
          </p:nvPr>
        </p:nvGraphicFramePr>
        <p:xfrm>
          <a:off x="4130040" y="2267652"/>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2494621736"/>
                    </a:ext>
                  </a:extLst>
                </a:gridCol>
                <a:gridCol w="2034540">
                  <a:extLst>
                    <a:ext uri="{9D8B030D-6E8A-4147-A177-3AD203B41FA5}">
                      <a16:colId xmlns:a16="http://schemas.microsoft.com/office/drawing/2014/main" val="3194135710"/>
                    </a:ext>
                  </a:extLst>
                </a:gridCol>
                <a:gridCol w="674370">
                  <a:extLst>
                    <a:ext uri="{9D8B030D-6E8A-4147-A177-3AD203B41FA5}">
                      <a16:colId xmlns:a16="http://schemas.microsoft.com/office/drawing/2014/main" val="1191503300"/>
                    </a:ext>
                  </a:extLst>
                </a:gridCol>
                <a:gridCol w="685800">
                  <a:extLst>
                    <a:ext uri="{9D8B030D-6E8A-4147-A177-3AD203B41FA5}">
                      <a16:colId xmlns:a16="http://schemas.microsoft.com/office/drawing/2014/main" val="1424642274"/>
                    </a:ext>
                  </a:extLst>
                </a:gridCol>
              </a:tblGrid>
              <a:tr h="0">
                <a:tc>
                  <a:txBody>
                    <a:bodyPr/>
                    <a:lstStyle/>
                    <a:p>
                      <a:pPr marL="0" marR="0">
                        <a:lnSpc>
                          <a:spcPct val="107000"/>
                        </a:lnSpc>
                        <a:spcBef>
                          <a:spcPts val="0"/>
                        </a:spcBef>
                        <a:spcAft>
                          <a:spcPts val="0"/>
                        </a:spcAft>
                      </a:pPr>
                      <a:r>
                        <a:rPr lang="en-US" sz="1400">
                          <a:effectLst/>
                        </a:rPr>
                        <a:t>2/19</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Purchases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30058116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80150076"/>
                  </a:ext>
                </a:extLst>
              </a:tr>
            </a:tbl>
          </a:graphicData>
        </a:graphic>
      </p:graphicFrame>
      <p:sp>
        <p:nvSpPr>
          <p:cNvPr id="6" name="Rectangle 5">
            <a:extLst>
              <a:ext uri="{FF2B5EF4-FFF2-40B4-BE49-F238E27FC236}">
                <a16:creationId xmlns:a16="http://schemas.microsoft.com/office/drawing/2014/main" id="{39425633-F63A-440E-8D90-CDE828486163}"/>
              </a:ext>
            </a:extLst>
          </p:cNvPr>
          <p:cNvSpPr/>
          <p:nvPr/>
        </p:nvSpPr>
        <p:spPr>
          <a:xfrm>
            <a:off x="1582365" y="3126711"/>
            <a:ext cx="3817071" cy="369332"/>
          </a:xfrm>
          <a:prstGeom prst="rect">
            <a:avLst/>
          </a:prstGeom>
        </p:spPr>
        <p:txBody>
          <a:bodyPr wrap="none">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On March 17, amount is paid in full.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4F4B2056-976F-4420-9590-549EC348DEA3}"/>
              </a:ext>
            </a:extLst>
          </p:cNvPr>
          <p:cNvGraphicFramePr>
            <a:graphicFrameLocks noGrp="1"/>
          </p:cNvGraphicFramePr>
          <p:nvPr>
            <p:extLst>
              <p:ext uri="{D42A27DB-BD31-4B8C-83A1-F6EECF244321}">
                <p14:modId xmlns:p14="http://schemas.microsoft.com/office/powerpoint/2010/main" val="2283127025"/>
              </p:ext>
            </p:extLst>
          </p:nvPr>
        </p:nvGraphicFramePr>
        <p:xfrm>
          <a:off x="4130040" y="3818985"/>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2610547602"/>
                    </a:ext>
                  </a:extLst>
                </a:gridCol>
                <a:gridCol w="2034540">
                  <a:extLst>
                    <a:ext uri="{9D8B030D-6E8A-4147-A177-3AD203B41FA5}">
                      <a16:colId xmlns:a16="http://schemas.microsoft.com/office/drawing/2014/main" val="969693069"/>
                    </a:ext>
                  </a:extLst>
                </a:gridCol>
                <a:gridCol w="674370">
                  <a:extLst>
                    <a:ext uri="{9D8B030D-6E8A-4147-A177-3AD203B41FA5}">
                      <a16:colId xmlns:a16="http://schemas.microsoft.com/office/drawing/2014/main" val="3786968412"/>
                    </a:ext>
                  </a:extLst>
                </a:gridCol>
                <a:gridCol w="685800">
                  <a:extLst>
                    <a:ext uri="{9D8B030D-6E8A-4147-A177-3AD203B41FA5}">
                      <a16:colId xmlns:a16="http://schemas.microsoft.com/office/drawing/2014/main" val="1033787331"/>
                    </a:ext>
                  </a:extLst>
                </a:gridCol>
              </a:tblGrid>
              <a:tr h="0">
                <a:tc>
                  <a:txBody>
                    <a:bodyPr/>
                    <a:lstStyle/>
                    <a:p>
                      <a:pPr marL="0" marR="0">
                        <a:lnSpc>
                          <a:spcPct val="107000"/>
                        </a:lnSpc>
                        <a:spcBef>
                          <a:spcPts val="0"/>
                        </a:spcBef>
                        <a:spcAft>
                          <a:spcPts val="0"/>
                        </a:spcAft>
                      </a:pPr>
                      <a:r>
                        <a:rPr lang="en-US" sz="1400">
                          <a:effectLst/>
                        </a:rPr>
                        <a:t>3/17</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Payable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662264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338715810"/>
                  </a:ext>
                </a:extLst>
              </a:tr>
            </a:tbl>
          </a:graphicData>
        </a:graphic>
      </p:graphicFrame>
      <p:sp>
        <p:nvSpPr>
          <p:cNvPr id="8" name="Rectangle 7">
            <a:extLst>
              <a:ext uri="{FF2B5EF4-FFF2-40B4-BE49-F238E27FC236}">
                <a16:creationId xmlns:a16="http://schemas.microsoft.com/office/drawing/2014/main" id="{BC5C181A-0977-4521-BFAF-75A98991C37F}"/>
              </a:ext>
            </a:extLst>
          </p:cNvPr>
          <p:cNvSpPr/>
          <p:nvPr/>
        </p:nvSpPr>
        <p:spPr>
          <a:xfrm>
            <a:off x="3184187" y="4939161"/>
            <a:ext cx="6096000" cy="646331"/>
          </a:xfrm>
          <a:prstGeom prst="rect">
            <a:avLst/>
          </a:prstGeom>
        </p:spPr>
        <p:txBody>
          <a:bodyPr>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Calculation: No calculation.  The buyer missed the discount.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9144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19947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71CC2F0-A55F-4E12-863A-1F6FC88C106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85E0DC7-5BC8-48E2-947A-0E373847E294}"/>
              </a:ext>
            </a:extLst>
          </p:cNvPr>
          <p:cNvSpPr/>
          <p:nvPr/>
        </p:nvSpPr>
        <p:spPr>
          <a:xfrm>
            <a:off x="3193914" y="83438"/>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Discounts,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E2BF73B-D8B0-43E8-8B9C-A11C32DF767B}"/>
              </a:ext>
            </a:extLst>
          </p:cNvPr>
          <p:cNvSpPr/>
          <p:nvPr/>
        </p:nvSpPr>
        <p:spPr>
          <a:xfrm>
            <a:off x="904672" y="1168389"/>
            <a:ext cx="9036996" cy="646331"/>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#3</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Partial payment in discount period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On February 19, Revel Company purchased $900 of merchandise, terms 2/10, n/30.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B2C0F78-9F40-4C1A-889A-BD9DD9C796D5}"/>
              </a:ext>
            </a:extLst>
          </p:cNvPr>
          <p:cNvGraphicFramePr>
            <a:graphicFrameLocks noGrp="1"/>
          </p:cNvGraphicFramePr>
          <p:nvPr>
            <p:extLst>
              <p:ext uri="{D42A27DB-BD31-4B8C-83A1-F6EECF244321}">
                <p14:modId xmlns:p14="http://schemas.microsoft.com/office/powerpoint/2010/main" val="3605945068"/>
              </p:ext>
            </p:extLst>
          </p:nvPr>
        </p:nvGraphicFramePr>
        <p:xfrm>
          <a:off x="4130040" y="1929299"/>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3665249118"/>
                    </a:ext>
                  </a:extLst>
                </a:gridCol>
                <a:gridCol w="2034540">
                  <a:extLst>
                    <a:ext uri="{9D8B030D-6E8A-4147-A177-3AD203B41FA5}">
                      <a16:colId xmlns:a16="http://schemas.microsoft.com/office/drawing/2014/main" val="1077296386"/>
                    </a:ext>
                  </a:extLst>
                </a:gridCol>
                <a:gridCol w="674370">
                  <a:extLst>
                    <a:ext uri="{9D8B030D-6E8A-4147-A177-3AD203B41FA5}">
                      <a16:colId xmlns:a16="http://schemas.microsoft.com/office/drawing/2014/main" val="2518898734"/>
                    </a:ext>
                  </a:extLst>
                </a:gridCol>
                <a:gridCol w="685800">
                  <a:extLst>
                    <a:ext uri="{9D8B030D-6E8A-4147-A177-3AD203B41FA5}">
                      <a16:colId xmlns:a16="http://schemas.microsoft.com/office/drawing/2014/main" val="1000134480"/>
                    </a:ext>
                  </a:extLst>
                </a:gridCol>
              </a:tblGrid>
              <a:tr h="0">
                <a:tc>
                  <a:txBody>
                    <a:bodyPr/>
                    <a:lstStyle/>
                    <a:p>
                      <a:pPr marL="0" marR="0">
                        <a:lnSpc>
                          <a:spcPct val="107000"/>
                        </a:lnSpc>
                        <a:spcBef>
                          <a:spcPts val="0"/>
                        </a:spcBef>
                        <a:spcAft>
                          <a:spcPts val="0"/>
                        </a:spcAft>
                      </a:pPr>
                      <a:r>
                        <a:rPr lang="en-US" sz="1400">
                          <a:effectLst/>
                        </a:rPr>
                        <a:t>2/19</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Purchases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41787632"/>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79477969"/>
                  </a:ext>
                </a:extLst>
              </a:tr>
            </a:tbl>
          </a:graphicData>
        </a:graphic>
      </p:graphicFrame>
      <p:sp>
        <p:nvSpPr>
          <p:cNvPr id="6" name="Rectangle 5">
            <a:extLst>
              <a:ext uri="{FF2B5EF4-FFF2-40B4-BE49-F238E27FC236}">
                <a16:creationId xmlns:a16="http://schemas.microsoft.com/office/drawing/2014/main" id="{32B6C43A-C0EA-45D0-95E4-31D4C034D0FA}"/>
              </a:ext>
            </a:extLst>
          </p:cNvPr>
          <p:cNvSpPr/>
          <p:nvPr/>
        </p:nvSpPr>
        <p:spPr>
          <a:xfrm>
            <a:off x="904672" y="2533342"/>
            <a:ext cx="6096000" cy="646331"/>
          </a:xfrm>
          <a:prstGeom prst="rect">
            <a:avLst/>
          </a:prstGeom>
        </p:spPr>
        <p:txBody>
          <a:bodyPr>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On February 28, the buyer made a $735 cash payment.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On March 17, the buyer paid the balance due.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66F6886-EBC0-4C75-A1AD-1E45443A3F49}"/>
              </a:ext>
            </a:extLst>
          </p:cNvPr>
          <p:cNvGraphicFramePr>
            <a:graphicFrameLocks noGrp="1"/>
          </p:cNvGraphicFramePr>
          <p:nvPr>
            <p:extLst>
              <p:ext uri="{D42A27DB-BD31-4B8C-83A1-F6EECF244321}">
                <p14:modId xmlns:p14="http://schemas.microsoft.com/office/powerpoint/2010/main" val="389424727"/>
              </p:ext>
            </p:extLst>
          </p:nvPr>
        </p:nvGraphicFramePr>
        <p:xfrm>
          <a:off x="4130040" y="3310686"/>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683882985"/>
                    </a:ext>
                  </a:extLst>
                </a:gridCol>
                <a:gridCol w="2034540">
                  <a:extLst>
                    <a:ext uri="{9D8B030D-6E8A-4147-A177-3AD203B41FA5}">
                      <a16:colId xmlns:a16="http://schemas.microsoft.com/office/drawing/2014/main" val="4169374156"/>
                    </a:ext>
                  </a:extLst>
                </a:gridCol>
                <a:gridCol w="674370">
                  <a:extLst>
                    <a:ext uri="{9D8B030D-6E8A-4147-A177-3AD203B41FA5}">
                      <a16:colId xmlns:a16="http://schemas.microsoft.com/office/drawing/2014/main" val="472953718"/>
                    </a:ext>
                  </a:extLst>
                </a:gridCol>
                <a:gridCol w="685800">
                  <a:extLst>
                    <a:ext uri="{9D8B030D-6E8A-4147-A177-3AD203B41FA5}">
                      <a16:colId xmlns:a16="http://schemas.microsoft.com/office/drawing/2014/main" val="4255367707"/>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750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4244811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Purchase Discounts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356617035"/>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735</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32536035"/>
                  </a:ext>
                </a:extLst>
              </a:tr>
            </a:tbl>
          </a:graphicData>
        </a:graphic>
      </p:graphicFrame>
      <p:sp>
        <p:nvSpPr>
          <p:cNvPr id="8" name="Rectangle 7">
            <a:extLst>
              <a:ext uri="{FF2B5EF4-FFF2-40B4-BE49-F238E27FC236}">
                <a16:creationId xmlns:a16="http://schemas.microsoft.com/office/drawing/2014/main" id="{E20080F2-54CD-4309-8848-037E8A4A39E9}"/>
              </a:ext>
            </a:extLst>
          </p:cNvPr>
          <p:cNvSpPr/>
          <p:nvPr/>
        </p:nvSpPr>
        <p:spPr>
          <a:xfrm>
            <a:off x="904672" y="4127482"/>
            <a:ext cx="10651787" cy="923330"/>
          </a:xfrm>
          <a:prstGeom prst="rect">
            <a:avLst/>
          </a:prstGeom>
        </p:spPr>
        <p:txBody>
          <a:bodyPr wrap="square">
            <a:spAutoFit/>
          </a:bodyPr>
          <a:lstStyle/>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Calculation: Generally any payment within a discount period is net of the discount.  This means $735 is after a</a:t>
            </a: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2% discount is applied, so it is 98% of some portion of the payable.  $735/.98 = $750 debit to Accounts Payable.</a:t>
            </a:r>
          </a:p>
          <a:p>
            <a:pPr marL="114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final payment is:</a:t>
            </a:r>
            <a:endParaRPr lang="en-US" dirty="0"/>
          </a:p>
        </p:txBody>
      </p:sp>
      <p:graphicFrame>
        <p:nvGraphicFramePr>
          <p:cNvPr id="9" name="Table 8">
            <a:extLst>
              <a:ext uri="{FF2B5EF4-FFF2-40B4-BE49-F238E27FC236}">
                <a16:creationId xmlns:a16="http://schemas.microsoft.com/office/drawing/2014/main" id="{91323E4D-976A-4FAA-AEA5-FC3B8EC96A46}"/>
              </a:ext>
            </a:extLst>
          </p:cNvPr>
          <p:cNvGraphicFramePr>
            <a:graphicFrameLocks noGrp="1"/>
          </p:cNvGraphicFramePr>
          <p:nvPr>
            <p:extLst>
              <p:ext uri="{D42A27DB-BD31-4B8C-83A1-F6EECF244321}">
                <p14:modId xmlns:p14="http://schemas.microsoft.com/office/powerpoint/2010/main" val="3063278431"/>
              </p:ext>
            </p:extLst>
          </p:nvPr>
        </p:nvGraphicFramePr>
        <p:xfrm>
          <a:off x="4130040" y="5058857"/>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1134872869"/>
                    </a:ext>
                  </a:extLst>
                </a:gridCol>
                <a:gridCol w="2034540">
                  <a:extLst>
                    <a:ext uri="{9D8B030D-6E8A-4147-A177-3AD203B41FA5}">
                      <a16:colId xmlns:a16="http://schemas.microsoft.com/office/drawing/2014/main" val="1546655647"/>
                    </a:ext>
                  </a:extLst>
                </a:gridCol>
                <a:gridCol w="674370">
                  <a:extLst>
                    <a:ext uri="{9D8B030D-6E8A-4147-A177-3AD203B41FA5}">
                      <a16:colId xmlns:a16="http://schemas.microsoft.com/office/drawing/2014/main" val="2279819483"/>
                    </a:ext>
                  </a:extLst>
                </a:gridCol>
                <a:gridCol w="685800">
                  <a:extLst>
                    <a:ext uri="{9D8B030D-6E8A-4147-A177-3AD203B41FA5}">
                      <a16:colId xmlns:a16="http://schemas.microsoft.com/office/drawing/2014/main" val="4174607262"/>
                    </a:ext>
                  </a:extLst>
                </a:gridCol>
              </a:tblGrid>
              <a:tr h="0">
                <a:tc>
                  <a:txBody>
                    <a:bodyPr/>
                    <a:lstStyle/>
                    <a:p>
                      <a:pPr marL="0" marR="0">
                        <a:lnSpc>
                          <a:spcPct val="107000"/>
                        </a:lnSpc>
                        <a:spcBef>
                          <a:spcPts val="0"/>
                        </a:spcBef>
                        <a:spcAft>
                          <a:spcPts val="0"/>
                        </a:spcAft>
                      </a:pPr>
                      <a:r>
                        <a:rPr lang="en-US" sz="1400">
                          <a:effectLst/>
                        </a:rPr>
                        <a:t>3/17</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Payable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8487822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150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38136837"/>
                  </a:ext>
                </a:extLst>
              </a:tr>
            </a:tbl>
          </a:graphicData>
        </a:graphic>
      </p:graphicFrame>
      <p:sp>
        <p:nvSpPr>
          <p:cNvPr id="10" name="Rectangle 9">
            <a:extLst>
              <a:ext uri="{FF2B5EF4-FFF2-40B4-BE49-F238E27FC236}">
                <a16:creationId xmlns:a16="http://schemas.microsoft.com/office/drawing/2014/main" id="{A9472E0A-4035-421C-BE0F-3284D3C0665F}"/>
              </a:ext>
            </a:extLst>
          </p:cNvPr>
          <p:cNvSpPr/>
          <p:nvPr/>
        </p:nvSpPr>
        <p:spPr>
          <a:xfrm>
            <a:off x="2918298" y="5725658"/>
            <a:ext cx="8881353" cy="646331"/>
          </a:xfrm>
          <a:prstGeom prst="rect">
            <a:avLst/>
          </a:prstGeom>
        </p:spPr>
        <p:txBody>
          <a:bodyPr wrap="square">
            <a:spAutoFit/>
          </a:bodyPr>
          <a:lstStyle/>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Calculation: $900 – $750 = $150 remaining payable balance due.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22628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A536E7-A506-44FE-90FA-49FB948F3C8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89A16F1-1D29-4DE1-BE4F-2D8A31BE6F39}"/>
              </a:ext>
            </a:extLst>
          </p:cNvPr>
          <p:cNvSpPr/>
          <p:nvPr/>
        </p:nvSpPr>
        <p:spPr>
          <a:xfrm>
            <a:off x="3174460"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Discounts,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549E978-2586-45EE-B3F9-398A69A7AEA9}"/>
              </a:ext>
            </a:extLst>
          </p:cNvPr>
          <p:cNvSpPr/>
          <p:nvPr/>
        </p:nvSpPr>
        <p:spPr>
          <a:xfrm>
            <a:off x="225358" y="1120676"/>
            <a:ext cx="11994204" cy="1754326"/>
          </a:xfrm>
          <a:prstGeom prst="rect">
            <a:avLst/>
          </a:prstGeom>
        </p:spPr>
        <p:txBody>
          <a:bodyPr wrap="square">
            <a:spAutoFit/>
          </a:bodyPr>
          <a:lstStyle/>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Caution:  Especially for partial payments within a discount period, read payment information carefully!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There is a difference between a </a:t>
            </a:r>
            <a:r>
              <a:rPr lang="en-US" b="1" dirty="0">
                <a:latin typeface="Times" panose="02020603050405020304" pitchFamily="18" charset="0"/>
                <a:ea typeface="MS Mincho" panose="02020609040205080304" pitchFamily="49" charset="-128"/>
                <a:cs typeface="Times New Roman" panose="02020603050405020304" pitchFamily="18" charset="0"/>
              </a:rPr>
              <a:t>cash</a:t>
            </a:r>
            <a:r>
              <a:rPr lang="en-US" dirty="0">
                <a:latin typeface="Times" panose="02020603050405020304" pitchFamily="18" charset="0"/>
                <a:ea typeface="MS Mincho" panose="02020609040205080304" pitchFamily="49" charset="-128"/>
                <a:cs typeface="Times New Roman" panose="02020603050405020304" pitchFamily="18" charset="0"/>
              </a:rPr>
              <a:t> payment and an </a:t>
            </a:r>
            <a:r>
              <a:rPr lang="en-US" b="1" dirty="0">
                <a:latin typeface="Times" panose="02020603050405020304" pitchFamily="18" charset="0"/>
                <a:ea typeface="MS Mincho" panose="02020609040205080304" pitchFamily="49" charset="-128"/>
                <a:cs typeface="Times New Roman" panose="02020603050405020304" pitchFamily="18" charset="0"/>
              </a:rPr>
              <a:t>invoice portion </a:t>
            </a:r>
            <a:r>
              <a:rPr lang="en-US" dirty="0">
                <a:latin typeface="Times" panose="02020603050405020304" pitchFamily="18" charset="0"/>
                <a:ea typeface="MS Mincho" panose="02020609040205080304" pitchFamily="49" charset="-128"/>
                <a:cs typeface="Times New Roman" panose="02020603050405020304" pitchFamily="18" charset="0"/>
              </a:rPr>
              <a:t>payment!  A cash payment is a net amount.  An invoice portion is a gross amount.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#4</a:t>
            </a:r>
            <a:r>
              <a:rPr lang="en-US" dirty="0">
                <a:latin typeface="Times" panose="02020603050405020304" pitchFamily="18" charset="0"/>
                <a:ea typeface="MS Mincho" panose="02020609040205080304" pitchFamily="49" charset="-128"/>
                <a:cs typeface="Times New Roman" panose="02020603050405020304" pitchFamily="18" charset="0"/>
              </a:rPr>
              <a:t>:  • On February 28, the buyer paid $735</a:t>
            </a:r>
            <a:r>
              <a:rPr lang="en-US" b="1" dirty="0">
                <a:latin typeface="Times" panose="02020603050405020304" pitchFamily="18" charset="0"/>
                <a:ea typeface="MS Mincho" panose="02020609040205080304" pitchFamily="49" charset="-128"/>
                <a:cs typeface="Times New Roman" panose="02020603050405020304" pitchFamily="18" charset="0"/>
              </a:rPr>
              <a:t> of the invoice</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853207E-4777-49FD-BE10-3B16F2E3A0B9}"/>
              </a:ext>
            </a:extLst>
          </p:cNvPr>
          <p:cNvGraphicFramePr>
            <a:graphicFrameLocks noGrp="1"/>
          </p:cNvGraphicFramePr>
          <p:nvPr>
            <p:extLst>
              <p:ext uri="{D42A27DB-BD31-4B8C-83A1-F6EECF244321}">
                <p14:modId xmlns:p14="http://schemas.microsoft.com/office/powerpoint/2010/main" val="3734086164"/>
              </p:ext>
            </p:extLst>
          </p:nvPr>
        </p:nvGraphicFramePr>
        <p:xfrm>
          <a:off x="4130040" y="3103816"/>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603780395"/>
                    </a:ext>
                  </a:extLst>
                </a:gridCol>
                <a:gridCol w="2034540">
                  <a:extLst>
                    <a:ext uri="{9D8B030D-6E8A-4147-A177-3AD203B41FA5}">
                      <a16:colId xmlns:a16="http://schemas.microsoft.com/office/drawing/2014/main" val="2146104968"/>
                    </a:ext>
                  </a:extLst>
                </a:gridCol>
                <a:gridCol w="674370">
                  <a:extLst>
                    <a:ext uri="{9D8B030D-6E8A-4147-A177-3AD203B41FA5}">
                      <a16:colId xmlns:a16="http://schemas.microsoft.com/office/drawing/2014/main" val="1579999989"/>
                    </a:ext>
                  </a:extLst>
                </a:gridCol>
                <a:gridCol w="685800">
                  <a:extLst>
                    <a:ext uri="{9D8B030D-6E8A-4147-A177-3AD203B41FA5}">
                      <a16:colId xmlns:a16="http://schemas.microsoft.com/office/drawing/2014/main" val="1249759802"/>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735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22033122"/>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Purchase Discounts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14.70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86909760"/>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720.30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361611704"/>
                  </a:ext>
                </a:extLst>
              </a:tr>
            </a:tbl>
          </a:graphicData>
        </a:graphic>
      </p:graphicFrame>
      <p:sp>
        <p:nvSpPr>
          <p:cNvPr id="6" name="Rectangle 5">
            <a:extLst>
              <a:ext uri="{FF2B5EF4-FFF2-40B4-BE49-F238E27FC236}">
                <a16:creationId xmlns:a16="http://schemas.microsoft.com/office/drawing/2014/main" id="{9E77B11B-F0EE-460E-81C0-3932E1DAA120}"/>
              </a:ext>
            </a:extLst>
          </p:cNvPr>
          <p:cNvSpPr/>
          <p:nvPr/>
        </p:nvSpPr>
        <p:spPr>
          <a:xfrm>
            <a:off x="311285" y="3809821"/>
            <a:ext cx="10642059" cy="923330"/>
          </a:xfrm>
          <a:prstGeom prst="rect">
            <a:avLst/>
          </a:prstGeom>
        </p:spPr>
        <p:txBody>
          <a:bodyPr wrap="square">
            <a:spAutoFit/>
          </a:bodyPr>
          <a:lstStyle/>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Calculation: $735 (gross amount) X .98 = $720.30 (net amount)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Example #5</a:t>
            </a:r>
            <a:r>
              <a:rPr lang="en-US" dirty="0">
                <a:latin typeface="Times" panose="02020603050405020304" pitchFamily="18" charset="0"/>
                <a:ea typeface="MS Mincho" panose="02020609040205080304" pitchFamily="49" charset="-128"/>
                <a:cs typeface="Times New Roman" panose="02020603050405020304" pitchFamily="18" charset="0"/>
              </a:rPr>
              <a:t>: • On February 28, the customer made a $735 </a:t>
            </a:r>
            <a:r>
              <a:rPr lang="en-US" b="1" dirty="0">
                <a:latin typeface="Times" panose="02020603050405020304" pitchFamily="18" charset="0"/>
                <a:ea typeface="MS Mincho" panose="02020609040205080304" pitchFamily="49" charset="-128"/>
                <a:cs typeface="Times New Roman" panose="02020603050405020304" pitchFamily="18" charset="0"/>
              </a:rPr>
              <a:t>cash</a:t>
            </a:r>
            <a:r>
              <a:rPr lang="en-US" dirty="0">
                <a:latin typeface="Times" panose="02020603050405020304" pitchFamily="18" charset="0"/>
                <a:ea typeface="MS Mincho" panose="02020609040205080304" pitchFamily="49" charset="-128"/>
                <a:cs typeface="Times New Roman" panose="02020603050405020304" pitchFamily="18" charset="0"/>
              </a:rPr>
              <a:t> payment.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9D4C1BCD-F46D-4DE6-BC4C-6103A7106B9C}"/>
              </a:ext>
            </a:extLst>
          </p:cNvPr>
          <p:cNvGraphicFramePr>
            <a:graphicFrameLocks noGrp="1"/>
          </p:cNvGraphicFramePr>
          <p:nvPr>
            <p:extLst>
              <p:ext uri="{D42A27DB-BD31-4B8C-83A1-F6EECF244321}">
                <p14:modId xmlns:p14="http://schemas.microsoft.com/office/powerpoint/2010/main" val="2288335005"/>
              </p:ext>
            </p:extLst>
          </p:nvPr>
        </p:nvGraphicFramePr>
        <p:xfrm>
          <a:off x="4130040" y="4993036"/>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3357158966"/>
                    </a:ext>
                  </a:extLst>
                </a:gridCol>
                <a:gridCol w="2034540">
                  <a:extLst>
                    <a:ext uri="{9D8B030D-6E8A-4147-A177-3AD203B41FA5}">
                      <a16:colId xmlns:a16="http://schemas.microsoft.com/office/drawing/2014/main" val="506711884"/>
                    </a:ext>
                  </a:extLst>
                </a:gridCol>
                <a:gridCol w="674370">
                  <a:extLst>
                    <a:ext uri="{9D8B030D-6E8A-4147-A177-3AD203B41FA5}">
                      <a16:colId xmlns:a16="http://schemas.microsoft.com/office/drawing/2014/main" val="1119037401"/>
                    </a:ext>
                  </a:extLst>
                </a:gridCol>
                <a:gridCol w="685800">
                  <a:extLst>
                    <a:ext uri="{9D8B030D-6E8A-4147-A177-3AD203B41FA5}">
                      <a16:colId xmlns:a16="http://schemas.microsoft.com/office/drawing/2014/main" val="3057565948"/>
                    </a:ext>
                  </a:extLst>
                </a:gridCol>
              </a:tblGrid>
              <a:tr h="0">
                <a:tc>
                  <a:txBody>
                    <a:bodyPr/>
                    <a:lstStyle/>
                    <a:p>
                      <a:pPr marL="0" marR="0">
                        <a:lnSpc>
                          <a:spcPct val="107000"/>
                        </a:lnSpc>
                        <a:spcBef>
                          <a:spcPts val="0"/>
                        </a:spcBef>
                        <a:spcAft>
                          <a:spcPts val="0"/>
                        </a:spcAft>
                      </a:pPr>
                      <a:r>
                        <a:rPr lang="en-US" sz="1400" dirty="0">
                          <a:effectLst/>
                        </a:rPr>
                        <a:t>2/28</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750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0576915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Purchase Discounts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71213339"/>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735</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664446041"/>
                  </a:ext>
                </a:extLst>
              </a:tr>
            </a:tbl>
          </a:graphicData>
        </a:graphic>
      </p:graphicFrame>
      <p:sp>
        <p:nvSpPr>
          <p:cNvPr id="8" name="Rectangle 7">
            <a:extLst>
              <a:ext uri="{FF2B5EF4-FFF2-40B4-BE49-F238E27FC236}">
                <a16:creationId xmlns:a16="http://schemas.microsoft.com/office/drawing/2014/main" id="{837FB5F4-E507-49A8-8662-A3F9ED47A921}"/>
              </a:ext>
            </a:extLst>
          </p:cNvPr>
          <p:cNvSpPr/>
          <p:nvPr/>
        </p:nvSpPr>
        <p:spPr>
          <a:xfrm>
            <a:off x="2712323" y="5903288"/>
            <a:ext cx="5989140" cy="369332"/>
          </a:xfrm>
          <a:prstGeom prst="rect">
            <a:avLst/>
          </a:prstGeom>
        </p:spPr>
        <p:txBody>
          <a:bodyPr wrap="none">
            <a:spAutoFit/>
          </a:bodyPr>
          <a:lstStyle/>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Calculation: $735 (net amount) / .98 = $750 (gross amount)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645976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B039A8-C48C-49E7-B391-569E4075311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B5BF889-0BE5-4E8A-B86E-6CF71E49DA09}"/>
              </a:ext>
            </a:extLst>
          </p:cNvPr>
          <p:cNvSpPr/>
          <p:nvPr/>
        </p:nvSpPr>
        <p:spPr>
          <a:xfrm>
            <a:off x="3048000" y="321013"/>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Returns and Allowances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26AD1D1-73A8-4220-8099-E8EF307361DA}"/>
              </a:ext>
            </a:extLst>
          </p:cNvPr>
          <p:cNvSpPr/>
          <p:nvPr/>
        </p:nvSpPr>
        <p:spPr>
          <a:xfrm>
            <a:off x="2490281" y="1760232"/>
            <a:ext cx="9416374" cy="5078313"/>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 purchase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return</a:t>
            </a:r>
            <a:r>
              <a:rPr lang="en-US" dirty="0">
                <a:latin typeface="Times" panose="02020603050405020304" pitchFamily="18" charset="0"/>
                <a:ea typeface="MS Mincho" panose="02020609040205080304" pitchFamily="49" charset="-128"/>
                <a:cs typeface="Times New Roman" panose="02020603050405020304" pitchFamily="18" charset="0"/>
              </a:rPr>
              <a:t> means that a buyer returns merchandise to a seller.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 purchase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allowance</a:t>
            </a:r>
            <a:r>
              <a:rPr lang="en-US" dirty="0">
                <a:latin typeface="Times" panose="02020603050405020304" pitchFamily="18" charset="0"/>
                <a:ea typeface="MS Mincho" panose="02020609040205080304" pitchFamily="49" charset="-128"/>
                <a:cs typeface="Times New Roman" panose="02020603050405020304" pitchFamily="18" charset="0"/>
              </a:rPr>
              <a:t> means that a buyer keeps the merchandise but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receives a price reduction from the seller.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Usually both purchase returns and purchase allowances are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recorded  by a buyer in a single account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purchase returns and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allowances</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 purchase returns and allowances account is a contra-purchases account.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This means that it is a companion offset account against a purchases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account.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34175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9546101-D4F2-4312-89F1-BCF632040F1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2DCE9D7-4CD3-4D7C-BCCD-26496619C42D}"/>
              </a:ext>
            </a:extLst>
          </p:cNvPr>
          <p:cNvSpPr/>
          <p:nvPr/>
        </p:nvSpPr>
        <p:spPr>
          <a:xfrm>
            <a:off x="2162783" y="136525"/>
            <a:ext cx="7584332"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Returns and Allowances, continued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EA2C356-BD6F-4BFE-8693-4DA26A9AF8C2}"/>
              </a:ext>
            </a:extLst>
          </p:cNvPr>
          <p:cNvSpPr/>
          <p:nvPr/>
        </p:nvSpPr>
        <p:spPr>
          <a:xfrm>
            <a:off x="1488333" y="1582081"/>
            <a:ext cx="9075906" cy="120032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#1</a:t>
            </a:r>
            <a:r>
              <a:rPr lang="en-US" dirty="0">
                <a:latin typeface="Times" panose="02020603050405020304" pitchFamily="18" charset="0"/>
                <a:ea typeface="MS Mincho" panose="02020609040205080304" pitchFamily="49" charset="-128"/>
                <a:cs typeface="Times New Roman" panose="02020603050405020304" pitchFamily="18" charset="0"/>
              </a:rPr>
              <a:t>: Buyer Company returns $1,000 of slightly damaged merchandise to Seller company.  The buyer makes the following journal entry: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B2D07F00-22B4-4940-AE41-EB83FB1040FA}"/>
              </a:ext>
            </a:extLst>
          </p:cNvPr>
          <p:cNvGraphicFramePr>
            <a:graphicFrameLocks noGrp="1"/>
          </p:cNvGraphicFramePr>
          <p:nvPr>
            <p:extLst>
              <p:ext uri="{D42A27DB-BD31-4B8C-83A1-F6EECF244321}">
                <p14:modId xmlns:p14="http://schemas.microsoft.com/office/powerpoint/2010/main" val="344350148"/>
              </p:ext>
            </p:extLst>
          </p:nvPr>
        </p:nvGraphicFramePr>
        <p:xfrm>
          <a:off x="3608306" y="2640395"/>
          <a:ext cx="46932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3242804456"/>
                    </a:ext>
                  </a:extLst>
                </a:gridCol>
                <a:gridCol w="2731770">
                  <a:extLst>
                    <a:ext uri="{9D8B030D-6E8A-4147-A177-3AD203B41FA5}">
                      <a16:colId xmlns:a16="http://schemas.microsoft.com/office/drawing/2014/main" val="1861162253"/>
                    </a:ext>
                  </a:extLst>
                </a:gridCol>
                <a:gridCol w="803275">
                  <a:extLst>
                    <a:ext uri="{9D8B030D-6E8A-4147-A177-3AD203B41FA5}">
                      <a16:colId xmlns:a16="http://schemas.microsoft.com/office/drawing/2014/main" val="526577125"/>
                    </a:ext>
                  </a:extLst>
                </a:gridCol>
                <a:gridCol w="803910">
                  <a:extLst>
                    <a:ext uri="{9D8B030D-6E8A-4147-A177-3AD203B41FA5}">
                      <a16:colId xmlns:a16="http://schemas.microsoft.com/office/drawing/2014/main" val="1477433325"/>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Accounts Payable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5266256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Purchase Returns and Allowances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34511471"/>
                  </a:ext>
                </a:extLst>
              </a:tr>
            </a:tbl>
          </a:graphicData>
        </a:graphic>
      </p:graphicFrame>
      <p:sp>
        <p:nvSpPr>
          <p:cNvPr id="6" name="Rectangle 5">
            <a:extLst>
              <a:ext uri="{FF2B5EF4-FFF2-40B4-BE49-F238E27FC236}">
                <a16:creationId xmlns:a16="http://schemas.microsoft.com/office/drawing/2014/main" id="{4882BCB5-F3BA-48CC-8F5F-8C28444A43FB}"/>
              </a:ext>
            </a:extLst>
          </p:cNvPr>
          <p:cNvSpPr/>
          <p:nvPr/>
        </p:nvSpPr>
        <p:spPr>
          <a:xfrm>
            <a:off x="1488333" y="3376438"/>
            <a:ext cx="8171234" cy="92333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Example #2</a:t>
            </a:r>
            <a:r>
              <a:rPr lang="en-US" dirty="0">
                <a:latin typeface="Times" panose="02020603050405020304" pitchFamily="18" charset="0"/>
                <a:ea typeface="MS Mincho" panose="02020609040205080304" pitchFamily="49" charset="-128"/>
                <a:cs typeface="Times New Roman" panose="02020603050405020304" pitchFamily="18" charset="0"/>
              </a:rPr>
              <a:t>: Buyer Company keeps the above merchandise, but Seller Company gives Buyer Company a $200 allowance.  The buyer makes the following journal entry: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5384B024-63C3-4B8D-9FF8-2B1E3A03DFDC}"/>
              </a:ext>
            </a:extLst>
          </p:cNvPr>
          <p:cNvGraphicFramePr>
            <a:graphicFrameLocks noGrp="1"/>
          </p:cNvGraphicFramePr>
          <p:nvPr>
            <p:extLst>
              <p:ext uri="{D42A27DB-BD31-4B8C-83A1-F6EECF244321}">
                <p14:modId xmlns:p14="http://schemas.microsoft.com/office/powerpoint/2010/main" val="1506830801"/>
              </p:ext>
            </p:extLst>
          </p:nvPr>
        </p:nvGraphicFramePr>
        <p:xfrm>
          <a:off x="3608306" y="4609091"/>
          <a:ext cx="46932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2689887830"/>
                    </a:ext>
                  </a:extLst>
                </a:gridCol>
                <a:gridCol w="2731770">
                  <a:extLst>
                    <a:ext uri="{9D8B030D-6E8A-4147-A177-3AD203B41FA5}">
                      <a16:colId xmlns:a16="http://schemas.microsoft.com/office/drawing/2014/main" val="3383368185"/>
                    </a:ext>
                  </a:extLst>
                </a:gridCol>
                <a:gridCol w="803275">
                  <a:extLst>
                    <a:ext uri="{9D8B030D-6E8A-4147-A177-3AD203B41FA5}">
                      <a16:colId xmlns:a16="http://schemas.microsoft.com/office/drawing/2014/main" val="757676670"/>
                    </a:ext>
                  </a:extLst>
                </a:gridCol>
                <a:gridCol w="803910">
                  <a:extLst>
                    <a:ext uri="{9D8B030D-6E8A-4147-A177-3AD203B41FA5}">
                      <a16:colId xmlns:a16="http://schemas.microsoft.com/office/drawing/2014/main" val="2550840079"/>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Accounts Payable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8621404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Purchase Returns and Allowances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26223549"/>
                  </a:ext>
                </a:extLst>
              </a:tr>
            </a:tbl>
          </a:graphicData>
        </a:graphic>
      </p:graphicFrame>
    </p:spTree>
    <p:extLst>
      <p:ext uri="{BB962C8B-B14F-4D97-AF65-F5344CB8AC3E}">
        <p14:creationId xmlns:p14="http://schemas.microsoft.com/office/powerpoint/2010/main" val="1097244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C835225-1C99-46CD-9E00-09082E77AD7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1DAF39D-0797-4545-A487-178C701C7F10}"/>
              </a:ext>
            </a:extLst>
          </p:cNvPr>
          <p:cNvSpPr/>
          <p:nvPr/>
        </p:nvSpPr>
        <p:spPr>
          <a:xfrm>
            <a:off x="2311940" y="545086"/>
            <a:ext cx="7568119" cy="1423467"/>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Returns and Allowances,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8A1962C-98BA-4978-9EA1-0BCF9ADAFDE6}"/>
              </a:ext>
            </a:extLst>
          </p:cNvPr>
          <p:cNvSpPr/>
          <p:nvPr/>
        </p:nvSpPr>
        <p:spPr>
          <a:xfrm>
            <a:off x="2500009" y="2427689"/>
            <a:ext cx="7694579" cy="1200329"/>
          </a:xfrm>
          <a:prstGeom prst="rect">
            <a:avLst/>
          </a:prstGeom>
        </p:spPr>
        <p:txBody>
          <a:bodyPr wrap="square">
            <a:spAutoFit/>
          </a:bodyPr>
          <a:lstStyle/>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When a purchase return or allowance is recorded, the buyer usually sends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seller a debit memorandum, called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debit memo</a:t>
            </a:r>
            <a:r>
              <a:rPr lang="en-US" dirty="0">
                <a:latin typeface="Times" panose="02020603050405020304" pitchFamily="18" charset="0"/>
                <a:ea typeface="MS Mincho" panose="02020609040205080304" pitchFamily="49" charset="-128"/>
                <a:cs typeface="Times New Roman" panose="02020603050405020304" pitchFamily="18" charset="0"/>
              </a:rPr>
              <a:t>”.  A debit memo</a:t>
            </a: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confirms for the seller the amount that the buyer has debited (reduced)</a:t>
            </a: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accounts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066261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3F321E-9CC2-480A-A410-AAEC03300B1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654D91A-9135-40A6-9C0F-1FB04706451D}"/>
              </a:ext>
            </a:extLst>
          </p:cNvPr>
          <p:cNvSpPr/>
          <p:nvPr/>
        </p:nvSpPr>
        <p:spPr>
          <a:xfrm>
            <a:off x="3281464" y="222043"/>
            <a:ext cx="6096000" cy="1700466"/>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 Accounts Illustrated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80F03B6-A045-4E48-BD4C-FFBD09E353F8}"/>
              </a:ext>
            </a:extLst>
          </p:cNvPr>
          <p:cNvSpPr/>
          <p:nvPr/>
        </p:nvSpPr>
        <p:spPr>
          <a:xfrm>
            <a:off x="749030" y="1277514"/>
            <a:ext cx="10535055" cy="1477328"/>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illustration below shows the relationship of a purchases account and the two contra-purchases account.  Assume the following: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Total purchases: $120,000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Purchase discounts: $1,800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Purchase returns and allowances: $6,200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EEF4A70-DB9C-44C3-9181-7638D09C4032}"/>
              </a:ext>
            </a:extLst>
          </p:cNvPr>
          <p:cNvGraphicFramePr>
            <a:graphicFrameLocks noGrp="1"/>
          </p:cNvGraphicFramePr>
          <p:nvPr>
            <p:extLst>
              <p:ext uri="{D42A27DB-BD31-4B8C-83A1-F6EECF244321}">
                <p14:modId xmlns:p14="http://schemas.microsoft.com/office/powerpoint/2010/main" val="3912846503"/>
              </p:ext>
            </p:extLst>
          </p:nvPr>
        </p:nvGraphicFramePr>
        <p:xfrm>
          <a:off x="3468912" y="3031482"/>
          <a:ext cx="5908552" cy="1280160"/>
        </p:xfrm>
        <a:graphic>
          <a:graphicData uri="http://schemas.openxmlformats.org/drawingml/2006/table">
            <a:tbl>
              <a:tblPr firstRow="1" firstCol="1" bandRow="1">
                <a:tableStyleId>{2D5ABB26-0587-4C30-8999-92F81FD0307C}</a:tableStyleId>
              </a:tblPr>
              <a:tblGrid>
                <a:gridCol w="842057">
                  <a:extLst>
                    <a:ext uri="{9D8B030D-6E8A-4147-A177-3AD203B41FA5}">
                      <a16:colId xmlns:a16="http://schemas.microsoft.com/office/drawing/2014/main" val="2344154690"/>
                    </a:ext>
                  </a:extLst>
                </a:gridCol>
                <a:gridCol w="793575">
                  <a:extLst>
                    <a:ext uri="{9D8B030D-6E8A-4147-A177-3AD203B41FA5}">
                      <a16:colId xmlns:a16="http://schemas.microsoft.com/office/drawing/2014/main" val="3374405850"/>
                    </a:ext>
                  </a:extLst>
                </a:gridCol>
                <a:gridCol w="367443">
                  <a:extLst>
                    <a:ext uri="{9D8B030D-6E8A-4147-A177-3AD203B41FA5}">
                      <a16:colId xmlns:a16="http://schemas.microsoft.com/office/drawing/2014/main" val="3675001766"/>
                    </a:ext>
                  </a:extLst>
                </a:gridCol>
                <a:gridCol w="742541">
                  <a:extLst>
                    <a:ext uri="{9D8B030D-6E8A-4147-A177-3AD203B41FA5}">
                      <a16:colId xmlns:a16="http://schemas.microsoft.com/office/drawing/2014/main" val="3788564193"/>
                    </a:ext>
                  </a:extLst>
                </a:gridCol>
                <a:gridCol w="753599">
                  <a:extLst>
                    <a:ext uri="{9D8B030D-6E8A-4147-A177-3AD203B41FA5}">
                      <a16:colId xmlns:a16="http://schemas.microsoft.com/office/drawing/2014/main" val="2929502392"/>
                    </a:ext>
                  </a:extLst>
                </a:gridCol>
                <a:gridCol w="237307">
                  <a:extLst>
                    <a:ext uri="{9D8B030D-6E8A-4147-A177-3AD203B41FA5}">
                      <a16:colId xmlns:a16="http://schemas.microsoft.com/office/drawing/2014/main" val="3452634545"/>
                    </a:ext>
                  </a:extLst>
                </a:gridCol>
                <a:gridCol w="753599">
                  <a:extLst>
                    <a:ext uri="{9D8B030D-6E8A-4147-A177-3AD203B41FA5}">
                      <a16:colId xmlns:a16="http://schemas.microsoft.com/office/drawing/2014/main" val="1752056340"/>
                    </a:ext>
                  </a:extLst>
                </a:gridCol>
                <a:gridCol w="868425">
                  <a:extLst>
                    <a:ext uri="{9D8B030D-6E8A-4147-A177-3AD203B41FA5}">
                      <a16:colId xmlns:a16="http://schemas.microsoft.com/office/drawing/2014/main" val="2846977359"/>
                    </a:ext>
                  </a:extLst>
                </a:gridCol>
                <a:gridCol w="550006">
                  <a:extLst>
                    <a:ext uri="{9D8B030D-6E8A-4147-A177-3AD203B41FA5}">
                      <a16:colId xmlns:a16="http://schemas.microsoft.com/office/drawing/2014/main" val="1719263706"/>
                    </a:ext>
                  </a:extLst>
                </a:gridCol>
              </a:tblGrid>
              <a:tr h="0">
                <a:tc gridSpan="2">
                  <a:txBody>
                    <a:bodyPr/>
                    <a:lstStyle/>
                    <a:p>
                      <a:pPr marL="0" marR="0" algn="ctr">
                        <a:spcBef>
                          <a:spcPts val="0"/>
                        </a:spcBef>
                        <a:spcAft>
                          <a:spcPts val="0"/>
                        </a:spcAft>
                      </a:pPr>
                      <a:r>
                        <a:rPr lang="en-US" sz="1400">
                          <a:effectLst/>
                        </a:rPr>
                        <a:t>Purchases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Purchase Discounts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Purchase Returns and Allowances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75946344"/>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5965421"/>
                  </a:ext>
                </a:extLst>
              </a:tr>
              <a:tr h="0">
                <a:tc>
                  <a:txBody>
                    <a:bodyPr/>
                    <a:lstStyle/>
                    <a:p>
                      <a:pPr marL="0" marR="0" indent="73025">
                        <a:spcBef>
                          <a:spcPts val="0"/>
                        </a:spcBef>
                        <a:spcAft>
                          <a:spcPts val="0"/>
                        </a:spcAft>
                      </a:pPr>
                      <a:r>
                        <a:rPr lang="en-US" sz="1400">
                          <a:effectLst/>
                        </a:rPr>
                        <a:t>  120,000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6,200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08740933"/>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54435353"/>
                  </a:ext>
                </a:extLst>
              </a:tr>
            </a:tbl>
          </a:graphicData>
        </a:graphic>
      </p:graphicFrame>
      <p:cxnSp>
        <p:nvCxnSpPr>
          <p:cNvPr id="7" name="Straight Connector 6">
            <a:extLst>
              <a:ext uri="{FF2B5EF4-FFF2-40B4-BE49-F238E27FC236}">
                <a16:creationId xmlns:a16="http://schemas.microsoft.com/office/drawing/2014/main" id="{6BDB602F-25BA-4E9A-9949-24E7019131A1}"/>
              </a:ext>
            </a:extLst>
          </p:cNvPr>
          <p:cNvCxnSpPr>
            <a:cxnSpLocks/>
          </p:cNvCxnSpPr>
          <p:nvPr/>
        </p:nvCxnSpPr>
        <p:spPr>
          <a:xfrm>
            <a:off x="3468912" y="3429000"/>
            <a:ext cx="154669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CF12535-0C81-4138-8AB8-33B2BFED2B17}"/>
              </a:ext>
            </a:extLst>
          </p:cNvPr>
          <p:cNvCxnSpPr>
            <a:cxnSpLocks/>
          </p:cNvCxnSpPr>
          <p:nvPr/>
        </p:nvCxnSpPr>
        <p:spPr>
          <a:xfrm>
            <a:off x="7230274" y="3429000"/>
            <a:ext cx="154669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568AC3F-E26A-474A-AC79-925990E334BE}"/>
              </a:ext>
            </a:extLst>
          </p:cNvPr>
          <p:cNvCxnSpPr>
            <a:cxnSpLocks/>
          </p:cNvCxnSpPr>
          <p:nvPr/>
        </p:nvCxnSpPr>
        <p:spPr>
          <a:xfrm>
            <a:off x="5346350" y="3429000"/>
            <a:ext cx="154669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192B6CB-9E4A-4274-85C8-1EC92DF3D194}"/>
              </a:ext>
            </a:extLst>
          </p:cNvPr>
          <p:cNvCxnSpPr>
            <a:cxnSpLocks/>
          </p:cNvCxnSpPr>
          <p:nvPr/>
        </p:nvCxnSpPr>
        <p:spPr>
          <a:xfrm>
            <a:off x="4331431" y="3459175"/>
            <a:ext cx="0" cy="852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DCC1D2-9FC7-4EDB-8A74-4738E2D83F8C}"/>
              </a:ext>
            </a:extLst>
          </p:cNvPr>
          <p:cNvCxnSpPr>
            <a:cxnSpLocks/>
          </p:cNvCxnSpPr>
          <p:nvPr/>
        </p:nvCxnSpPr>
        <p:spPr>
          <a:xfrm>
            <a:off x="7927423" y="3459174"/>
            <a:ext cx="0" cy="8524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9068DF-A86C-414F-ABBF-4EE1F08D3B82}"/>
              </a:ext>
            </a:extLst>
          </p:cNvPr>
          <p:cNvCxnSpPr>
            <a:cxnSpLocks/>
          </p:cNvCxnSpPr>
          <p:nvPr/>
        </p:nvCxnSpPr>
        <p:spPr>
          <a:xfrm>
            <a:off x="6192657" y="3459175"/>
            <a:ext cx="0" cy="852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38AB7927-4AD4-4593-B0B3-DA64736C2C90}"/>
              </a:ext>
            </a:extLst>
          </p:cNvPr>
          <p:cNvGrpSpPr/>
          <p:nvPr/>
        </p:nvGrpSpPr>
        <p:grpSpPr>
          <a:xfrm>
            <a:off x="4542790" y="4341816"/>
            <a:ext cx="3106420" cy="1760220"/>
            <a:chOff x="0" y="0"/>
            <a:chExt cx="3106420" cy="1760220"/>
          </a:xfrm>
        </p:grpSpPr>
        <p:cxnSp>
          <p:nvCxnSpPr>
            <p:cNvPr id="21" name="Straight Arrow Connector 20">
              <a:extLst>
                <a:ext uri="{FF2B5EF4-FFF2-40B4-BE49-F238E27FC236}">
                  <a16:creationId xmlns:a16="http://schemas.microsoft.com/office/drawing/2014/main" id="{6E956DC8-4ED3-4022-8ABD-2993E4B4E00F}"/>
                </a:ext>
              </a:extLst>
            </p:cNvPr>
            <p:cNvCxnSpPr/>
            <p:nvPr/>
          </p:nvCxnSpPr>
          <p:spPr>
            <a:xfrm>
              <a:off x="0" y="0"/>
              <a:ext cx="750570" cy="1171575"/>
            </a:xfrm>
            <a:prstGeom prst="straightConnector1">
              <a:avLst/>
            </a:prstGeom>
            <a:ln w="1905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3CBD2812-71DB-4802-A66E-A5568A196465}"/>
                </a:ext>
              </a:extLst>
            </p:cNvPr>
            <p:cNvCxnSpPr/>
            <p:nvPr/>
          </p:nvCxnSpPr>
          <p:spPr>
            <a:xfrm flipH="1">
              <a:off x="1608455" y="144145"/>
              <a:ext cx="118110" cy="1024255"/>
            </a:xfrm>
            <a:prstGeom prst="straightConnector1">
              <a:avLst/>
            </a:prstGeom>
            <a:ln w="1905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288B8B03-882A-46F8-84AF-3E105BF2AC55}"/>
                </a:ext>
              </a:extLst>
            </p:cNvPr>
            <p:cNvCxnSpPr/>
            <p:nvPr/>
          </p:nvCxnSpPr>
          <p:spPr>
            <a:xfrm flipH="1">
              <a:off x="2505710" y="42545"/>
              <a:ext cx="600710" cy="1159510"/>
            </a:xfrm>
            <a:prstGeom prst="straightConnector1">
              <a:avLst/>
            </a:prstGeom>
            <a:ln w="1905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24" name="Text Box 9">
              <a:extLst>
                <a:ext uri="{FF2B5EF4-FFF2-40B4-BE49-F238E27FC236}">
                  <a16:creationId xmlns:a16="http://schemas.microsoft.com/office/drawing/2014/main" id="{4CCD65E3-349A-4BCC-A48C-80A11E62E171}"/>
                </a:ext>
              </a:extLst>
            </p:cNvPr>
            <p:cNvSpPr txBox="1"/>
            <p:nvPr/>
          </p:nvSpPr>
          <p:spPr>
            <a:xfrm>
              <a:off x="278130" y="1336675"/>
              <a:ext cx="2268855" cy="423545"/>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Net Purchases:  $112,000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p:txBody>
        </p:sp>
      </p:grpSp>
    </p:spTree>
    <p:extLst>
      <p:ext uri="{BB962C8B-B14F-4D97-AF65-F5344CB8AC3E}">
        <p14:creationId xmlns:p14="http://schemas.microsoft.com/office/powerpoint/2010/main" val="3240941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79BE68-37A8-46C0-9EBD-D055A248522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1E9A869-22D7-4669-A7B0-BE81849128FC}"/>
              </a:ext>
            </a:extLst>
          </p:cNvPr>
          <p:cNvSpPr/>
          <p:nvPr/>
        </p:nvSpPr>
        <p:spPr>
          <a:xfrm>
            <a:off x="3047999"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Shipping Charges Paid by Buyer</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93E6DDA-9308-4411-A77B-E3C9FFC40853}"/>
              </a:ext>
            </a:extLst>
          </p:cNvPr>
          <p:cNvSpPr/>
          <p:nvPr/>
        </p:nvSpPr>
        <p:spPr>
          <a:xfrm>
            <a:off x="1937425" y="1674674"/>
            <a:ext cx="8317149" cy="1754326"/>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When a buyer pays for shipping (“freight”) charges the buyer records this in an account called “Freight-in”.  Freight-in adds to the delivered cost of merchandise.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Example: Buyer Company recorded a $1,500 purchase on account, and also paid $100 shipping charges.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A203B5C-4512-44CD-8B8E-7B7F24E78015}"/>
              </a:ext>
            </a:extLst>
          </p:cNvPr>
          <p:cNvGraphicFramePr>
            <a:graphicFrameLocks noGrp="1"/>
          </p:cNvGraphicFramePr>
          <p:nvPr>
            <p:extLst>
              <p:ext uri="{D42A27DB-BD31-4B8C-83A1-F6EECF244321}">
                <p14:modId xmlns:p14="http://schemas.microsoft.com/office/powerpoint/2010/main" val="1600768863"/>
              </p:ext>
            </p:extLst>
          </p:nvPr>
        </p:nvGraphicFramePr>
        <p:xfrm>
          <a:off x="3863657" y="4019106"/>
          <a:ext cx="4464685" cy="106680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420262343"/>
                    </a:ext>
                  </a:extLst>
                </a:gridCol>
                <a:gridCol w="2503170">
                  <a:extLst>
                    <a:ext uri="{9D8B030D-6E8A-4147-A177-3AD203B41FA5}">
                      <a16:colId xmlns:a16="http://schemas.microsoft.com/office/drawing/2014/main" val="467585612"/>
                    </a:ext>
                  </a:extLst>
                </a:gridCol>
                <a:gridCol w="803275">
                  <a:extLst>
                    <a:ext uri="{9D8B030D-6E8A-4147-A177-3AD203B41FA5}">
                      <a16:colId xmlns:a16="http://schemas.microsoft.com/office/drawing/2014/main" val="2534021595"/>
                    </a:ext>
                  </a:extLst>
                </a:gridCol>
                <a:gridCol w="803910">
                  <a:extLst>
                    <a:ext uri="{9D8B030D-6E8A-4147-A177-3AD203B41FA5}">
                      <a16:colId xmlns:a16="http://schemas.microsoft.com/office/drawing/2014/main" val="1737330533"/>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Purchases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3723662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9718054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47015193"/>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Freight-in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61236049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22712587"/>
                  </a:ext>
                </a:extLst>
              </a:tr>
            </a:tbl>
          </a:graphicData>
        </a:graphic>
      </p:graphicFrame>
    </p:spTree>
    <p:extLst>
      <p:ext uri="{BB962C8B-B14F-4D97-AF65-F5344CB8AC3E}">
        <p14:creationId xmlns:p14="http://schemas.microsoft.com/office/powerpoint/2010/main" val="403476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normAutofit fontScale="90000"/>
          </a:bodyPr>
          <a:lstStyle/>
          <a:p>
            <a:pPr algn="ctr"/>
            <a:r>
              <a:rPr lang="en-US" b="1" dirty="0"/>
              <a:t>Learning Goal 11</a:t>
            </a:r>
            <a:br>
              <a:rPr lang="en-US" b="1" dirty="0"/>
            </a:br>
            <a:r>
              <a:rPr lang="en-US" b="1" dirty="0"/>
              <a:t>Part 2</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552937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6CFC46-14A1-48FC-B1AC-0418F1F12D7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AC20066-134A-4DCF-AC80-7EADACD6DC51}"/>
              </a:ext>
            </a:extLst>
          </p:cNvPr>
          <p:cNvSpPr/>
          <p:nvPr/>
        </p:nvSpPr>
        <p:spPr>
          <a:xfrm>
            <a:off x="3048000" y="234082"/>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Shipping Charges Paid by Seller</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E87679F-864A-4F48-9A27-0E73E226B235}"/>
              </a:ext>
            </a:extLst>
          </p:cNvPr>
          <p:cNvSpPr/>
          <p:nvPr/>
        </p:nvSpPr>
        <p:spPr>
          <a:xfrm>
            <a:off x="940340" y="1861939"/>
            <a:ext cx="10311319" cy="1200329"/>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When a seller pays for shipping charges and the terms require the buyer to reimburse the seller, the seller adds the shipping charges to the invoice and the buyer records this as part of Accounts Payable.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Example: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27139FE2-8803-4CF3-8869-2BA7AF513265}"/>
              </a:ext>
            </a:extLst>
          </p:cNvPr>
          <p:cNvGraphicFramePr>
            <a:graphicFrameLocks noGrp="1"/>
          </p:cNvGraphicFramePr>
          <p:nvPr>
            <p:extLst>
              <p:ext uri="{D42A27DB-BD31-4B8C-83A1-F6EECF244321}">
                <p14:modId xmlns:p14="http://schemas.microsoft.com/office/powerpoint/2010/main" val="2427879808"/>
              </p:ext>
            </p:extLst>
          </p:nvPr>
        </p:nvGraphicFramePr>
        <p:xfrm>
          <a:off x="3863657" y="3304671"/>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3040718021"/>
                    </a:ext>
                  </a:extLst>
                </a:gridCol>
                <a:gridCol w="2503170">
                  <a:extLst>
                    <a:ext uri="{9D8B030D-6E8A-4147-A177-3AD203B41FA5}">
                      <a16:colId xmlns:a16="http://schemas.microsoft.com/office/drawing/2014/main" val="1723240433"/>
                    </a:ext>
                  </a:extLst>
                </a:gridCol>
                <a:gridCol w="803275">
                  <a:extLst>
                    <a:ext uri="{9D8B030D-6E8A-4147-A177-3AD203B41FA5}">
                      <a16:colId xmlns:a16="http://schemas.microsoft.com/office/drawing/2014/main" val="3567522347"/>
                    </a:ext>
                  </a:extLst>
                </a:gridCol>
                <a:gridCol w="803910">
                  <a:extLst>
                    <a:ext uri="{9D8B030D-6E8A-4147-A177-3AD203B41FA5}">
                      <a16:colId xmlns:a16="http://schemas.microsoft.com/office/drawing/2014/main" val="2082881654"/>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Purchases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5619245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95236008"/>
                  </a:ext>
                </a:extLst>
              </a:tr>
            </a:tbl>
          </a:graphicData>
        </a:graphic>
      </p:graphicFrame>
      <p:sp>
        <p:nvSpPr>
          <p:cNvPr id="6" name="Rectangle 5">
            <a:extLst>
              <a:ext uri="{FF2B5EF4-FFF2-40B4-BE49-F238E27FC236}">
                <a16:creationId xmlns:a16="http://schemas.microsoft.com/office/drawing/2014/main" id="{B2687A7C-D027-44D4-B6B7-2F6C23E8A712}"/>
              </a:ext>
            </a:extLst>
          </p:cNvPr>
          <p:cNvSpPr/>
          <p:nvPr/>
        </p:nvSpPr>
        <p:spPr>
          <a:xfrm>
            <a:off x="940340" y="4305300"/>
            <a:ext cx="10029217"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Caution</a:t>
            </a:r>
            <a:r>
              <a:rPr lang="en-US" dirty="0">
                <a:latin typeface="Times" panose="02020603050405020304" pitchFamily="18" charset="0"/>
                <a:ea typeface="MS Mincho" panose="02020609040205080304" pitchFamily="49" charset="-128"/>
                <a:cs typeface="Times New Roman" panose="02020603050405020304" pitchFamily="18" charset="0"/>
              </a:rPr>
              <a:t>:  Purchase discounts do not apply to freight charges.  When calculating a purchase discount, the freight charges must be excluded. Here, a 2% purchase discount would be ($1,600 - $100) X .02 = $30.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16389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B870EF-F30B-4F9E-BB02-E431C4D9F28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BBB5A7D-889B-44BB-9AE8-EE8DDA1B0070}"/>
              </a:ext>
            </a:extLst>
          </p:cNvPr>
          <p:cNvSpPr/>
          <p:nvPr/>
        </p:nvSpPr>
        <p:spPr>
          <a:xfrm>
            <a:off x="3262009"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Tax</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508FDDA-D1A7-4BE1-BE95-198EF9E018FE}"/>
              </a:ext>
            </a:extLst>
          </p:cNvPr>
          <p:cNvSpPr/>
          <p:nvPr/>
        </p:nvSpPr>
        <p:spPr>
          <a:xfrm>
            <a:off x="1927698" y="1723113"/>
            <a:ext cx="8764621" cy="1554272"/>
          </a:xfrm>
          <a:prstGeom prst="rect">
            <a:avLst/>
          </a:prstGeom>
        </p:spPr>
        <p:txBody>
          <a:bodyPr wrap="square">
            <a:spAutoFit/>
          </a:bodyPr>
          <a:lstStyle/>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Normally sales tax does not apply to purchases between merchants.  Sales tax generally applies only to retail sales (final buyers</a:t>
            </a:r>
            <a:r>
              <a:rPr lang="en-US">
                <a:latin typeface="Times" panose="02020603050405020304" pitchFamily="18" charset="0"/>
                <a:ea typeface="MS Mincho" panose="02020609040205080304" pitchFamily="49" charset="-128"/>
                <a:cs typeface="Times New Roman" panose="02020603050405020304" pitchFamily="18" charset="0"/>
              </a:rPr>
              <a:t>). </a:t>
            </a: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However, in any situation where sales tax does apply, it must be included in the purchase cost.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63851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9BC847-A54E-4027-AE64-653CEE566AB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6C5544E-344E-4689-A535-5D91C0F194E0}"/>
              </a:ext>
            </a:extLst>
          </p:cNvPr>
          <p:cNvSpPr/>
          <p:nvPr/>
        </p:nvSpPr>
        <p:spPr>
          <a:xfrm>
            <a:off x="3164732" y="23639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Ending Inventory</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D4AB4C8-F9A3-42A2-BBE8-8BB931B564D8}"/>
              </a:ext>
            </a:extLst>
          </p:cNvPr>
          <p:cNvSpPr/>
          <p:nvPr/>
        </p:nvSpPr>
        <p:spPr>
          <a:xfrm>
            <a:off x="1057072" y="1378460"/>
            <a:ext cx="10077855" cy="4555093"/>
          </a:xfrm>
          <a:prstGeom prst="rect">
            <a:avLst/>
          </a:prstGeom>
        </p:spPr>
        <p:txBody>
          <a:bodyPr wrap="square">
            <a:spAutoFit/>
          </a:bodyPr>
          <a:lstStyle/>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Ending inventory</a:t>
            </a:r>
            <a:r>
              <a:rPr lang="en-US" dirty="0">
                <a:latin typeface="Times" panose="02020603050405020304" pitchFamily="18" charset="0"/>
                <a:ea typeface="MS Mincho" panose="02020609040205080304" pitchFamily="49" charset="-128"/>
                <a:cs typeface="Times New Roman" panose="02020603050405020304" pitchFamily="18" charset="0"/>
              </a:rPr>
              <a:t> is an asset that is the cost of the merchandise inventory still on hand at the end of an accounting period, after all transactions for the period are completed.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To determine the cost of ending inventory two steps are required: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1) </a:t>
            </a:r>
            <a:r>
              <a:rPr lang="en-US" b="1" dirty="0">
                <a:latin typeface="Times" panose="02020603050405020304" pitchFamily="18" charset="0"/>
                <a:ea typeface="MS Mincho" panose="02020609040205080304" pitchFamily="49" charset="-128"/>
                <a:cs typeface="Times New Roman" panose="02020603050405020304" pitchFamily="18" charset="0"/>
              </a:rPr>
              <a:t>Physical count of units on hand</a:t>
            </a:r>
            <a:r>
              <a:rPr lang="en-US" dirty="0">
                <a:latin typeface="Times" panose="02020603050405020304" pitchFamily="18" charset="0"/>
                <a:ea typeface="MS Mincho" panose="02020609040205080304" pitchFamily="49" charset="-128"/>
                <a:cs typeface="Times New Roman" panose="02020603050405020304" pitchFamily="18" charset="0"/>
              </a:rPr>
              <a:t>:  The number of owned units on hand must be counted.  The units are then multiplied by the unit cost to determine total cost.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2) </a:t>
            </a:r>
            <a:r>
              <a:rPr lang="en-US" b="1" dirty="0">
                <a:latin typeface="Times" panose="02020603050405020304" pitchFamily="18" charset="0"/>
                <a:ea typeface="MS Mincho" panose="02020609040205080304" pitchFamily="49" charset="-128"/>
                <a:cs typeface="Times New Roman" panose="02020603050405020304" pitchFamily="18" charset="0"/>
              </a:rPr>
              <a:t>Merchandise in transit</a:t>
            </a:r>
            <a:r>
              <a:rPr lang="en-US" dirty="0">
                <a:latin typeface="Times" panose="02020603050405020304" pitchFamily="18" charset="0"/>
                <a:ea typeface="MS Mincho" panose="02020609040205080304" pitchFamily="49" charset="-128"/>
                <a:cs typeface="Times New Roman" panose="02020603050405020304" pitchFamily="18" charset="0"/>
              </a:rPr>
              <a:t>: Goods can change ownership in the shipping process.  The terms of the purchase must be checked to determine when title (ownership) transfers from seller to buyer.  This is often at the designated FOB point.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Consignment goods</a:t>
            </a:r>
            <a:r>
              <a:rPr lang="en-US" dirty="0">
                <a:latin typeface="Times" panose="02020603050405020304" pitchFamily="18" charset="0"/>
                <a:ea typeface="MS Mincho" panose="02020609040205080304" pitchFamily="49" charset="-128"/>
                <a:cs typeface="Times New Roman" panose="02020603050405020304" pitchFamily="18" charset="0"/>
              </a:rPr>
              <a:t> means merchandise that has been shipped to a merchant, but that merchant does not own the merchandise. Consignment goods should be included as part of the asset ending inventory only for the shipper, not the merchant that has them on hand.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19154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93278" y="194209"/>
            <a:ext cx="6096000" cy="1308050"/>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Cost of Goods Sold Calculation</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spcAft>
                <a:spcPts val="300"/>
              </a:spcAft>
            </a:pPr>
            <a:r>
              <a:rPr lang="en-US" b="1"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41020" y="1528647"/>
            <a:ext cx="8400516" cy="4801314"/>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Cost of goods sold is the cost of merchandise inventory that is used up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when it is sold to customers.  It is often the largest expense of a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merchandising company.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For a periodic inventory method, cost of goods sold is calculated using the following formula:  </a:t>
            </a:r>
            <a:r>
              <a:rPr lang="en-US" b="1" dirty="0">
                <a:solidFill>
                  <a:srgbClr val="0000FF"/>
                </a:solidFill>
                <a:latin typeface="Times" panose="02020603050405020304" pitchFamily="18" charset="0"/>
                <a:ea typeface="MS Mincho"/>
                <a:cs typeface="Times New Roman" panose="02020603050405020304" pitchFamily="18" charset="0"/>
              </a:rPr>
              <a:t>BI + P – EI = Cost of Goods Sold</a:t>
            </a: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B: Beginning merchandise inventory at start of period</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P: Purchases of merchandise inventory</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EI: Ending merchandise inventory at end of period</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Example: At the start of the year, merchandise inventory was $15,000.  During the year, the net cost of purchases was $90,000.  At the end of the year, a physical count shows an inventory cost of $12,000.</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$15,000 + $90,000 – $12,000 = $93,000 cost of goods sold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76328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059536" y="240850"/>
            <a:ext cx="8280875"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Cost of Goods Sold Calculation,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4785385" y="1750319"/>
            <a:ext cx="2621230" cy="369332"/>
          </a:xfrm>
          <a:prstGeom prst="rect">
            <a:avLst/>
          </a:prstGeom>
        </p:spPr>
        <p:txBody>
          <a:bodyPr wrap="none">
            <a:spAutoFit/>
          </a:bodyPr>
          <a:lstStyle/>
          <a:p>
            <a:pPr algn="ctr">
              <a:spcAft>
                <a:spcPts val="300"/>
              </a:spcAft>
            </a:pPr>
            <a:r>
              <a:rPr lang="en-US" dirty="0">
                <a:latin typeface="Times" panose="02020603050405020304" pitchFamily="18" charset="0"/>
                <a:ea typeface="MS Mincho"/>
                <a:cs typeface="Times New Roman" panose="02020603050405020304" pitchFamily="18" charset="0"/>
              </a:rPr>
              <a:t>Cost of Goods Sold Detail</a:t>
            </a:r>
            <a:endParaRPr lang="en-US" sz="1400" dirty="0">
              <a:effectLst/>
              <a:latin typeface="Times" panose="02020603050405020304" pitchFamily="18" charset="0"/>
              <a:ea typeface="MS Mincho"/>
              <a:cs typeface="Times New Roman" panose="02020603050405020304" pitchFamily="18" charset="0"/>
            </a:endParaRPr>
          </a:p>
        </p:txBody>
      </p:sp>
      <p:grpSp>
        <p:nvGrpSpPr>
          <p:cNvPr id="5" name="Group 4"/>
          <p:cNvGrpSpPr/>
          <p:nvPr/>
        </p:nvGrpSpPr>
        <p:grpSpPr>
          <a:xfrm>
            <a:off x="2350091" y="2728516"/>
            <a:ext cx="8058685" cy="2546985"/>
            <a:chOff x="-133119" y="0"/>
            <a:chExt cx="6109104" cy="2546985"/>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grpSpPr>
        <p:sp>
          <p:nvSpPr>
            <p:cNvPr id="6" name="Rectangle 5"/>
            <p:cNvSpPr/>
            <p:nvPr/>
          </p:nvSpPr>
          <p:spPr>
            <a:xfrm>
              <a:off x="722630" y="0"/>
              <a:ext cx="1496695" cy="726440"/>
            </a:xfrm>
            <a:prstGeom prst="rect">
              <a:avLst/>
            </a:prstGeom>
            <a:grp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Net Sales $300,500</a:t>
              </a:r>
            </a:p>
          </p:txBody>
        </p:sp>
        <p:sp>
          <p:nvSpPr>
            <p:cNvPr id="7" name="Text Box 44"/>
            <p:cNvSpPr txBox="1"/>
            <p:nvPr/>
          </p:nvSpPr>
          <p:spPr>
            <a:xfrm>
              <a:off x="-133119" y="769620"/>
              <a:ext cx="726209" cy="240665"/>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Minus</a:t>
              </a:r>
            </a:p>
          </p:txBody>
        </p:sp>
        <p:sp>
          <p:nvSpPr>
            <p:cNvPr id="8" name="Terminator 51"/>
            <p:cNvSpPr/>
            <p:nvPr/>
          </p:nvSpPr>
          <p:spPr>
            <a:xfrm>
              <a:off x="602615" y="1064895"/>
              <a:ext cx="1732915" cy="635000"/>
            </a:xfrm>
            <a:prstGeom prst="flowChartTerminator">
              <a:avLst/>
            </a:prstGeom>
            <a:grp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Cost of Goods Sold $180,300</a:t>
              </a:r>
            </a:p>
          </p:txBody>
        </p:sp>
        <p:sp>
          <p:nvSpPr>
            <p:cNvPr id="9" name="Text Box 52"/>
            <p:cNvSpPr txBox="1"/>
            <p:nvPr/>
          </p:nvSpPr>
          <p:spPr>
            <a:xfrm>
              <a:off x="-133119" y="1775460"/>
              <a:ext cx="745259" cy="29337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Equals</a:t>
              </a:r>
            </a:p>
          </p:txBody>
        </p:sp>
        <p:sp>
          <p:nvSpPr>
            <p:cNvPr id="10" name="Process 53"/>
            <p:cNvSpPr/>
            <p:nvPr/>
          </p:nvSpPr>
          <p:spPr>
            <a:xfrm>
              <a:off x="883920" y="2102485"/>
              <a:ext cx="1258570" cy="444500"/>
            </a:xfrm>
            <a:prstGeom prst="flowChartProcess">
              <a:avLst/>
            </a:prstGeom>
            <a:grp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Gross Profit $120,200</a:t>
              </a:r>
            </a:p>
          </p:txBody>
        </p:sp>
        <p:cxnSp>
          <p:nvCxnSpPr>
            <p:cNvPr id="11" name="Straight Arrow Connector 10"/>
            <p:cNvCxnSpPr/>
            <p:nvPr/>
          </p:nvCxnSpPr>
          <p:spPr>
            <a:xfrm flipH="1">
              <a:off x="1456055" y="1758950"/>
              <a:ext cx="6985" cy="306070"/>
            </a:xfrm>
            <a:prstGeom prst="straightConnector1">
              <a:avLst/>
            </a:prstGeom>
            <a:grpFill/>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460500" y="765810"/>
              <a:ext cx="635" cy="281305"/>
            </a:xfrm>
            <a:prstGeom prst="straightConnector1">
              <a:avLst/>
            </a:prstGeom>
            <a:grpFill/>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2988945" y="291419"/>
              <a:ext cx="2987040" cy="2181952"/>
            </a:xfrm>
            <a:prstGeom prst="rect">
              <a:avLst/>
            </a:prstGeom>
            <a:grp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Beginning inventory                    $  76,000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Cost of goods purchased                </a:t>
              </a:r>
              <a:r>
                <a:rPr lang="en-US" sz="1400" u="sng" dirty="0">
                  <a:solidFill>
                    <a:srgbClr val="000000"/>
                  </a:solidFill>
                  <a:effectLst/>
                  <a:latin typeface="Times" panose="02020603050405020304" pitchFamily="18" charset="0"/>
                  <a:ea typeface="MS Mincho"/>
                  <a:cs typeface="Times New Roman" panose="02020603050405020304" pitchFamily="18" charset="0"/>
                </a:rPr>
                <a:t>130,000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Cost of goods available for sale     206,000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Less: ending inventory                   </a:t>
              </a:r>
              <a:r>
                <a:rPr lang="en-US" sz="1400" u="sng" dirty="0">
                  <a:solidFill>
                    <a:srgbClr val="000000"/>
                  </a:solidFill>
                  <a:effectLst/>
                  <a:latin typeface="Times" panose="02020603050405020304" pitchFamily="18" charset="0"/>
                  <a:ea typeface="MS Mincho"/>
                  <a:cs typeface="Times New Roman" panose="02020603050405020304" pitchFamily="18" charset="0"/>
                </a:rPr>
                <a:t>  25,700</a:t>
              </a:r>
              <a:r>
                <a:rPr lang="en-US" sz="1400" dirty="0">
                  <a:solidFill>
                    <a:srgbClr val="000000"/>
                  </a:solidFill>
                  <a:effectLst/>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Cost of goods sold                        $180,300</a:t>
              </a:r>
              <a:endParaRPr lang="en-US" sz="1400" dirty="0">
                <a:effectLst/>
                <a:latin typeface="Times" panose="02020603050405020304" pitchFamily="18" charset="0"/>
                <a:ea typeface="MS Mincho"/>
                <a:cs typeface="Times New Roman" panose="02020603050405020304" pitchFamily="18" charset="0"/>
              </a:endParaRPr>
            </a:p>
          </p:txBody>
        </p:sp>
        <p:cxnSp>
          <p:nvCxnSpPr>
            <p:cNvPr id="14" name="Straight Connector 13"/>
            <p:cNvCxnSpPr/>
            <p:nvPr/>
          </p:nvCxnSpPr>
          <p:spPr>
            <a:xfrm flipH="1">
              <a:off x="2305685" y="363220"/>
              <a:ext cx="683259" cy="819785"/>
            </a:xfrm>
            <a:prstGeom prst="line">
              <a:avLst/>
            </a:prstGeom>
            <a:grpFill/>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flipV="1">
              <a:off x="2221865" y="1699895"/>
              <a:ext cx="764540" cy="773476"/>
            </a:xfrm>
            <a:prstGeom prst="line">
              <a:avLst/>
            </a:prstGeom>
            <a:grpFill/>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4101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528131" y="206666"/>
            <a:ext cx="7135738"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Cost of Goods Sold Calculation,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367469" y="1438829"/>
            <a:ext cx="11246266" cy="2585323"/>
          </a:xfrm>
          <a:prstGeom prst="rect">
            <a:avLst/>
          </a:prstGeom>
        </p:spPr>
        <p:txBody>
          <a:bodyPr wrap="square">
            <a:spAutoFit/>
          </a:bodyPr>
          <a:lstStyle/>
          <a:p>
            <a:pPr marL="285750" marR="0" indent="-171450">
              <a:spcBef>
                <a:spcPts val="0"/>
              </a:spcBef>
              <a:spcAft>
                <a:spcPts val="0"/>
              </a:spcAft>
            </a:pPr>
            <a:r>
              <a:rPr lang="en-US" b="1" dirty="0">
                <a:latin typeface="Times" panose="02020603050405020304" pitchFamily="18" charset="0"/>
                <a:ea typeface="MS Mincho"/>
                <a:cs typeface="Times New Roman" panose="02020603050405020304" pitchFamily="18" charset="0"/>
              </a:rPr>
              <a:t>•  </a:t>
            </a:r>
            <a:r>
              <a:rPr lang="en-US" b="1" dirty="0">
                <a:solidFill>
                  <a:srgbClr val="0000FF"/>
                </a:solidFill>
                <a:latin typeface="Times" panose="02020603050405020304" pitchFamily="18" charset="0"/>
                <a:ea typeface="MS Mincho"/>
                <a:cs typeface="Times New Roman" panose="02020603050405020304" pitchFamily="18" charset="0"/>
              </a:rPr>
              <a:t>Cost of goods available for sale</a:t>
            </a:r>
            <a:r>
              <a:rPr lang="en-US" dirty="0">
                <a:latin typeface="Times" panose="02020603050405020304" pitchFamily="18" charset="0"/>
                <a:ea typeface="MS Mincho"/>
                <a:cs typeface="Times New Roman" panose="02020603050405020304" pitchFamily="18" charset="0"/>
              </a:rPr>
              <a:t> describes the maximum amount of merchandise inventory that was available to be sold during the period.</a:t>
            </a:r>
            <a:endParaRPr lang="en-US" sz="1400" dirty="0">
              <a:effectLst/>
              <a:latin typeface="Times" panose="02020603050405020304" pitchFamily="18" charset="0"/>
              <a:ea typeface="MS Mincho"/>
              <a:cs typeface="Times New Roman" panose="02020603050405020304" pitchFamily="18" charset="0"/>
            </a:endParaRPr>
          </a:p>
          <a:p>
            <a:pPr marL="285750" marR="0" indent="-17145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Cost of goods available for sale is simply the beginning inventory plus the purchases.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Some of the cost of goods available for sale becomes cost of goods sold. The rest remains as ending inventory at the end of the accounting period.</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lgn="ctr">
              <a:spcBef>
                <a:spcPts val="0"/>
              </a:spcBef>
              <a:spcAft>
                <a:spcPts val="0"/>
              </a:spcAft>
            </a:pPr>
            <a:r>
              <a:rPr lang="en-US" dirty="0">
                <a:latin typeface="Times" panose="02020603050405020304" pitchFamily="18" charset="0"/>
                <a:ea typeface="MS Mincho"/>
                <a:cs typeface="Times New Roman" panose="02020603050405020304" pitchFamily="18" charset="0"/>
              </a:rPr>
              <a:t>15,000 BI + $90,000 P = </a:t>
            </a:r>
            <a:r>
              <a:rPr lang="en-US" b="1" dirty="0">
                <a:latin typeface="Times" panose="02020603050405020304" pitchFamily="18" charset="0"/>
                <a:ea typeface="MS Mincho"/>
                <a:cs typeface="Times New Roman" panose="02020603050405020304" pitchFamily="18" charset="0"/>
              </a:rPr>
              <a:t>$105,000 which goes into</a:t>
            </a:r>
            <a:r>
              <a:rPr lang="en-US" dirty="0">
                <a:latin typeface="Times" panose="02020603050405020304" pitchFamily="18" charset="0"/>
                <a:ea typeface="MS Mincho"/>
                <a:cs typeface="Times New Roman" panose="02020603050405020304" pitchFamily="18" charset="0"/>
              </a:rPr>
              <a:t>...</a:t>
            </a:r>
            <a:endParaRPr lang="en-US" sz="1400" dirty="0">
              <a:effectLst/>
              <a:latin typeface="Times" panose="02020603050405020304" pitchFamily="18" charset="0"/>
              <a:ea typeface="MS Mincho"/>
              <a:cs typeface="Times New Roman" panose="02020603050405020304" pitchFamily="18" charset="0"/>
            </a:endParaRPr>
          </a:p>
        </p:txBody>
      </p:sp>
      <p:grpSp>
        <p:nvGrpSpPr>
          <p:cNvPr id="5" name="Group 4"/>
          <p:cNvGrpSpPr/>
          <p:nvPr/>
        </p:nvGrpSpPr>
        <p:grpSpPr>
          <a:xfrm>
            <a:off x="3708875" y="4367857"/>
            <a:ext cx="4631820" cy="1164590"/>
            <a:chOff x="0" y="0"/>
            <a:chExt cx="3810000" cy="1164590"/>
          </a:xfrm>
        </p:grpSpPr>
        <p:sp>
          <p:nvSpPr>
            <p:cNvPr id="6" name="Rectangle 5"/>
            <p:cNvSpPr/>
            <p:nvPr/>
          </p:nvSpPr>
          <p:spPr>
            <a:xfrm>
              <a:off x="0" y="453390"/>
              <a:ext cx="1413510" cy="711200"/>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dirty="0">
                  <a:solidFill>
                    <a:srgbClr val="000000"/>
                  </a:solidFill>
                  <a:effectLst/>
                  <a:latin typeface="Calibri" panose="020F0502020204030204" pitchFamily="34" charset="0"/>
                  <a:ea typeface="MS Mincho"/>
                  <a:cs typeface="Times New Roman" panose="02020603050405020304" pitchFamily="18" charset="0"/>
                </a:rPr>
                <a:t>Cost of Goods Sold</a:t>
              </a:r>
              <a:endParaRPr lang="en-US" sz="1400" dirty="0">
                <a:effectLst/>
                <a:latin typeface="Times" panose="02020603050405020304" pitchFamily="18" charset="0"/>
                <a:ea typeface="MS Mincho"/>
                <a:cs typeface="Times New Roman" panose="02020603050405020304" pitchFamily="18" charset="0"/>
              </a:endParaRPr>
            </a:p>
          </p:txBody>
        </p:sp>
        <p:sp>
          <p:nvSpPr>
            <p:cNvPr id="7" name="Rectangle 6"/>
            <p:cNvSpPr/>
            <p:nvPr/>
          </p:nvSpPr>
          <p:spPr>
            <a:xfrm>
              <a:off x="2431647" y="444500"/>
              <a:ext cx="1378353" cy="685165"/>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dirty="0">
                  <a:solidFill>
                    <a:srgbClr val="000000"/>
                  </a:solidFill>
                  <a:effectLst/>
                  <a:latin typeface="Calibri" panose="020F0502020204030204" pitchFamily="34" charset="0"/>
                  <a:ea typeface="MS Mincho"/>
                  <a:cs typeface="Times New Roman" panose="02020603050405020304" pitchFamily="18" charset="0"/>
                </a:rPr>
                <a:t>Ending Inventory</a:t>
              </a:r>
              <a:endParaRPr lang="en-US" sz="1400" dirty="0">
                <a:effectLst/>
                <a:latin typeface="Times" panose="02020603050405020304" pitchFamily="18" charset="0"/>
                <a:ea typeface="MS Mincho"/>
                <a:cs typeface="Times New Roman" panose="02020603050405020304" pitchFamily="18" charset="0"/>
              </a:endParaRPr>
            </a:p>
          </p:txBody>
        </p:sp>
        <p:sp>
          <p:nvSpPr>
            <p:cNvPr id="8" name="Text Box 14"/>
            <p:cNvSpPr txBox="1"/>
            <p:nvPr/>
          </p:nvSpPr>
          <p:spPr>
            <a:xfrm>
              <a:off x="243840" y="0"/>
              <a:ext cx="1007110" cy="27940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Calibri" panose="020F0502020204030204" pitchFamily="34" charset="0"/>
                  <a:ea typeface="MS Mincho"/>
                  <a:cs typeface="Times New Roman" panose="02020603050405020304" pitchFamily="18" charset="0"/>
                </a:rPr>
                <a:t>THIS</a:t>
              </a:r>
              <a:endParaRPr lang="en-US" sz="1400" dirty="0">
                <a:effectLst/>
                <a:latin typeface="Times" panose="02020603050405020304" pitchFamily="18" charset="0"/>
                <a:ea typeface="MS Mincho"/>
                <a:cs typeface="Times New Roman" panose="02020603050405020304" pitchFamily="18" charset="0"/>
              </a:endParaRPr>
            </a:p>
          </p:txBody>
        </p:sp>
        <p:sp>
          <p:nvSpPr>
            <p:cNvPr id="9" name="Text Box 15"/>
            <p:cNvSpPr txBox="1"/>
            <p:nvPr/>
          </p:nvSpPr>
          <p:spPr>
            <a:xfrm>
              <a:off x="1644247" y="473071"/>
              <a:ext cx="787400" cy="363855"/>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a:t>
              </a:r>
              <a:r>
                <a:rPr lang="en-US" sz="1400" b="1" dirty="0">
                  <a:effectLst/>
                  <a:latin typeface="Calibri" panose="020F0502020204030204" pitchFamily="34" charset="0"/>
                  <a:ea typeface="MS Mincho"/>
                  <a:cs typeface="Times New Roman" panose="02020603050405020304" pitchFamily="18" charset="0"/>
                </a:rPr>
                <a:t>AND</a:t>
              </a:r>
              <a:endParaRPr lang="en-US" sz="1400" dirty="0">
                <a:effectLst/>
                <a:latin typeface="Times" panose="02020603050405020304" pitchFamily="18" charset="0"/>
                <a:ea typeface="MS Mincho"/>
                <a:cs typeface="Times New Roman" panose="02020603050405020304" pitchFamily="18" charset="0"/>
              </a:endParaRPr>
            </a:p>
          </p:txBody>
        </p:sp>
        <p:sp>
          <p:nvSpPr>
            <p:cNvPr id="10" name="Text Box 16"/>
            <p:cNvSpPr txBox="1"/>
            <p:nvPr/>
          </p:nvSpPr>
          <p:spPr>
            <a:xfrm>
              <a:off x="2689860" y="7620"/>
              <a:ext cx="1007110" cy="27940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Calibri" panose="020F0502020204030204" pitchFamily="34" charset="0"/>
                  <a:ea typeface="MS Mincho"/>
                  <a:cs typeface="Times New Roman" panose="02020603050405020304" pitchFamily="18" charset="0"/>
                </a:rPr>
                <a:t>THIS</a:t>
              </a:r>
              <a:endParaRPr lang="en-US" sz="1400" dirty="0">
                <a:effectLst/>
                <a:latin typeface="Times" panose="02020603050405020304" pitchFamily="18" charset="0"/>
                <a:ea typeface="MS Mincho"/>
                <a:cs typeface="Times New Roman" panose="02020603050405020304" pitchFamily="18" charset="0"/>
              </a:endParaRPr>
            </a:p>
          </p:txBody>
        </p:sp>
      </p:grpSp>
    </p:spTree>
    <p:extLst>
      <p:ext uri="{BB962C8B-B14F-4D97-AF65-F5344CB8AC3E}">
        <p14:creationId xmlns:p14="http://schemas.microsoft.com/office/powerpoint/2010/main" val="20482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84732" y="257941"/>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Purchases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917106" y="1555036"/>
            <a:ext cx="8631252" cy="4801314"/>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As indicated in previous slides, purchases is part of the cost of goods sold calculation.  However, in turn, net purchases consists of several elements.</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Purchases cost</a:t>
            </a:r>
            <a:r>
              <a:rPr lang="en-US" dirty="0">
                <a:latin typeface="Times" panose="02020603050405020304" pitchFamily="18" charset="0"/>
                <a:ea typeface="MS Mincho"/>
                <a:cs typeface="Times New Roman" panose="02020603050405020304" pitchFamily="18" charset="0"/>
              </a:rPr>
              <a:t>:  This is the list price, that is, initial cost of merchandise.</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Purchase returns and allowances</a:t>
            </a:r>
            <a:r>
              <a:rPr lang="en-US" dirty="0">
                <a:latin typeface="Times" panose="02020603050405020304" pitchFamily="18" charset="0"/>
                <a:ea typeface="MS Mincho"/>
                <a:cs typeface="Times New Roman" panose="02020603050405020304" pitchFamily="18" charset="0"/>
              </a:rPr>
              <a:t>: Cost of merchandise returned.</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Purchase discounts</a:t>
            </a:r>
            <a:r>
              <a:rPr lang="en-US" dirty="0">
                <a:latin typeface="Times" panose="02020603050405020304" pitchFamily="18" charset="0"/>
                <a:ea typeface="MS Mincho"/>
                <a:cs typeface="Times New Roman" panose="02020603050405020304" pitchFamily="18" charset="0"/>
              </a:rPr>
              <a:t>: A cost reduction for early payment.</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Freight-in</a:t>
            </a:r>
            <a:r>
              <a:rPr lang="en-US" dirty="0">
                <a:latin typeface="Times" panose="02020603050405020304" pitchFamily="18" charset="0"/>
                <a:ea typeface="MS Mincho"/>
                <a:cs typeface="Times New Roman" panose="02020603050405020304" pitchFamily="18" charset="0"/>
              </a:rPr>
              <a:t>: The cost of any shipping charges the buyer has to pay.</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Note:</a:t>
            </a:r>
            <a:r>
              <a:rPr lang="en-US" dirty="0">
                <a:latin typeface="Times" panose="02020603050405020304" pitchFamily="18" charset="0"/>
                <a:ea typeface="MS Mincho"/>
                <a:cs typeface="Times New Roman" panose="02020603050405020304" pitchFamily="18" charset="0"/>
              </a:rPr>
              <a:t> there may be other charges that are included in or add to purchases such as fees, tariffs, taxes, duties, currency conversions and other items.  We omit these here for the purpose of our discussion.</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179092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201825" y="279666"/>
            <a:ext cx="6096000" cy="1308050"/>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Purchases,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250223" y="1500992"/>
            <a:ext cx="1845377" cy="369332"/>
          </a:xfrm>
          <a:prstGeom prst="rect">
            <a:avLst/>
          </a:prstGeom>
        </p:spPr>
        <p:txBody>
          <a:bodyPr wrap="none">
            <a:spAutoFit/>
          </a:bodyPr>
          <a:lstStyle/>
          <a:p>
            <a:pPr marL="114300" marR="0" algn="ctr">
              <a:spcBef>
                <a:spcPts val="0"/>
              </a:spcBef>
              <a:spcAft>
                <a:spcPts val="0"/>
              </a:spcAft>
            </a:pPr>
            <a:r>
              <a:rPr lang="en-US" dirty="0">
                <a:latin typeface="Times" panose="02020603050405020304" pitchFamily="18" charset="0"/>
                <a:ea typeface="MS Mincho"/>
                <a:cs typeface="Times New Roman" panose="02020603050405020304" pitchFamily="18" charset="0"/>
              </a:rPr>
              <a:t>Purchases Detail</a:t>
            </a:r>
            <a:endParaRPr lang="en-US" sz="14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2245991" y="2094055"/>
            <a:ext cx="4156361" cy="1334945"/>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91440" marR="0">
              <a:spcBef>
                <a:spcPts val="0"/>
              </a:spcBef>
              <a:spcAft>
                <a:spcPts val="600"/>
              </a:spcAft>
            </a:pPr>
            <a:r>
              <a:rPr lang="en-US" sz="1400" dirty="0">
                <a:solidFill>
                  <a:srgbClr val="000000"/>
                </a:solidFill>
                <a:effectLst/>
                <a:latin typeface="Times" panose="02020603050405020304" pitchFamily="18" charset="0"/>
                <a:ea typeface="MS Mincho"/>
                <a:cs typeface="Times New Roman" panose="02020603050405020304" pitchFamily="18" charset="0"/>
              </a:rPr>
              <a:t>Beginning inventory		       $  76,000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FF"/>
                </a:solidFill>
                <a:effectLst/>
                <a:latin typeface="Times" panose="02020603050405020304" pitchFamily="18" charset="0"/>
                <a:ea typeface="MS Mincho"/>
                <a:cs typeface="Times New Roman" panose="02020603050405020304" pitchFamily="18" charset="0"/>
              </a:rPr>
              <a:t>Cost of goods purchased                             </a:t>
            </a:r>
            <a:r>
              <a:rPr lang="en-US" sz="1400" u="sng" dirty="0">
                <a:solidFill>
                  <a:srgbClr val="0000FF"/>
                </a:solidFill>
                <a:effectLst/>
                <a:latin typeface="Times" panose="02020603050405020304" pitchFamily="18" charset="0"/>
                <a:ea typeface="MS Mincho"/>
                <a:cs typeface="Times New Roman" panose="02020603050405020304" pitchFamily="18" charset="0"/>
              </a:rPr>
              <a:t>130,000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60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Cost of goods available for sale                  206,000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Less: ending inventory                                </a:t>
            </a:r>
            <a:r>
              <a:rPr lang="en-US" sz="1400" u="sng" dirty="0">
                <a:solidFill>
                  <a:srgbClr val="000000"/>
                </a:solidFill>
                <a:effectLst/>
                <a:latin typeface="Times" panose="02020603050405020304" pitchFamily="18" charset="0"/>
                <a:ea typeface="MS Mincho"/>
                <a:cs typeface="Times New Roman" panose="02020603050405020304" pitchFamily="18" charset="0"/>
              </a:rPr>
              <a:t>  25,700</a:t>
            </a:r>
            <a:r>
              <a:rPr lang="en-US" sz="1400" dirty="0">
                <a:solidFill>
                  <a:srgbClr val="000000"/>
                </a:solidFill>
                <a:effectLst/>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Cost of goods sold                                     $180,300</a:t>
            </a:r>
            <a:endParaRPr lang="en-US" sz="1400" dirty="0">
              <a:effectLst/>
              <a:latin typeface="Times" panose="02020603050405020304" pitchFamily="18" charset="0"/>
              <a:ea typeface="MS Mincho"/>
              <a:cs typeface="Times New Roman" panose="02020603050405020304" pitchFamily="18" charset="0"/>
            </a:endParaRPr>
          </a:p>
        </p:txBody>
      </p:sp>
      <p:sp>
        <p:nvSpPr>
          <p:cNvPr id="7" name="Rectangle 6"/>
          <p:cNvSpPr/>
          <p:nvPr/>
        </p:nvSpPr>
        <p:spPr>
          <a:xfrm>
            <a:off x="4372725" y="3812476"/>
            <a:ext cx="4059253" cy="2179178"/>
          </a:xfrm>
          <a:prstGeom prst="rect">
            <a:avLst/>
          </a:prstGeom>
          <a:solidFill>
            <a:schemeClr val="accent2">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				              Purchases	                                                 $140,000</a:t>
            </a:r>
            <a:endParaRPr lang="en-US" sz="14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Less:</a:t>
            </a:r>
            <a:endParaRPr lang="en-US" sz="14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Purchase returns and allowances       $12,500</a:t>
            </a:r>
            <a:endParaRPr lang="en-US" sz="14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Purchase discounts                             </a:t>
            </a:r>
            <a:r>
              <a:rPr lang="en-US" sz="1400" u="sng" dirty="0">
                <a:solidFill>
                  <a:srgbClr val="000000"/>
                </a:solidFill>
                <a:effectLst/>
                <a:latin typeface="Times" panose="02020603050405020304" pitchFamily="18" charset="0"/>
                <a:ea typeface="MS Mincho"/>
                <a:cs typeface="Times New Roman" panose="02020603050405020304" pitchFamily="18" charset="0"/>
              </a:rPr>
              <a:t>   2,600</a:t>
            </a:r>
            <a:endParaRPr lang="en-US" sz="14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		                                 15,100  </a:t>
            </a:r>
          </a:p>
          <a:p>
            <a:pPr marL="0" marR="0">
              <a:spcBef>
                <a:spcPts val="0"/>
              </a:spcBef>
              <a:spcAft>
                <a:spcPts val="0"/>
              </a:spcAft>
            </a:pPr>
            <a:r>
              <a:rPr lang="en-US" sz="1400" dirty="0">
                <a:solidFill>
                  <a:srgbClr val="000000"/>
                </a:solidFill>
                <a:latin typeface="Times" panose="02020603050405020304" pitchFamily="18" charset="0"/>
                <a:ea typeface="MS Mincho"/>
                <a:cs typeface="Times New Roman" panose="02020603050405020304" pitchFamily="18" charset="0"/>
              </a:rPr>
              <a:t>Net purchases                      </a:t>
            </a:r>
            <a:r>
              <a:rPr lang="en-US" sz="1400" dirty="0">
                <a:solidFill>
                  <a:srgbClr val="000000"/>
                </a:solidFill>
                <a:effectLst/>
                <a:latin typeface="Times" panose="02020603050405020304" pitchFamily="18" charset="0"/>
                <a:ea typeface="MS Mincho"/>
                <a:cs typeface="Times New Roman" panose="02020603050405020304" pitchFamily="18" charset="0"/>
              </a:rPr>
              <a:t>                           124,900</a:t>
            </a:r>
            <a:endParaRPr lang="en-US" sz="14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Add: Freight-in		           </a:t>
            </a:r>
            <a:r>
              <a:rPr lang="en-US" sz="1400" u="sng" dirty="0">
                <a:solidFill>
                  <a:srgbClr val="000000"/>
                </a:solidFill>
                <a:effectLst/>
                <a:latin typeface="Times" panose="02020603050405020304" pitchFamily="18" charset="0"/>
                <a:ea typeface="MS Mincho"/>
                <a:cs typeface="Times New Roman" panose="02020603050405020304" pitchFamily="18" charset="0"/>
              </a:rPr>
              <a:t>   5,100</a:t>
            </a:r>
            <a:endParaRPr lang="en-US" sz="14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1400" b="1" dirty="0">
                <a:solidFill>
                  <a:srgbClr val="000000"/>
                </a:solidFill>
                <a:effectLst/>
                <a:latin typeface="Times" panose="02020603050405020304" pitchFamily="18" charset="0"/>
                <a:ea typeface="MS Mincho"/>
                <a:cs typeface="Times New Roman" panose="02020603050405020304" pitchFamily="18" charset="0"/>
              </a:rPr>
              <a:t>Cost of goods purchased                              130,000</a:t>
            </a:r>
            <a:endParaRPr lang="en-US" sz="1400" dirty="0">
              <a:effectLst/>
              <a:latin typeface="Times" panose="02020603050405020304" pitchFamily="18" charset="0"/>
              <a:ea typeface="MS Mincho"/>
              <a:cs typeface="Times New Roman" panose="02020603050405020304" pitchFamily="18" charset="0"/>
            </a:endParaRPr>
          </a:p>
        </p:txBody>
      </p:sp>
      <p:sp>
        <p:nvSpPr>
          <p:cNvPr id="8" name="Oval 7"/>
          <p:cNvSpPr/>
          <p:nvPr/>
        </p:nvSpPr>
        <p:spPr>
          <a:xfrm>
            <a:off x="5335423" y="2410121"/>
            <a:ext cx="837488" cy="297341"/>
          </a:xfrm>
          <a:prstGeom prst="ellipse">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cxnSp>
        <p:nvCxnSpPr>
          <p:cNvPr id="12" name="Straight Connector 11"/>
          <p:cNvCxnSpPr>
            <a:stCxn id="8" idx="2"/>
          </p:cNvCxnSpPr>
          <p:nvPr/>
        </p:nvCxnSpPr>
        <p:spPr>
          <a:xfrm flipH="1">
            <a:off x="4372725" y="2558792"/>
            <a:ext cx="962698" cy="123490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172911" y="2540012"/>
            <a:ext cx="2259067" cy="127246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699761" y="5225698"/>
            <a:ext cx="5554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28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902722" y="194209"/>
            <a:ext cx="6096000" cy="1308050"/>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Purchases,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spcAft>
                <a:spcPts val="300"/>
              </a:spcAft>
            </a:pPr>
            <a:r>
              <a:rPr lang="en-US" b="1"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965675" y="1277650"/>
            <a:ext cx="9332007" cy="3416320"/>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A purchases account is used is used to record merchandise purchases.  It is a temporary account that later becomes part of cost of goods sold.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In most businesses, a merchandise purchase begins by sending a </a:t>
            </a:r>
            <a:r>
              <a:rPr lang="en-US" b="1" dirty="0">
                <a:solidFill>
                  <a:srgbClr val="0000FF"/>
                </a:solidFill>
                <a:latin typeface="Times" panose="02020603050405020304" pitchFamily="18" charset="0"/>
                <a:ea typeface="MS Mincho"/>
                <a:cs typeface="Times New Roman" panose="02020603050405020304" pitchFamily="18" charset="0"/>
              </a:rPr>
              <a:t>purchase order</a:t>
            </a:r>
            <a:r>
              <a:rPr lang="en-US" dirty="0">
                <a:latin typeface="Times" panose="02020603050405020304" pitchFamily="18" charset="0"/>
                <a:ea typeface="MS Mincho"/>
                <a:cs typeface="Times New Roman" panose="02020603050405020304" pitchFamily="18" charset="0"/>
              </a:rPr>
              <a:t> to the seller.   The purchase order (a “PO”) is a purchase request that identifies merchandise type, price, quantity and other elements.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In some businesses, a </a:t>
            </a:r>
            <a:r>
              <a:rPr lang="en-US" b="1" dirty="0">
                <a:solidFill>
                  <a:srgbClr val="0000FF"/>
                </a:solidFill>
                <a:latin typeface="Times" panose="02020603050405020304" pitchFamily="18" charset="0"/>
                <a:ea typeface="MS Mincho"/>
                <a:cs typeface="Times New Roman" panose="02020603050405020304" pitchFamily="18" charset="0"/>
              </a:rPr>
              <a:t>purchase requisition</a:t>
            </a:r>
            <a:r>
              <a:rPr lang="en-US" dirty="0">
                <a:latin typeface="Times" panose="02020603050405020304" pitchFamily="18" charset="0"/>
                <a:ea typeface="MS Mincho"/>
                <a:cs typeface="Times New Roman" panose="02020603050405020304" pitchFamily="18" charset="0"/>
              </a:rPr>
              <a:t> is prepared prior to a purchase order. This identifies any item(s) needed and requires approval before a purchase order can be prepared.</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Journal entry example:  On July 15, Buyer Company purchases $10,000 of merchandise inventory.</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13915440"/>
              </p:ext>
            </p:extLst>
          </p:nvPr>
        </p:nvGraphicFramePr>
        <p:xfrm>
          <a:off x="3674692" y="5017652"/>
          <a:ext cx="4775888" cy="433578"/>
        </p:xfrm>
        <a:graphic>
          <a:graphicData uri="http://schemas.openxmlformats.org/drawingml/2006/table">
            <a:tbl>
              <a:tblPr firstRow="1" firstCol="1" bandRow="1">
                <a:tableStyleId>{5940675A-B579-460E-94D1-54222C63F5DA}</a:tableStyleId>
              </a:tblPr>
              <a:tblGrid>
                <a:gridCol w="490099">
                  <a:extLst>
                    <a:ext uri="{9D8B030D-6E8A-4147-A177-3AD203B41FA5}">
                      <a16:colId xmlns:a16="http://schemas.microsoft.com/office/drawing/2014/main" val="2611358389"/>
                    </a:ext>
                  </a:extLst>
                </a:gridCol>
                <a:gridCol w="2875981">
                  <a:extLst>
                    <a:ext uri="{9D8B030D-6E8A-4147-A177-3AD203B41FA5}">
                      <a16:colId xmlns:a16="http://schemas.microsoft.com/office/drawing/2014/main" val="292380692"/>
                    </a:ext>
                  </a:extLst>
                </a:gridCol>
                <a:gridCol w="677753">
                  <a:extLst>
                    <a:ext uri="{9D8B030D-6E8A-4147-A177-3AD203B41FA5}">
                      <a16:colId xmlns:a16="http://schemas.microsoft.com/office/drawing/2014/main" val="305322856"/>
                    </a:ext>
                  </a:extLst>
                </a:gridCol>
                <a:gridCol w="732055">
                  <a:extLst>
                    <a:ext uri="{9D8B030D-6E8A-4147-A177-3AD203B41FA5}">
                      <a16:colId xmlns:a16="http://schemas.microsoft.com/office/drawing/2014/main" val="847685064"/>
                    </a:ext>
                  </a:extLst>
                </a:gridCol>
              </a:tblGrid>
              <a:tr h="0">
                <a:tc>
                  <a:txBody>
                    <a:bodyPr/>
                    <a:lstStyle/>
                    <a:p>
                      <a:pPr marL="0" marR="0">
                        <a:lnSpc>
                          <a:spcPct val="107000"/>
                        </a:lnSpc>
                        <a:spcBef>
                          <a:spcPts val="0"/>
                        </a:spcBef>
                        <a:spcAft>
                          <a:spcPts val="0"/>
                        </a:spcAft>
                      </a:pPr>
                      <a:r>
                        <a:rPr lang="en-US" sz="1400">
                          <a:effectLst/>
                        </a:rPr>
                        <a:t>7/15</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Purchases </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10,000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027962783"/>
                  </a:ext>
                </a:extLst>
              </a:tr>
              <a:tr h="0">
                <a:tc>
                  <a:txBody>
                    <a:bodyPr/>
                    <a:lstStyle/>
                    <a:p>
                      <a:pPr marL="0" marR="0">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Payable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10,000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90266787"/>
                  </a:ext>
                </a:extLst>
              </a:tr>
            </a:tbl>
          </a:graphicData>
        </a:graphic>
      </p:graphicFrame>
    </p:spTree>
    <p:extLst>
      <p:ext uri="{BB962C8B-B14F-4D97-AF65-F5344CB8AC3E}">
        <p14:creationId xmlns:p14="http://schemas.microsoft.com/office/powerpoint/2010/main" val="182818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67641" y="275033"/>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Purchase Discounts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153540" y="1826822"/>
            <a:ext cx="8665436" cy="3970318"/>
          </a:xfrm>
          <a:prstGeom prst="rect">
            <a:avLst/>
          </a:prstGeom>
        </p:spPr>
        <p:txBody>
          <a:bodyPr wrap="square">
            <a:spAutoFit/>
          </a:bodyPr>
          <a:lstStyle/>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 </a:t>
            </a:r>
            <a:r>
              <a:rPr lang="en-US" b="1" dirty="0">
                <a:solidFill>
                  <a:srgbClr val="0000FF"/>
                </a:solidFill>
                <a:latin typeface="Times" panose="02020603050405020304" pitchFamily="18" charset="0"/>
                <a:ea typeface="MS Mincho"/>
                <a:cs typeface="Times New Roman" panose="02020603050405020304" pitchFamily="18" charset="0"/>
              </a:rPr>
              <a:t>purchase discount</a:t>
            </a:r>
            <a:r>
              <a:rPr lang="en-US" dirty="0">
                <a:latin typeface="Times" panose="02020603050405020304" pitchFamily="18" charset="0"/>
                <a:ea typeface="MS Mincho"/>
                <a:cs typeface="Times New Roman" panose="02020603050405020304" pitchFamily="18" charset="0"/>
              </a:rPr>
              <a:t> is a discount recorded by a buyer for early payment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within a specified time period.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 purchase discount is recorded on the books of a buyer.  It is the same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calculation as the sales discount, which is recorded on the books of the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seller.</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The terms of a discount are called </a:t>
            </a:r>
            <a:r>
              <a:rPr lang="en-US" b="1" dirty="0">
                <a:solidFill>
                  <a:srgbClr val="0000FF"/>
                </a:solidFill>
                <a:latin typeface="Times" panose="02020603050405020304" pitchFamily="18" charset="0"/>
                <a:ea typeface="MS Mincho"/>
                <a:cs typeface="Times New Roman" panose="02020603050405020304" pitchFamily="18" charset="0"/>
              </a:rPr>
              <a:t>credit terms </a:t>
            </a:r>
            <a:r>
              <a:rPr lang="en-US" dirty="0">
                <a:latin typeface="Times" panose="02020603050405020304" pitchFamily="18" charset="0"/>
                <a:ea typeface="MS Mincho"/>
                <a:cs typeface="Times New Roman" panose="02020603050405020304" pitchFamily="18" charset="0"/>
              </a:rPr>
              <a:t>and are recorded on the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r>
              <a:rPr lang="en-US" b="1" dirty="0">
                <a:solidFill>
                  <a:srgbClr val="0000FF"/>
                </a:solidFill>
                <a:latin typeface="Times" panose="02020603050405020304" pitchFamily="18" charset="0"/>
                <a:ea typeface="MS Mincho"/>
                <a:cs typeface="Times New Roman" panose="02020603050405020304" pitchFamily="18" charset="0"/>
              </a:rPr>
              <a:t>invoice</a:t>
            </a:r>
            <a:r>
              <a:rPr lang="en-US" dirty="0">
                <a:latin typeface="Times" panose="02020603050405020304" pitchFamily="18" charset="0"/>
                <a:ea typeface="MS Mincho"/>
                <a:cs typeface="Times New Roman" panose="02020603050405020304" pitchFamily="18" charset="0"/>
              </a:rPr>
              <a:t> sent from the seller to the buyer.</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An invoice is a bill that identifies items, price, quantity, and terms.  A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buyer often refers to it as a purchase invoice.  A seller often refers to it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as a sales invoice.</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474508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1476</Words>
  <Application>Microsoft Office PowerPoint</Application>
  <PresentationFormat>Widescreen</PresentationFormat>
  <Paragraphs>425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Cambria</vt:lpstr>
      <vt:lpstr>Times</vt:lpstr>
      <vt:lpstr>Office Theme</vt:lpstr>
      <vt:lpstr>Basic Accounting Concepts Principles and Procedures, 2nd Edition, Volume 1  </vt:lpstr>
      <vt:lpstr>Learning Goal 11 Part 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34</cp:revision>
  <dcterms:created xsi:type="dcterms:W3CDTF">2018-12-12T00:28:18Z</dcterms:created>
  <dcterms:modified xsi:type="dcterms:W3CDTF">2019-01-02T21:44:54Z</dcterms:modified>
</cp:coreProperties>
</file>