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58" r:id="rId3"/>
    <p:sldId id="259" r:id="rId4"/>
    <p:sldId id="260" r:id="rId5"/>
    <p:sldId id="261" r:id="rId6"/>
    <p:sldId id="262" r:id="rId7"/>
    <p:sldId id="264"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3" d="100"/>
          <a:sy n="83" d="100"/>
        </p:scale>
        <p:origin x="186" y="48"/>
      </p:cViewPr>
      <p:guideLst>
        <p:guide orient="horz" pos="2160"/>
        <p:guide pos="3864"/>
      </p:guideLst>
    </p:cSldViewPr>
  </p:slideViewPr>
  <p:notesTextViewPr>
    <p:cViewPr>
      <p:scale>
        <a:sx n="1" d="1"/>
        <a:sy n="1" d="1"/>
      </p:scale>
      <p:origin x="0" y="0"/>
    </p:cViewPr>
  </p:notesTextViewPr>
  <p:sorterViewPr>
    <p:cViewPr>
      <p:scale>
        <a:sx n="100" d="100"/>
        <a:sy n="100" d="100"/>
      </p:scale>
      <p:origin x="0" y="-475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52D847-05F6-47FA-80FC-F79D943A82B9}" type="datetimeFigureOut">
              <a:rPr lang="en-US" smtClean="0"/>
              <a:t>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3E17BE-4BDC-403E-A913-E0E18419B7B0}" type="slidenum">
              <a:rPr lang="en-US" smtClean="0"/>
              <a:t>‹#›</a:t>
            </a:fld>
            <a:endParaRPr lang="en-US"/>
          </a:p>
        </p:txBody>
      </p:sp>
    </p:spTree>
    <p:extLst>
      <p:ext uri="{BB962C8B-B14F-4D97-AF65-F5344CB8AC3E}">
        <p14:creationId xmlns:p14="http://schemas.microsoft.com/office/powerpoint/2010/main" val="445922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01C10-231A-4673-9295-EA61888772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600872-7FB2-4DD0-95D7-F0362C84B8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8BF554-31DD-46C6-AE0C-6D7C61242A7E}"/>
              </a:ext>
            </a:extLst>
          </p:cNvPr>
          <p:cNvSpPr>
            <a:spLocks noGrp="1"/>
          </p:cNvSpPr>
          <p:nvPr>
            <p:ph type="dt" sz="half" idx="10"/>
          </p:nvPr>
        </p:nvSpPr>
        <p:spPr/>
        <p:txBody>
          <a:bodyPr/>
          <a:lstStyle/>
          <a:p>
            <a:fld id="{45C7D5CE-DCC3-4478-9ACB-9077FDB25EE5}" type="datetime1">
              <a:rPr lang="en-US" smtClean="0"/>
              <a:t>1/2/2019</a:t>
            </a:fld>
            <a:endParaRPr lang="en-US"/>
          </a:p>
        </p:txBody>
      </p:sp>
      <p:sp>
        <p:nvSpPr>
          <p:cNvPr id="5" name="Footer Placeholder 4">
            <a:extLst>
              <a:ext uri="{FF2B5EF4-FFF2-40B4-BE49-F238E27FC236}">
                <a16:creationId xmlns:a16="http://schemas.microsoft.com/office/drawing/2014/main" id="{428DB63C-5AEF-43DF-905F-53A545A7092E}"/>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6C184FF3-BDF7-40C9-83C3-1AC7DEAD91C9}"/>
              </a:ext>
            </a:extLst>
          </p:cNvPr>
          <p:cNvSpPr>
            <a:spLocks noGrp="1"/>
          </p:cNvSpPr>
          <p:nvPr>
            <p:ph type="sldNum" sz="quarter" idx="12"/>
          </p:nvPr>
        </p:nvSpPr>
        <p:spPr/>
        <p:txBody>
          <a:bodyPr/>
          <a:lstStyle/>
          <a:p>
            <a:fld id="{60297E82-90DB-45D4-A064-C1D98BCA88BB}" type="slidenum">
              <a:rPr lang="en-US" smtClean="0"/>
              <a:t>‹#›</a:t>
            </a:fld>
            <a:endParaRPr lang="en-US"/>
          </a:p>
        </p:txBody>
      </p:sp>
    </p:spTree>
    <p:extLst>
      <p:ext uri="{BB962C8B-B14F-4D97-AF65-F5344CB8AC3E}">
        <p14:creationId xmlns:p14="http://schemas.microsoft.com/office/powerpoint/2010/main" val="726338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D0CDA-4F80-44DB-9783-0DA8481A80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EE170B-158A-4EE7-88BD-0FA341B6BF5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CEF5E-5810-42BF-B42E-06C392B06C9C}"/>
              </a:ext>
            </a:extLst>
          </p:cNvPr>
          <p:cNvSpPr>
            <a:spLocks noGrp="1"/>
          </p:cNvSpPr>
          <p:nvPr>
            <p:ph type="dt" sz="half" idx="10"/>
          </p:nvPr>
        </p:nvSpPr>
        <p:spPr/>
        <p:txBody>
          <a:bodyPr/>
          <a:lstStyle/>
          <a:p>
            <a:fld id="{FC51B5C1-F3C7-4066-A73C-C27FCA1F4BF8}" type="datetime1">
              <a:rPr lang="en-US" smtClean="0"/>
              <a:t>1/2/2019</a:t>
            </a:fld>
            <a:endParaRPr lang="en-US"/>
          </a:p>
        </p:txBody>
      </p:sp>
      <p:sp>
        <p:nvSpPr>
          <p:cNvPr id="5" name="Footer Placeholder 4">
            <a:extLst>
              <a:ext uri="{FF2B5EF4-FFF2-40B4-BE49-F238E27FC236}">
                <a16:creationId xmlns:a16="http://schemas.microsoft.com/office/drawing/2014/main" id="{9B3C4101-DAF1-4391-BDE9-BA17DB681B57}"/>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8193B884-AA99-46F0-AF58-774DAC1B07B9}"/>
              </a:ext>
            </a:extLst>
          </p:cNvPr>
          <p:cNvSpPr>
            <a:spLocks noGrp="1"/>
          </p:cNvSpPr>
          <p:nvPr>
            <p:ph type="sldNum" sz="quarter" idx="12"/>
          </p:nvPr>
        </p:nvSpPr>
        <p:spPr/>
        <p:txBody>
          <a:bodyPr/>
          <a:lstStyle/>
          <a:p>
            <a:fld id="{60297E82-90DB-45D4-A064-C1D98BCA88BB}" type="slidenum">
              <a:rPr lang="en-US" smtClean="0"/>
              <a:t>‹#›</a:t>
            </a:fld>
            <a:endParaRPr lang="en-US"/>
          </a:p>
        </p:txBody>
      </p:sp>
    </p:spTree>
    <p:extLst>
      <p:ext uri="{BB962C8B-B14F-4D97-AF65-F5344CB8AC3E}">
        <p14:creationId xmlns:p14="http://schemas.microsoft.com/office/powerpoint/2010/main" val="2581206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3FE607-E564-4177-9B9C-D6CE56D834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438E1D-72DE-4F8C-9308-A87A2E27A67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B40CA8-CF7E-4B76-9BE0-556B1740B21C}"/>
              </a:ext>
            </a:extLst>
          </p:cNvPr>
          <p:cNvSpPr>
            <a:spLocks noGrp="1"/>
          </p:cNvSpPr>
          <p:nvPr>
            <p:ph type="dt" sz="half" idx="10"/>
          </p:nvPr>
        </p:nvSpPr>
        <p:spPr/>
        <p:txBody>
          <a:bodyPr/>
          <a:lstStyle/>
          <a:p>
            <a:fld id="{354FC62A-DE99-4915-92F1-085EA0D1A9C6}" type="datetime1">
              <a:rPr lang="en-US" smtClean="0"/>
              <a:t>1/2/2019</a:t>
            </a:fld>
            <a:endParaRPr lang="en-US"/>
          </a:p>
        </p:txBody>
      </p:sp>
      <p:sp>
        <p:nvSpPr>
          <p:cNvPr id="5" name="Footer Placeholder 4">
            <a:extLst>
              <a:ext uri="{FF2B5EF4-FFF2-40B4-BE49-F238E27FC236}">
                <a16:creationId xmlns:a16="http://schemas.microsoft.com/office/drawing/2014/main" id="{8AA3B961-7858-41F5-9A60-8F412CCCD122}"/>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B64BAAC2-73D5-45FD-922E-03871528D232}"/>
              </a:ext>
            </a:extLst>
          </p:cNvPr>
          <p:cNvSpPr>
            <a:spLocks noGrp="1"/>
          </p:cNvSpPr>
          <p:nvPr>
            <p:ph type="sldNum" sz="quarter" idx="12"/>
          </p:nvPr>
        </p:nvSpPr>
        <p:spPr/>
        <p:txBody>
          <a:bodyPr/>
          <a:lstStyle/>
          <a:p>
            <a:fld id="{60297E82-90DB-45D4-A064-C1D98BCA88BB}" type="slidenum">
              <a:rPr lang="en-US" smtClean="0"/>
              <a:t>‹#›</a:t>
            </a:fld>
            <a:endParaRPr lang="en-US"/>
          </a:p>
        </p:txBody>
      </p:sp>
    </p:spTree>
    <p:extLst>
      <p:ext uri="{BB962C8B-B14F-4D97-AF65-F5344CB8AC3E}">
        <p14:creationId xmlns:p14="http://schemas.microsoft.com/office/powerpoint/2010/main" val="1202178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37CC-5F84-4E02-B6F7-EBA3642A85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98C087-6ED3-4082-BA41-38CFF55A250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E09F03-4736-4EAC-89CC-F2D7CBE8138F}"/>
              </a:ext>
            </a:extLst>
          </p:cNvPr>
          <p:cNvSpPr>
            <a:spLocks noGrp="1"/>
          </p:cNvSpPr>
          <p:nvPr>
            <p:ph type="dt" sz="half" idx="10"/>
          </p:nvPr>
        </p:nvSpPr>
        <p:spPr/>
        <p:txBody>
          <a:bodyPr/>
          <a:lstStyle/>
          <a:p>
            <a:fld id="{B246E281-9328-4FDA-A460-C1D13F79664A}" type="datetime1">
              <a:rPr lang="en-US" smtClean="0"/>
              <a:t>1/2/2019</a:t>
            </a:fld>
            <a:endParaRPr lang="en-US"/>
          </a:p>
        </p:txBody>
      </p:sp>
      <p:sp>
        <p:nvSpPr>
          <p:cNvPr id="5" name="Footer Placeholder 4">
            <a:extLst>
              <a:ext uri="{FF2B5EF4-FFF2-40B4-BE49-F238E27FC236}">
                <a16:creationId xmlns:a16="http://schemas.microsoft.com/office/drawing/2014/main" id="{9B417F27-6190-43E5-B8C3-75FEA3569689}"/>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BB01893C-DFBF-4767-91FC-2451B40F8BC1}"/>
              </a:ext>
            </a:extLst>
          </p:cNvPr>
          <p:cNvSpPr>
            <a:spLocks noGrp="1"/>
          </p:cNvSpPr>
          <p:nvPr>
            <p:ph type="sldNum" sz="quarter" idx="12"/>
          </p:nvPr>
        </p:nvSpPr>
        <p:spPr/>
        <p:txBody>
          <a:bodyPr/>
          <a:lstStyle/>
          <a:p>
            <a:fld id="{60297E82-90DB-45D4-A064-C1D98BCA88BB}" type="slidenum">
              <a:rPr lang="en-US" smtClean="0"/>
              <a:t>‹#›</a:t>
            </a:fld>
            <a:endParaRPr lang="en-US"/>
          </a:p>
        </p:txBody>
      </p:sp>
    </p:spTree>
    <p:extLst>
      <p:ext uri="{BB962C8B-B14F-4D97-AF65-F5344CB8AC3E}">
        <p14:creationId xmlns:p14="http://schemas.microsoft.com/office/powerpoint/2010/main" val="299012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66B6E-5792-4713-BFDC-FE2024BE75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B7D417-7311-43B8-9A6D-51A0E98A10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DCDC3AF-E02E-46D9-B12B-F60794403C4F}"/>
              </a:ext>
            </a:extLst>
          </p:cNvPr>
          <p:cNvSpPr>
            <a:spLocks noGrp="1"/>
          </p:cNvSpPr>
          <p:nvPr>
            <p:ph type="dt" sz="half" idx="10"/>
          </p:nvPr>
        </p:nvSpPr>
        <p:spPr/>
        <p:txBody>
          <a:bodyPr/>
          <a:lstStyle/>
          <a:p>
            <a:fld id="{3A6E0273-EE32-46C6-9C07-8BB30A1DF639}" type="datetime1">
              <a:rPr lang="en-US" smtClean="0"/>
              <a:t>1/2/2019</a:t>
            </a:fld>
            <a:endParaRPr lang="en-US"/>
          </a:p>
        </p:txBody>
      </p:sp>
      <p:sp>
        <p:nvSpPr>
          <p:cNvPr id="5" name="Footer Placeholder 4">
            <a:extLst>
              <a:ext uri="{FF2B5EF4-FFF2-40B4-BE49-F238E27FC236}">
                <a16:creationId xmlns:a16="http://schemas.microsoft.com/office/drawing/2014/main" id="{0ECA5B56-B575-4EBE-AF77-BC1AF276275E}"/>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7DE723E1-EE96-4F66-B2B3-B11D26392966}"/>
              </a:ext>
            </a:extLst>
          </p:cNvPr>
          <p:cNvSpPr>
            <a:spLocks noGrp="1"/>
          </p:cNvSpPr>
          <p:nvPr>
            <p:ph type="sldNum" sz="quarter" idx="12"/>
          </p:nvPr>
        </p:nvSpPr>
        <p:spPr/>
        <p:txBody>
          <a:bodyPr/>
          <a:lstStyle/>
          <a:p>
            <a:fld id="{60297E82-90DB-45D4-A064-C1D98BCA88BB}" type="slidenum">
              <a:rPr lang="en-US" smtClean="0"/>
              <a:t>‹#›</a:t>
            </a:fld>
            <a:endParaRPr lang="en-US"/>
          </a:p>
        </p:txBody>
      </p:sp>
    </p:spTree>
    <p:extLst>
      <p:ext uri="{BB962C8B-B14F-4D97-AF65-F5344CB8AC3E}">
        <p14:creationId xmlns:p14="http://schemas.microsoft.com/office/powerpoint/2010/main" val="1778051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3276E-6EB8-4EBD-B4E4-EC39AA28FC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515477-1B7B-4E32-9546-BBAC1409118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83F78D-D25C-44EA-B31A-782D4497AD5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D074806-202A-4A69-835B-A3D434F072A7}"/>
              </a:ext>
            </a:extLst>
          </p:cNvPr>
          <p:cNvSpPr>
            <a:spLocks noGrp="1"/>
          </p:cNvSpPr>
          <p:nvPr>
            <p:ph type="dt" sz="half" idx="10"/>
          </p:nvPr>
        </p:nvSpPr>
        <p:spPr/>
        <p:txBody>
          <a:bodyPr/>
          <a:lstStyle/>
          <a:p>
            <a:fld id="{6CBF21E7-97E6-4043-96BF-8B954FEB7AEE}" type="datetime1">
              <a:rPr lang="en-US" smtClean="0"/>
              <a:t>1/2/2019</a:t>
            </a:fld>
            <a:endParaRPr lang="en-US"/>
          </a:p>
        </p:txBody>
      </p:sp>
      <p:sp>
        <p:nvSpPr>
          <p:cNvPr id="6" name="Footer Placeholder 5">
            <a:extLst>
              <a:ext uri="{FF2B5EF4-FFF2-40B4-BE49-F238E27FC236}">
                <a16:creationId xmlns:a16="http://schemas.microsoft.com/office/drawing/2014/main" id="{24E5EB91-2A68-46E1-B5ED-343E4DF44C4B}"/>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71CCEE62-1F8B-480B-9171-373D4B456353}"/>
              </a:ext>
            </a:extLst>
          </p:cNvPr>
          <p:cNvSpPr>
            <a:spLocks noGrp="1"/>
          </p:cNvSpPr>
          <p:nvPr>
            <p:ph type="sldNum" sz="quarter" idx="12"/>
          </p:nvPr>
        </p:nvSpPr>
        <p:spPr/>
        <p:txBody>
          <a:bodyPr/>
          <a:lstStyle/>
          <a:p>
            <a:fld id="{60297E82-90DB-45D4-A064-C1D98BCA88BB}" type="slidenum">
              <a:rPr lang="en-US" smtClean="0"/>
              <a:t>‹#›</a:t>
            </a:fld>
            <a:endParaRPr lang="en-US"/>
          </a:p>
        </p:txBody>
      </p:sp>
    </p:spTree>
    <p:extLst>
      <p:ext uri="{BB962C8B-B14F-4D97-AF65-F5344CB8AC3E}">
        <p14:creationId xmlns:p14="http://schemas.microsoft.com/office/powerpoint/2010/main" val="1713672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C4AFA-7E14-4F61-A99B-48CAB812BE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2B470A-6FD4-4A01-9488-1513C8904C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AC2B40C-F8AF-4EED-A741-B14B3767BEC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2BF099-F2C8-4AA1-ABE1-528736788C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F3EBD11-D35D-4CE0-9298-77F2C245A5F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752737-6704-4F44-9DB4-0B25E8A4330C}"/>
              </a:ext>
            </a:extLst>
          </p:cNvPr>
          <p:cNvSpPr>
            <a:spLocks noGrp="1"/>
          </p:cNvSpPr>
          <p:nvPr>
            <p:ph type="dt" sz="half" idx="10"/>
          </p:nvPr>
        </p:nvSpPr>
        <p:spPr/>
        <p:txBody>
          <a:bodyPr/>
          <a:lstStyle/>
          <a:p>
            <a:fld id="{E50CB51B-3A93-449C-9ABF-2633D13B5C41}" type="datetime1">
              <a:rPr lang="en-US" smtClean="0"/>
              <a:t>1/2/2019</a:t>
            </a:fld>
            <a:endParaRPr lang="en-US"/>
          </a:p>
        </p:txBody>
      </p:sp>
      <p:sp>
        <p:nvSpPr>
          <p:cNvPr id="8" name="Footer Placeholder 7">
            <a:extLst>
              <a:ext uri="{FF2B5EF4-FFF2-40B4-BE49-F238E27FC236}">
                <a16:creationId xmlns:a16="http://schemas.microsoft.com/office/drawing/2014/main" id="{4657DC7C-6EFB-45BE-9D3D-6E3DF56EF199}"/>
              </a:ext>
            </a:extLst>
          </p:cNvPr>
          <p:cNvSpPr>
            <a:spLocks noGrp="1"/>
          </p:cNvSpPr>
          <p:nvPr>
            <p:ph type="ftr" sz="quarter" idx="11"/>
          </p:nvPr>
        </p:nvSpPr>
        <p:spPr/>
        <p:txBody>
          <a:bodyPr/>
          <a:lstStyle/>
          <a:p>
            <a:r>
              <a:rPr lang="en-US"/>
              <a:t>© Copyright 2018 Worthy and James Publishing</a:t>
            </a:r>
          </a:p>
        </p:txBody>
      </p:sp>
      <p:sp>
        <p:nvSpPr>
          <p:cNvPr id="9" name="Slide Number Placeholder 8">
            <a:extLst>
              <a:ext uri="{FF2B5EF4-FFF2-40B4-BE49-F238E27FC236}">
                <a16:creationId xmlns:a16="http://schemas.microsoft.com/office/drawing/2014/main" id="{59C6B9A8-DFF4-4436-9D60-5F4235B872F5}"/>
              </a:ext>
            </a:extLst>
          </p:cNvPr>
          <p:cNvSpPr>
            <a:spLocks noGrp="1"/>
          </p:cNvSpPr>
          <p:nvPr>
            <p:ph type="sldNum" sz="quarter" idx="12"/>
          </p:nvPr>
        </p:nvSpPr>
        <p:spPr/>
        <p:txBody>
          <a:bodyPr/>
          <a:lstStyle/>
          <a:p>
            <a:fld id="{60297E82-90DB-45D4-A064-C1D98BCA88BB}" type="slidenum">
              <a:rPr lang="en-US" smtClean="0"/>
              <a:t>‹#›</a:t>
            </a:fld>
            <a:endParaRPr lang="en-US"/>
          </a:p>
        </p:txBody>
      </p:sp>
    </p:spTree>
    <p:extLst>
      <p:ext uri="{BB962C8B-B14F-4D97-AF65-F5344CB8AC3E}">
        <p14:creationId xmlns:p14="http://schemas.microsoft.com/office/powerpoint/2010/main" val="1421772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8513-230E-4D7E-BA3C-B6F364999D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11B09E-90B1-4CB4-9644-C33CB8561B73}"/>
              </a:ext>
            </a:extLst>
          </p:cNvPr>
          <p:cNvSpPr>
            <a:spLocks noGrp="1"/>
          </p:cNvSpPr>
          <p:nvPr>
            <p:ph type="dt" sz="half" idx="10"/>
          </p:nvPr>
        </p:nvSpPr>
        <p:spPr/>
        <p:txBody>
          <a:bodyPr/>
          <a:lstStyle/>
          <a:p>
            <a:fld id="{C528CA07-CE6B-4174-89BD-C15C2A70BAB9}" type="datetime1">
              <a:rPr lang="en-US" smtClean="0"/>
              <a:t>1/2/2019</a:t>
            </a:fld>
            <a:endParaRPr lang="en-US"/>
          </a:p>
        </p:txBody>
      </p:sp>
      <p:sp>
        <p:nvSpPr>
          <p:cNvPr id="4" name="Footer Placeholder 3">
            <a:extLst>
              <a:ext uri="{FF2B5EF4-FFF2-40B4-BE49-F238E27FC236}">
                <a16:creationId xmlns:a16="http://schemas.microsoft.com/office/drawing/2014/main" id="{BEEEA57E-6046-4949-A95B-16B63E75F638}"/>
              </a:ext>
            </a:extLst>
          </p:cNvPr>
          <p:cNvSpPr>
            <a:spLocks noGrp="1"/>
          </p:cNvSpPr>
          <p:nvPr>
            <p:ph type="ftr" sz="quarter" idx="11"/>
          </p:nvPr>
        </p:nvSpPr>
        <p:spPr/>
        <p:txBody>
          <a:bodyPr/>
          <a:lstStyle/>
          <a:p>
            <a:r>
              <a:rPr lang="en-US"/>
              <a:t>© Copyright 2018 Worthy and James Publishing</a:t>
            </a:r>
          </a:p>
        </p:txBody>
      </p:sp>
      <p:sp>
        <p:nvSpPr>
          <p:cNvPr id="5" name="Slide Number Placeholder 4">
            <a:extLst>
              <a:ext uri="{FF2B5EF4-FFF2-40B4-BE49-F238E27FC236}">
                <a16:creationId xmlns:a16="http://schemas.microsoft.com/office/drawing/2014/main" id="{2A26E15E-332D-426E-A91F-2E0F20CD07F4}"/>
              </a:ext>
            </a:extLst>
          </p:cNvPr>
          <p:cNvSpPr>
            <a:spLocks noGrp="1"/>
          </p:cNvSpPr>
          <p:nvPr>
            <p:ph type="sldNum" sz="quarter" idx="12"/>
          </p:nvPr>
        </p:nvSpPr>
        <p:spPr/>
        <p:txBody>
          <a:bodyPr/>
          <a:lstStyle/>
          <a:p>
            <a:fld id="{60297E82-90DB-45D4-A064-C1D98BCA88BB}" type="slidenum">
              <a:rPr lang="en-US" smtClean="0"/>
              <a:t>‹#›</a:t>
            </a:fld>
            <a:endParaRPr lang="en-US"/>
          </a:p>
        </p:txBody>
      </p:sp>
    </p:spTree>
    <p:extLst>
      <p:ext uri="{BB962C8B-B14F-4D97-AF65-F5344CB8AC3E}">
        <p14:creationId xmlns:p14="http://schemas.microsoft.com/office/powerpoint/2010/main" val="3036208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E6E7FA-5746-4A55-95D9-11EFE3BF7704}"/>
              </a:ext>
            </a:extLst>
          </p:cNvPr>
          <p:cNvSpPr>
            <a:spLocks noGrp="1"/>
          </p:cNvSpPr>
          <p:nvPr>
            <p:ph type="dt" sz="half" idx="10"/>
          </p:nvPr>
        </p:nvSpPr>
        <p:spPr/>
        <p:txBody>
          <a:bodyPr/>
          <a:lstStyle/>
          <a:p>
            <a:fld id="{B321E8F7-C97C-438E-8A57-0C7E84384B36}" type="datetime1">
              <a:rPr lang="en-US" smtClean="0"/>
              <a:t>1/2/2019</a:t>
            </a:fld>
            <a:endParaRPr lang="en-US"/>
          </a:p>
        </p:txBody>
      </p:sp>
      <p:sp>
        <p:nvSpPr>
          <p:cNvPr id="3" name="Footer Placeholder 2">
            <a:extLst>
              <a:ext uri="{FF2B5EF4-FFF2-40B4-BE49-F238E27FC236}">
                <a16:creationId xmlns:a16="http://schemas.microsoft.com/office/drawing/2014/main" id="{20DCE014-E140-4D8D-BA63-4C6C14B1B87D}"/>
              </a:ext>
            </a:extLst>
          </p:cNvPr>
          <p:cNvSpPr>
            <a:spLocks noGrp="1"/>
          </p:cNvSpPr>
          <p:nvPr>
            <p:ph type="ftr" sz="quarter" idx="11"/>
          </p:nvPr>
        </p:nvSpPr>
        <p:spPr/>
        <p:txBody>
          <a:bodyPr/>
          <a:lstStyle/>
          <a:p>
            <a:r>
              <a:rPr lang="en-US"/>
              <a:t>© Copyright 2018 Worthy and James Publishing</a:t>
            </a:r>
          </a:p>
        </p:txBody>
      </p:sp>
      <p:sp>
        <p:nvSpPr>
          <p:cNvPr id="4" name="Slide Number Placeholder 3">
            <a:extLst>
              <a:ext uri="{FF2B5EF4-FFF2-40B4-BE49-F238E27FC236}">
                <a16:creationId xmlns:a16="http://schemas.microsoft.com/office/drawing/2014/main" id="{4593DEEC-DEBF-4645-9E02-98E80C3E9944}"/>
              </a:ext>
            </a:extLst>
          </p:cNvPr>
          <p:cNvSpPr>
            <a:spLocks noGrp="1"/>
          </p:cNvSpPr>
          <p:nvPr>
            <p:ph type="sldNum" sz="quarter" idx="12"/>
          </p:nvPr>
        </p:nvSpPr>
        <p:spPr/>
        <p:txBody>
          <a:bodyPr/>
          <a:lstStyle/>
          <a:p>
            <a:fld id="{60297E82-90DB-45D4-A064-C1D98BCA88BB}" type="slidenum">
              <a:rPr lang="en-US" smtClean="0"/>
              <a:t>‹#›</a:t>
            </a:fld>
            <a:endParaRPr lang="en-US"/>
          </a:p>
        </p:txBody>
      </p:sp>
    </p:spTree>
    <p:extLst>
      <p:ext uri="{BB962C8B-B14F-4D97-AF65-F5344CB8AC3E}">
        <p14:creationId xmlns:p14="http://schemas.microsoft.com/office/powerpoint/2010/main" val="1756676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58E0E-B308-4B6C-9F32-08F19CCA04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DF0CB5-A325-4775-BA53-13AF3A0C85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E8C718-4820-4E6E-A999-92B4158492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40D6CF-4DEF-4426-9F65-5147FF6782AE}"/>
              </a:ext>
            </a:extLst>
          </p:cNvPr>
          <p:cNvSpPr>
            <a:spLocks noGrp="1"/>
          </p:cNvSpPr>
          <p:nvPr>
            <p:ph type="dt" sz="half" idx="10"/>
          </p:nvPr>
        </p:nvSpPr>
        <p:spPr/>
        <p:txBody>
          <a:bodyPr/>
          <a:lstStyle/>
          <a:p>
            <a:fld id="{0EB41EE4-B7CC-426D-AF80-E9DB97AF689B}" type="datetime1">
              <a:rPr lang="en-US" smtClean="0"/>
              <a:t>1/2/2019</a:t>
            </a:fld>
            <a:endParaRPr lang="en-US"/>
          </a:p>
        </p:txBody>
      </p:sp>
      <p:sp>
        <p:nvSpPr>
          <p:cNvPr id="6" name="Footer Placeholder 5">
            <a:extLst>
              <a:ext uri="{FF2B5EF4-FFF2-40B4-BE49-F238E27FC236}">
                <a16:creationId xmlns:a16="http://schemas.microsoft.com/office/drawing/2014/main" id="{FABF38B7-044D-4CB2-80EA-CB14BBE1CC5E}"/>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46A1140A-1AA6-4147-9B02-8F200ED658F6}"/>
              </a:ext>
            </a:extLst>
          </p:cNvPr>
          <p:cNvSpPr>
            <a:spLocks noGrp="1"/>
          </p:cNvSpPr>
          <p:nvPr>
            <p:ph type="sldNum" sz="quarter" idx="12"/>
          </p:nvPr>
        </p:nvSpPr>
        <p:spPr/>
        <p:txBody>
          <a:bodyPr/>
          <a:lstStyle/>
          <a:p>
            <a:fld id="{60297E82-90DB-45D4-A064-C1D98BCA88BB}" type="slidenum">
              <a:rPr lang="en-US" smtClean="0"/>
              <a:t>‹#›</a:t>
            </a:fld>
            <a:endParaRPr lang="en-US"/>
          </a:p>
        </p:txBody>
      </p:sp>
    </p:spTree>
    <p:extLst>
      <p:ext uri="{BB962C8B-B14F-4D97-AF65-F5344CB8AC3E}">
        <p14:creationId xmlns:p14="http://schemas.microsoft.com/office/powerpoint/2010/main" val="2586335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6B184-9002-495E-8830-DF4B06E104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172CDE5-A783-421C-92B8-96E790C808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9882C8F-4ADF-4FD6-9AB6-7225108D2C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CB602CB-5374-4100-B57F-5BA0F95E73F7}"/>
              </a:ext>
            </a:extLst>
          </p:cNvPr>
          <p:cNvSpPr>
            <a:spLocks noGrp="1"/>
          </p:cNvSpPr>
          <p:nvPr>
            <p:ph type="dt" sz="half" idx="10"/>
          </p:nvPr>
        </p:nvSpPr>
        <p:spPr/>
        <p:txBody>
          <a:bodyPr/>
          <a:lstStyle/>
          <a:p>
            <a:fld id="{8F462948-94FE-4DF3-93C3-F32F37EC82E6}" type="datetime1">
              <a:rPr lang="en-US" smtClean="0"/>
              <a:t>1/2/2019</a:t>
            </a:fld>
            <a:endParaRPr lang="en-US"/>
          </a:p>
        </p:txBody>
      </p:sp>
      <p:sp>
        <p:nvSpPr>
          <p:cNvPr id="6" name="Footer Placeholder 5">
            <a:extLst>
              <a:ext uri="{FF2B5EF4-FFF2-40B4-BE49-F238E27FC236}">
                <a16:creationId xmlns:a16="http://schemas.microsoft.com/office/drawing/2014/main" id="{0D14A8C4-31EA-4C53-85BC-BFF818B1A205}"/>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2C4B4AD4-66F5-47BB-97E9-DF1F47FFA39A}"/>
              </a:ext>
            </a:extLst>
          </p:cNvPr>
          <p:cNvSpPr>
            <a:spLocks noGrp="1"/>
          </p:cNvSpPr>
          <p:nvPr>
            <p:ph type="sldNum" sz="quarter" idx="12"/>
          </p:nvPr>
        </p:nvSpPr>
        <p:spPr/>
        <p:txBody>
          <a:bodyPr/>
          <a:lstStyle/>
          <a:p>
            <a:fld id="{60297E82-90DB-45D4-A064-C1D98BCA88BB}" type="slidenum">
              <a:rPr lang="en-US" smtClean="0"/>
              <a:t>‹#›</a:t>
            </a:fld>
            <a:endParaRPr lang="en-US"/>
          </a:p>
        </p:txBody>
      </p:sp>
    </p:spTree>
    <p:extLst>
      <p:ext uri="{BB962C8B-B14F-4D97-AF65-F5344CB8AC3E}">
        <p14:creationId xmlns:p14="http://schemas.microsoft.com/office/powerpoint/2010/main" val="2341154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0BA31F-39D3-4FD1-9205-59A5CBE89D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41878B9-2DFE-4493-AA14-5E98F073AC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16805A-83F7-4EF6-AAD0-9D585FBDEA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340F4-91F9-42C7-A268-A0786F9E5EBE}" type="datetime1">
              <a:rPr lang="en-US" smtClean="0"/>
              <a:t>1/2/2019</a:t>
            </a:fld>
            <a:endParaRPr lang="en-US"/>
          </a:p>
        </p:txBody>
      </p:sp>
      <p:sp>
        <p:nvSpPr>
          <p:cNvPr id="5" name="Footer Placeholder 4">
            <a:extLst>
              <a:ext uri="{FF2B5EF4-FFF2-40B4-BE49-F238E27FC236}">
                <a16:creationId xmlns:a16="http://schemas.microsoft.com/office/drawing/2014/main" id="{1C1BF8CB-676B-438C-B968-B72F750B6A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a:extLst>
              <a:ext uri="{FF2B5EF4-FFF2-40B4-BE49-F238E27FC236}">
                <a16:creationId xmlns:a16="http://schemas.microsoft.com/office/drawing/2014/main" id="{F7F76D41-40A6-4137-A67D-5FC787D496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297E82-90DB-45D4-A064-C1D98BCA88BB}" type="slidenum">
              <a:rPr lang="en-US" smtClean="0"/>
              <a:t>‹#›</a:t>
            </a:fld>
            <a:endParaRPr lang="en-US"/>
          </a:p>
        </p:txBody>
      </p:sp>
    </p:spTree>
    <p:extLst>
      <p:ext uri="{BB962C8B-B14F-4D97-AF65-F5344CB8AC3E}">
        <p14:creationId xmlns:p14="http://schemas.microsoft.com/office/powerpoint/2010/main" val="2571934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2 </a:t>
            </a:r>
            <a:br>
              <a:rPr lang="en-US" sz="4700" dirty="0">
                <a:solidFill>
                  <a:schemeClr val="bg1"/>
                </a:solidFill>
              </a:rPr>
            </a:br>
            <a:endParaRPr lang="en-US" sz="4700" dirty="0">
              <a:solidFill>
                <a:schemeClr val="bg1"/>
              </a:solidFill>
            </a:endParaRPr>
          </a:p>
        </p:txBody>
      </p:sp>
      <p:pic>
        <p:nvPicPr>
          <p:cNvPr id="8" name="Picture 7">
            <a:extLst>
              <a:ext uri="{FF2B5EF4-FFF2-40B4-BE49-F238E27FC236}">
                <a16:creationId xmlns:a16="http://schemas.microsoft.com/office/drawing/2014/main" id="{A7F7E53F-6776-47ED-98DE-15ACDA23F7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5343924" cy="6858000"/>
          </a:xfrm>
          <a:prstGeom prst="rect">
            <a:avLst/>
          </a:prstGeom>
        </p:spPr>
      </p:pic>
    </p:spTree>
    <p:extLst>
      <p:ext uri="{BB962C8B-B14F-4D97-AF65-F5344CB8AC3E}">
        <p14:creationId xmlns:p14="http://schemas.microsoft.com/office/powerpoint/2010/main" val="1763539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451F83-96C9-48F4-906B-F3BA4D74BC0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F5EBFB48-1BD5-4DB7-A101-60F16F8DD624}"/>
              </a:ext>
            </a:extLst>
          </p:cNvPr>
          <p:cNvSpPr/>
          <p:nvPr/>
        </p:nvSpPr>
        <p:spPr>
          <a:xfrm>
            <a:off x="712550" y="260987"/>
            <a:ext cx="10415891" cy="992579"/>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 Income Statement (partial),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B13F96DF-A1C1-4AF1-9717-97CFC4EFBE62}"/>
              </a:ext>
            </a:extLst>
          </p:cNvPr>
          <p:cNvSpPr/>
          <p:nvPr/>
        </p:nvSpPr>
        <p:spPr>
          <a:xfrm>
            <a:off x="382624" y="1174963"/>
            <a:ext cx="11692646" cy="584775"/>
          </a:xfrm>
          <a:prstGeom prst="rect">
            <a:avLst/>
          </a:prstGeom>
        </p:spPr>
        <p:txBody>
          <a:bodyPr wrap="square">
            <a:spAutoFit/>
          </a:bodyPr>
          <a:lstStyle/>
          <a:p>
            <a:r>
              <a:rPr lang="en-US" sz="1600" b="1" dirty="0">
                <a:latin typeface="Times" panose="02020603050405020304" pitchFamily="18" charset="0"/>
                <a:ea typeface="MS Mincho" panose="02020609040205080304" pitchFamily="49" charset="-128"/>
                <a:cs typeface="Times New Roman" panose="02020603050405020304" pitchFamily="18" charset="0"/>
              </a:rPr>
              <a:t>• </a:t>
            </a:r>
            <a:r>
              <a:rPr lang="en-US" sz="1600" dirty="0">
                <a:latin typeface="Times" panose="02020603050405020304" pitchFamily="18" charset="0"/>
                <a:ea typeface="MS Mincho" panose="02020609040205080304" pitchFamily="49" charset="-128"/>
                <a:cs typeface="Times New Roman" panose="02020603050405020304" pitchFamily="18" charset="0"/>
              </a:rPr>
              <a:t>Sometimes operating expenses are further detailed into </a:t>
            </a:r>
            <a:r>
              <a:rPr lang="en-US" sz="1600" b="1" dirty="0">
                <a:solidFill>
                  <a:schemeClr val="accent1"/>
                </a:solidFill>
                <a:latin typeface="Times" panose="02020603050405020304" pitchFamily="18" charset="0"/>
                <a:ea typeface="MS Mincho" panose="02020609040205080304" pitchFamily="49" charset="-128"/>
                <a:cs typeface="Times New Roman" panose="02020603050405020304" pitchFamily="18" charset="0"/>
              </a:rPr>
              <a:t>selling expenses </a:t>
            </a:r>
            <a:r>
              <a:rPr lang="en-US" sz="1600" dirty="0">
                <a:latin typeface="Times" panose="02020603050405020304" pitchFamily="18" charset="0"/>
                <a:ea typeface="MS Mincho" panose="02020609040205080304" pitchFamily="49" charset="-128"/>
                <a:cs typeface="Times New Roman" panose="02020603050405020304" pitchFamily="18" charset="0"/>
              </a:rPr>
              <a:t>and </a:t>
            </a:r>
            <a:r>
              <a:rPr lang="en-US" sz="1600" b="1" dirty="0">
                <a:solidFill>
                  <a:schemeClr val="accent1"/>
                </a:solidFill>
                <a:latin typeface="Times" panose="02020603050405020304" pitchFamily="18" charset="0"/>
                <a:ea typeface="MS Mincho" panose="02020609040205080304" pitchFamily="49" charset="-128"/>
                <a:cs typeface="Times New Roman" panose="02020603050405020304" pitchFamily="18" charset="0"/>
              </a:rPr>
              <a:t>administrative expenses </a:t>
            </a:r>
            <a:r>
              <a:rPr lang="en-US" sz="1600" dirty="0">
                <a:latin typeface="Times" panose="02020603050405020304" pitchFamily="18" charset="0"/>
                <a:ea typeface="MS Mincho" panose="02020609040205080304" pitchFamily="49" charset="-128"/>
                <a:cs typeface="Times New Roman" panose="02020603050405020304" pitchFamily="18" charset="0"/>
              </a:rPr>
              <a:t>(also called “</a:t>
            </a:r>
            <a:r>
              <a:rPr lang="en-US" sz="1600" b="1" dirty="0">
                <a:solidFill>
                  <a:schemeClr val="accent1"/>
                </a:solidFill>
                <a:latin typeface="Times" panose="02020603050405020304" pitchFamily="18" charset="0"/>
                <a:ea typeface="MS Mincho" panose="02020609040205080304" pitchFamily="49" charset="-128"/>
                <a:cs typeface="Times New Roman" panose="02020603050405020304" pitchFamily="18" charset="0"/>
              </a:rPr>
              <a:t>general and administrative</a:t>
            </a:r>
            <a:r>
              <a:rPr lang="en-US" sz="1600" dirty="0">
                <a:latin typeface="Times" panose="02020603050405020304" pitchFamily="18" charset="0"/>
                <a:ea typeface="MS Mincho" panose="02020609040205080304" pitchFamily="49" charset="-128"/>
                <a:cs typeface="Times New Roman" panose="02020603050405020304" pitchFamily="18" charset="0"/>
              </a:rPr>
              <a:t>”) as shown below.</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D77ADC7C-B7D3-474D-9AF3-A1AF432528E2}"/>
              </a:ext>
            </a:extLst>
          </p:cNvPr>
          <p:cNvGraphicFramePr>
            <a:graphicFrameLocks noGrp="1"/>
          </p:cNvGraphicFramePr>
          <p:nvPr>
            <p:extLst>
              <p:ext uri="{D42A27DB-BD31-4B8C-83A1-F6EECF244321}">
                <p14:modId xmlns:p14="http://schemas.microsoft.com/office/powerpoint/2010/main" val="499647705"/>
              </p:ext>
            </p:extLst>
          </p:nvPr>
        </p:nvGraphicFramePr>
        <p:xfrm>
          <a:off x="2071992" y="1925087"/>
          <a:ext cx="6993696" cy="4454544"/>
        </p:xfrm>
        <a:graphic>
          <a:graphicData uri="http://schemas.openxmlformats.org/drawingml/2006/table">
            <a:tbl>
              <a:tblPr firstRow="1" firstCol="1" bandRow="1">
                <a:tableStyleId>{2D5ABB26-0587-4C30-8999-92F81FD0307C}</a:tableStyleId>
              </a:tblPr>
              <a:tblGrid>
                <a:gridCol w="255214">
                  <a:extLst>
                    <a:ext uri="{9D8B030D-6E8A-4147-A177-3AD203B41FA5}">
                      <a16:colId xmlns:a16="http://schemas.microsoft.com/office/drawing/2014/main" val="3762924191"/>
                    </a:ext>
                  </a:extLst>
                </a:gridCol>
                <a:gridCol w="3521211">
                  <a:extLst>
                    <a:ext uri="{9D8B030D-6E8A-4147-A177-3AD203B41FA5}">
                      <a16:colId xmlns:a16="http://schemas.microsoft.com/office/drawing/2014/main" val="1869758552"/>
                    </a:ext>
                  </a:extLst>
                </a:gridCol>
                <a:gridCol w="255214">
                  <a:extLst>
                    <a:ext uri="{9D8B030D-6E8A-4147-A177-3AD203B41FA5}">
                      <a16:colId xmlns:a16="http://schemas.microsoft.com/office/drawing/2014/main" val="3255324921"/>
                    </a:ext>
                  </a:extLst>
                </a:gridCol>
                <a:gridCol w="971687">
                  <a:extLst>
                    <a:ext uri="{9D8B030D-6E8A-4147-A177-3AD203B41FA5}">
                      <a16:colId xmlns:a16="http://schemas.microsoft.com/office/drawing/2014/main" val="3012294304"/>
                    </a:ext>
                  </a:extLst>
                </a:gridCol>
                <a:gridCol w="832874">
                  <a:extLst>
                    <a:ext uri="{9D8B030D-6E8A-4147-A177-3AD203B41FA5}">
                      <a16:colId xmlns:a16="http://schemas.microsoft.com/office/drawing/2014/main" val="2465635654"/>
                    </a:ext>
                  </a:extLst>
                </a:gridCol>
                <a:gridCol w="902282">
                  <a:extLst>
                    <a:ext uri="{9D8B030D-6E8A-4147-A177-3AD203B41FA5}">
                      <a16:colId xmlns:a16="http://schemas.microsoft.com/office/drawing/2014/main" val="2755577855"/>
                    </a:ext>
                  </a:extLst>
                </a:gridCol>
                <a:gridCol w="255214">
                  <a:extLst>
                    <a:ext uri="{9D8B030D-6E8A-4147-A177-3AD203B41FA5}">
                      <a16:colId xmlns:a16="http://schemas.microsoft.com/office/drawing/2014/main" val="1269740338"/>
                    </a:ext>
                  </a:extLst>
                </a:gridCol>
              </a:tblGrid>
              <a:tr h="150046">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Operating expenses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90131285"/>
                  </a:ext>
                </a:extLst>
              </a:tr>
              <a:tr h="150046">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b="1" dirty="0">
                          <a:solidFill>
                            <a:schemeClr val="accent1"/>
                          </a:solidFill>
                          <a:effectLst/>
                        </a:rPr>
                        <a:t>    Selling expenses</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65663550"/>
                  </a:ext>
                </a:extLst>
              </a:tr>
              <a:tr h="30009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Advertising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11,170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31008247"/>
                  </a:ext>
                </a:extLst>
              </a:tr>
              <a:tr h="30009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Freight-out..........................................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       1,200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95758321"/>
                  </a:ext>
                </a:extLst>
              </a:tr>
              <a:tr h="30009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Wages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     21,000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35557619"/>
                  </a:ext>
                </a:extLst>
              </a:tr>
              <a:tr h="30009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Total selling expenses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33,370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94961496"/>
                  </a:ext>
                </a:extLst>
              </a:tr>
              <a:tr h="150046">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b="1" dirty="0">
                          <a:solidFill>
                            <a:schemeClr val="accent1"/>
                          </a:solidFill>
                          <a:effectLst/>
                        </a:rPr>
                        <a:t>    Administrative expenses</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44632047"/>
                  </a:ext>
                </a:extLst>
              </a:tr>
              <a:tr h="30009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Rent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41119362"/>
                  </a:ext>
                </a:extLst>
              </a:tr>
              <a:tr h="30009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Wages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48,300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31845890"/>
                  </a:ext>
                </a:extLst>
              </a:tr>
              <a:tr h="30009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Utilities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5,750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42270628"/>
                  </a:ext>
                </a:extLst>
              </a:tr>
              <a:tr h="30009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Total administrative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59,050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43086240"/>
                  </a:ext>
                </a:extLst>
              </a:tr>
              <a:tr h="30009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Total operating expenses...................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92,420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49053521"/>
                  </a:ext>
                </a:extLst>
              </a:tr>
              <a:tr h="30009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Income before tax......................................</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27,780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72034182"/>
                  </a:ext>
                </a:extLst>
              </a:tr>
              <a:tr h="30009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a:effectLst/>
                        </a:rPr>
                        <a:t>          Income tax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01501297"/>
                  </a:ext>
                </a:extLst>
              </a:tr>
              <a:tr h="30009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Net income..........................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$22,780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40595936"/>
                  </a:ext>
                </a:extLst>
              </a:tr>
              <a:tr h="150046">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B w="12700" cap="flat" cmpd="sng" algn="ctr">
                      <a:solidFill>
                        <a:schemeClr val="tx1"/>
                      </a:solidFill>
                      <a:prstDash val="solid"/>
                      <a:round/>
                      <a:headEnd type="none" w="med" len="med"/>
                      <a:tailEnd type="none" w="med" len="med"/>
                    </a:lnB>
                  </a:tcPr>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B w="12700" cap="flat" cmpd="sng" algn="ctr">
                      <a:solidFill>
                        <a:schemeClr val="tx1"/>
                      </a:solidFill>
                      <a:prstDash val="solid"/>
                      <a:round/>
                      <a:headEnd type="none" w="med" len="med"/>
                      <a:tailEnd type="none" w="med" len="med"/>
                    </a:lnB>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B w="12700" cap="flat" cmpd="sng" algn="ctr">
                      <a:solidFill>
                        <a:schemeClr val="tx1"/>
                      </a:solidFill>
                      <a:prstDash val="solid"/>
                      <a:round/>
                      <a:headEnd type="none" w="med" len="med"/>
                      <a:tailEnd type="none" w="med" len="med"/>
                    </a:lnB>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B w="12700" cap="flat" cmpd="sng" algn="ctr">
                      <a:solidFill>
                        <a:schemeClr val="tx1"/>
                      </a:solidFill>
                      <a:prstDash val="solid"/>
                      <a:round/>
                      <a:headEnd type="none" w="med" len="med"/>
                      <a:tailEnd type="none" w="med" len="med"/>
                    </a:lnB>
                  </a:tcPr>
                </a:tc>
                <a:tc>
                  <a:txBody>
                    <a:bodyPr/>
                    <a:lstStyle/>
                    <a:p>
                      <a:pPr marL="0" marR="3937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0168475"/>
                  </a:ext>
                </a:extLst>
              </a:tr>
            </a:tbl>
          </a:graphicData>
        </a:graphic>
      </p:graphicFrame>
      <p:cxnSp>
        <p:nvCxnSpPr>
          <p:cNvPr id="7" name="Straight Connector 6">
            <a:extLst>
              <a:ext uri="{FF2B5EF4-FFF2-40B4-BE49-F238E27FC236}">
                <a16:creationId xmlns:a16="http://schemas.microsoft.com/office/drawing/2014/main" id="{66D94ECF-56CD-42C8-8DE3-A4357A2306CD}"/>
              </a:ext>
            </a:extLst>
          </p:cNvPr>
          <p:cNvCxnSpPr/>
          <p:nvPr/>
        </p:nvCxnSpPr>
        <p:spPr>
          <a:xfrm>
            <a:off x="2071992" y="1925087"/>
            <a:ext cx="6993696"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8DAB8DA-77FA-4FA9-9640-E02A0B47A282}"/>
              </a:ext>
            </a:extLst>
          </p:cNvPr>
          <p:cNvCxnSpPr/>
          <p:nvPr/>
        </p:nvCxnSpPr>
        <p:spPr>
          <a:xfrm>
            <a:off x="7169288" y="4857346"/>
            <a:ext cx="6809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10B5EC0-0A4D-4494-BD22-0D478950FEDC}"/>
              </a:ext>
            </a:extLst>
          </p:cNvPr>
          <p:cNvCxnSpPr/>
          <p:nvPr/>
        </p:nvCxnSpPr>
        <p:spPr>
          <a:xfrm>
            <a:off x="6381345" y="3166811"/>
            <a:ext cx="6809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8BCD2AC-A1F5-4190-BA08-4A1D07F7CB1F}"/>
              </a:ext>
            </a:extLst>
          </p:cNvPr>
          <p:cNvCxnSpPr/>
          <p:nvPr/>
        </p:nvCxnSpPr>
        <p:spPr>
          <a:xfrm>
            <a:off x="8023700" y="5178969"/>
            <a:ext cx="6809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12F2251-E76C-473E-881C-5E2E9E790952}"/>
              </a:ext>
            </a:extLst>
          </p:cNvPr>
          <p:cNvCxnSpPr/>
          <p:nvPr/>
        </p:nvCxnSpPr>
        <p:spPr>
          <a:xfrm>
            <a:off x="8023700" y="5752289"/>
            <a:ext cx="6809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75875F3-CB44-45D5-BD2A-62FCC6FB075B}"/>
              </a:ext>
            </a:extLst>
          </p:cNvPr>
          <p:cNvCxnSpPr/>
          <p:nvPr/>
        </p:nvCxnSpPr>
        <p:spPr>
          <a:xfrm>
            <a:off x="6381345" y="4552544"/>
            <a:ext cx="6809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8A54A46-6757-4660-A051-81334081169F}"/>
              </a:ext>
            </a:extLst>
          </p:cNvPr>
          <p:cNvCxnSpPr/>
          <p:nvPr/>
        </p:nvCxnSpPr>
        <p:spPr>
          <a:xfrm>
            <a:off x="8023700" y="6073307"/>
            <a:ext cx="6809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38EB504-BF73-4D2C-A217-96DC08455CF7}"/>
              </a:ext>
            </a:extLst>
          </p:cNvPr>
          <p:cNvCxnSpPr/>
          <p:nvPr/>
        </p:nvCxnSpPr>
        <p:spPr>
          <a:xfrm>
            <a:off x="8023700" y="6108969"/>
            <a:ext cx="6809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732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F1F9C04-BCE5-466D-8467-C6B0727CA55B}"/>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70ABD3B-533F-43F1-BCB3-1E94FA03AE1A}"/>
              </a:ext>
            </a:extLst>
          </p:cNvPr>
          <p:cNvSpPr/>
          <p:nvPr/>
        </p:nvSpPr>
        <p:spPr>
          <a:xfrm>
            <a:off x="3048000" y="236395"/>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Income Statement,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4E92BBD1-1F19-4BAB-9C89-F80C8D9A8A8C}"/>
              </a:ext>
            </a:extLst>
          </p:cNvPr>
          <p:cNvSpPr/>
          <p:nvPr/>
        </p:nvSpPr>
        <p:spPr>
          <a:xfrm>
            <a:off x="1585609" y="1377821"/>
            <a:ext cx="9338553" cy="4462760"/>
          </a:xfrm>
          <a:prstGeom prst="rect">
            <a:avLst/>
          </a:prstGeom>
        </p:spPr>
        <p:txBody>
          <a:bodyPr wrap="square">
            <a:spAutoFit/>
          </a:bodyPr>
          <a:lstStyle/>
          <a:p>
            <a:pPr marL="117475" indent="-117475"/>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Generally Accepted Accounting Principles (GAAP) require that income statement items that are incidental – not part of regular operations – be disclosed separately at the bottom of an income statement.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These items are part of a section called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Other</a:t>
            </a: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b="1" dirty="0">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There is no single list of these items, because business operations vary.  However, typical items are: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sz="1100" dirty="0">
                <a:effectLst/>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Interest revenue and interest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sz="1100" dirty="0">
                <a:effectLst/>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Gains and losses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sz="1100" dirty="0">
                <a:effectLst/>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Other revenues and other expenses incidental to being in business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An example is on the next slide.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sz="1400" dirty="0">
                <a:effectLst/>
                <a:latin typeface="Times" panose="02020603050405020304" pitchFamily="18" charset="0"/>
                <a:ea typeface="MS Mincho" panose="02020609040205080304" pitchFamily="49" charset="-128"/>
                <a:cs typeface="Times New Roman" panose="02020603050405020304" pitchFamily="18" charset="0"/>
              </a:rPr>
              <a:t> </a:t>
            </a:r>
          </a:p>
        </p:txBody>
      </p:sp>
    </p:spTree>
    <p:extLst>
      <p:ext uri="{BB962C8B-B14F-4D97-AF65-F5344CB8AC3E}">
        <p14:creationId xmlns:p14="http://schemas.microsoft.com/office/powerpoint/2010/main" val="2936423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B1E4631-1A01-4E35-AF87-BADF1E492F3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57AE5EBC-8DAE-47CB-A8BA-2EC393F4EEC1}"/>
              </a:ext>
            </a:extLst>
          </p:cNvPr>
          <p:cNvSpPr/>
          <p:nvPr/>
        </p:nvSpPr>
        <p:spPr>
          <a:xfrm>
            <a:off x="2921540" y="226668"/>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Income Statement (partial),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3518DCF6-4F00-4EB4-A7C7-D999F5BE18B3}"/>
              </a:ext>
            </a:extLst>
          </p:cNvPr>
          <p:cNvGraphicFramePr>
            <a:graphicFrameLocks noGrp="1"/>
          </p:cNvGraphicFramePr>
          <p:nvPr>
            <p:extLst>
              <p:ext uri="{D42A27DB-BD31-4B8C-83A1-F6EECF244321}">
                <p14:modId xmlns:p14="http://schemas.microsoft.com/office/powerpoint/2010/main" val="2298501028"/>
              </p:ext>
            </p:extLst>
          </p:nvPr>
        </p:nvGraphicFramePr>
        <p:xfrm>
          <a:off x="2438400" y="1494058"/>
          <a:ext cx="7062279" cy="3907851"/>
        </p:xfrm>
        <a:graphic>
          <a:graphicData uri="http://schemas.openxmlformats.org/drawingml/2006/table">
            <a:tbl>
              <a:tblPr firstRow="1" firstCol="1" bandRow="1">
                <a:tableStyleId>{2D5ABB26-0587-4C30-8999-92F81FD0307C}</a:tableStyleId>
              </a:tblPr>
              <a:tblGrid>
                <a:gridCol w="263237">
                  <a:extLst>
                    <a:ext uri="{9D8B030D-6E8A-4147-A177-3AD203B41FA5}">
                      <a16:colId xmlns:a16="http://schemas.microsoft.com/office/drawing/2014/main" val="262403556"/>
                    </a:ext>
                  </a:extLst>
                </a:gridCol>
                <a:gridCol w="3586343">
                  <a:extLst>
                    <a:ext uri="{9D8B030D-6E8A-4147-A177-3AD203B41FA5}">
                      <a16:colId xmlns:a16="http://schemas.microsoft.com/office/drawing/2014/main" val="2261350447"/>
                    </a:ext>
                  </a:extLst>
                </a:gridCol>
                <a:gridCol w="263237">
                  <a:extLst>
                    <a:ext uri="{9D8B030D-6E8A-4147-A177-3AD203B41FA5}">
                      <a16:colId xmlns:a16="http://schemas.microsoft.com/office/drawing/2014/main" val="1210971300"/>
                    </a:ext>
                  </a:extLst>
                </a:gridCol>
                <a:gridCol w="918972">
                  <a:extLst>
                    <a:ext uri="{9D8B030D-6E8A-4147-A177-3AD203B41FA5}">
                      <a16:colId xmlns:a16="http://schemas.microsoft.com/office/drawing/2014/main" val="3909063740"/>
                    </a:ext>
                  </a:extLst>
                </a:gridCol>
                <a:gridCol w="848281">
                  <a:extLst>
                    <a:ext uri="{9D8B030D-6E8A-4147-A177-3AD203B41FA5}">
                      <a16:colId xmlns:a16="http://schemas.microsoft.com/office/drawing/2014/main" val="2866146313"/>
                    </a:ext>
                  </a:extLst>
                </a:gridCol>
                <a:gridCol w="918972">
                  <a:extLst>
                    <a:ext uri="{9D8B030D-6E8A-4147-A177-3AD203B41FA5}">
                      <a16:colId xmlns:a16="http://schemas.microsoft.com/office/drawing/2014/main" val="2696338015"/>
                    </a:ext>
                  </a:extLst>
                </a:gridCol>
                <a:gridCol w="263237">
                  <a:extLst>
                    <a:ext uri="{9D8B030D-6E8A-4147-A177-3AD203B41FA5}">
                      <a16:colId xmlns:a16="http://schemas.microsoft.com/office/drawing/2014/main" val="4008787736"/>
                    </a:ext>
                  </a:extLst>
                </a:gridCol>
              </a:tblGrid>
              <a:tr h="140366">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55921030"/>
                  </a:ext>
                </a:extLst>
              </a:tr>
              <a:tr h="140366">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Operating expenses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84616342"/>
                  </a:ext>
                </a:extLst>
              </a:tr>
              <a:tr h="63665">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Advertising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11,170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82640274"/>
                  </a:ext>
                </a:extLst>
              </a:tr>
              <a:tr h="103946">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Freight-out...........................................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ctr">
                        <a:spcBef>
                          <a:spcPts val="0"/>
                        </a:spcBef>
                        <a:spcAft>
                          <a:spcPts val="0"/>
                        </a:spcAft>
                      </a:pPr>
                      <a:r>
                        <a:rPr lang="en-US" sz="1400" dirty="0">
                          <a:effectLst/>
                        </a:rPr>
                        <a:t>       1,200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47064004"/>
                  </a:ext>
                </a:extLst>
              </a:tr>
              <a:tr h="35779">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Rent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07872148"/>
                  </a:ext>
                </a:extLst>
              </a:tr>
              <a:tr h="0">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Wages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69,300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44532806"/>
                  </a:ext>
                </a:extLst>
              </a:tr>
              <a:tr h="0">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Utilities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5,750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32014654"/>
                  </a:ext>
                </a:extLst>
              </a:tr>
              <a:tr h="97851">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Total operating expenses................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92,420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39817321"/>
                  </a:ext>
                </a:extLst>
              </a:tr>
              <a:tr h="0">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Operating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solidFill>
                      <a:schemeClr val="accent5">
                        <a:lumMod val="40000"/>
                        <a:lumOff val="60000"/>
                      </a:schemeClr>
                    </a:solidFill>
                  </a:tcPr>
                </a:tc>
                <a:tc>
                  <a:txBody>
                    <a:bodyPr/>
                    <a:lstStyle/>
                    <a:p>
                      <a:pPr marL="57150" marR="0" indent="-5715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solidFill>
                      <a:schemeClr val="accent5">
                        <a:lumMod val="40000"/>
                        <a:lumOff val="60000"/>
                      </a:schemeClr>
                    </a:solidFill>
                  </a:tcPr>
                </a:tc>
                <a:tc>
                  <a:txBody>
                    <a:bodyPr/>
                    <a:lstStyle/>
                    <a:p>
                      <a:pPr marL="57150" marR="0" indent="-5715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solidFill>
                      <a:schemeClr val="accent5">
                        <a:lumMod val="40000"/>
                        <a:lumOff val="60000"/>
                      </a:schemeClr>
                    </a:solidFill>
                  </a:tcPr>
                </a:tc>
                <a:tc>
                  <a:txBody>
                    <a:bodyPr/>
                    <a:lstStyle/>
                    <a:p>
                      <a:pPr marL="0" marR="3937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solidFill>
                      <a:schemeClr val="accent5">
                        <a:lumMod val="40000"/>
                        <a:lumOff val="60000"/>
                      </a:schemeClr>
                    </a:solidFill>
                  </a:tcPr>
                </a:tc>
                <a:tc>
                  <a:txBody>
                    <a:bodyPr/>
                    <a:lstStyle/>
                    <a:p>
                      <a:pPr marL="0" marR="39370" algn="r">
                        <a:spcBef>
                          <a:spcPts val="0"/>
                        </a:spcBef>
                        <a:spcAft>
                          <a:spcPts val="0"/>
                        </a:spcAft>
                      </a:pPr>
                      <a:r>
                        <a:rPr lang="en-US" sz="1400" dirty="0">
                          <a:effectLst/>
                        </a:rPr>
                        <a:t>22,780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solidFill>
                      <a:schemeClr val="accent5">
                        <a:lumMod val="40000"/>
                        <a:lumOff val="60000"/>
                      </a:schemeClr>
                    </a:solidFill>
                  </a:tcPr>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39269675"/>
                  </a:ext>
                </a:extLst>
              </a:tr>
              <a:tr h="140366">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Other revenues and gains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2128475"/>
                  </a:ext>
                </a:extLst>
              </a:tr>
              <a:tr h="0">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Interest revenue...................................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ctr">
                        <a:spcBef>
                          <a:spcPts val="0"/>
                        </a:spcBef>
                        <a:spcAft>
                          <a:spcPts val="0"/>
                        </a:spcAft>
                      </a:pPr>
                      <a:r>
                        <a:rPr lang="en-US" sz="1400">
                          <a:effectLst/>
                        </a:rPr>
                        <a:t>          600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5948929"/>
                  </a:ext>
                </a:extLst>
              </a:tr>
              <a:tr h="140366">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Other expenses and losses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47480283"/>
                  </a:ext>
                </a:extLst>
              </a:tr>
              <a:tr h="91366">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Interest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69572776"/>
                  </a:ext>
                </a:extLst>
              </a:tr>
              <a:tr h="0">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Loss on sale of equipment....................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3,500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0" algn="r">
                        <a:spcBef>
                          <a:spcPts val="0"/>
                        </a:spcBef>
                        <a:spcAft>
                          <a:spcPts val="0"/>
                        </a:spcAft>
                      </a:pPr>
                      <a:r>
                        <a:rPr lang="en-US" sz="1400">
                          <a:effectLst/>
                        </a:rPr>
                        <a:t>(3,700)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0" algn="r">
                        <a:spcBef>
                          <a:spcPts val="0"/>
                        </a:spcBef>
                        <a:spcAft>
                          <a:spcPts val="0"/>
                        </a:spcAft>
                      </a:pPr>
                      <a:r>
                        <a:rPr lang="en-US" sz="1400">
                          <a:effectLst/>
                        </a:rPr>
                        <a:t>(3,100)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57224111"/>
                  </a:ext>
                </a:extLst>
              </a:tr>
              <a:tr h="0">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Income before tax....................................</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19,680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49122029"/>
                  </a:ext>
                </a:extLst>
              </a:tr>
              <a:tr h="0">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Income tax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4,000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57420936"/>
                  </a:ext>
                </a:extLst>
              </a:tr>
              <a:tr h="280731">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Net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$15,680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27152154"/>
                  </a:ext>
                </a:extLst>
              </a:tr>
              <a:tr h="140366">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B w="12700" cap="flat" cmpd="sng" algn="ctr">
                      <a:solidFill>
                        <a:schemeClr val="tx1"/>
                      </a:solidFill>
                      <a:prstDash val="solid"/>
                      <a:round/>
                      <a:headEnd type="none" w="med" len="med"/>
                      <a:tailEnd type="none" w="med" len="med"/>
                    </a:lnB>
                  </a:tcPr>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B w="12700" cap="flat" cmpd="sng" algn="ctr">
                      <a:solidFill>
                        <a:schemeClr val="tx1"/>
                      </a:solidFill>
                      <a:prstDash val="solid"/>
                      <a:round/>
                      <a:headEnd type="none" w="med" len="med"/>
                      <a:tailEnd type="none" w="med" len="med"/>
                    </a:lnB>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B w="12700" cap="flat" cmpd="sng" algn="ctr">
                      <a:solidFill>
                        <a:schemeClr val="tx1"/>
                      </a:solidFill>
                      <a:prstDash val="solid"/>
                      <a:round/>
                      <a:headEnd type="none" w="med" len="med"/>
                      <a:tailEnd type="none" w="med" len="med"/>
                    </a:lnB>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B w="12700" cap="flat" cmpd="sng" algn="ctr">
                      <a:solidFill>
                        <a:schemeClr val="tx1"/>
                      </a:solidFill>
                      <a:prstDash val="solid"/>
                      <a:round/>
                      <a:headEnd type="none" w="med" len="med"/>
                      <a:tailEnd type="none" w="med" len="med"/>
                    </a:lnB>
                  </a:tcPr>
                </a:tc>
                <a:tc>
                  <a:txBody>
                    <a:bodyPr/>
                    <a:lstStyle/>
                    <a:p>
                      <a:pPr marL="0" marR="3937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2095730"/>
                  </a:ext>
                </a:extLst>
              </a:tr>
            </a:tbl>
          </a:graphicData>
        </a:graphic>
      </p:graphicFrame>
      <p:cxnSp>
        <p:nvCxnSpPr>
          <p:cNvPr id="5" name="Straight Connector 4">
            <a:extLst>
              <a:ext uri="{FF2B5EF4-FFF2-40B4-BE49-F238E27FC236}">
                <a16:creationId xmlns:a16="http://schemas.microsoft.com/office/drawing/2014/main" id="{E5436B60-DD08-4E33-B5D8-C347C69E65E3}"/>
              </a:ext>
            </a:extLst>
          </p:cNvPr>
          <p:cNvCxnSpPr>
            <a:cxnSpLocks/>
          </p:cNvCxnSpPr>
          <p:nvPr/>
        </p:nvCxnSpPr>
        <p:spPr>
          <a:xfrm>
            <a:off x="2438400" y="1494058"/>
            <a:ext cx="7062279"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CDEE61E-B500-47C1-9340-B311CC658A90}"/>
              </a:ext>
            </a:extLst>
          </p:cNvPr>
          <p:cNvCxnSpPr/>
          <p:nvPr/>
        </p:nvCxnSpPr>
        <p:spPr>
          <a:xfrm>
            <a:off x="6747754" y="4464995"/>
            <a:ext cx="6809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3B7F867-4298-4D31-B911-A38CFC7FBD69}"/>
              </a:ext>
            </a:extLst>
          </p:cNvPr>
          <p:cNvCxnSpPr/>
          <p:nvPr/>
        </p:nvCxnSpPr>
        <p:spPr>
          <a:xfrm>
            <a:off x="7574605" y="2963693"/>
            <a:ext cx="6809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D3857E6-1218-4F94-804B-024480A5D7C5}"/>
              </a:ext>
            </a:extLst>
          </p:cNvPr>
          <p:cNvCxnSpPr/>
          <p:nvPr/>
        </p:nvCxnSpPr>
        <p:spPr>
          <a:xfrm>
            <a:off x="8492247" y="3184186"/>
            <a:ext cx="6809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7700A00-8057-4D79-903F-57C0E9EFC27B}"/>
              </a:ext>
            </a:extLst>
          </p:cNvPr>
          <p:cNvCxnSpPr/>
          <p:nvPr/>
        </p:nvCxnSpPr>
        <p:spPr>
          <a:xfrm>
            <a:off x="8501975" y="4474723"/>
            <a:ext cx="6809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F3DBD6D-996A-4276-BA85-433C380178D1}"/>
              </a:ext>
            </a:extLst>
          </p:cNvPr>
          <p:cNvCxnSpPr/>
          <p:nvPr/>
        </p:nvCxnSpPr>
        <p:spPr>
          <a:xfrm>
            <a:off x="8501975" y="4896256"/>
            <a:ext cx="6809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173E7B2-1727-4E1C-993E-2C94946249AC}"/>
              </a:ext>
            </a:extLst>
          </p:cNvPr>
          <p:cNvCxnSpPr/>
          <p:nvPr/>
        </p:nvCxnSpPr>
        <p:spPr>
          <a:xfrm>
            <a:off x="8501975" y="5142688"/>
            <a:ext cx="6809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03D475C-F737-4E0A-9E04-497DB9181FE1}"/>
              </a:ext>
            </a:extLst>
          </p:cNvPr>
          <p:cNvCxnSpPr/>
          <p:nvPr/>
        </p:nvCxnSpPr>
        <p:spPr>
          <a:xfrm>
            <a:off x="8501975" y="5103776"/>
            <a:ext cx="6809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88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352BAFA-523A-46CE-8A8C-848A9CBB38F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5D30CB18-7172-4DA5-9ACB-9932BFD93CD2}"/>
              </a:ext>
            </a:extLst>
          </p:cNvPr>
          <p:cNvSpPr/>
          <p:nvPr/>
        </p:nvSpPr>
        <p:spPr>
          <a:xfrm>
            <a:off x="2795080" y="158140"/>
            <a:ext cx="6096000" cy="1208023"/>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Gross Profit Percentage</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r>
              <a:rPr lang="en-US" sz="1400" dirty="0">
                <a:effectLst/>
                <a:latin typeface="Times" panose="02020603050405020304" pitchFamily="18" charset="0"/>
                <a:ea typeface="MS Mincho" panose="02020609040205080304" pitchFamily="49" charset="-128"/>
                <a:cs typeface="Times New Roman" panose="02020603050405020304" pitchFamily="18" charset="0"/>
              </a:rPr>
              <a:t> </a:t>
            </a:r>
          </a:p>
        </p:txBody>
      </p:sp>
      <p:sp>
        <p:nvSpPr>
          <p:cNvPr id="4" name="Rectangle 3">
            <a:extLst>
              <a:ext uri="{FF2B5EF4-FFF2-40B4-BE49-F238E27FC236}">
                <a16:creationId xmlns:a16="http://schemas.microsoft.com/office/drawing/2014/main" id="{BC9C0714-AEEC-4360-B1CC-E25B254933BB}"/>
              </a:ext>
            </a:extLst>
          </p:cNvPr>
          <p:cNvSpPr/>
          <p:nvPr/>
        </p:nvSpPr>
        <p:spPr>
          <a:xfrm>
            <a:off x="1011678" y="1502688"/>
            <a:ext cx="11024680" cy="5355312"/>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The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gross profit percentage</a:t>
            </a:r>
            <a:r>
              <a:rPr lang="en-US" dirty="0">
                <a:latin typeface="Times" panose="02020603050405020304" pitchFamily="18" charset="0"/>
                <a:ea typeface="MS Mincho" panose="02020609040205080304" pitchFamily="49" charset="-128"/>
                <a:cs typeface="Times New Roman" panose="02020603050405020304" pitchFamily="18" charset="0"/>
              </a:rPr>
              <a:t> is calculated as: $ Gross Profit / $ Net Sales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Example: $120,200 / $300,500 = .40 = 40%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For merchants and manufacturing companies the gross profit percentage is an extremely important number.</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The gross profit percentage shows what percentage of each sales dollar is available to cover operating and other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expenses, and to provide a profit.  Relatively small changes in the percentage can result in a significant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percentage impact on profitability.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The decisions that affect gross profit are significant.  These are sales prices, sales volume goals, and cost of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merchandise.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188353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E63CB5A-F426-422E-84E0-0C5DAEA82526}"/>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85E8F2BA-8AA4-4E7B-AD26-115633B63765}"/>
              </a:ext>
            </a:extLst>
          </p:cNvPr>
          <p:cNvSpPr/>
          <p:nvPr/>
        </p:nvSpPr>
        <p:spPr>
          <a:xfrm>
            <a:off x="2940996" y="136525"/>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Closing Entry: Closing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F346A207-96B8-4E30-9C59-814157D77E9E}"/>
              </a:ext>
            </a:extLst>
          </p:cNvPr>
          <p:cNvSpPr/>
          <p:nvPr/>
        </p:nvSpPr>
        <p:spPr>
          <a:xfrm>
            <a:off x="940341" y="1619068"/>
            <a:ext cx="11245174" cy="4247317"/>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The closing entries for a merchandising company follow the same steps that you learned for a service company,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although there are more accounts involved.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1) As before, all temporary account balances that increase net income (credit balances) are closed with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debits and income summary is credited.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2) As before, all temporary account balances that decrease net income (debit balances) are closed with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credits and income summary is debited.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3) Income summary is closed into retained earnings.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4) If there are dividends, the dividends account is closed into retained earnings.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924937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F50FC50-D37F-4C3F-AE99-E7BD273DDCF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FD268782-501E-4B94-8E1A-C67D7B8228D2}"/>
              </a:ext>
            </a:extLst>
          </p:cNvPr>
          <p:cNvSpPr/>
          <p:nvPr/>
        </p:nvSpPr>
        <p:spPr>
          <a:xfrm>
            <a:off x="2717260" y="136525"/>
            <a:ext cx="6096000" cy="1423467"/>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Closing Entry: Closing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r>
              <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339CD542-83C2-441B-A35B-F7BDDF34D526}"/>
              </a:ext>
            </a:extLst>
          </p:cNvPr>
          <p:cNvSpPr/>
          <p:nvPr/>
        </p:nvSpPr>
        <p:spPr>
          <a:xfrm>
            <a:off x="862519" y="1559992"/>
            <a:ext cx="10466962" cy="3970318"/>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The one significant difference for a merchandising company involves merchandise 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When using the “closing method”, beginning and ending inventory balances are recorded as part of the closing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entries.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Beginning inventory ($76,000) adds to cost of goods sold; therefore, it reduces net income.  Ending inventory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($25,700) reduces cost of goods sold; therefore, it increases net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3038" indent="-173038"/>
            <a:r>
              <a:rPr lang="en-US" dirty="0">
                <a:latin typeface="Times" panose="02020603050405020304" pitchFamily="18" charset="0"/>
                <a:ea typeface="MS Mincho" panose="02020609040205080304" pitchFamily="49" charset="-128"/>
                <a:cs typeface="Times New Roman" panose="02020603050405020304" pitchFamily="18" charset="0"/>
              </a:rPr>
              <a:t>• Closing entries are illustrated on the following slide.  The worksheet income statement column is the data source.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We assume that dividends were $10,000.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972726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179C50E-FE36-4559-9FC0-927843D5B9C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A76142A0-675F-4B83-A0CB-AE6F189DF9CE}"/>
              </a:ext>
            </a:extLst>
          </p:cNvPr>
          <p:cNvSpPr/>
          <p:nvPr/>
        </p:nvSpPr>
        <p:spPr>
          <a:xfrm>
            <a:off x="2626468" y="136525"/>
            <a:ext cx="6100864" cy="1423467"/>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Closing Entry: Closing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FA32EA06-446E-4EBB-9947-7EEA13722986}"/>
              </a:ext>
            </a:extLst>
          </p:cNvPr>
          <p:cNvSpPr/>
          <p:nvPr/>
        </p:nvSpPr>
        <p:spPr>
          <a:xfrm>
            <a:off x="3513487" y="1190660"/>
            <a:ext cx="4326826" cy="369332"/>
          </a:xfrm>
          <a:prstGeom prst="rect">
            <a:avLst/>
          </a:prstGeom>
        </p:spPr>
        <p:txBody>
          <a:bodyPr wrap="none">
            <a:spAutoFit/>
          </a:bodyPr>
          <a:lstStyle/>
          <a:p>
            <a:pPr algn="ctr"/>
            <a:r>
              <a:rPr lang="en-US"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Part I: Net Income Into Income Summary</a:t>
            </a:r>
            <a:endParaRPr lang="en-US"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6A014836-8DC3-4A90-83F7-99C0FC0FC72C}"/>
              </a:ext>
            </a:extLst>
          </p:cNvPr>
          <p:cNvGraphicFramePr>
            <a:graphicFrameLocks noGrp="1"/>
          </p:cNvGraphicFramePr>
          <p:nvPr>
            <p:extLst>
              <p:ext uri="{D42A27DB-BD31-4B8C-83A1-F6EECF244321}">
                <p14:modId xmlns:p14="http://schemas.microsoft.com/office/powerpoint/2010/main" val="2849456065"/>
              </p:ext>
            </p:extLst>
          </p:nvPr>
        </p:nvGraphicFramePr>
        <p:xfrm>
          <a:off x="2715615" y="1692904"/>
          <a:ext cx="6311677" cy="3840480"/>
        </p:xfrm>
        <a:graphic>
          <a:graphicData uri="http://schemas.openxmlformats.org/drawingml/2006/table">
            <a:tbl>
              <a:tblPr firstRow="1" firstCol="1" bandRow="1">
                <a:tableStyleId>{5940675A-B579-460E-94D1-54222C63F5DA}</a:tableStyleId>
              </a:tblPr>
              <a:tblGrid>
                <a:gridCol w="850444">
                  <a:extLst>
                    <a:ext uri="{9D8B030D-6E8A-4147-A177-3AD203B41FA5}">
                      <a16:colId xmlns:a16="http://schemas.microsoft.com/office/drawing/2014/main" val="2514817732"/>
                    </a:ext>
                  </a:extLst>
                </a:gridCol>
                <a:gridCol w="3325843">
                  <a:extLst>
                    <a:ext uri="{9D8B030D-6E8A-4147-A177-3AD203B41FA5}">
                      <a16:colId xmlns:a16="http://schemas.microsoft.com/office/drawing/2014/main" val="3193547369"/>
                    </a:ext>
                  </a:extLst>
                </a:gridCol>
                <a:gridCol w="1067273">
                  <a:extLst>
                    <a:ext uri="{9D8B030D-6E8A-4147-A177-3AD203B41FA5}">
                      <a16:colId xmlns:a16="http://schemas.microsoft.com/office/drawing/2014/main" val="1558473177"/>
                    </a:ext>
                  </a:extLst>
                </a:gridCol>
                <a:gridCol w="1068117">
                  <a:extLst>
                    <a:ext uri="{9D8B030D-6E8A-4147-A177-3AD203B41FA5}">
                      <a16:colId xmlns:a16="http://schemas.microsoft.com/office/drawing/2014/main" val="857069893"/>
                    </a:ext>
                  </a:extLst>
                </a:gridCol>
              </a:tblGrid>
              <a:tr h="0">
                <a:tc>
                  <a:txBody>
                    <a:bodyPr/>
                    <a:lstStyle/>
                    <a:p>
                      <a:pPr marL="0" marR="0" algn="ctr">
                        <a:spcBef>
                          <a:spcPts val="0"/>
                        </a:spcBef>
                        <a:spcAft>
                          <a:spcPts val="0"/>
                        </a:spcAft>
                      </a:pPr>
                      <a:r>
                        <a:rPr lang="en-US" sz="1400">
                          <a:effectLst/>
                        </a:rPr>
                        <a:t>12/31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Merchandise Inventory</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25,700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766361761"/>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Sales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320,000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040445295"/>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Purchase Ret./Allow.</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12,500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64437152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Purchase Discounts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2,600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79581241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Income Summary</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360,800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889770306"/>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15133171"/>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Income Summary</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338,020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6477522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Merchandise Inventory</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76,000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073492083"/>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dirty="0">
                          <a:effectLst/>
                        </a:rPr>
                        <a:t>      Sales Ret./Allow.</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4,500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50403818"/>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Sales Discounts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130979203"/>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Purchases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140,000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223999517"/>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Freight-in</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5,100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79776146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Freight-out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033570689"/>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tabLst>
                          <a:tab pos="0" algn="l"/>
                        </a:tabLst>
                      </a:pPr>
                      <a:r>
                        <a:rPr lang="en-US" sz="1400">
                          <a:effectLst/>
                        </a:rPr>
                        <a:t>      Rent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195497393"/>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tabLst>
                          <a:tab pos="0" algn="l"/>
                        </a:tabLst>
                      </a:pPr>
                      <a:r>
                        <a:rPr lang="en-US" sz="1400">
                          <a:effectLst/>
                        </a:rPr>
                        <a:t>      Ad.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11,170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47115475"/>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tabLst>
                          <a:tab pos="0" algn="l"/>
                        </a:tabLst>
                      </a:pPr>
                      <a:r>
                        <a:rPr lang="en-US" sz="1400">
                          <a:effectLst/>
                        </a:rPr>
                        <a:t>      Utilities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5,750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917712116"/>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tabLst>
                          <a:tab pos="0" algn="l"/>
                        </a:tabLst>
                      </a:pPr>
                      <a:r>
                        <a:rPr lang="en-US" sz="1400">
                          <a:effectLst/>
                        </a:rPr>
                        <a:t>      Wages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69,300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945254857"/>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tabLst>
                          <a:tab pos="0" algn="l"/>
                        </a:tabLst>
                      </a:pPr>
                      <a:r>
                        <a:rPr lang="en-US" sz="1400">
                          <a:effectLst/>
                        </a:rPr>
                        <a:t>       Tax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5,000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930060981"/>
                  </a:ext>
                </a:extLst>
              </a:tr>
            </a:tbl>
          </a:graphicData>
        </a:graphic>
      </p:graphicFrame>
      <p:sp>
        <p:nvSpPr>
          <p:cNvPr id="6" name="Rectangle 5">
            <a:extLst>
              <a:ext uri="{FF2B5EF4-FFF2-40B4-BE49-F238E27FC236}">
                <a16:creationId xmlns:a16="http://schemas.microsoft.com/office/drawing/2014/main" id="{194F730D-BA00-487E-97FA-E43EE874272F}"/>
              </a:ext>
            </a:extLst>
          </p:cNvPr>
          <p:cNvSpPr/>
          <p:nvPr/>
        </p:nvSpPr>
        <p:spPr>
          <a:xfrm>
            <a:off x="2715615" y="5760201"/>
            <a:ext cx="4046301" cy="369332"/>
          </a:xfrm>
          <a:prstGeom prst="rect">
            <a:avLst/>
          </a:prstGeom>
        </p:spPr>
        <p:txBody>
          <a:bodyPr wrap="non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Net income: 360,800  – 338,020 = 22,780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268807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EA79334-ABDE-4BC1-99ED-EABE031E0D04}"/>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E2246BE1-AD8D-43A8-A5F9-D9C2E397BA79}"/>
              </a:ext>
            </a:extLst>
          </p:cNvPr>
          <p:cNvSpPr/>
          <p:nvPr/>
        </p:nvSpPr>
        <p:spPr>
          <a:xfrm>
            <a:off x="3048000" y="294760"/>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Closing Entry: Closing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04B76111-0AFD-4CE3-A2D3-9FF8F00E51B7}"/>
              </a:ext>
            </a:extLst>
          </p:cNvPr>
          <p:cNvSpPr/>
          <p:nvPr/>
        </p:nvSpPr>
        <p:spPr>
          <a:xfrm>
            <a:off x="4554552" y="1386351"/>
            <a:ext cx="3082895" cy="369332"/>
          </a:xfrm>
          <a:prstGeom prst="rect">
            <a:avLst/>
          </a:prstGeom>
        </p:spPr>
        <p:txBody>
          <a:bodyPr wrap="none">
            <a:spAutoFit/>
          </a:bodyPr>
          <a:lstStyle/>
          <a:p>
            <a:pPr algn="ctr"/>
            <a:r>
              <a:rPr lang="en-US"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Part II: Final Closing Entries</a:t>
            </a:r>
            <a:endParaRPr lang="en-US" sz="14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2E15EC03-B442-44EA-98B0-EF1F8FAD4F14}"/>
              </a:ext>
            </a:extLst>
          </p:cNvPr>
          <p:cNvGraphicFramePr>
            <a:graphicFrameLocks noGrp="1"/>
          </p:cNvGraphicFramePr>
          <p:nvPr>
            <p:extLst>
              <p:ext uri="{D42A27DB-BD31-4B8C-83A1-F6EECF244321}">
                <p14:modId xmlns:p14="http://schemas.microsoft.com/office/powerpoint/2010/main" val="2941035277"/>
              </p:ext>
            </p:extLst>
          </p:nvPr>
        </p:nvGraphicFramePr>
        <p:xfrm>
          <a:off x="3642961" y="2961441"/>
          <a:ext cx="4750435" cy="1219200"/>
        </p:xfrm>
        <a:graphic>
          <a:graphicData uri="http://schemas.openxmlformats.org/drawingml/2006/table">
            <a:tbl>
              <a:tblPr firstRow="1" firstCol="1" bandRow="1">
                <a:tableStyleId>{5940675A-B579-460E-94D1-54222C63F5DA}</a:tableStyleId>
              </a:tblPr>
              <a:tblGrid>
                <a:gridCol w="640080">
                  <a:extLst>
                    <a:ext uri="{9D8B030D-6E8A-4147-A177-3AD203B41FA5}">
                      <a16:colId xmlns:a16="http://schemas.microsoft.com/office/drawing/2014/main" val="3217982375"/>
                    </a:ext>
                  </a:extLst>
                </a:gridCol>
                <a:gridCol w="2503170">
                  <a:extLst>
                    <a:ext uri="{9D8B030D-6E8A-4147-A177-3AD203B41FA5}">
                      <a16:colId xmlns:a16="http://schemas.microsoft.com/office/drawing/2014/main" val="2156465986"/>
                    </a:ext>
                  </a:extLst>
                </a:gridCol>
                <a:gridCol w="803275">
                  <a:extLst>
                    <a:ext uri="{9D8B030D-6E8A-4147-A177-3AD203B41FA5}">
                      <a16:colId xmlns:a16="http://schemas.microsoft.com/office/drawing/2014/main" val="470081271"/>
                    </a:ext>
                  </a:extLst>
                </a:gridCol>
                <a:gridCol w="803910">
                  <a:extLst>
                    <a:ext uri="{9D8B030D-6E8A-4147-A177-3AD203B41FA5}">
                      <a16:colId xmlns:a16="http://schemas.microsoft.com/office/drawing/2014/main" val="2058013466"/>
                    </a:ext>
                  </a:extLst>
                </a:gridCol>
              </a:tblGrid>
              <a:tr h="0">
                <a:tc>
                  <a:txBody>
                    <a:bodyPr/>
                    <a:lstStyle/>
                    <a:p>
                      <a:pPr marL="0" marR="0" algn="ctr">
                        <a:spcBef>
                          <a:spcPts val="0"/>
                        </a:spcBef>
                        <a:spcAft>
                          <a:spcPts val="0"/>
                        </a:spcAft>
                      </a:pPr>
                      <a:r>
                        <a:rPr lang="en-US" sz="1600">
                          <a:effectLst/>
                        </a:rPr>
                        <a:t> </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tabLst>
                          <a:tab pos="0" algn="l"/>
                        </a:tabLst>
                      </a:pPr>
                      <a:r>
                        <a:rPr lang="en-US" sz="1600">
                          <a:effectLst/>
                        </a:rPr>
                        <a:t>Income Summary</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600">
                          <a:effectLst/>
                        </a:rPr>
                        <a:t>22,780</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600">
                          <a:effectLst/>
                        </a:rPr>
                        <a:t> </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831801539"/>
                  </a:ext>
                </a:extLst>
              </a:tr>
              <a:tr h="0">
                <a:tc>
                  <a:txBody>
                    <a:bodyPr/>
                    <a:lstStyle/>
                    <a:p>
                      <a:pPr marL="0" marR="0" algn="ctr">
                        <a:spcBef>
                          <a:spcPts val="0"/>
                        </a:spcBef>
                        <a:spcAft>
                          <a:spcPts val="0"/>
                        </a:spcAft>
                      </a:pPr>
                      <a:r>
                        <a:rPr lang="en-US" sz="1600">
                          <a:effectLst/>
                        </a:rPr>
                        <a:t> </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tabLst>
                          <a:tab pos="0" algn="l"/>
                        </a:tabLst>
                      </a:pPr>
                      <a:r>
                        <a:rPr lang="en-US" sz="1600">
                          <a:effectLst/>
                        </a:rPr>
                        <a:t>       Retained Earnings</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600">
                          <a:effectLst/>
                        </a:rPr>
                        <a:t> </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600">
                          <a:effectLst/>
                        </a:rPr>
                        <a:t>22,780</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75319416"/>
                  </a:ext>
                </a:extLst>
              </a:tr>
              <a:tr h="0">
                <a:tc>
                  <a:txBody>
                    <a:bodyPr/>
                    <a:lstStyle/>
                    <a:p>
                      <a:pPr marL="0" marR="0" algn="ctr">
                        <a:spcBef>
                          <a:spcPts val="0"/>
                        </a:spcBef>
                        <a:spcAft>
                          <a:spcPts val="0"/>
                        </a:spcAft>
                      </a:pPr>
                      <a:r>
                        <a:rPr lang="en-US" sz="1600">
                          <a:effectLst/>
                        </a:rPr>
                        <a:t> </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tabLst>
                          <a:tab pos="0" algn="l"/>
                        </a:tabLst>
                      </a:pPr>
                      <a:r>
                        <a:rPr lang="en-US" sz="1600">
                          <a:effectLst/>
                        </a:rPr>
                        <a:t> </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600">
                          <a:effectLst/>
                        </a:rPr>
                        <a:t> </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600">
                          <a:effectLst/>
                        </a:rPr>
                        <a:t> </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903840952"/>
                  </a:ext>
                </a:extLst>
              </a:tr>
              <a:tr h="0">
                <a:tc>
                  <a:txBody>
                    <a:bodyPr/>
                    <a:lstStyle/>
                    <a:p>
                      <a:pPr marL="0" marR="0" algn="ctr">
                        <a:spcBef>
                          <a:spcPts val="0"/>
                        </a:spcBef>
                        <a:spcAft>
                          <a:spcPts val="0"/>
                        </a:spcAft>
                      </a:pPr>
                      <a:r>
                        <a:rPr lang="en-US" sz="1600">
                          <a:effectLst/>
                        </a:rPr>
                        <a:t> </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tabLst>
                          <a:tab pos="0" algn="l"/>
                        </a:tabLst>
                      </a:pPr>
                      <a:r>
                        <a:rPr lang="en-US" sz="1600">
                          <a:effectLst/>
                        </a:rPr>
                        <a:t>Retained Earnings</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600">
                          <a:effectLst/>
                        </a:rPr>
                        <a:t>10,000</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600">
                          <a:effectLst/>
                        </a:rPr>
                        <a:t> </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052776014"/>
                  </a:ext>
                </a:extLst>
              </a:tr>
              <a:tr h="0">
                <a:tc>
                  <a:txBody>
                    <a:bodyPr/>
                    <a:lstStyle/>
                    <a:p>
                      <a:pPr marL="0" marR="0" algn="ctr">
                        <a:spcBef>
                          <a:spcPts val="0"/>
                        </a:spcBef>
                        <a:spcAft>
                          <a:spcPts val="0"/>
                        </a:spcAft>
                      </a:pPr>
                      <a:r>
                        <a:rPr lang="en-US" sz="1600">
                          <a:effectLst/>
                        </a:rPr>
                        <a:t> </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tabLst>
                          <a:tab pos="0" algn="l"/>
                        </a:tabLst>
                      </a:pPr>
                      <a:r>
                        <a:rPr lang="en-US" sz="1600">
                          <a:effectLst/>
                        </a:rPr>
                        <a:t>        Dividends</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600">
                          <a:effectLst/>
                        </a:rPr>
                        <a:t> </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600" dirty="0">
                          <a:effectLst/>
                        </a:rPr>
                        <a:t>10,000</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45096975"/>
                  </a:ext>
                </a:extLst>
              </a:tr>
            </a:tbl>
          </a:graphicData>
        </a:graphic>
      </p:graphicFrame>
    </p:spTree>
    <p:extLst>
      <p:ext uri="{BB962C8B-B14F-4D97-AF65-F5344CB8AC3E}">
        <p14:creationId xmlns:p14="http://schemas.microsoft.com/office/powerpoint/2010/main" val="1130458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7EDA0DD-1D9C-4EC3-9333-10425EA18CE4}"/>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FE062DEC-7DC6-4380-97C1-42FBEA46EF34}"/>
              </a:ext>
            </a:extLst>
          </p:cNvPr>
          <p:cNvSpPr/>
          <p:nvPr/>
        </p:nvSpPr>
        <p:spPr>
          <a:xfrm>
            <a:off x="2824264" y="1909552"/>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Adjusting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4954589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ACAA2EC-A639-47C3-8803-C0186EBBC86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34406DC-F279-48C2-A541-8F1A88EFB101}"/>
              </a:ext>
            </a:extLst>
          </p:cNvPr>
          <p:cNvSpPr/>
          <p:nvPr/>
        </p:nvSpPr>
        <p:spPr>
          <a:xfrm>
            <a:off x="1964988" y="304489"/>
            <a:ext cx="8044774" cy="992579"/>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Merchandising Worksheet: Adjusting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7E996DD0-F0CB-4DF1-BEBA-CC5305AF98C2}"/>
              </a:ext>
            </a:extLst>
          </p:cNvPr>
          <p:cNvSpPr/>
          <p:nvPr/>
        </p:nvSpPr>
        <p:spPr>
          <a:xfrm>
            <a:off x="1206231" y="1777852"/>
            <a:ext cx="11595370" cy="4247317"/>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A merchandising company worksheet is illustrated on the following page.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The worksheet has been minimized to focus on the accounts related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to a merchandising company.  These are shown in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blue </a:t>
            </a:r>
            <a:r>
              <a:rPr lang="en-US" dirty="0">
                <a:latin typeface="Times" panose="02020603050405020304" pitchFamily="18" charset="0"/>
                <a:ea typeface="MS Mincho" panose="02020609040205080304" pitchFamily="49" charset="-128"/>
                <a:cs typeface="Times New Roman" panose="02020603050405020304" pitchFamily="18" charset="0"/>
              </a:rPr>
              <a:t>and</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FF6600"/>
                </a:solidFill>
                <a:latin typeface="Times" panose="02020603050405020304" pitchFamily="18" charset="0"/>
                <a:ea typeface="MS Mincho" panose="02020609040205080304" pitchFamily="49" charset="-128"/>
                <a:cs typeface="Times New Roman" panose="02020603050405020304" pitchFamily="18" charset="0"/>
              </a:rPr>
              <a:t>orange</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The shaded areas are for the other account balances.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The key worksheet difference for the adjusting method is to: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1) enter the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beginning inventory</a:t>
            </a:r>
            <a:r>
              <a:rPr lang="en-US" dirty="0">
                <a:latin typeface="Times" panose="02020603050405020304" pitchFamily="18" charset="0"/>
                <a:ea typeface="MS Mincho" panose="02020609040205080304" pitchFamily="49" charset="-128"/>
                <a:cs typeface="Times New Roman" panose="02020603050405020304" pitchFamily="18" charset="0"/>
              </a:rPr>
              <a:t> of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$76,000</a:t>
            </a:r>
            <a:r>
              <a:rPr lang="en-US" dirty="0">
                <a:latin typeface="Times" panose="02020603050405020304" pitchFamily="18" charset="0"/>
                <a:ea typeface="MS Mincho" panose="02020609040205080304" pitchFamily="49" charset="-128"/>
                <a:cs typeface="Times New Roman" panose="02020603050405020304" pitchFamily="18" charset="0"/>
              </a:rPr>
              <a:t> as a credit adjustment to Merchandise Inventory and a debit to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Income Summary.</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2) enter the </a:t>
            </a:r>
            <a:r>
              <a:rPr lang="en-US" b="1" dirty="0">
                <a:solidFill>
                  <a:srgbClr val="FF6600"/>
                </a:solidFill>
                <a:latin typeface="Times" panose="02020603050405020304" pitchFamily="18" charset="0"/>
                <a:ea typeface="MS Mincho" panose="02020609040205080304" pitchFamily="49" charset="-128"/>
                <a:cs typeface="Times New Roman" panose="02020603050405020304" pitchFamily="18" charset="0"/>
              </a:rPr>
              <a:t>ending inventory</a:t>
            </a:r>
            <a:r>
              <a:rPr lang="en-US" dirty="0">
                <a:latin typeface="Times" panose="02020603050405020304" pitchFamily="18" charset="0"/>
                <a:ea typeface="MS Mincho" panose="02020609040205080304" pitchFamily="49" charset="-128"/>
                <a:cs typeface="Times New Roman" panose="02020603050405020304" pitchFamily="18" charset="0"/>
              </a:rPr>
              <a:t> of </a:t>
            </a:r>
            <a:r>
              <a:rPr lang="en-US" b="1" dirty="0">
                <a:solidFill>
                  <a:srgbClr val="FF6600"/>
                </a:solidFill>
                <a:latin typeface="Times" panose="02020603050405020304" pitchFamily="18" charset="0"/>
                <a:ea typeface="MS Mincho" panose="02020609040205080304" pitchFamily="49" charset="-128"/>
                <a:cs typeface="Times New Roman" panose="02020603050405020304" pitchFamily="18" charset="0"/>
              </a:rPr>
              <a:t>$25,700 </a:t>
            </a:r>
            <a:r>
              <a:rPr lang="en-US" dirty="0">
                <a:latin typeface="Times" panose="02020603050405020304" pitchFamily="18" charset="0"/>
                <a:ea typeface="MS Mincho" panose="02020609040205080304" pitchFamily="49" charset="-128"/>
                <a:cs typeface="Times New Roman" panose="02020603050405020304" pitchFamily="18" charset="0"/>
              </a:rPr>
              <a:t>as a debit adjustment to Merchandise Inventory and a credit to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Income Summary.</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This procedure will result in both the correct cost of goods sold and the correct ending 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05265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normAutofit fontScale="90000"/>
          </a:bodyPr>
          <a:lstStyle/>
          <a:p>
            <a:pPr algn="ctr"/>
            <a:r>
              <a:rPr lang="en-US" b="1" dirty="0"/>
              <a:t>Learning Goal 12</a:t>
            </a:r>
            <a:br>
              <a:rPr lang="en-US" b="1" dirty="0"/>
            </a:b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552937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240B4A1-33F0-467C-9CD4-858AB0B65161}"/>
              </a:ext>
            </a:extLst>
          </p:cNvPr>
          <p:cNvGraphicFramePr>
            <a:graphicFrameLocks noGrp="1"/>
          </p:cNvGraphicFramePr>
          <p:nvPr>
            <p:extLst>
              <p:ext uri="{D42A27DB-BD31-4B8C-83A1-F6EECF244321}">
                <p14:modId xmlns:p14="http://schemas.microsoft.com/office/powerpoint/2010/main" val="649795948"/>
              </p:ext>
            </p:extLst>
          </p:nvPr>
        </p:nvGraphicFramePr>
        <p:xfrm>
          <a:off x="375324" y="126926"/>
          <a:ext cx="11464047" cy="6696086"/>
        </p:xfrm>
        <a:graphic>
          <a:graphicData uri="http://schemas.openxmlformats.org/drawingml/2006/table">
            <a:tbl>
              <a:tblPr firstRow="1" firstCol="1" bandRow="1">
                <a:tableStyleId>{5940675A-B579-460E-94D1-54222C63F5DA}</a:tableStyleId>
              </a:tblPr>
              <a:tblGrid>
                <a:gridCol w="1828047">
                  <a:extLst>
                    <a:ext uri="{9D8B030D-6E8A-4147-A177-3AD203B41FA5}">
                      <a16:colId xmlns:a16="http://schemas.microsoft.com/office/drawing/2014/main" val="1036908695"/>
                    </a:ext>
                  </a:extLst>
                </a:gridCol>
                <a:gridCol w="853985">
                  <a:extLst>
                    <a:ext uri="{9D8B030D-6E8A-4147-A177-3AD203B41FA5}">
                      <a16:colId xmlns:a16="http://schemas.microsoft.com/office/drawing/2014/main" val="2235620705"/>
                    </a:ext>
                  </a:extLst>
                </a:gridCol>
                <a:gridCol w="851436">
                  <a:extLst>
                    <a:ext uri="{9D8B030D-6E8A-4147-A177-3AD203B41FA5}">
                      <a16:colId xmlns:a16="http://schemas.microsoft.com/office/drawing/2014/main" val="1718471635"/>
                    </a:ext>
                  </a:extLst>
                </a:gridCol>
                <a:gridCol w="972098">
                  <a:extLst>
                    <a:ext uri="{9D8B030D-6E8A-4147-A177-3AD203B41FA5}">
                      <a16:colId xmlns:a16="http://schemas.microsoft.com/office/drawing/2014/main" val="958548194"/>
                    </a:ext>
                  </a:extLst>
                </a:gridCol>
                <a:gridCol w="995892">
                  <a:extLst>
                    <a:ext uri="{9D8B030D-6E8A-4147-A177-3AD203B41FA5}">
                      <a16:colId xmlns:a16="http://schemas.microsoft.com/office/drawing/2014/main" val="4118688013"/>
                    </a:ext>
                  </a:extLst>
                </a:gridCol>
                <a:gridCol w="991639">
                  <a:extLst>
                    <a:ext uri="{9D8B030D-6E8A-4147-A177-3AD203B41FA5}">
                      <a16:colId xmlns:a16="http://schemas.microsoft.com/office/drawing/2014/main" val="26019772"/>
                    </a:ext>
                  </a:extLst>
                </a:gridCol>
                <a:gridCol w="917714">
                  <a:extLst>
                    <a:ext uri="{9D8B030D-6E8A-4147-A177-3AD203B41FA5}">
                      <a16:colId xmlns:a16="http://schemas.microsoft.com/office/drawing/2014/main" val="2584743947"/>
                    </a:ext>
                  </a:extLst>
                </a:gridCol>
                <a:gridCol w="994190">
                  <a:extLst>
                    <a:ext uri="{9D8B030D-6E8A-4147-A177-3AD203B41FA5}">
                      <a16:colId xmlns:a16="http://schemas.microsoft.com/office/drawing/2014/main" val="3006020671"/>
                    </a:ext>
                  </a:extLst>
                </a:gridCol>
                <a:gridCol w="917714">
                  <a:extLst>
                    <a:ext uri="{9D8B030D-6E8A-4147-A177-3AD203B41FA5}">
                      <a16:colId xmlns:a16="http://schemas.microsoft.com/office/drawing/2014/main" val="2040317657"/>
                    </a:ext>
                  </a:extLst>
                </a:gridCol>
                <a:gridCol w="1147142">
                  <a:extLst>
                    <a:ext uri="{9D8B030D-6E8A-4147-A177-3AD203B41FA5}">
                      <a16:colId xmlns:a16="http://schemas.microsoft.com/office/drawing/2014/main" val="3021060877"/>
                    </a:ext>
                  </a:extLst>
                </a:gridCol>
                <a:gridCol w="994190">
                  <a:extLst>
                    <a:ext uri="{9D8B030D-6E8A-4147-A177-3AD203B41FA5}">
                      <a16:colId xmlns:a16="http://schemas.microsoft.com/office/drawing/2014/main" val="1496493022"/>
                    </a:ext>
                  </a:extLst>
                </a:gridCol>
              </a:tblGrid>
              <a:tr h="24397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algn="ctr">
                        <a:spcBef>
                          <a:spcPts val="0"/>
                        </a:spcBef>
                        <a:spcAft>
                          <a:spcPts val="0"/>
                        </a:spcAft>
                      </a:pPr>
                      <a:r>
                        <a:rPr lang="en-US" sz="1400" dirty="0">
                          <a:effectLst/>
                        </a:rPr>
                        <a:t>Trial Balance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algn="ctr">
                        <a:spcBef>
                          <a:spcPts val="0"/>
                        </a:spcBef>
                        <a:spcAft>
                          <a:spcPts val="0"/>
                        </a:spcAft>
                      </a:pPr>
                      <a:r>
                        <a:rPr lang="en-US" sz="1400">
                          <a:effectLst/>
                        </a:rPr>
                        <a:t>Adjustments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algn="ctr">
                        <a:spcBef>
                          <a:spcPts val="0"/>
                        </a:spcBef>
                        <a:spcAft>
                          <a:spcPts val="0"/>
                        </a:spcAft>
                      </a:pPr>
                      <a:r>
                        <a:rPr lang="en-US" sz="1400">
                          <a:effectLst/>
                        </a:rPr>
                        <a:t>Adj. Trial Balance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algn="ctr">
                        <a:spcBef>
                          <a:spcPts val="0"/>
                        </a:spcBef>
                        <a:spcAft>
                          <a:spcPts val="0"/>
                        </a:spcAft>
                      </a:pPr>
                      <a:r>
                        <a:rPr lang="en-US" sz="1400">
                          <a:effectLst/>
                        </a:rPr>
                        <a:t>Income Statement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algn="ctr">
                        <a:spcBef>
                          <a:spcPts val="0"/>
                        </a:spcBef>
                        <a:spcAft>
                          <a:spcPts val="0"/>
                        </a:spcAft>
                      </a:pPr>
                      <a:r>
                        <a:rPr lang="en-US" sz="1400" dirty="0">
                          <a:effectLst/>
                        </a:rPr>
                        <a:t>Balance Sheet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1024858227"/>
                  </a:ext>
                </a:extLst>
              </a:tr>
              <a:tr h="221309">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94026752"/>
                  </a:ext>
                </a:extLst>
              </a:tr>
              <a:tr h="243970">
                <a:tc>
                  <a:txBody>
                    <a:bodyPr/>
                    <a:lstStyle/>
                    <a:p>
                      <a:pPr marL="0" marR="0">
                        <a:spcBef>
                          <a:spcPts val="0"/>
                        </a:spcBef>
                        <a:spcAft>
                          <a:spcPts val="0"/>
                        </a:spcAft>
                      </a:pPr>
                      <a:r>
                        <a:rPr lang="en-US" sz="1400">
                          <a:effectLst/>
                        </a:rPr>
                        <a:t>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mpd="sng">
                      <a:noFill/>
                    </a:lnB>
                  </a:tcPr>
                </a:tc>
                <a:tc>
                  <a:txBody>
                    <a:bodyPr/>
                    <a:lstStyle/>
                    <a:p>
                      <a:pPr marL="0" marR="0" algn="r">
                        <a:spcBef>
                          <a:spcPts val="0"/>
                        </a:spcBef>
                        <a:spcAft>
                          <a:spcPts val="0"/>
                        </a:spcAft>
                      </a:pPr>
                      <a:r>
                        <a:rPr lang="en-US" sz="1400">
                          <a:effectLst/>
                        </a:rPr>
                        <a:t>26,500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mpd="sng">
                      <a:noFill/>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mpd="sng">
                      <a:noFill/>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mpd="sng">
                      <a:noFill/>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mpd="sng">
                      <a:noFill/>
                    </a:lnB>
                  </a:tcPr>
                </a:tc>
                <a:tc>
                  <a:txBody>
                    <a:bodyPr/>
                    <a:lstStyle/>
                    <a:p>
                      <a:pPr marL="0" marR="0" algn="r">
                        <a:spcBef>
                          <a:spcPts val="0"/>
                        </a:spcBef>
                        <a:spcAft>
                          <a:spcPts val="0"/>
                        </a:spcAft>
                      </a:pPr>
                      <a:r>
                        <a:rPr lang="en-US" sz="1400">
                          <a:effectLst/>
                        </a:rPr>
                        <a:t>26,500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mpd="sng">
                      <a:noFill/>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mpd="sng">
                      <a:noFill/>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mpd="sng">
                      <a:noFill/>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mpd="sng">
                      <a:noFill/>
                    </a:lnB>
                  </a:tcPr>
                </a:tc>
                <a:tc>
                  <a:txBody>
                    <a:bodyPr/>
                    <a:lstStyle/>
                    <a:p>
                      <a:pPr marL="0" marR="0" algn="r">
                        <a:spcBef>
                          <a:spcPts val="0"/>
                        </a:spcBef>
                        <a:spcAft>
                          <a:spcPts val="0"/>
                        </a:spcAft>
                      </a:pPr>
                      <a:r>
                        <a:rPr lang="en-US" sz="1400">
                          <a:effectLst/>
                        </a:rPr>
                        <a:t>26,500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mpd="sng">
                      <a:noFill/>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mpd="sng">
                      <a:noFill/>
                    </a:lnB>
                  </a:tcPr>
                </a:tc>
                <a:extLst>
                  <a:ext uri="{0D108BD9-81ED-4DB2-BD59-A6C34878D82A}">
                    <a16:rowId xmlns:a16="http://schemas.microsoft.com/office/drawing/2014/main" val="2592231555"/>
                  </a:ext>
                </a:extLst>
              </a:tr>
              <a:tr h="281959">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28784852"/>
                  </a:ext>
                </a:extLst>
              </a:tr>
              <a:tr h="221309">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59960799"/>
                  </a:ext>
                </a:extLst>
              </a:tr>
              <a:tr h="221309">
                <a:tc>
                  <a:txBody>
                    <a:bodyPr/>
                    <a:lstStyle/>
                    <a:p>
                      <a:pPr marL="0" marR="0">
                        <a:spcBef>
                          <a:spcPts val="0"/>
                        </a:spcBef>
                        <a:spcAft>
                          <a:spcPts val="0"/>
                        </a:spcAft>
                      </a:pPr>
                      <a:r>
                        <a:rPr lang="en-US" sz="1400" b="1" dirty="0">
                          <a:solidFill>
                            <a:schemeClr val="accent1"/>
                          </a:solidFill>
                          <a:effectLst/>
                        </a:rPr>
                        <a:t>Merch. Inventory</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b="0" dirty="0">
                          <a:solidFill>
                            <a:schemeClr val="tx1"/>
                          </a:solidFill>
                          <a:effectLst/>
                        </a:rPr>
                        <a:t>76,000</a:t>
                      </a: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b="1" dirty="0">
                          <a:solidFill>
                            <a:schemeClr val="accent2"/>
                          </a:solidFill>
                          <a:effectLst/>
                        </a:rPr>
                        <a:t>25,700</a:t>
                      </a: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b="1" dirty="0">
                          <a:solidFill>
                            <a:schemeClr val="accent1"/>
                          </a:solidFill>
                          <a:effectLst/>
                        </a:rPr>
                        <a:t>76,000 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b="1" dirty="0">
                          <a:solidFill>
                            <a:schemeClr val="accent2"/>
                          </a:solidFill>
                          <a:effectLst/>
                        </a:rPr>
                        <a:t>25,700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b="1" dirty="0">
                          <a:solidFill>
                            <a:schemeClr val="accent2"/>
                          </a:solidFill>
                          <a:effectLst/>
                        </a:rPr>
                        <a:t>25,700</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077754368"/>
                  </a:ext>
                </a:extLst>
              </a:tr>
              <a:tr h="221309">
                <a:tc>
                  <a:txBody>
                    <a:bodyPr/>
                    <a:lstStyle/>
                    <a:p>
                      <a:pPr marL="0" marR="0">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78021490"/>
                  </a:ext>
                </a:extLst>
              </a:tr>
              <a:tr h="221309">
                <a:tc>
                  <a:txBody>
                    <a:bodyPr/>
                    <a:lstStyle/>
                    <a:p>
                      <a:pPr marL="0" marR="0">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71631360"/>
                  </a:ext>
                </a:extLst>
              </a:tr>
              <a:tr h="221309">
                <a:tc>
                  <a:txBody>
                    <a:bodyPr/>
                    <a:lstStyle/>
                    <a:p>
                      <a:pPr marL="0" marR="0">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640919867"/>
                  </a:ext>
                </a:extLst>
              </a:tr>
              <a:tr h="243970">
                <a:tc>
                  <a:txBody>
                    <a:bodyPr/>
                    <a:lstStyle/>
                    <a:p>
                      <a:pPr marL="0" marR="0">
                        <a:spcBef>
                          <a:spcPts val="0"/>
                        </a:spcBef>
                        <a:spcAft>
                          <a:spcPts val="0"/>
                        </a:spcAft>
                      </a:pPr>
                      <a:r>
                        <a:rPr lang="en-US" sz="1400" b="1" dirty="0">
                          <a:solidFill>
                            <a:schemeClr val="accent1"/>
                          </a:solidFill>
                          <a:effectLst/>
                        </a:rPr>
                        <a:t>Sales</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mpd="sng">
                      <a:noFill/>
                    </a:lnT>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mpd="sng">
                      <a:noFill/>
                    </a:lnT>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mpd="sng">
                      <a:noFill/>
                    </a:lnT>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mpd="sng">
                      <a:noFill/>
                    </a:lnT>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mpd="sng">
                      <a:noFill/>
                    </a:lnT>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mpd="sng">
                      <a:noFill/>
                    </a:lnT>
                  </a:tcPr>
                </a:tc>
                <a:tc>
                  <a:txBody>
                    <a:bodyPr/>
                    <a:lstStyle/>
                    <a:p>
                      <a:pPr marL="0" marR="0" algn="r">
                        <a:spcBef>
                          <a:spcPts val="0"/>
                        </a:spcBef>
                        <a:spcAft>
                          <a:spcPts val="0"/>
                        </a:spcAft>
                      </a:pPr>
                      <a:r>
                        <a:rPr lang="en-US" sz="1400" b="1">
                          <a:solidFill>
                            <a:schemeClr val="accent1"/>
                          </a:solidFill>
                          <a:effectLst/>
                        </a:rPr>
                        <a:t>320,000</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mpd="sng">
                      <a:noFill/>
                    </a:lnT>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mpd="sng">
                      <a:noFill/>
                    </a:lnT>
                  </a:tcPr>
                </a:tc>
                <a:tc>
                  <a:txBody>
                    <a:bodyPr/>
                    <a:lstStyle/>
                    <a:p>
                      <a:pPr marL="0" marR="0" algn="r">
                        <a:spcBef>
                          <a:spcPts val="0"/>
                        </a:spcBef>
                        <a:spcAft>
                          <a:spcPts val="0"/>
                        </a:spcAft>
                      </a:pPr>
                      <a:r>
                        <a:rPr lang="en-US" sz="1400" b="1" dirty="0">
                          <a:solidFill>
                            <a:schemeClr val="accent1"/>
                          </a:solidFill>
                          <a:effectLst/>
                        </a:rPr>
                        <a:t>320,000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mpd="sng">
                      <a:noFill/>
                    </a:lnT>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mpd="sng">
                      <a:noFill/>
                    </a:lnT>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mpd="sng">
                      <a:noFill/>
                    </a:lnT>
                    <a:solidFill>
                      <a:schemeClr val="bg1">
                        <a:lumMod val="85000"/>
                      </a:schemeClr>
                    </a:solidFill>
                  </a:tcPr>
                </a:tc>
                <a:extLst>
                  <a:ext uri="{0D108BD9-81ED-4DB2-BD59-A6C34878D82A}">
                    <a16:rowId xmlns:a16="http://schemas.microsoft.com/office/drawing/2014/main" val="2930238044"/>
                  </a:ext>
                </a:extLst>
              </a:tr>
              <a:tr h="243970">
                <a:tc>
                  <a:txBody>
                    <a:bodyPr/>
                    <a:lstStyle/>
                    <a:p>
                      <a:pPr marL="0" marR="0">
                        <a:spcBef>
                          <a:spcPts val="0"/>
                        </a:spcBef>
                        <a:spcAft>
                          <a:spcPts val="0"/>
                        </a:spcAft>
                      </a:pPr>
                      <a:r>
                        <a:rPr lang="en-US" sz="1400" b="1">
                          <a:solidFill>
                            <a:schemeClr val="accent1"/>
                          </a:solidFill>
                          <a:effectLst/>
                        </a:rPr>
                        <a:t>Sales Ret./Allow.</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4,500</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1"/>
                          </a:solidFill>
                          <a:effectLst/>
                        </a:rPr>
                        <a:t>4,500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3406257721"/>
                  </a:ext>
                </a:extLst>
              </a:tr>
              <a:tr h="243970">
                <a:tc>
                  <a:txBody>
                    <a:bodyPr/>
                    <a:lstStyle/>
                    <a:p>
                      <a:pPr marL="0" marR="0">
                        <a:spcBef>
                          <a:spcPts val="0"/>
                        </a:spcBef>
                        <a:spcAft>
                          <a:spcPts val="0"/>
                        </a:spcAft>
                      </a:pPr>
                      <a:r>
                        <a:rPr lang="en-US" sz="1400" b="1">
                          <a:solidFill>
                            <a:schemeClr val="accent1"/>
                          </a:solidFill>
                          <a:effectLst/>
                        </a:rPr>
                        <a:t>Sales Discounts</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15,000</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1"/>
                          </a:solidFill>
                          <a:effectLst/>
                        </a:rPr>
                        <a:t>15,000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3435206700"/>
                  </a:ext>
                </a:extLst>
              </a:tr>
              <a:tr h="243970">
                <a:tc>
                  <a:txBody>
                    <a:bodyPr/>
                    <a:lstStyle/>
                    <a:p>
                      <a:pPr marL="0" marR="0">
                        <a:spcBef>
                          <a:spcPts val="0"/>
                        </a:spcBef>
                        <a:spcAft>
                          <a:spcPts val="0"/>
                        </a:spcAft>
                      </a:pPr>
                      <a:r>
                        <a:rPr lang="en-US" sz="1400" b="1">
                          <a:solidFill>
                            <a:schemeClr val="accent1"/>
                          </a:solidFill>
                          <a:effectLst/>
                        </a:rPr>
                        <a:t>Purchases</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140,000</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1"/>
                          </a:solidFill>
                          <a:effectLst/>
                        </a:rPr>
                        <a:t>140,000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635835227"/>
                  </a:ext>
                </a:extLst>
              </a:tr>
              <a:tr h="243970">
                <a:tc>
                  <a:txBody>
                    <a:bodyPr/>
                    <a:lstStyle/>
                    <a:p>
                      <a:pPr marL="0" marR="0">
                        <a:spcBef>
                          <a:spcPts val="0"/>
                        </a:spcBef>
                        <a:spcAft>
                          <a:spcPts val="0"/>
                        </a:spcAft>
                      </a:pPr>
                      <a:r>
                        <a:rPr lang="en-US" sz="1400" b="1" dirty="0">
                          <a:solidFill>
                            <a:schemeClr val="accent1"/>
                          </a:solidFill>
                          <a:effectLst/>
                        </a:rPr>
                        <a:t>Purch. Ret./Allow.</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12,500</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1"/>
                          </a:solidFill>
                          <a:effectLst/>
                        </a:rPr>
                        <a:t>12,500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1545745968"/>
                  </a:ext>
                </a:extLst>
              </a:tr>
              <a:tr h="243970">
                <a:tc>
                  <a:txBody>
                    <a:bodyPr/>
                    <a:lstStyle/>
                    <a:p>
                      <a:pPr marL="0" marR="0">
                        <a:spcBef>
                          <a:spcPts val="0"/>
                        </a:spcBef>
                        <a:spcAft>
                          <a:spcPts val="0"/>
                        </a:spcAft>
                      </a:pPr>
                      <a:r>
                        <a:rPr lang="en-US" sz="1400" b="1">
                          <a:solidFill>
                            <a:schemeClr val="accent1"/>
                          </a:solidFill>
                          <a:effectLst/>
                        </a:rPr>
                        <a:t>Purchase Discounts</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2,600</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1"/>
                          </a:solidFill>
                          <a:effectLst/>
                        </a:rPr>
                        <a:t>2,600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245634409"/>
                  </a:ext>
                </a:extLst>
              </a:tr>
              <a:tr h="221309">
                <a:tc>
                  <a:txBody>
                    <a:bodyPr/>
                    <a:lstStyle/>
                    <a:p>
                      <a:pPr marL="0" marR="0">
                        <a:spcBef>
                          <a:spcPts val="0"/>
                        </a:spcBef>
                        <a:spcAft>
                          <a:spcPts val="0"/>
                        </a:spcAft>
                      </a:pPr>
                      <a:r>
                        <a:rPr lang="en-US" sz="1400" b="1">
                          <a:solidFill>
                            <a:schemeClr val="accent1"/>
                          </a:solidFill>
                          <a:effectLst/>
                        </a:rPr>
                        <a:t>Freight-in</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5,100</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1"/>
                          </a:solidFill>
                          <a:effectLst/>
                        </a:rPr>
                        <a:t>5,100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131065789"/>
                  </a:ext>
                </a:extLst>
              </a:tr>
              <a:tr h="221309">
                <a:tc>
                  <a:txBody>
                    <a:bodyPr/>
                    <a:lstStyle/>
                    <a:p>
                      <a:pPr marL="0" marR="0">
                        <a:spcBef>
                          <a:spcPts val="0"/>
                        </a:spcBef>
                        <a:spcAft>
                          <a:spcPts val="0"/>
                        </a:spcAft>
                      </a:pPr>
                      <a:r>
                        <a:rPr lang="en-US" sz="1400" b="1">
                          <a:solidFill>
                            <a:schemeClr val="accent1"/>
                          </a:solidFill>
                          <a:effectLst/>
                        </a:rPr>
                        <a:t>Freight-out</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1,200</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1"/>
                          </a:solidFill>
                          <a:effectLst/>
                        </a:rPr>
                        <a:t>1,200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1501375910"/>
                  </a:ext>
                </a:extLst>
              </a:tr>
              <a:tr h="221309">
                <a:tc>
                  <a:txBody>
                    <a:bodyPr/>
                    <a:lstStyle/>
                    <a:p>
                      <a:pPr marL="0" marR="0">
                        <a:spcBef>
                          <a:spcPts val="0"/>
                        </a:spcBef>
                        <a:spcAft>
                          <a:spcPts val="0"/>
                        </a:spcAft>
                      </a:pPr>
                      <a:r>
                        <a:rPr lang="en-US" sz="1400">
                          <a:effectLst/>
                        </a:rPr>
                        <a:t>Rent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3235760016"/>
                  </a:ext>
                </a:extLst>
              </a:tr>
              <a:tr h="221309">
                <a:tc>
                  <a:txBody>
                    <a:bodyPr/>
                    <a:lstStyle/>
                    <a:p>
                      <a:pPr marL="0" marR="0">
                        <a:spcBef>
                          <a:spcPts val="0"/>
                        </a:spcBef>
                        <a:spcAft>
                          <a:spcPts val="0"/>
                        </a:spcAft>
                      </a:pPr>
                      <a:r>
                        <a:rPr lang="en-US" sz="1400">
                          <a:effectLst/>
                        </a:rPr>
                        <a:t>Ad.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11,170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11,170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3985233430"/>
                  </a:ext>
                </a:extLst>
              </a:tr>
              <a:tr h="243970">
                <a:tc>
                  <a:txBody>
                    <a:bodyPr/>
                    <a:lstStyle/>
                    <a:p>
                      <a:pPr marL="0" marR="0">
                        <a:spcBef>
                          <a:spcPts val="0"/>
                        </a:spcBef>
                        <a:spcAft>
                          <a:spcPts val="0"/>
                        </a:spcAft>
                      </a:pPr>
                      <a:r>
                        <a:rPr lang="en-US" sz="1400">
                          <a:effectLst/>
                        </a:rPr>
                        <a:t>Utilities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5,750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5,750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33345585"/>
                  </a:ext>
                </a:extLst>
              </a:tr>
              <a:tr h="221309">
                <a:tc>
                  <a:txBody>
                    <a:bodyPr/>
                    <a:lstStyle/>
                    <a:p>
                      <a:pPr marL="0" marR="0">
                        <a:spcBef>
                          <a:spcPts val="0"/>
                        </a:spcBef>
                        <a:spcAft>
                          <a:spcPts val="0"/>
                        </a:spcAft>
                      </a:pPr>
                      <a:r>
                        <a:rPr lang="en-US" sz="1400">
                          <a:effectLst/>
                        </a:rPr>
                        <a:t>Wages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69,300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69,300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2943560728"/>
                  </a:ext>
                </a:extLst>
              </a:tr>
              <a:tr h="221309">
                <a:tc>
                  <a:txBody>
                    <a:bodyPr/>
                    <a:lstStyle/>
                    <a:p>
                      <a:pPr marL="0" marR="0">
                        <a:spcBef>
                          <a:spcPts val="0"/>
                        </a:spcBef>
                        <a:spcAft>
                          <a:spcPts val="0"/>
                        </a:spcAft>
                      </a:pPr>
                      <a:r>
                        <a:rPr lang="en-US" sz="1400">
                          <a:effectLst/>
                        </a:rPr>
                        <a:t>Tax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3813360738"/>
                  </a:ext>
                </a:extLst>
              </a:tr>
              <a:tr h="284540">
                <a:tc>
                  <a:txBody>
                    <a:bodyPr/>
                    <a:lstStyle/>
                    <a:p>
                      <a:pPr marL="0" marR="0">
                        <a:spcBef>
                          <a:spcPts val="0"/>
                        </a:spcBef>
                        <a:spcAft>
                          <a:spcPts val="0"/>
                        </a:spcAft>
                      </a:pPr>
                      <a:r>
                        <a:rPr lang="en-US" sz="1400" dirty="0">
                          <a:effectLst/>
                        </a:rPr>
                        <a:t>    Totals</a:t>
                      </a:r>
                    </a:p>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Net Income</a:t>
                      </a:r>
                    </a:p>
                  </a:txBody>
                  <a:tcPr marL="44101" marR="44101"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dirty="0">
                          <a:effectLst/>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endParaRPr lang="en-US"/>
                    </a:p>
                  </a:txBody>
                  <a:tcPr marL="44101" marR="44101" marT="0" marB="0">
                    <a:solidFill>
                      <a:schemeClr val="bg1">
                        <a:lumMod val="85000"/>
                      </a:schemeClr>
                    </a:solidFill>
                  </a:tcPr>
                </a:tc>
                <a:tc>
                  <a:txBody>
                    <a:bodyPr/>
                    <a:lstStyle/>
                    <a:p>
                      <a:endParaRPr lang="en-US" dirty="0"/>
                    </a:p>
                  </a:txBody>
                  <a:tcPr marL="44101" marR="44101" marT="0" marB="0">
                    <a:solidFill>
                      <a:schemeClr val="bg1">
                        <a:lumMod val="85000"/>
                      </a:schemeClr>
                    </a:solidFill>
                  </a:tcPr>
                </a:tc>
                <a:tc>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1131688965"/>
                  </a:ext>
                </a:extLst>
              </a:tr>
              <a:tr h="221309">
                <a:tc>
                  <a:txBody>
                    <a:bodyPr/>
                    <a:lstStyle/>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Income Summary</a:t>
                      </a: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b="1" dirty="0">
                          <a:solidFill>
                            <a:schemeClr val="accent1"/>
                          </a:solidFill>
                          <a:effectLst/>
                        </a:rPr>
                        <a:t>76,000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2"/>
                          </a:solidFill>
                          <a:effectLst/>
                        </a:rPr>
                        <a:t>25,700</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76,000 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2"/>
                          </a:solidFill>
                          <a:effectLst/>
                        </a:rPr>
                        <a:t>25,700</a:t>
                      </a: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1"/>
                          </a:solidFill>
                          <a:effectLst/>
                        </a:rPr>
                        <a:t>76,000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2"/>
                          </a:solidFill>
                          <a:effectLst/>
                        </a:rPr>
                        <a:t>25,700</a:t>
                      </a: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760673028"/>
                  </a:ext>
                </a:extLst>
              </a:tr>
              <a:tr h="243970">
                <a:tc>
                  <a:txBody>
                    <a:bodyPr/>
                    <a:lstStyle/>
                    <a:p>
                      <a:pPr marL="0" marR="0">
                        <a:spcBef>
                          <a:spcPts val="0"/>
                        </a:spcBef>
                        <a:spcAft>
                          <a:spcPts val="0"/>
                        </a:spcAft>
                      </a:pPr>
                      <a:r>
                        <a:rPr lang="en-US" sz="1400" dirty="0">
                          <a:effectLst/>
                        </a:rPr>
                        <a:t>    Totals</a:t>
                      </a:r>
                    </a:p>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Net Income</a:t>
                      </a: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dirty="0">
                          <a:effectLst/>
                        </a:rPr>
                        <a:t>    $$$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dirty="0">
                          <a:effectLst/>
                        </a:rPr>
                        <a:t>   $$$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dirty="0">
                          <a:effectLst/>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338,020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360,800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1740481594"/>
                  </a:ext>
                </a:extLst>
              </a:tr>
              <a:tr h="243970">
                <a:tc>
                  <a:txBody>
                    <a:bodyPr/>
                    <a:lstStyle/>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22,780</a:t>
                      </a:r>
                    </a:p>
                  </a:txBody>
                  <a:tcPr marL="44101" marR="44101" marT="0" marB="0"/>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3598299069"/>
                  </a:ext>
                </a:extLst>
              </a:tr>
              <a:tr h="243970">
                <a:tc>
                  <a:txBody>
                    <a:bodyPr/>
                    <a:lstStyle/>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360,800</a:t>
                      </a:r>
                    </a:p>
                  </a:txBody>
                  <a:tcPr marL="44101" marR="44101" marT="0" marB="0"/>
                </a:tc>
                <a:tc>
                  <a:txBody>
                    <a:bodyPr/>
                    <a:lstStyle/>
                    <a:p>
                      <a:pPr marL="0" marR="0" algn="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360,800</a:t>
                      </a:r>
                    </a:p>
                  </a:txBody>
                  <a:tcPr marL="44101" marR="44101" marT="0" marB="0"/>
                </a:tc>
                <a:tc>
                  <a:txBody>
                    <a:bodyPr/>
                    <a:lstStyle/>
                    <a:p>
                      <a:pPr marL="0" marR="0" algn="ct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a:t>
                      </a:r>
                    </a:p>
                  </a:txBody>
                  <a:tcPr marL="44101" marR="44101" marT="0" marB="0">
                    <a:solidFill>
                      <a:schemeClr val="bg1">
                        <a:lumMod val="85000"/>
                      </a:schemeClr>
                    </a:solidFill>
                  </a:tcPr>
                </a:tc>
                <a:tc>
                  <a:txBody>
                    <a:bodyPr/>
                    <a:lstStyle/>
                    <a:p>
                      <a:pPr marL="0" marR="0" algn="ct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a:t>
                      </a:r>
                    </a:p>
                  </a:txBody>
                  <a:tcPr marL="44101" marR="44101" marT="0" marB="0">
                    <a:solidFill>
                      <a:schemeClr val="bg1">
                        <a:lumMod val="85000"/>
                      </a:schemeClr>
                    </a:solidFill>
                  </a:tcPr>
                </a:tc>
                <a:extLst>
                  <a:ext uri="{0D108BD9-81ED-4DB2-BD59-A6C34878D82A}">
                    <a16:rowId xmlns:a16="http://schemas.microsoft.com/office/drawing/2014/main" val="3768213683"/>
                  </a:ext>
                </a:extLst>
              </a:tr>
            </a:tbl>
          </a:graphicData>
        </a:graphic>
      </p:graphicFrame>
      <p:cxnSp>
        <p:nvCxnSpPr>
          <p:cNvPr id="11" name="Straight Connector 10">
            <a:extLst>
              <a:ext uri="{FF2B5EF4-FFF2-40B4-BE49-F238E27FC236}">
                <a16:creationId xmlns:a16="http://schemas.microsoft.com/office/drawing/2014/main" id="{D5D299CE-8553-4127-82A0-9E5771248A3F}"/>
              </a:ext>
            </a:extLst>
          </p:cNvPr>
          <p:cNvCxnSpPr>
            <a:cxnSpLocks/>
          </p:cNvCxnSpPr>
          <p:nvPr/>
        </p:nvCxnSpPr>
        <p:spPr>
          <a:xfrm>
            <a:off x="2198450" y="5656099"/>
            <a:ext cx="173152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AF7DDA0-6396-4412-B1FD-76EA0ABB272E}"/>
              </a:ext>
            </a:extLst>
          </p:cNvPr>
          <p:cNvCxnSpPr>
            <a:cxnSpLocks/>
          </p:cNvCxnSpPr>
          <p:nvPr/>
        </p:nvCxnSpPr>
        <p:spPr>
          <a:xfrm flipV="1">
            <a:off x="2198450" y="5680310"/>
            <a:ext cx="1731523" cy="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A759CC5-3A09-480A-A272-FC1AC2A40ABD}"/>
              </a:ext>
            </a:extLst>
          </p:cNvPr>
          <p:cNvCxnSpPr>
            <a:cxnSpLocks/>
          </p:cNvCxnSpPr>
          <p:nvPr/>
        </p:nvCxnSpPr>
        <p:spPr>
          <a:xfrm>
            <a:off x="7809782" y="6787306"/>
            <a:ext cx="18547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0CF76B5-6CD3-4B9A-87DD-F99C053110C3}"/>
              </a:ext>
            </a:extLst>
          </p:cNvPr>
          <p:cNvCxnSpPr>
            <a:cxnSpLocks/>
          </p:cNvCxnSpPr>
          <p:nvPr/>
        </p:nvCxnSpPr>
        <p:spPr>
          <a:xfrm>
            <a:off x="7822752" y="6810679"/>
            <a:ext cx="185474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0C3F0EE-65BD-4D30-B2DB-0670EEBE5621}"/>
              </a:ext>
            </a:extLst>
          </p:cNvPr>
          <p:cNvCxnSpPr/>
          <p:nvPr/>
        </p:nvCxnSpPr>
        <p:spPr>
          <a:xfrm>
            <a:off x="369651" y="924128"/>
            <a:ext cx="1147539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38BAE53-5A8B-4E9F-AD65-11F4DC537255}"/>
              </a:ext>
            </a:extLst>
          </p:cNvPr>
          <p:cNvCxnSpPr/>
          <p:nvPr/>
        </p:nvCxnSpPr>
        <p:spPr>
          <a:xfrm>
            <a:off x="369651" y="2253574"/>
            <a:ext cx="1147539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7E17CE3-B2BC-4868-AF8E-902D1D2A9CCF}"/>
              </a:ext>
            </a:extLst>
          </p:cNvPr>
          <p:cNvCxnSpPr/>
          <p:nvPr/>
        </p:nvCxnSpPr>
        <p:spPr>
          <a:xfrm>
            <a:off x="369651" y="117973"/>
            <a:ext cx="1147539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E5C7794-1C08-46ED-A17B-F653CA6B6994}"/>
              </a:ext>
            </a:extLst>
          </p:cNvPr>
          <p:cNvCxnSpPr>
            <a:cxnSpLocks/>
          </p:cNvCxnSpPr>
          <p:nvPr/>
        </p:nvCxnSpPr>
        <p:spPr>
          <a:xfrm flipV="1">
            <a:off x="3897550" y="6282775"/>
            <a:ext cx="3941416"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E48470B-9316-4A5C-A602-CBF8F784A8D4}"/>
              </a:ext>
            </a:extLst>
          </p:cNvPr>
          <p:cNvCxnSpPr>
            <a:cxnSpLocks/>
          </p:cNvCxnSpPr>
          <p:nvPr/>
        </p:nvCxnSpPr>
        <p:spPr>
          <a:xfrm>
            <a:off x="3846052" y="6310645"/>
            <a:ext cx="3941416" cy="203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0C00117-DEE9-4519-9861-54E6774BCCED}"/>
              </a:ext>
            </a:extLst>
          </p:cNvPr>
          <p:cNvCxnSpPr>
            <a:cxnSpLocks/>
          </p:cNvCxnSpPr>
          <p:nvPr/>
        </p:nvCxnSpPr>
        <p:spPr>
          <a:xfrm>
            <a:off x="3897550" y="117973"/>
            <a:ext cx="0" cy="61926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8872502-4F3D-4B4C-BEB6-1E97C81B6B32}"/>
              </a:ext>
            </a:extLst>
          </p:cNvPr>
          <p:cNvCxnSpPr>
            <a:cxnSpLocks/>
          </p:cNvCxnSpPr>
          <p:nvPr/>
        </p:nvCxnSpPr>
        <p:spPr>
          <a:xfrm>
            <a:off x="5858530" y="126926"/>
            <a:ext cx="0" cy="618573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74E7455-1E09-4817-B75E-DA47AED73B07}"/>
              </a:ext>
            </a:extLst>
          </p:cNvPr>
          <p:cNvCxnSpPr>
            <a:cxnSpLocks/>
          </p:cNvCxnSpPr>
          <p:nvPr/>
        </p:nvCxnSpPr>
        <p:spPr>
          <a:xfrm>
            <a:off x="7767632" y="126926"/>
            <a:ext cx="25509" cy="673107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D14305D-B0DD-4525-998B-41421080167C}"/>
              </a:ext>
            </a:extLst>
          </p:cNvPr>
          <p:cNvCxnSpPr>
            <a:cxnSpLocks/>
          </p:cNvCxnSpPr>
          <p:nvPr/>
        </p:nvCxnSpPr>
        <p:spPr>
          <a:xfrm>
            <a:off x="9677492" y="117973"/>
            <a:ext cx="0" cy="67050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128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240B4A1-33F0-467C-9CD4-858AB0B65161}"/>
              </a:ext>
            </a:extLst>
          </p:cNvPr>
          <p:cNvGraphicFramePr>
            <a:graphicFrameLocks noGrp="1"/>
          </p:cNvGraphicFramePr>
          <p:nvPr>
            <p:extLst>
              <p:ext uri="{D42A27DB-BD31-4B8C-83A1-F6EECF244321}">
                <p14:modId xmlns:p14="http://schemas.microsoft.com/office/powerpoint/2010/main" val="4042214569"/>
              </p:ext>
            </p:extLst>
          </p:nvPr>
        </p:nvGraphicFramePr>
        <p:xfrm>
          <a:off x="369651" y="359173"/>
          <a:ext cx="11475395" cy="6449604"/>
        </p:xfrm>
        <a:graphic>
          <a:graphicData uri="http://schemas.openxmlformats.org/drawingml/2006/table">
            <a:tbl>
              <a:tblPr firstRow="1" firstCol="1" bandRow="1">
                <a:tableStyleId>{5940675A-B579-460E-94D1-54222C63F5DA}</a:tableStyleId>
              </a:tblPr>
              <a:tblGrid>
                <a:gridCol w="1829857">
                  <a:extLst>
                    <a:ext uri="{9D8B030D-6E8A-4147-A177-3AD203B41FA5}">
                      <a16:colId xmlns:a16="http://schemas.microsoft.com/office/drawing/2014/main" val="1036908695"/>
                    </a:ext>
                  </a:extLst>
                </a:gridCol>
                <a:gridCol w="854830">
                  <a:extLst>
                    <a:ext uri="{9D8B030D-6E8A-4147-A177-3AD203B41FA5}">
                      <a16:colId xmlns:a16="http://schemas.microsoft.com/office/drawing/2014/main" val="2235620705"/>
                    </a:ext>
                  </a:extLst>
                </a:gridCol>
                <a:gridCol w="852279">
                  <a:extLst>
                    <a:ext uri="{9D8B030D-6E8A-4147-A177-3AD203B41FA5}">
                      <a16:colId xmlns:a16="http://schemas.microsoft.com/office/drawing/2014/main" val="1718471635"/>
                    </a:ext>
                  </a:extLst>
                </a:gridCol>
                <a:gridCol w="973060">
                  <a:extLst>
                    <a:ext uri="{9D8B030D-6E8A-4147-A177-3AD203B41FA5}">
                      <a16:colId xmlns:a16="http://schemas.microsoft.com/office/drawing/2014/main" val="958548194"/>
                    </a:ext>
                  </a:extLst>
                </a:gridCol>
                <a:gridCol w="996878">
                  <a:extLst>
                    <a:ext uri="{9D8B030D-6E8A-4147-A177-3AD203B41FA5}">
                      <a16:colId xmlns:a16="http://schemas.microsoft.com/office/drawing/2014/main" val="4118688013"/>
                    </a:ext>
                  </a:extLst>
                </a:gridCol>
                <a:gridCol w="992621">
                  <a:extLst>
                    <a:ext uri="{9D8B030D-6E8A-4147-A177-3AD203B41FA5}">
                      <a16:colId xmlns:a16="http://schemas.microsoft.com/office/drawing/2014/main" val="26019772"/>
                    </a:ext>
                  </a:extLst>
                </a:gridCol>
                <a:gridCol w="918622">
                  <a:extLst>
                    <a:ext uri="{9D8B030D-6E8A-4147-A177-3AD203B41FA5}">
                      <a16:colId xmlns:a16="http://schemas.microsoft.com/office/drawing/2014/main" val="2584743947"/>
                    </a:ext>
                  </a:extLst>
                </a:gridCol>
                <a:gridCol w="995174">
                  <a:extLst>
                    <a:ext uri="{9D8B030D-6E8A-4147-A177-3AD203B41FA5}">
                      <a16:colId xmlns:a16="http://schemas.microsoft.com/office/drawing/2014/main" val="3006020671"/>
                    </a:ext>
                  </a:extLst>
                </a:gridCol>
                <a:gridCol w="918622">
                  <a:extLst>
                    <a:ext uri="{9D8B030D-6E8A-4147-A177-3AD203B41FA5}">
                      <a16:colId xmlns:a16="http://schemas.microsoft.com/office/drawing/2014/main" val="2040317657"/>
                    </a:ext>
                  </a:extLst>
                </a:gridCol>
                <a:gridCol w="1148278">
                  <a:extLst>
                    <a:ext uri="{9D8B030D-6E8A-4147-A177-3AD203B41FA5}">
                      <a16:colId xmlns:a16="http://schemas.microsoft.com/office/drawing/2014/main" val="3021060877"/>
                    </a:ext>
                  </a:extLst>
                </a:gridCol>
                <a:gridCol w="995174">
                  <a:extLst>
                    <a:ext uri="{9D8B030D-6E8A-4147-A177-3AD203B41FA5}">
                      <a16:colId xmlns:a16="http://schemas.microsoft.com/office/drawing/2014/main" val="1496493022"/>
                    </a:ext>
                  </a:extLst>
                </a:gridCol>
              </a:tblGrid>
              <a:tr h="235207">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algn="ctr">
                        <a:spcBef>
                          <a:spcPts val="0"/>
                        </a:spcBef>
                        <a:spcAft>
                          <a:spcPts val="0"/>
                        </a:spcAft>
                      </a:pPr>
                      <a:r>
                        <a:rPr lang="en-US" sz="1400">
                          <a:effectLst/>
                        </a:rPr>
                        <a:t>Trial Balance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algn="ctr">
                        <a:spcBef>
                          <a:spcPts val="0"/>
                        </a:spcBef>
                        <a:spcAft>
                          <a:spcPts val="0"/>
                        </a:spcAft>
                      </a:pPr>
                      <a:r>
                        <a:rPr lang="en-US" sz="1400">
                          <a:effectLst/>
                        </a:rPr>
                        <a:t>Adjustments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algn="ctr">
                        <a:spcBef>
                          <a:spcPts val="0"/>
                        </a:spcBef>
                        <a:spcAft>
                          <a:spcPts val="0"/>
                        </a:spcAft>
                      </a:pPr>
                      <a:r>
                        <a:rPr lang="en-US" sz="1400">
                          <a:effectLst/>
                        </a:rPr>
                        <a:t>Adj. Trial Balance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algn="ctr">
                        <a:spcBef>
                          <a:spcPts val="0"/>
                        </a:spcBef>
                        <a:spcAft>
                          <a:spcPts val="0"/>
                        </a:spcAft>
                      </a:pPr>
                      <a:r>
                        <a:rPr lang="en-US" sz="1400">
                          <a:effectLst/>
                        </a:rPr>
                        <a:t>Income Statement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algn="ctr">
                        <a:spcBef>
                          <a:spcPts val="0"/>
                        </a:spcBef>
                        <a:spcAft>
                          <a:spcPts val="0"/>
                        </a:spcAft>
                      </a:pPr>
                      <a:r>
                        <a:rPr lang="en-US" sz="1400" dirty="0">
                          <a:effectLst/>
                        </a:rPr>
                        <a:t>Balance Sheet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1024858227"/>
                  </a:ext>
                </a:extLst>
              </a:tr>
              <a:tr h="117604">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4026752"/>
                  </a:ext>
                </a:extLst>
              </a:tr>
              <a:tr h="235207">
                <a:tc>
                  <a:txBody>
                    <a:bodyPr/>
                    <a:lstStyle/>
                    <a:p>
                      <a:pPr marL="0" marR="0">
                        <a:spcBef>
                          <a:spcPts val="0"/>
                        </a:spcBef>
                        <a:spcAft>
                          <a:spcPts val="0"/>
                        </a:spcAft>
                      </a:pPr>
                      <a:r>
                        <a:rPr lang="en-US" sz="1400">
                          <a:effectLst/>
                        </a:rPr>
                        <a:t>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26,500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26,500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26,500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2231555"/>
                  </a:ext>
                </a:extLst>
              </a:tr>
              <a:tr h="117604">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628784852"/>
                  </a:ext>
                </a:extLst>
              </a:tr>
              <a:tr h="117604">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59960799"/>
                  </a:ext>
                </a:extLst>
              </a:tr>
              <a:tr h="235207">
                <a:tc>
                  <a:txBody>
                    <a:bodyPr/>
                    <a:lstStyle/>
                    <a:p>
                      <a:pPr marL="0" marR="0">
                        <a:spcBef>
                          <a:spcPts val="0"/>
                        </a:spcBef>
                        <a:spcAft>
                          <a:spcPts val="0"/>
                        </a:spcAft>
                      </a:pPr>
                      <a:r>
                        <a:rPr lang="en-US" sz="1400" b="0" dirty="0">
                          <a:solidFill>
                            <a:schemeClr val="tx1"/>
                          </a:solidFill>
                          <a:effectLst/>
                        </a:rPr>
                        <a:t>Merch. Inventory</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b="0" dirty="0">
                          <a:solidFill>
                            <a:schemeClr val="tx1"/>
                          </a:solidFill>
                          <a:effectLst/>
                        </a:rPr>
                        <a:t>76,000 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400" b="0" dirty="0">
                          <a:solidFill>
                            <a:schemeClr val="tx1"/>
                          </a:solidFill>
                          <a:effectLst/>
                        </a:rPr>
                        <a:t>25,700</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b="0" dirty="0">
                          <a:solidFill>
                            <a:schemeClr val="tx1"/>
                          </a:solidFill>
                          <a:effectLst/>
                        </a:rPr>
                        <a:t>76,000</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b="0" dirty="0">
                          <a:solidFill>
                            <a:schemeClr val="tx1"/>
                          </a:solidFill>
                          <a:effectLst/>
                        </a:rPr>
                        <a:t>27,700</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b="0" dirty="0">
                          <a:solidFill>
                            <a:schemeClr val="tx1"/>
                          </a:solidFill>
                          <a:effectLst/>
                        </a:rPr>
                        <a:t>25,700</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077754368"/>
                  </a:ext>
                </a:extLst>
              </a:tr>
              <a:tr h="117604">
                <a:tc>
                  <a:txBody>
                    <a:bodyPr/>
                    <a:lstStyle/>
                    <a:p>
                      <a:pPr marL="0" marR="0">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78021490"/>
                  </a:ext>
                </a:extLst>
              </a:tr>
              <a:tr h="117604">
                <a:tc>
                  <a:txBody>
                    <a:bodyPr/>
                    <a:lstStyle/>
                    <a:p>
                      <a:pPr marL="0" marR="0">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71631360"/>
                  </a:ext>
                </a:extLst>
              </a:tr>
              <a:tr h="117604">
                <a:tc>
                  <a:txBody>
                    <a:bodyPr/>
                    <a:lstStyle/>
                    <a:p>
                      <a:pPr marL="0" marR="0">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640919867"/>
                  </a:ext>
                </a:extLst>
              </a:tr>
              <a:tr h="235207">
                <a:tc>
                  <a:txBody>
                    <a:bodyPr/>
                    <a:lstStyle/>
                    <a:p>
                      <a:pPr marL="0" marR="0">
                        <a:spcBef>
                          <a:spcPts val="0"/>
                        </a:spcBef>
                        <a:spcAft>
                          <a:spcPts val="0"/>
                        </a:spcAft>
                      </a:pPr>
                      <a:r>
                        <a:rPr lang="en-US" sz="1400" b="0" dirty="0">
                          <a:solidFill>
                            <a:schemeClr val="tx1"/>
                          </a:solidFill>
                          <a:effectLst/>
                        </a:rPr>
                        <a:t>Sales</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noFill/>
                      <a:prstDash val="solid"/>
                      <a:round/>
                      <a:headEnd type="none" w="med" len="med"/>
                      <a:tailEnd type="none" w="med" len="med"/>
                    </a:lnT>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noFill/>
                      <a:prstDash val="solid"/>
                      <a:round/>
                      <a:headEnd type="none" w="med" len="med"/>
                      <a:tailEnd type="none" w="med" len="med"/>
                    </a:lnT>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noFill/>
                      <a:prstDash val="solid"/>
                      <a:round/>
                      <a:headEnd type="none" w="med" len="med"/>
                      <a:tailEnd type="none" w="med" len="med"/>
                    </a:lnT>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noFill/>
                      <a:prstDash val="solid"/>
                      <a:round/>
                      <a:headEnd type="none" w="med" len="med"/>
                      <a:tailEnd type="none" w="med" len="med"/>
                    </a:lnT>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noFill/>
                      <a:prstDash val="solid"/>
                      <a:round/>
                      <a:headEnd type="none" w="med" len="med"/>
                      <a:tailEnd type="none" w="med" len="med"/>
                    </a:lnT>
                    <a:solidFill>
                      <a:schemeClr val="bg1">
                        <a:lumMod val="85000"/>
                      </a:schemeClr>
                    </a:solidFill>
                  </a:tcPr>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noFill/>
                      <a:prstDash val="solid"/>
                      <a:round/>
                      <a:headEnd type="none" w="med" len="med"/>
                      <a:tailEnd type="none" w="med" len="med"/>
                    </a:lnT>
                  </a:tcPr>
                </a:tc>
                <a:tc>
                  <a:txBody>
                    <a:bodyPr/>
                    <a:lstStyle/>
                    <a:p>
                      <a:pPr marL="0" marR="0" algn="r">
                        <a:spcBef>
                          <a:spcPts val="0"/>
                        </a:spcBef>
                        <a:spcAft>
                          <a:spcPts val="0"/>
                        </a:spcAft>
                      </a:pPr>
                      <a:r>
                        <a:rPr lang="en-US" sz="1400" b="0">
                          <a:solidFill>
                            <a:schemeClr val="tx1"/>
                          </a:solidFill>
                          <a:effectLst/>
                        </a:rPr>
                        <a:t>320,000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noFill/>
                      <a:prstDash val="solid"/>
                      <a:round/>
                      <a:headEnd type="none" w="med" len="med"/>
                      <a:tailEnd type="none" w="med" len="med"/>
                    </a:lnT>
                  </a:tcPr>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noFill/>
                      <a:prstDash val="solid"/>
                      <a:round/>
                      <a:headEnd type="none" w="med" len="med"/>
                      <a:tailEnd type="none" w="med" len="med"/>
                    </a:lnT>
                  </a:tcPr>
                </a:tc>
                <a:tc>
                  <a:txBody>
                    <a:bodyPr/>
                    <a:lstStyle/>
                    <a:p>
                      <a:pPr marL="0" marR="0" algn="r">
                        <a:spcBef>
                          <a:spcPts val="0"/>
                        </a:spcBef>
                        <a:spcAft>
                          <a:spcPts val="0"/>
                        </a:spcAft>
                      </a:pPr>
                      <a:r>
                        <a:rPr lang="en-US" sz="1400" b="0" dirty="0">
                          <a:solidFill>
                            <a:schemeClr val="tx1"/>
                          </a:solidFill>
                          <a:effectLst/>
                        </a:rPr>
                        <a:t>320,000</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noFill/>
                      <a:prstDash val="solid"/>
                      <a:round/>
                      <a:headEnd type="none" w="med" len="med"/>
                      <a:tailEnd type="none" w="med" len="med"/>
                    </a:lnT>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noFill/>
                      <a:prstDash val="solid"/>
                      <a:round/>
                      <a:headEnd type="none" w="med" len="med"/>
                      <a:tailEnd type="none" w="med" len="med"/>
                    </a:lnT>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no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2930238044"/>
                  </a:ext>
                </a:extLst>
              </a:tr>
              <a:tr h="235207">
                <a:tc>
                  <a:txBody>
                    <a:bodyPr/>
                    <a:lstStyle/>
                    <a:p>
                      <a:pPr marL="0" marR="0">
                        <a:spcBef>
                          <a:spcPts val="0"/>
                        </a:spcBef>
                        <a:spcAft>
                          <a:spcPts val="0"/>
                        </a:spcAft>
                      </a:pPr>
                      <a:r>
                        <a:rPr lang="en-US" sz="1400" b="0" dirty="0">
                          <a:solidFill>
                            <a:schemeClr val="tx1"/>
                          </a:solidFill>
                          <a:effectLst/>
                        </a:rPr>
                        <a:t>Sales Ret./Allow.</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0">
                          <a:solidFill>
                            <a:schemeClr val="tx1"/>
                          </a:solidFill>
                          <a:effectLst/>
                        </a:rPr>
                        <a:t>4,500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0" dirty="0">
                          <a:solidFill>
                            <a:schemeClr val="tx1"/>
                          </a:solidFill>
                          <a:effectLst/>
                        </a:rPr>
                        <a:t>4,500</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3406257721"/>
                  </a:ext>
                </a:extLst>
              </a:tr>
              <a:tr h="235207">
                <a:tc>
                  <a:txBody>
                    <a:bodyPr/>
                    <a:lstStyle/>
                    <a:p>
                      <a:pPr marL="0" marR="0">
                        <a:spcBef>
                          <a:spcPts val="0"/>
                        </a:spcBef>
                        <a:spcAft>
                          <a:spcPts val="0"/>
                        </a:spcAft>
                      </a:pPr>
                      <a:r>
                        <a:rPr lang="en-US" sz="1400" b="0" dirty="0">
                          <a:solidFill>
                            <a:schemeClr val="tx1"/>
                          </a:solidFill>
                          <a:effectLst/>
                        </a:rPr>
                        <a:t>Sales Discounts</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0">
                          <a:solidFill>
                            <a:schemeClr val="tx1"/>
                          </a:solidFill>
                          <a:effectLst/>
                        </a:rPr>
                        <a:t>15,000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0" dirty="0">
                          <a:solidFill>
                            <a:schemeClr val="tx1"/>
                          </a:solidFill>
                          <a:effectLst/>
                        </a:rPr>
                        <a:t>15,000</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3435206700"/>
                  </a:ext>
                </a:extLst>
              </a:tr>
              <a:tr h="235207">
                <a:tc>
                  <a:txBody>
                    <a:bodyPr/>
                    <a:lstStyle/>
                    <a:p>
                      <a:pPr marL="0" marR="0">
                        <a:spcBef>
                          <a:spcPts val="0"/>
                        </a:spcBef>
                        <a:spcAft>
                          <a:spcPts val="0"/>
                        </a:spcAft>
                      </a:pPr>
                      <a:r>
                        <a:rPr lang="en-US" sz="1400" b="0" dirty="0">
                          <a:solidFill>
                            <a:schemeClr val="tx1"/>
                          </a:solidFill>
                          <a:effectLst/>
                        </a:rPr>
                        <a:t>Purchases</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0">
                          <a:solidFill>
                            <a:schemeClr val="tx1"/>
                          </a:solidFill>
                          <a:effectLst/>
                        </a:rPr>
                        <a:t>140,000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lumMod val="75000"/>
                            </a:schemeClr>
                          </a:solidFill>
                          <a:effectLst/>
                        </a:rPr>
                        <a:t>140,000</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lumMod val="75000"/>
                            </a:schemeClr>
                          </a:solidFill>
                          <a:effectLst/>
                        </a:rPr>
                        <a:t> </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635835227"/>
                  </a:ext>
                </a:extLst>
              </a:tr>
              <a:tr h="235207">
                <a:tc>
                  <a:txBody>
                    <a:bodyPr/>
                    <a:lstStyle/>
                    <a:p>
                      <a:pPr marL="0" marR="0">
                        <a:spcBef>
                          <a:spcPts val="0"/>
                        </a:spcBef>
                        <a:spcAft>
                          <a:spcPts val="0"/>
                        </a:spcAft>
                      </a:pPr>
                      <a:r>
                        <a:rPr lang="en-US" sz="1400" b="0" dirty="0">
                          <a:solidFill>
                            <a:schemeClr val="tx1"/>
                          </a:solidFill>
                          <a:effectLst/>
                        </a:rPr>
                        <a:t>Purch. Ret./Allow.</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0">
                          <a:solidFill>
                            <a:schemeClr val="tx1"/>
                          </a:solidFill>
                          <a:effectLst/>
                        </a:rPr>
                        <a:t>12,500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lumMod val="75000"/>
                            </a:schemeClr>
                          </a:solidFill>
                          <a:effectLst/>
                        </a:rPr>
                        <a:t> </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lumMod val="75000"/>
                            </a:schemeClr>
                          </a:solidFill>
                          <a:effectLst/>
                        </a:rPr>
                        <a:t>12,500</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1545745968"/>
                  </a:ext>
                </a:extLst>
              </a:tr>
              <a:tr h="235207">
                <a:tc>
                  <a:txBody>
                    <a:bodyPr/>
                    <a:lstStyle/>
                    <a:p>
                      <a:pPr marL="0" marR="0">
                        <a:spcBef>
                          <a:spcPts val="0"/>
                        </a:spcBef>
                        <a:spcAft>
                          <a:spcPts val="0"/>
                        </a:spcAft>
                      </a:pPr>
                      <a:r>
                        <a:rPr lang="en-US" sz="1400" b="0" dirty="0">
                          <a:solidFill>
                            <a:schemeClr val="tx1"/>
                          </a:solidFill>
                          <a:effectLst/>
                        </a:rPr>
                        <a:t>Purchase Discounts</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0">
                          <a:solidFill>
                            <a:schemeClr val="tx1"/>
                          </a:solidFill>
                          <a:effectLst/>
                        </a:rPr>
                        <a:t>2,600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lumMod val="75000"/>
                            </a:schemeClr>
                          </a:solidFill>
                          <a:effectLst/>
                        </a:rPr>
                        <a:t> </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lumMod val="75000"/>
                            </a:schemeClr>
                          </a:solidFill>
                          <a:effectLst/>
                        </a:rPr>
                        <a:t>2,600</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245634409"/>
                  </a:ext>
                </a:extLst>
              </a:tr>
              <a:tr h="117604">
                <a:tc>
                  <a:txBody>
                    <a:bodyPr/>
                    <a:lstStyle/>
                    <a:p>
                      <a:pPr marL="0" marR="0">
                        <a:spcBef>
                          <a:spcPts val="0"/>
                        </a:spcBef>
                        <a:spcAft>
                          <a:spcPts val="0"/>
                        </a:spcAft>
                      </a:pPr>
                      <a:r>
                        <a:rPr lang="en-US" sz="1400" b="0" dirty="0">
                          <a:solidFill>
                            <a:schemeClr val="tx1"/>
                          </a:solidFill>
                          <a:effectLst/>
                        </a:rPr>
                        <a:t>Freight-in</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0">
                          <a:solidFill>
                            <a:schemeClr val="tx1"/>
                          </a:solidFill>
                          <a:effectLst/>
                        </a:rPr>
                        <a:t>5,100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lumMod val="75000"/>
                            </a:schemeClr>
                          </a:solidFill>
                          <a:effectLst/>
                        </a:rPr>
                        <a:t>5,100</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lumMod val="75000"/>
                            </a:schemeClr>
                          </a:solidFill>
                          <a:effectLst/>
                        </a:rPr>
                        <a:t> </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131065789"/>
                  </a:ext>
                </a:extLst>
              </a:tr>
              <a:tr h="117604">
                <a:tc>
                  <a:txBody>
                    <a:bodyPr/>
                    <a:lstStyle/>
                    <a:p>
                      <a:pPr marL="0" marR="0">
                        <a:spcBef>
                          <a:spcPts val="0"/>
                        </a:spcBef>
                        <a:spcAft>
                          <a:spcPts val="0"/>
                        </a:spcAft>
                      </a:pPr>
                      <a:r>
                        <a:rPr lang="en-US" sz="1400" b="0" dirty="0">
                          <a:solidFill>
                            <a:schemeClr val="tx1"/>
                          </a:solidFill>
                          <a:effectLst/>
                        </a:rPr>
                        <a:t>Freight-out</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0">
                          <a:solidFill>
                            <a:schemeClr val="tx1"/>
                          </a:solidFill>
                          <a:effectLst/>
                        </a:rPr>
                        <a:t>1,200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0" dirty="0">
                          <a:solidFill>
                            <a:schemeClr val="tx1"/>
                          </a:solidFill>
                          <a:effectLst/>
                        </a:rPr>
                        <a:t>1,200</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1501375910"/>
                  </a:ext>
                </a:extLst>
              </a:tr>
              <a:tr h="117604">
                <a:tc>
                  <a:txBody>
                    <a:bodyPr/>
                    <a:lstStyle/>
                    <a:p>
                      <a:pPr marL="0" marR="0">
                        <a:spcBef>
                          <a:spcPts val="0"/>
                        </a:spcBef>
                        <a:spcAft>
                          <a:spcPts val="0"/>
                        </a:spcAft>
                      </a:pPr>
                      <a:r>
                        <a:rPr lang="en-US" sz="1400" dirty="0">
                          <a:effectLst/>
                        </a:rPr>
                        <a:t>Rent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3235760016"/>
                  </a:ext>
                </a:extLst>
              </a:tr>
              <a:tr h="117604">
                <a:tc>
                  <a:txBody>
                    <a:bodyPr/>
                    <a:lstStyle/>
                    <a:p>
                      <a:pPr marL="0" marR="0">
                        <a:spcBef>
                          <a:spcPts val="0"/>
                        </a:spcBef>
                        <a:spcAft>
                          <a:spcPts val="0"/>
                        </a:spcAft>
                      </a:pPr>
                      <a:r>
                        <a:rPr lang="en-US" sz="1400">
                          <a:effectLst/>
                        </a:rPr>
                        <a:t>Ad.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11,170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11,170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3985233430"/>
                  </a:ext>
                </a:extLst>
              </a:tr>
              <a:tr h="235207">
                <a:tc>
                  <a:txBody>
                    <a:bodyPr/>
                    <a:lstStyle/>
                    <a:p>
                      <a:pPr marL="0" marR="0">
                        <a:spcBef>
                          <a:spcPts val="0"/>
                        </a:spcBef>
                        <a:spcAft>
                          <a:spcPts val="0"/>
                        </a:spcAft>
                      </a:pPr>
                      <a:r>
                        <a:rPr lang="en-US" sz="1400">
                          <a:effectLst/>
                        </a:rPr>
                        <a:t>Utilities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5,750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5,750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33345585"/>
                  </a:ext>
                </a:extLst>
              </a:tr>
              <a:tr h="117604">
                <a:tc>
                  <a:txBody>
                    <a:bodyPr/>
                    <a:lstStyle/>
                    <a:p>
                      <a:pPr marL="0" marR="0">
                        <a:spcBef>
                          <a:spcPts val="0"/>
                        </a:spcBef>
                        <a:spcAft>
                          <a:spcPts val="0"/>
                        </a:spcAft>
                      </a:pPr>
                      <a:r>
                        <a:rPr lang="en-US" sz="1400">
                          <a:effectLst/>
                        </a:rPr>
                        <a:t>Wages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69,300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69,300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2943560728"/>
                  </a:ext>
                </a:extLst>
              </a:tr>
              <a:tr h="117604">
                <a:tc>
                  <a:txBody>
                    <a:bodyPr/>
                    <a:lstStyle/>
                    <a:p>
                      <a:pPr marL="0" marR="0">
                        <a:spcBef>
                          <a:spcPts val="0"/>
                        </a:spcBef>
                        <a:spcAft>
                          <a:spcPts val="0"/>
                        </a:spcAft>
                      </a:pPr>
                      <a:r>
                        <a:rPr lang="en-US" sz="1400">
                          <a:effectLst/>
                        </a:rPr>
                        <a:t>Tax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3813360738"/>
                  </a:ext>
                </a:extLst>
              </a:tr>
              <a:tr h="235207">
                <a:tc>
                  <a:txBody>
                    <a:bodyPr/>
                    <a:lstStyle/>
                    <a:p>
                      <a:pPr marL="0" marR="0">
                        <a:spcBef>
                          <a:spcPts val="0"/>
                        </a:spcBef>
                        <a:spcAft>
                          <a:spcPts val="0"/>
                        </a:spcAft>
                      </a:pPr>
                      <a:r>
                        <a:rPr lang="en-US" sz="1400" dirty="0">
                          <a:effectLst/>
                        </a:rPr>
                        <a:t>    Totals</a:t>
                      </a:r>
                    </a:p>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Net Income</a:t>
                      </a:r>
                    </a:p>
                  </a:txBody>
                  <a:tcPr marL="44101" marR="44101"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1131688965"/>
                  </a:ext>
                </a:extLst>
              </a:tr>
              <a:tr h="117604">
                <a:tc>
                  <a:txBody>
                    <a:bodyPr/>
                    <a:lstStyle/>
                    <a:p>
                      <a:pPr marL="0" marR="0">
                        <a:spcBef>
                          <a:spcPts val="0"/>
                        </a:spcBef>
                        <a:spcAft>
                          <a:spcPts val="0"/>
                        </a:spcAft>
                      </a:pPr>
                      <a:r>
                        <a:rPr lang="en-US" sz="1400" dirty="0">
                          <a:effectLst/>
                        </a:rPr>
                        <a:t>Income Summary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dirty="0">
                          <a:effectLst/>
                        </a:rPr>
                        <a:t>76,000 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25,700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76,000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25,700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lumMod val="75000"/>
                            </a:schemeClr>
                          </a:solidFill>
                          <a:effectLst/>
                        </a:rPr>
                        <a:t>76,000</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lumMod val="75000"/>
                            </a:schemeClr>
                          </a:solidFill>
                          <a:effectLst/>
                        </a:rPr>
                        <a:t>25,700 </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760673028"/>
                  </a:ext>
                </a:extLst>
              </a:tr>
              <a:tr h="235207">
                <a:tc>
                  <a:txBody>
                    <a:bodyPr/>
                    <a:lstStyle/>
                    <a:p>
                      <a:pPr marL="0" marR="0">
                        <a:spcBef>
                          <a:spcPts val="0"/>
                        </a:spcBef>
                        <a:spcAft>
                          <a:spcPts val="0"/>
                        </a:spcAft>
                      </a:pPr>
                      <a:r>
                        <a:rPr lang="en-US" sz="1400" dirty="0">
                          <a:effectLst/>
                        </a:rPr>
                        <a:t>    Totals</a:t>
                      </a:r>
                    </a:p>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Net Income</a:t>
                      </a: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dirty="0">
                          <a:effectLst/>
                        </a:rPr>
                        <a:t>    $$$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dirty="0">
                          <a:effectLst/>
                        </a:rPr>
                        <a:t>      $$$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dirty="0">
                          <a:effectLst/>
                        </a:rPr>
                        <a:t>    $$$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338,020</a:t>
                      </a:r>
                    </a:p>
                  </a:txBody>
                  <a:tcPr marL="44101" marR="44101" marT="0" marB="0"/>
                </a:tc>
                <a:tc>
                  <a:txBody>
                    <a:bodyPr/>
                    <a:lstStyle/>
                    <a:p>
                      <a:pPr marL="0" marR="0" algn="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360,800</a:t>
                      </a:r>
                    </a:p>
                  </a:txBody>
                  <a:tcPr marL="44101" marR="44101" marT="0" marB="0"/>
                </a:tc>
                <a:tc>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1740481594"/>
                  </a:ext>
                </a:extLst>
              </a:tr>
              <a:tr h="235207">
                <a:tc>
                  <a:txBody>
                    <a:bodyPr/>
                    <a:lstStyle/>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22,780</a:t>
                      </a:r>
                    </a:p>
                  </a:txBody>
                  <a:tcPr marL="44101" marR="44101" marT="0" marB="0"/>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540951249"/>
                  </a:ext>
                </a:extLst>
              </a:tr>
              <a:tr h="235207">
                <a:tc>
                  <a:txBody>
                    <a:bodyPr/>
                    <a:lstStyle/>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360,800</a:t>
                      </a:r>
                    </a:p>
                  </a:txBody>
                  <a:tcPr marL="44101" marR="44101" marT="0" marB="0"/>
                </a:tc>
                <a:tc>
                  <a:txBody>
                    <a:bodyPr/>
                    <a:lstStyle/>
                    <a:p>
                      <a:pPr marL="0" marR="0" algn="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360,800</a:t>
                      </a:r>
                    </a:p>
                  </a:txBody>
                  <a:tcPr marL="44101" marR="44101" marT="0" marB="0"/>
                </a:tc>
                <a:tc>
                  <a:txBody>
                    <a:bodyPr/>
                    <a:lstStyle/>
                    <a:p>
                      <a:pPr marL="0" marR="0" algn="ct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a:t>
                      </a:r>
                    </a:p>
                  </a:txBody>
                  <a:tcPr marL="44101" marR="44101" marT="0" marB="0">
                    <a:solidFill>
                      <a:schemeClr val="bg1">
                        <a:lumMod val="85000"/>
                      </a:schemeClr>
                    </a:solidFill>
                  </a:tcPr>
                </a:tc>
                <a:tc>
                  <a:txBody>
                    <a:bodyPr/>
                    <a:lstStyle/>
                    <a:p>
                      <a:pPr marL="0" marR="0" algn="ct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a:t>
                      </a:r>
                    </a:p>
                  </a:txBody>
                  <a:tcPr marL="44101" marR="44101" marT="0" marB="0">
                    <a:solidFill>
                      <a:schemeClr val="bg1">
                        <a:lumMod val="85000"/>
                      </a:schemeClr>
                    </a:solidFill>
                  </a:tcPr>
                </a:tc>
                <a:extLst>
                  <a:ext uri="{0D108BD9-81ED-4DB2-BD59-A6C34878D82A}">
                    <a16:rowId xmlns:a16="http://schemas.microsoft.com/office/drawing/2014/main" val="3718509448"/>
                  </a:ext>
                </a:extLst>
              </a:tr>
            </a:tbl>
          </a:graphicData>
        </a:graphic>
      </p:graphicFrame>
      <p:grpSp>
        <p:nvGrpSpPr>
          <p:cNvPr id="6" name="Group 5">
            <a:extLst>
              <a:ext uri="{FF2B5EF4-FFF2-40B4-BE49-F238E27FC236}">
                <a16:creationId xmlns:a16="http://schemas.microsoft.com/office/drawing/2014/main" id="{8F0D6B99-2D8B-4767-BDF4-A788828B7845}"/>
              </a:ext>
            </a:extLst>
          </p:cNvPr>
          <p:cNvGrpSpPr/>
          <p:nvPr/>
        </p:nvGrpSpPr>
        <p:grpSpPr>
          <a:xfrm>
            <a:off x="8452890" y="266861"/>
            <a:ext cx="953757" cy="365124"/>
            <a:chOff x="0" y="0"/>
            <a:chExt cx="953757" cy="1068070"/>
          </a:xfrm>
        </p:grpSpPr>
        <p:cxnSp>
          <p:nvCxnSpPr>
            <p:cNvPr id="7" name="Straight Arrow Connector 6">
              <a:extLst>
                <a:ext uri="{FF2B5EF4-FFF2-40B4-BE49-F238E27FC236}">
                  <a16:creationId xmlns:a16="http://schemas.microsoft.com/office/drawing/2014/main" id="{79766F6E-D66C-4DAB-841B-C4D3E1F2B5CB}"/>
                </a:ext>
              </a:extLst>
            </p:cNvPr>
            <p:cNvCxnSpPr/>
            <p:nvPr/>
          </p:nvCxnSpPr>
          <p:spPr>
            <a:xfrm flipH="1">
              <a:off x="0" y="9525"/>
              <a:ext cx="346710" cy="1058545"/>
            </a:xfrm>
            <a:prstGeom prst="straightConnector1">
              <a:avLst/>
            </a:prstGeom>
            <a:ln w="28575">
              <a:solidFill>
                <a:schemeClr val="accent6">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04EB3BDA-B061-442C-B658-3757EDD3A64D}"/>
                </a:ext>
              </a:extLst>
            </p:cNvPr>
            <p:cNvCxnSpPr>
              <a:cxnSpLocks/>
            </p:cNvCxnSpPr>
            <p:nvPr/>
          </p:nvCxnSpPr>
          <p:spPr>
            <a:xfrm>
              <a:off x="355600" y="0"/>
              <a:ext cx="598157" cy="1058545"/>
            </a:xfrm>
            <a:prstGeom prst="straightConnector1">
              <a:avLst/>
            </a:prstGeom>
            <a:ln w="28575">
              <a:solidFill>
                <a:schemeClr val="accent6">
                  <a:lumMod val="75000"/>
                </a:schemeClr>
              </a:solidFill>
              <a:tailEnd type="arrow"/>
            </a:ln>
          </p:spPr>
          <p:style>
            <a:lnRef idx="2">
              <a:schemeClr val="accent1"/>
            </a:lnRef>
            <a:fillRef idx="0">
              <a:schemeClr val="accent1"/>
            </a:fillRef>
            <a:effectRef idx="1">
              <a:schemeClr val="accent1"/>
            </a:effectRef>
            <a:fontRef idx="minor">
              <a:schemeClr val="tx1"/>
            </a:fontRef>
          </p:style>
        </p:cxnSp>
      </p:grpSp>
      <p:cxnSp>
        <p:nvCxnSpPr>
          <p:cNvPr id="11" name="Straight Connector 10">
            <a:extLst>
              <a:ext uri="{FF2B5EF4-FFF2-40B4-BE49-F238E27FC236}">
                <a16:creationId xmlns:a16="http://schemas.microsoft.com/office/drawing/2014/main" id="{D5D299CE-8553-4127-82A0-9E5771248A3F}"/>
              </a:ext>
            </a:extLst>
          </p:cNvPr>
          <p:cNvCxnSpPr>
            <a:cxnSpLocks/>
          </p:cNvCxnSpPr>
          <p:nvPr/>
        </p:nvCxnSpPr>
        <p:spPr>
          <a:xfrm>
            <a:off x="2183860" y="5683969"/>
            <a:ext cx="178605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AF7DDA0-6396-4412-B1FD-76EA0ABB272E}"/>
              </a:ext>
            </a:extLst>
          </p:cNvPr>
          <p:cNvCxnSpPr>
            <a:cxnSpLocks/>
          </p:cNvCxnSpPr>
          <p:nvPr/>
        </p:nvCxnSpPr>
        <p:spPr>
          <a:xfrm>
            <a:off x="2198450" y="5645057"/>
            <a:ext cx="1742279"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A759CC5-3A09-480A-A272-FC1AC2A40ABD}"/>
              </a:ext>
            </a:extLst>
          </p:cNvPr>
          <p:cNvCxnSpPr>
            <a:cxnSpLocks/>
          </p:cNvCxnSpPr>
          <p:nvPr/>
        </p:nvCxnSpPr>
        <p:spPr>
          <a:xfrm>
            <a:off x="7829238" y="6766063"/>
            <a:ext cx="18547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0CF76B5-6CD3-4B9A-87DD-F99C053110C3}"/>
              </a:ext>
            </a:extLst>
          </p:cNvPr>
          <p:cNvCxnSpPr>
            <a:cxnSpLocks/>
          </p:cNvCxnSpPr>
          <p:nvPr/>
        </p:nvCxnSpPr>
        <p:spPr>
          <a:xfrm>
            <a:off x="7829238" y="6788039"/>
            <a:ext cx="185474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611133-C763-4DBC-A32B-6681EEDAD02D}"/>
              </a:ext>
            </a:extLst>
          </p:cNvPr>
          <p:cNvSpPr/>
          <p:nvPr/>
        </p:nvSpPr>
        <p:spPr>
          <a:xfrm>
            <a:off x="3878095" y="-48072"/>
            <a:ext cx="5714065" cy="369332"/>
          </a:xfrm>
          <a:prstGeom prst="rect">
            <a:avLst/>
          </a:prstGeom>
        </p:spPr>
        <p:txBody>
          <a:bodyPr wrap="none">
            <a:spAutoFit/>
          </a:bodyPr>
          <a:lstStyle/>
          <a:p>
            <a:pPr algn="just">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Cost of goods sold is calculated from the </a:t>
            </a:r>
            <a:r>
              <a:rPr lang="en-US" b="1" dirty="0">
                <a:solidFill>
                  <a:schemeClr val="accent6">
                    <a:lumMod val="75000"/>
                  </a:schemeClr>
                </a:solidFill>
                <a:latin typeface="Times" panose="02020603050405020304" pitchFamily="18" charset="0"/>
                <a:ea typeface="MS Mincho" panose="02020609040205080304" pitchFamily="49" charset="-128"/>
                <a:cs typeface="Times New Roman" panose="02020603050405020304" pitchFamily="18" charset="0"/>
              </a:rPr>
              <a:t>green accounts</a:t>
            </a: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cxnSp>
        <p:nvCxnSpPr>
          <p:cNvPr id="12" name="Straight Connector 11">
            <a:extLst>
              <a:ext uri="{FF2B5EF4-FFF2-40B4-BE49-F238E27FC236}">
                <a16:creationId xmlns:a16="http://schemas.microsoft.com/office/drawing/2014/main" id="{EBBC05E7-0164-46C0-9957-5D3ABEDF1DC5}"/>
              </a:ext>
            </a:extLst>
          </p:cNvPr>
          <p:cNvCxnSpPr/>
          <p:nvPr/>
        </p:nvCxnSpPr>
        <p:spPr>
          <a:xfrm>
            <a:off x="369651" y="1050588"/>
            <a:ext cx="1147539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9CCE07A-B5A1-4A66-9F68-1C9FCC1B21A8}"/>
              </a:ext>
            </a:extLst>
          </p:cNvPr>
          <p:cNvCxnSpPr/>
          <p:nvPr/>
        </p:nvCxnSpPr>
        <p:spPr>
          <a:xfrm>
            <a:off x="369651" y="2331396"/>
            <a:ext cx="1147539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F60305B-13C9-4B16-B2A7-592751CFAF9F}"/>
              </a:ext>
            </a:extLst>
          </p:cNvPr>
          <p:cNvCxnSpPr>
            <a:cxnSpLocks/>
          </p:cNvCxnSpPr>
          <p:nvPr/>
        </p:nvCxnSpPr>
        <p:spPr>
          <a:xfrm>
            <a:off x="5868257" y="653178"/>
            <a:ext cx="0" cy="55961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793CEB1-3894-43B7-B0C3-83D77B590A4A}"/>
              </a:ext>
            </a:extLst>
          </p:cNvPr>
          <p:cNvCxnSpPr>
            <a:cxnSpLocks/>
          </p:cNvCxnSpPr>
          <p:nvPr/>
        </p:nvCxnSpPr>
        <p:spPr>
          <a:xfrm>
            <a:off x="7790326" y="628729"/>
            <a:ext cx="0" cy="55961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30F8DBE-6072-4AA1-AE54-DDC0656A850B}"/>
              </a:ext>
            </a:extLst>
          </p:cNvPr>
          <p:cNvCxnSpPr>
            <a:cxnSpLocks/>
          </p:cNvCxnSpPr>
          <p:nvPr/>
        </p:nvCxnSpPr>
        <p:spPr>
          <a:xfrm>
            <a:off x="9683978" y="633722"/>
            <a:ext cx="0" cy="55961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805E340-06D7-4BA9-A85F-3B48ACE1E395}"/>
              </a:ext>
            </a:extLst>
          </p:cNvPr>
          <p:cNvCxnSpPr/>
          <p:nvPr/>
        </p:nvCxnSpPr>
        <p:spPr>
          <a:xfrm>
            <a:off x="369651" y="359173"/>
            <a:ext cx="1147539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D69C3FC-E616-45FA-8864-52A083154213}"/>
              </a:ext>
            </a:extLst>
          </p:cNvPr>
          <p:cNvCxnSpPr>
            <a:cxnSpLocks/>
          </p:cNvCxnSpPr>
          <p:nvPr/>
        </p:nvCxnSpPr>
        <p:spPr>
          <a:xfrm>
            <a:off x="3878095" y="6273533"/>
            <a:ext cx="391223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FBE7FD5-92BD-4B17-9E73-DB9C64CD15B9}"/>
              </a:ext>
            </a:extLst>
          </p:cNvPr>
          <p:cNvCxnSpPr>
            <a:cxnSpLocks/>
          </p:cNvCxnSpPr>
          <p:nvPr/>
        </p:nvCxnSpPr>
        <p:spPr>
          <a:xfrm>
            <a:off x="3904032" y="6309200"/>
            <a:ext cx="391223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563301F-76A4-488B-BDD2-DF6B3A8E3DD9}"/>
              </a:ext>
            </a:extLst>
          </p:cNvPr>
          <p:cNvCxnSpPr/>
          <p:nvPr/>
        </p:nvCxnSpPr>
        <p:spPr>
          <a:xfrm>
            <a:off x="3904032" y="653178"/>
            <a:ext cx="0" cy="60682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F2D07E5-9C23-4B6C-9B95-C8F6D29063D7}"/>
              </a:ext>
            </a:extLst>
          </p:cNvPr>
          <p:cNvCxnSpPr/>
          <p:nvPr/>
        </p:nvCxnSpPr>
        <p:spPr>
          <a:xfrm>
            <a:off x="5868257" y="653178"/>
            <a:ext cx="0" cy="60682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F296E62-058A-4E68-80DB-C11C0C7CF537}"/>
              </a:ext>
            </a:extLst>
          </p:cNvPr>
          <p:cNvCxnSpPr>
            <a:cxnSpLocks/>
          </p:cNvCxnSpPr>
          <p:nvPr/>
        </p:nvCxnSpPr>
        <p:spPr>
          <a:xfrm>
            <a:off x="7787085" y="653178"/>
            <a:ext cx="3241" cy="61555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FE3D083-9756-4C47-96E0-7E7F675C8EAA}"/>
              </a:ext>
            </a:extLst>
          </p:cNvPr>
          <p:cNvCxnSpPr>
            <a:cxnSpLocks/>
          </p:cNvCxnSpPr>
          <p:nvPr/>
        </p:nvCxnSpPr>
        <p:spPr>
          <a:xfrm>
            <a:off x="9683978" y="653178"/>
            <a:ext cx="0" cy="61555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6682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21DEA23-C371-468B-9BE2-63AD44A5F2BB}"/>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63D6A74-84CC-47B0-843E-CEAD81D6B257}"/>
              </a:ext>
            </a:extLst>
          </p:cNvPr>
          <p:cNvSpPr/>
          <p:nvPr/>
        </p:nvSpPr>
        <p:spPr>
          <a:xfrm>
            <a:off x="3164732" y="136525"/>
            <a:ext cx="6096000" cy="1546577"/>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Income Statement</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4B9F1410-A951-4A6E-A167-24DF34D1A029}"/>
              </a:ext>
            </a:extLst>
          </p:cNvPr>
          <p:cNvSpPr/>
          <p:nvPr/>
        </p:nvSpPr>
        <p:spPr>
          <a:xfrm>
            <a:off x="2023353" y="1859339"/>
            <a:ext cx="8822987" cy="3139321"/>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Just as with a service company, a worksheet for a merchandising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company is used to prepare financial statements.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145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greatest financial statement changes between a service company and a merchandising company are on a merchandising company income statement.  It contains net sales and the cost of goods sold calculation.</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145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145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An example is on the following slide. Cost of goods sold is highlighted.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145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931680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3455EB7-6415-4E0A-AA6E-94075C87B20C}"/>
              </a:ext>
            </a:extLst>
          </p:cNvPr>
          <p:cNvGraphicFramePr>
            <a:graphicFrameLocks noGrp="1"/>
          </p:cNvGraphicFramePr>
          <p:nvPr>
            <p:extLst>
              <p:ext uri="{D42A27DB-BD31-4B8C-83A1-F6EECF244321}">
                <p14:modId xmlns:p14="http://schemas.microsoft.com/office/powerpoint/2010/main" val="3556422903"/>
              </p:ext>
            </p:extLst>
          </p:nvPr>
        </p:nvGraphicFramePr>
        <p:xfrm>
          <a:off x="2178996" y="136525"/>
          <a:ext cx="7597302" cy="6523030"/>
        </p:xfrm>
        <a:graphic>
          <a:graphicData uri="http://schemas.openxmlformats.org/drawingml/2006/table">
            <a:tbl>
              <a:tblPr firstRow="1" firstCol="1" bandRow="1">
                <a:tableStyleId>{2D5ABB26-0587-4C30-8999-92F81FD0307C}</a:tableStyleId>
              </a:tblPr>
              <a:tblGrid>
                <a:gridCol w="320085">
                  <a:extLst>
                    <a:ext uri="{9D8B030D-6E8A-4147-A177-3AD203B41FA5}">
                      <a16:colId xmlns:a16="http://schemas.microsoft.com/office/drawing/2014/main" val="4099901574"/>
                    </a:ext>
                  </a:extLst>
                </a:gridCol>
                <a:gridCol w="3794738">
                  <a:extLst>
                    <a:ext uri="{9D8B030D-6E8A-4147-A177-3AD203B41FA5}">
                      <a16:colId xmlns:a16="http://schemas.microsoft.com/office/drawing/2014/main" val="966321614"/>
                    </a:ext>
                  </a:extLst>
                </a:gridCol>
                <a:gridCol w="320085">
                  <a:extLst>
                    <a:ext uri="{9D8B030D-6E8A-4147-A177-3AD203B41FA5}">
                      <a16:colId xmlns:a16="http://schemas.microsoft.com/office/drawing/2014/main" val="3402689383"/>
                    </a:ext>
                  </a:extLst>
                </a:gridCol>
                <a:gridCol w="972369">
                  <a:extLst>
                    <a:ext uri="{9D8B030D-6E8A-4147-A177-3AD203B41FA5}">
                      <a16:colId xmlns:a16="http://schemas.microsoft.com/office/drawing/2014/main" val="3134068082"/>
                    </a:ext>
                  </a:extLst>
                </a:gridCol>
                <a:gridCol w="897571">
                  <a:extLst>
                    <a:ext uri="{9D8B030D-6E8A-4147-A177-3AD203B41FA5}">
                      <a16:colId xmlns:a16="http://schemas.microsoft.com/office/drawing/2014/main" val="441300252"/>
                    </a:ext>
                  </a:extLst>
                </a:gridCol>
                <a:gridCol w="972369">
                  <a:extLst>
                    <a:ext uri="{9D8B030D-6E8A-4147-A177-3AD203B41FA5}">
                      <a16:colId xmlns:a16="http://schemas.microsoft.com/office/drawing/2014/main" val="4049534457"/>
                    </a:ext>
                  </a:extLst>
                </a:gridCol>
                <a:gridCol w="320085">
                  <a:extLst>
                    <a:ext uri="{9D8B030D-6E8A-4147-A177-3AD203B41FA5}">
                      <a16:colId xmlns:a16="http://schemas.microsoft.com/office/drawing/2014/main" val="4166282390"/>
                    </a:ext>
                  </a:extLst>
                </a:gridCol>
              </a:tblGrid>
              <a:tr h="221703">
                <a:tc gridSpan="7">
                  <a:txBody>
                    <a:bodyPr/>
                    <a:lstStyle/>
                    <a:p>
                      <a:pPr marL="57150" marR="0" indent="-57150" algn="ctr">
                        <a:lnSpc>
                          <a:spcPts val="1400"/>
                        </a:lnSpc>
                        <a:spcBef>
                          <a:spcPts val="0"/>
                        </a:spcBef>
                        <a:spcAft>
                          <a:spcPts val="0"/>
                        </a:spcAft>
                      </a:pPr>
                      <a:endParaRPr lang="en-US" sz="1400" dirty="0">
                        <a:effectLst/>
                      </a:endParaRPr>
                    </a:p>
                    <a:p>
                      <a:pPr marL="57150" marR="0" indent="-57150" algn="ctr">
                        <a:lnSpc>
                          <a:spcPts val="1400"/>
                        </a:lnSpc>
                        <a:spcBef>
                          <a:spcPts val="0"/>
                        </a:spcBef>
                        <a:spcAft>
                          <a:spcPts val="0"/>
                        </a:spcAft>
                      </a:pPr>
                      <a:r>
                        <a:rPr lang="en-US" sz="1400" b="1" dirty="0">
                          <a:effectLst/>
                        </a:rPr>
                        <a:t>Acme Merchandising Inc.</a:t>
                      </a:r>
                    </a:p>
                    <a:p>
                      <a:pPr marL="57150" marR="0" indent="-57150" algn="ctr">
                        <a:lnSpc>
                          <a:spcPts val="1400"/>
                        </a:lnSpc>
                        <a:spcBef>
                          <a:spcPts val="0"/>
                        </a:spcBef>
                        <a:spcAft>
                          <a:spcPts val="0"/>
                        </a:spcAft>
                      </a:pPr>
                      <a:r>
                        <a:rPr lang="en-US" sz="1400" b="1" dirty="0">
                          <a:effectLst/>
                        </a:rPr>
                        <a:t> Income Statement</a:t>
                      </a:r>
                    </a:p>
                    <a:p>
                      <a:pPr marL="57150" marR="0" indent="-57150" algn="ctr">
                        <a:lnSpc>
                          <a:spcPts val="1400"/>
                        </a:lnSpc>
                        <a:spcBef>
                          <a:spcPts val="0"/>
                        </a:spcBef>
                        <a:spcAft>
                          <a:spcPts val="0"/>
                        </a:spcAft>
                      </a:pPr>
                      <a:r>
                        <a:rPr lang="en-US" sz="1400" b="1" dirty="0">
                          <a:effectLst/>
                        </a:rPr>
                        <a:t>For the Year Ended December 31, 20XX</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48185753"/>
                  </a:ext>
                </a:extLst>
              </a:tr>
              <a:tr h="79416">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T w="12700" cap="flat" cmpd="sng" algn="ctr">
                      <a:noFill/>
                      <a:prstDash val="solid"/>
                      <a:round/>
                      <a:headEnd type="none" w="med" len="med"/>
                      <a:tailEnd type="none" w="med" len="med"/>
                    </a:lnT>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T w="12700" cap="flat" cmpd="sng" algn="ctr">
                      <a:noFill/>
                      <a:prstDash val="solid"/>
                      <a:round/>
                      <a:headEnd type="none" w="med" len="med"/>
                      <a:tailEnd type="none" w="med" len="med"/>
                    </a:lnT>
                  </a:tcPr>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T w="12700" cap="flat" cmpd="sng" algn="ctr">
                      <a:noFill/>
                      <a:prstDash val="solid"/>
                      <a:round/>
                      <a:headEnd type="none" w="med" len="med"/>
                      <a:tailEnd type="none" w="med" len="med"/>
                    </a:lnT>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T w="12700" cap="flat" cmpd="sng" algn="ctr">
                      <a:noFill/>
                      <a:prstDash val="solid"/>
                      <a:round/>
                      <a:headEnd type="none" w="med" len="med"/>
                      <a:tailEnd type="none" w="med" len="med"/>
                    </a:lnT>
                  </a:tcPr>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T w="12700" cap="flat" cmpd="sng" algn="ctr">
                      <a:noFill/>
                      <a:prstDash val="solid"/>
                      <a:round/>
                      <a:headEnd type="none" w="med" len="med"/>
                      <a:tailEnd type="none" w="med" len="med"/>
                    </a:lnT>
                  </a:tcPr>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extLst>
                  <a:ext uri="{0D108BD9-81ED-4DB2-BD59-A6C34878D82A}">
                    <a16:rowId xmlns:a16="http://schemas.microsoft.com/office/drawing/2014/main" val="1642455287"/>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dirty="0">
                          <a:effectLst/>
                        </a:rPr>
                        <a:t> Sales revenue...........................................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$320,000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16374219"/>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Less: Sales returns and allowances......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4,500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18408345"/>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Sales discounts.............................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15,000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19,500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08972951"/>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Net sales revenue......................................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300,500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26617793"/>
                  </a:ext>
                </a:extLst>
              </a:tr>
              <a:tr h="79416">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Cost of goods sold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88794024"/>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Inventory, January 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B w="12700" cap="flat" cmpd="sng" algn="ctr">
                      <a:noFill/>
                      <a:prstDash val="solid"/>
                      <a:round/>
                      <a:headEnd type="none" w="med" len="med"/>
                      <a:tailEnd type="none" w="med" len="med"/>
                    </a:lnB>
                    <a:solidFill>
                      <a:schemeClr val="accent5">
                        <a:lumMod val="40000"/>
                        <a:lumOff val="60000"/>
                      </a:schemeClr>
                    </a:solidFill>
                  </a:tcPr>
                </a:tc>
                <a:tc>
                  <a:txBody>
                    <a:bodyPr/>
                    <a:lstStyle/>
                    <a:p>
                      <a:pPr marL="0" marR="39370" algn="r">
                        <a:spcBef>
                          <a:spcPts val="0"/>
                        </a:spcBef>
                        <a:spcAft>
                          <a:spcPts val="0"/>
                        </a:spcAft>
                      </a:pPr>
                      <a:r>
                        <a:rPr lang="en-US" sz="1400">
                          <a:effectLst/>
                        </a:rPr>
                        <a:t>76,000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B>
                      <a:noFill/>
                    </a:lnB>
                    <a:solidFill>
                      <a:schemeClr val="accent5">
                        <a:lumMod val="40000"/>
                        <a:lumOff val="60000"/>
                      </a:schemeClr>
                    </a:solidFill>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73561866"/>
                  </a:ext>
                </a:extLst>
              </a:tr>
              <a:tr h="238248">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Purchases..............................................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noFill/>
                      <a:prstDash val="solid"/>
                      <a:round/>
                      <a:headEnd type="none" w="med" len="med"/>
                      <a:tailEnd type="none" w="med" len="med"/>
                    </a:lnR>
                    <a:solidFill>
                      <a:schemeClr val="accent5">
                        <a:lumMod val="40000"/>
                        <a:lumOff val="60000"/>
                      </a:schemeClr>
                    </a:solidFill>
                  </a:tcPr>
                </a:tc>
                <a:tc>
                  <a:txBody>
                    <a:bodyPr/>
                    <a:lstStyle/>
                    <a:p>
                      <a:pPr marL="57150" marR="0" indent="-57150" algn="l">
                        <a:spcBef>
                          <a:spcPts val="0"/>
                        </a:spcBef>
                        <a:spcAft>
                          <a:spcPts val="0"/>
                        </a:spcAft>
                      </a:pPr>
                      <a:r>
                        <a:rPr lang="en-US" sz="1400" dirty="0">
                          <a:effectLst/>
                        </a:rPr>
                        <a:t>    $140,000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3937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accent5">
                        <a:lumMod val="40000"/>
                        <a:lumOff val="60000"/>
                      </a:schemeClr>
                    </a:solidFill>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a:noFill/>
                    </a:lnL>
                    <a:solidFill>
                      <a:schemeClr val="accent5">
                        <a:lumMod val="40000"/>
                        <a:lumOff val="60000"/>
                      </a:schemeClr>
                    </a:solidFill>
                  </a:tcPr>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58252011"/>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Less:  Purchase returns and allowances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4610" marR="0" indent="-54610" algn="r">
                        <a:spcBef>
                          <a:spcPts val="0"/>
                        </a:spcBef>
                        <a:spcAft>
                          <a:spcPts val="0"/>
                        </a:spcAft>
                      </a:pPr>
                      <a:r>
                        <a:rPr lang="en-US" sz="1400" dirty="0">
                          <a:effectLst/>
                        </a:rPr>
                        <a:t>    (12,500)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T w="12700" cap="flat" cmpd="sng" algn="ctr">
                      <a:noFill/>
                      <a:prstDash val="solid"/>
                      <a:round/>
                      <a:headEnd type="none" w="med" len="med"/>
                      <a:tailEnd type="none" w="med" len="med"/>
                    </a:lnT>
                    <a:solidFill>
                      <a:schemeClr val="accent5">
                        <a:lumMod val="40000"/>
                        <a:lumOff val="60000"/>
                      </a:schemeClr>
                    </a:solidFill>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T>
                      <a:noFill/>
                    </a:lnT>
                    <a:solidFill>
                      <a:schemeClr val="accent5">
                        <a:lumMod val="40000"/>
                        <a:lumOff val="60000"/>
                      </a:schemeClr>
                    </a:solidFill>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15135054"/>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Purchase discounts.......................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4610" marR="0" indent="-54610" algn="r">
                        <a:spcBef>
                          <a:spcPts val="0"/>
                        </a:spcBef>
                        <a:spcAft>
                          <a:spcPts val="0"/>
                        </a:spcAft>
                      </a:pPr>
                      <a:r>
                        <a:rPr lang="en-US" sz="1400">
                          <a:effectLst/>
                        </a:rPr>
                        <a:t>(2,600)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17814101"/>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dirty="0">
                          <a:effectLst/>
                        </a:rPr>
                        <a:t>    Net Purchases........................................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a:effectLst/>
                        </a:rPr>
                        <a:t>124,900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65795164"/>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dirty="0">
                          <a:effectLst/>
                        </a:rPr>
                        <a:t>    Freight-in...............................................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a:effectLst/>
                        </a:rPr>
                        <a:t>5,100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32186188"/>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Cost of goods available for sale.............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a:effectLst/>
                        </a:rPr>
                        <a:t>206,000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30290503"/>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Inventory, December 31........................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a:effectLst/>
                        </a:rPr>
                        <a:t>25,700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98071242"/>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Cost of goods sold.....................................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dirty="0">
                          <a:effectLst/>
                        </a:rPr>
                        <a:t>180,300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55826522"/>
                  </a:ext>
                </a:extLst>
              </a:tr>
              <a:tr h="238248">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Gross profit...............................................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120,200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97556074"/>
                  </a:ext>
                </a:extLst>
              </a:tr>
              <a:tr h="79416">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Operating expenses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36990991"/>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Advertising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11,170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47400820"/>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Freight-out............................................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dirty="0">
                          <a:effectLst/>
                        </a:rPr>
                        <a:t>         1,200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46868486"/>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Rent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48160444"/>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Wages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69,300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74196665"/>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Utilities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5,750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69886584"/>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Total operating expenses.................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92,420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12957867"/>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Income before tax....................................</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27,780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75333655"/>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Income tax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14764411"/>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Net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$22,780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70352711"/>
                  </a:ext>
                </a:extLst>
              </a:tr>
              <a:tr h="79416">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B w="12700" cap="flat" cmpd="sng" algn="ctr">
                      <a:solidFill>
                        <a:schemeClr val="tx1"/>
                      </a:solidFill>
                      <a:prstDash val="solid"/>
                      <a:round/>
                      <a:headEnd type="none" w="med" len="med"/>
                      <a:tailEnd type="none" w="med" len="med"/>
                    </a:lnB>
                  </a:tcPr>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B w="12700" cap="flat" cmpd="sng" algn="ctr">
                      <a:solidFill>
                        <a:schemeClr val="tx1"/>
                      </a:solidFill>
                      <a:prstDash val="solid"/>
                      <a:round/>
                      <a:headEnd type="none" w="med" len="med"/>
                      <a:tailEnd type="none" w="med" len="med"/>
                    </a:lnB>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B w="12700" cap="flat" cmpd="sng" algn="ctr">
                      <a:solidFill>
                        <a:schemeClr val="tx1"/>
                      </a:solidFill>
                      <a:prstDash val="solid"/>
                      <a:round/>
                      <a:headEnd type="none" w="med" len="med"/>
                      <a:tailEnd type="none" w="med" len="med"/>
                    </a:lnB>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B w="12700" cap="flat" cmpd="sng" algn="ctr">
                      <a:solidFill>
                        <a:schemeClr val="tx1"/>
                      </a:solidFill>
                      <a:prstDash val="solid"/>
                      <a:round/>
                      <a:headEnd type="none" w="med" len="med"/>
                      <a:tailEnd type="none" w="med" len="med"/>
                    </a:lnB>
                  </a:tcPr>
                </a:tc>
                <a:tc>
                  <a:txBody>
                    <a:bodyPr/>
                    <a:lstStyle/>
                    <a:p>
                      <a:pPr marL="0" marR="3937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5132011"/>
                  </a:ext>
                </a:extLst>
              </a:tr>
            </a:tbl>
          </a:graphicData>
        </a:graphic>
      </p:graphicFrame>
      <p:cxnSp>
        <p:nvCxnSpPr>
          <p:cNvPr id="5" name="Straight Connector 4">
            <a:extLst>
              <a:ext uri="{FF2B5EF4-FFF2-40B4-BE49-F238E27FC236}">
                <a16:creationId xmlns:a16="http://schemas.microsoft.com/office/drawing/2014/main" id="{27968380-3CE6-4249-B1C1-AD01DD285A08}"/>
              </a:ext>
            </a:extLst>
          </p:cNvPr>
          <p:cNvCxnSpPr>
            <a:cxnSpLocks/>
          </p:cNvCxnSpPr>
          <p:nvPr/>
        </p:nvCxnSpPr>
        <p:spPr>
          <a:xfrm>
            <a:off x="8803532" y="6427994"/>
            <a:ext cx="6225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DB990660-79A9-49CD-9875-5DC5C9596DAA}"/>
              </a:ext>
            </a:extLst>
          </p:cNvPr>
          <p:cNvCxnSpPr>
            <a:cxnSpLocks/>
          </p:cNvCxnSpPr>
          <p:nvPr/>
        </p:nvCxnSpPr>
        <p:spPr>
          <a:xfrm>
            <a:off x="8803532" y="6458124"/>
            <a:ext cx="6225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DAA7E24-EFF0-4BC2-B70A-6BE5059704A3}"/>
              </a:ext>
            </a:extLst>
          </p:cNvPr>
          <p:cNvCxnSpPr>
            <a:cxnSpLocks/>
          </p:cNvCxnSpPr>
          <p:nvPr/>
        </p:nvCxnSpPr>
        <p:spPr>
          <a:xfrm>
            <a:off x="8732196" y="1697108"/>
            <a:ext cx="6225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39A89F1-248A-4E2B-9156-CFA7B9EAC95C}"/>
              </a:ext>
            </a:extLst>
          </p:cNvPr>
          <p:cNvCxnSpPr>
            <a:cxnSpLocks/>
          </p:cNvCxnSpPr>
          <p:nvPr/>
        </p:nvCxnSpPr>
        <p:spPr>
          <a:xfrm>
            <a:off x="7842115" y="3860623"/>
            <a:ext cx="6225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20A0BE0-BFD5-4987-B151-0D41DCBA045A}"/>
              </a:ext>
            </a:extLst>
          </p:cNvPr>
          <p:cNvCxnSpPr>
            <a:cxnSpLocks/>
          </p:cNvCxnSpPr>
          <p:nvPr/>
        </p:nvCxnSpPr>
        <p:spPr>
          <a:xfrm>
            <a:off x="7842115" y="3426797"/>
            <a:ext cx="6225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5F43449-9426-4E7B-B1DB-E2356E6FDF15}"/>
              </a:ext>
            </a:extLst>
          </p:cNvPr>
          <p:cNvCxnSpPr>
            <a:cxnSpLocks/>
          </p:cNvCxnSpPr>
          <p:nvPr/>
        </p:nvCxnSpPr>
        <p:spPr>
          <a:xfrm>
            <a:off x="6896911" y="3017561"/>
            <a:ext cx="6225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07AB329-4184-47C0-ABBE-09C81F0002ED}"/>
              </a:ext>
            </a:extLst>
          </p:cNvPr>
          <p:cNvCxnSpPr>
            <a:cxnSpLocks/>
          </p:cNvCxnSpPr>
          <p:nvPr/>
        </p:nvCxnSpPr>
        <p:spPr>
          <a:xfrm>
            <a:off x="8761380" y="4064905"/>
            <a:ext cx="6225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E416928-4A6A-45C2-9DA4-68CB375AC801}"/>
              </a:ext>
            </a:extLst>
          </p:cNvPr>
          <p:cNvCxnSpPr>
            <a:cxnSpLocks/>
          </p:cNvCxnSpPr>
          <p:nvPr/>
        </p:nvCxnSpPr>
        <p:spPr>
          <a:xfrm>
            <a:off x="7842115" y="5592148"/>
            <a:ext cx="6225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7082489-4196-4A3E-A6D8-6A033F1B19BC}"/>
              </a:ext>
            </a:extLst>
          </p:cNvPr>
          <p:cNvCxnSpPr>
            <a:cxnSpLocks/>
          </p:cNvCxnSpPr>
          <p:nvPr/>
        </p:nvCxnSpPr>
        <p:spPr>
          <a:xfrm>
            <a:off x="8803532" y="5792454"/>
            <a:ext cx="6225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040A889-C907-41EE-B0DE-9C976E2E48E4}"/>
              </a:ext>
            </a:extLst>
          </p:cNvPr>
          <p:cNvCxnSpPr>
            <a:cxnSpLocks/>
          </p:cNvCxnSpPr>
          <p:nvPr/>
        </p:nvCxnSpPr>
        <p:spPr>
          <a:xfrm>
            <a:off x="8780836" y="6218268"/>
            <a:ext cx="6225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8443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94C0BE7-91AD-4538-9D65-5AF373287C19}"/>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037D4E41-DF81-44F0-851F-A2E9E4A9A057}"/>
              </a:ext>
            </a:extLst>
          </p:cNvPr>
          <p:cNvSpPr/>
          <p:nvPr/>
        </p:nvSpPr>
        <p:spPr>
          <a:xfrm>
            <a:off x="2775625" y="31461"/>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Income Statement (partial),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34D09DAC-425B-472F-8B92-5A0A4E623D31}"/>
              </a:ext>
            </a:extLst>
          </p:cNvPr>
          <p:cNvSpPr/>
          <p:nvPr/>
        </p:nvSpPr>
        <p:spPr>
          <a:xfrm>
            <a:off x="797667" y="1138016"/>
            <a:ext cx="11955293" cy="646331"/>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Sometimes operating expenses are further detailed into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selling expenses</a:t>
            </a:r>
            <a:r>
              <a:rPr lang="en-US" dirty="0">
                <a:latin typeface="Times" panose="02020603050405020304" pitchFamily="18" charset="0"/>
                <a:ea typeface="MS Mincho" panose="02020609040205080304" pitchFamily="49" charset="-128"/>
                <a:cs typeface="Times New Roman" panose="02020603050405020304" pitchFamily="18" charset="0"/>
              </a:rPr>
              <a:t> and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administrative expenses</a:t>
            </a:r>
            <a:r>
              <a:rPr lang="en-US" dirty="0">
                <a:latin typeface="Times" panose="02020603050405020304" pitchFamily="18" charset="0"/>
                <a:ea typeface="MS Mincho" panose="02020609040205080304" pitchFamily="49" charset="-128"/>
                <a:cs typeface="Times New Roman" panose="02020603050405020304" pitchFamily="18" charset="0"/>
              </a:rPr>
              <a:t> </a:t>
            </a:r>
          </a:p>
          <a:p>
            <a:r>
              <a:rPr lang="en-US" dirty="0">
                <a:latin typeface="Times" panose="02020603050405020304" pitchFamily="18" charset="0"/>
                <a:ea typeface="MS Mincho" panose="02020609040205080304" pitchFamily="49" charset="-128"/>
                <a:cs typeface="Times New Roman" panose="02020603050405020304" pitchFamily="18" charset="0"/>
              </a:rPr>
              <a:t>  (also called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general and administrative</a:t>
            </a:r>
            <a:r>
              <a:rPr lang="en-US" dirty="0">
                <a:latin typeface="Times" panose="02020603050405020304" pitchFamily="18" charset="0"/>
                <a:ea typeface="MS Mincho" panose="02020609040205080304" pitchFamily="49" charset="-128"/>
                <a:cs typeface="Times New Roman" panose="02020603050405020304" pitchFamily="18" charset="0"/>
              </a:rPr>
              <a:t>”) as shown below.</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1AD0397F-5C75-4928-937A-F0AC381414CB}"/>
              </a:ext>
            </a:extLst>
          </p:cNvPr>
          <p:cNvGraphicFramePr>
            <a:graphicFrameLocks noGrp="1"/>
          </p:cNvGraphicFramePr>
          <p:nvPr>
            <p:extLst>
              <p:ext uri="{D42A27DB-BD31-4B8C-83A1-F6EECF244321}">
                <p14:modId xmlns:p14="http://schemas.microsoft.com/office/powerpoint/2010/main" val="2434779625"/>
              </p:ext>
            </p:extLst>
          </p:nvPr>
        </p:nvGraphicFramePr>
        <p:xfrm>
          <a:off x="2521330" y="1993246"/>
          <a:ext cx="6643501" cy="4241184"/>
        </p:xfrm>
        <a:graphic>
          <a:graphicData uri="http://schemas.openxmlformats.org/drawingml/2006/table">
            <a:tbl>
              <a:tblPr firstRow="1" firstCol="1" bandRow="1">
                <a:tableStyleId>{2D5ABB26-0587-4C30-8999-92F81FD0307C}</a:tableStyleId>
              </a:tblPr>
              <a:tblGrid>
                <a:gridCol w="242435">
                  <a:extLst>
                    <a:ext uri="{9D8B030D-6E8A-4147-A177-3AD203B41FA5}">
                      <a16:colId xmlns:a16="http://schemas.microsoft.com/office/drawing/2014/main" val="738253030"/>
                    </a:ext>
                  </a:extLst>
                </a:gridCol>
                <a:gridCol w="3344893">
                  <a:extLst>
                    <a:ext uri="{9D8B030D-6E8A-4147-A177-3AD203B41FA5}">
                      <a16:colId xmlns:a16="http://schemas.microsoft.com/office/drawing/2014/main" val="1921919592"/>
                    </a:ext>
                  </a:extLst>
                </a:gridCol>
                <a:gridCol w="242435">
                  <a:extLst>
                    <a:ext uri="{9D8B030D-6E8A-4147-A177-3AD203B41FA5}">
                      <a16:colId xmlns:a16="http://schemas.microsoft.com/office/drawing/2014/main" val="3606727548"/>
                    </a:ext>
                  </a:extLst>
                </a:gridCol>
                <a:gridCol w="923031">
                  <a:extLst>
                    <a:ext uri="{9D8B030D-6E8A-4147-A177-3AD203B41FA5}">
                      <a16:colId xmlns:a16="http://schemas.microsoft.com/office/drawing/2014/main" val="1867836145"/>
                    </a:ext>
                  </a:extLst>
                </a:gridCol>
                <a:gridCol w="791170">
                  <a:extLst>
                    <a:ext uri="{9D8B030D-6E8A-4147-A177-3AD203B41FA5}">
                      <a16:colId xmlns:a16="http://schemas.microsoft.com/office/drawing/2014/main" val="572482654"/>
                    </a:ext>
                  </a:extLst>
                </a:gridCol>
                <a:gridCol w="857102">
                  <a:extLst>
                    <a:ext uri="{9D8B030D-6E8A-4147-A177-3AD203B41FA5}">
                      <a16:colId xmlns:a16="http://schemas.microsoft.com/office/drawing/2014/main" val="1125286030"/>
                    </a:ext>
                  </a:extLst>
                </a:gridCol>
                <a:gridCol w="242435">
                  <a:extLst>
                    <a:ext uri="{9D8B030D-6E8A-4147-A177-3AD203B41FA5}">
                      <a16:colId xmlns:a16="http://schemas.microsoft.com/office/drawing/2014/main" val="2373078622"/>
                    </a:ext>
                  </a:extLst>
                </a:gridCol>
              </a:tblGrid>
              <a:tr h="150046">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Operating expenses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76682569"/>
                  </a:ext>
                </a:extLst>
              </a:tr>
              <a:tr h="150046">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b="1" dirty="0">
                          <a:solidFill>
                            <a:schemeClr val="accent1"/>
                          </a:solidFill>
                          <a:effectLst/>
                        </a:rPr>
                        <a:t>    Selling expenses</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73895532"/>
                  </a:ext>
                </a:extLst>
              </a:tr>
              <a:tr h="30009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Advertising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11,170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92062066"/>
                  </a:ext>
                </a:extLst>
              </a:tr>
              <a:tr h="30009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Freight-out...........................................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       1,200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78694355"/>
                  </a:ext>
                </a:extLst>
              </a:tr>
              <a:tr h="30009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Wages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     21,000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33288437"/>
                  </a:ext>
                </a:extLst>
              </a:tr>
              <a:tr h="30009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Total selling expenses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33,370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36126619"/>
                  </a:ext>
                </a:extLst>
              </a:tr>
              <a:tr h="150046">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a:t>
                      </a:r>
                      <a:r>
                        <a:rPr lang="en-US" sz="1400" b="1" dirty="0">
                          <a:solidFill>
                            <a:schemeClr val="accent1"/>
                          </a:solidFill>
                          <a:effectLst/>
                        </a:rPr>
                        <a:t>Administrative expenses</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90547147"/>
                  </a:ext>
                </a:extLst>
              </a:tr>
              <a:tr h="30009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Rent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0028444"/>
                  </a:ext>
                </a:extLst>
              </a:tr>
              <a:tr h="30009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Wages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48,300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11622513"/>
                  </a:ext>
                </a:extLst>
              </a:tr>
              <a:tr h="30009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Utilities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5,750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70089071"/>
                  </a:ext>
                </a:extLst>
              </a:tr>
              <a:tr h="30009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Total administrative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59,050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79526232"/>
                  </a:ext>
                </a:extLst>
              </a:tr>
              <a:tr h="30009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Total operating expenses....................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92,420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22236181"/>
                  </a:ext>
                </a:extLst>
              </a:tr>
              <a:tr h="30009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Income before tax......................................</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27,780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98421812"/>
                  </a:ext>
                </a:extLst>
              </a:tr>
              <a:tr h="30009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dirty="0">
                          <a:effectLst/>
                        </a:rPr>
                        <a:t>          Income tax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56005654"/>
                  </a:ext>
                </a:extLst>
              </a:tr>
              <a:tr h="30009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400" dirty="0">
                          <a:effectLst/>
                        </a:rPr>
                        <a:t>                        Net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B w="12700" cap="flat" cmpd="sng" algn="ctr">
                      <a:solidFill>
                        <a:schemeClr val="tx1"/>
                      </a:solidFill>
                      <a:prstDash val="solid"/>
                      <a:round/>
                      <a:headEnd type="none" w="med" len="med"/>
                      <a:tailEnd type="none" w="med" len="med"/>
                    </a:lnB>
                  </a:tcPr>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B w="12700" cap="flat" cmpd="sng" algn="ctr">
                      <a:solidFill>
                        <a:schemeClr val="tx1"/>
                      </a:solidFill>
                      <a:prstDash val="solid"/>
                      <a:round/>
                      <a:headEnd type="none" w="med" len="med"/>
                      <a:tailEnd type="none" w="med" len="med"/>
                    </a:lnB>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B w="12700" cap="flat" cmpd="sng" algn="ctr">
                      <a:solidFill>
                        <a:schemeClr val="tx1"/>
                      </a:solidFill>
                      <a:prstDash val="solid"/>
                      <a:round/>
                      <a:headEnd type="none" w="med" len="med"/>
                      <a:tailEnd type="none" w="med" len="med"/>
                    </a:lnB>
                  </a:tcPr>
                </a:tc>
                <a:tc>
                  <a:txBody>
                    <a:bodyPr/>
                    <a:lstStyle/>
                    <a:p>
                      <a:pPr marL="0" marR="39370" algn="r">
                        <a:spcBef>
                          <a:spcPts val="0"/>
                        </a:spcBef>
                        <a:spcAft>
                          <a:spcPts val="0"/>
                        </a:spcAft>
                      </a:pPr>
                      <a:r>
                        <a:rPr lang="en-US" sz="1400">
                          <a:effectLst/>
                        </a:rPr>
                        <a:t>$22,780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B w="12700" cap="flat" cmpd="sng" algn="ctr">
                      <a:solidFill>
                        <a:schemeClr val="tx1"/>
                      </a:solidFill>
                      <a:prstDash val="solid"/>
                      <a:round/>
                      <a:headEnd type="none" w="med" len="med"/>
                      <a:tailEnd type="none" w="med" len="med"/>
                    </a:lnB>
                  </a:tcPr>
                </a:tc>
                <a:tc>
                  <a:txBody>
                    <a:bodyPr/>
                    <a:lstStyle/>
                    <a:p>
                      <a:pPr marL="0" marR="3937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7971038"/>
                  </a:ext>
                </a:extLst>
              </a:tr>
            </a:tbl>
          </a:graphicData>
        </a:graphic>
      </p:graphicFrame>
      <p:cxnSp>
        <p:nvCxnSpPr>
          <p:cNvPr id="7" name="Straight Connector 6">
            <a:extLst>
              <a:ext uri="{FF2B5EF4-FFF2-40B4-BE49-F238E27FC236}">
                <a16:creationId xmlns:a16="http://schemas.microsoft.com/office/drawing/2014/main" id="{730BFB28-7F7D-4C5F-8E90-B2B724DE8C93}"/>
              </a:ext>
            </a:extLst>
          </p:cNvPr>
          <p:cNvCxnSpPr/>
          <p:nvPr/>
        </p:nvCxnSpPr>
        <p:spPr>
          <a:xfrm>
            <a:off x="2521330" y="1993246"/>
            <a:ext cx="6643501"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5A8EA1E-57A6-44B1-887D-4E85400A0401}"/>
              </a:ext>
            </a:extLst>
          </p:cNvPr>
          <p:cNvCxnSpPr>
            <a:cxnSpLocks/>
          </p:cNvCxnSpPr>
          <p:nvPr/>
        </p:nvCxnSpPr>
        <p:spPr>
          <a:xfrm>
            <a:off x="8249055" y="6129371"/>
            <a:ext cx="6225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F3BD47B-F3AC-411E-A4CB-114A3D5BA2E3}"/>
              </a:ext>
            </a:extLst>
          </p:cNvPr>
          <p:cNvCxnSpPr>
            <a:cxnSpLocks/>
          </p:cNvCxnSpPr>
          <p:nvPr/>
        </p:nvCxnSpPr>
        <p:spPr>
          <a:xfrm>
            <a:off x="8249055" y="6167278"/>
            <a:ext cx="6225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260E3D4-9CCD-4260-8BD5-C33FC0F070AF}"/>
              </a:ext>
            </a:extLst>
          </p:cNvPr>
          <p:cNvCxnSpPr>
            <a:cxnSpLocks/>
          </p:cNvCxnSpPr>
          <p:nvPr/>
        </p:nvCxnSpPr>
        <p:spPr>
          <a:xfrm>
            <a:off x="6635885" y="3201343"/>
            <a:ext cx="6225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DECA8AE-8C12-4164-B02E-D19DCD7C389C}"/>
              </a:ext>
            </a:extLst>
          </p:cNvPr>
          <p:cNvCxnSpPr>
            <a:cxnSpLocks/>
          </p:cNvCxnSpPr>
          <p:nvPr/>
        </p:nvCxnSpPr>
        <p:spPr>
          <a:xfrm>
            <a:off x="6635885" y="4618340"/>
            <a:ext cx="6225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F8860E3-E469-4755-BFEB-2047046F5467}"/>
              </a:ext>
            </a:extLst>
          </p:cNvPr>
          <p:cNvCxnSpPr>
            <a:cxnSpLocks/>
          </p:cNvCxnSpPr>
          <p:nvPr/>
        </p:nvCxnSpPr>
        <p:spPr>
          <a:xfrm>
            <a:off x="7349247" y="4955565"/>
            <a:ext cx="6225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68295B3-A350-4F42-B7EE-E4DDF46B6D83}"/>
              </a:ext>
            </a:extLst>
          </p:cNvPr>
          <p:cNvCxnSpPr>
            <a:cxnSpLocks/>
          </p:cNvCxnSpPr>
          <p:nvPr/>
        </p:nvCxnSpPr>
        <p:spPr>
          <a:xfrm>
            <a:off x="8249055" y="5214970"/>
            <a:ext cx="6225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796DF4E-CA58-43C4-8B5C-A3DD7764E6DB}"/>
              </a:ext>
            </a:extLst>
          </p:cNvPr>
          <p:cNvCxnSpPr>
            <a:cxnSpLocks/>
          </p:cNvCxnSpPr>
          <p:nvPr/>
        </p:nvCxnSpPr>
        <p:spPr>
          <a:xfrm>
            <a:off x="8249055" y="5834297"/>
            <a:ext cx="6225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42285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9AD2503-AD16-4FF8-9B0C-9CE9CECC0DB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828E29EF-F8A1-4448-B47B-AD035D95D4CB}"/>
              </a:ext>
            </a:extLst>
          </p:cNvPr>
          <p:cNvSpPr/>
          <p:nvPr/>
        </p:nvSpPr>
        <p:spPr>
          <a:xfrm>
            <a:off x="2833991" y="136525"/>
            <a:ext cx="6096000" cy="1638910"/>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Income Statement,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r>
              <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p>
          <a:p>
            <a:r>
              <a:rPr lang="en-US" sz="1400"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2F760011-5EA7-4064-B6D3-1CBF2448ADA0}"/>
              </a:ext>
            </a:extLst>
          </p:cNvPr>
          <p:cNvSpPr/>
          <p:nvPr/>
        </p:nvSpPr>
        <p:spPr>
          <a:xfrm>
            <a:off x="943583" y="1572375"/>
            <a:ext cx="11770468" cy="3908762"/>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Generally Accepted Accounting Principles (GAAP) require that income statement items that are incidental – not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part of regular operations – be disclosed separately at the bottom of an income statement.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These items are part of a section called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Other</a:t>
            </a: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There is no single list of these items, because business operations vary.  However, typical items are: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sz="1100" dirty="0">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Interest revenue and interest expense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sz="1100" dirty="0">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Gains and losses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sz="1100" dirty="0">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Other revenues and other expenses incidental to being in business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a:t>
            </a:r>
            <a:r>
              <a:rPr lang="en-US" dirty="0">
                <a:latin typeface="Times" panose="02020603050405020304" pitchFamily="18" charset="0"/>
                <a:ea typeface="MS Mincho" panose="02020609040205080304" pitchFamily="49" charset="-128"/>
                <a:cs typeface="Times New Roman" panose="02020603050405020304" pitchFamily="18" charset="0"/>
              </a:rPr>
              <a:t> An example is on the next slide.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sz="1400"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7049977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C07A311-E731-4B76-ADF8-F4C149B1FD84}"/>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E81D5F38-4907-4627-8045-4873317CEAAE}"/>
              </a:ext>
            </a:extLst>
          </p:cNvPr>
          <p:cNvSpPr/>
          <p:nvPr/>
        </p:nvSpPr>
        <p:spPr>
          <a:xfrm>
            <a:off x="3048000" y="136525"/>
            <a:ext cx="6096000" cy="1546577"/>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Income Statement (partial), continued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algn="ct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BD00A056-35A4-477C-81CB-8735B4B62FE6}"/>
              </a:ext>
            </a:extLst>
          </p:cNvPr>
          <p:cNvGraphicFramePr>
            <a:graphicFrameLocks noGrp="1"/>
          </p:cNvGraphicFramePr>
          <p:nvPr>
            <p:extLst>
              <p:ext uri="{D42A27DB-BD31-4B8C-83A1-F6EECF244321}">
                <p14:modId xmlns:p14="http://schemas.microsoft.com/office/powerpoint/2010/main" val="38202064"/>
              </p:ext>
            </p:extLst>
          </p:nvPr>
        </p:nvGraphicFramePr>
        <p:xfrm>
          <a:off x="2891397" y="1862883"/>
          <a:ext cx="6409206" cy="3840480"/>
        </p:xfrm>
        <a:graphic>
          <a:graphicData uri="http://schemas.openxmlformats.org/drawingml/2006/table">
            <a:tbl>
              <a:tblPr firstRow="1" firstCol="1" bandRow="1">
                <a:tableStyleId>{2D5ABB26-0587-4C30-8999-92F81FD0307C}</a:tableStyleId>
              </a:tblPr>
              <a:tblGrid>
                <a:gridCol w="238894">
                  <a:extLst>
                    <a:ext uri="{9D8B030D-6E8A-4147-A177-3AD203B41FA5}">
                      <a16:colId xmlns:a16="http://schemas.microsoft.com/office/drawing/2014/main" val="3346411638"/>
                    </a:ext>
                  </a:extLst>
                </a:gridCol>
                <a:gridCol w="3254703">
                  <a:extLst>
                    <a:ext uri="{9D8B030D-6E8A-4147-A177-3AD203B41FA5}">
                      <a16:colId xmlns:a16="http://schemas.microsoft.com/office/drawing/2014/main" val="3240017836"/>
                    </a:ext>
                  </a:extLst>
                </a:gridCol>
                <a:gridCol w="238894">
                  <a:extLst>
                    <a:ext uri="{9D8B030D-6E8A-4147-A177-3AD203B41FA5}">
                      <a16:colId xmlns:a16="http://schemas.microsoft.com/office/drawing/2014/main" val="1402015985"/>
                    </a:ext>
                  </a:extLst>
                </a:gridCol>
                <a:gridCol w="833992">
                  <a:extLst>
                    <a:ext uri="{9D8B030D-6E8A-4147-A177-3AD203B41FA5}">
                      <a16:colId xmlns:a16="http://schemas.microsoft.com/office/drawing/2014/main" val="4061050315"/>
                    </a:ext>
                  </a:extLst>
                </a:gridCol>
                <a:gridCol w="769837">
                  <a:extLst>
                    <a:ext uri="{9D8B030D-6E8A-4147-A177-3AD203B41FA5}">
                      <a16:colId xmlns:a16="http://schemas.microsoft.com/office/drawing/2014/main" val="1175672626"/>
                    </a:ext>
                  </a:extLst>
                </a:gridCol>
                <a:gridCol w="833992">
                  <a:extLst>
                    <a:ext uri="{9D8B030D-6E8A-4147-A177-3AD203B41FA5}">
                      <a16:colId xmlns:a16="http://schemas.microsoft.com/office/drawing/2014/main" val="1922415322"/>
                    </a:ext>
                  </a:extLst>
                </a:gridCol>
                <a:gridCol w="238894">
                  <a:extLst>
                    <a:ext uri="{9D8B030D-6E8A-4147-A177-3AD203B41FA5}">
                      <a16:colId xmlns:a16="http://schemas.microsoft.com/office/drawing/2014/main" val="868449843"/>
                    </a:ext>
                  </a:extLst>
                </a:gridCol>
              </a:tblGrid>
              <a:tr h="184929">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38802441"/>
                  </a:ext>
                </a:extLst>
              </a:tr>
              <a:tr h="140366">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Operating expenses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90644756"/>
                  </a:ext>
                </a:extLst>
              </a:tr>
              <a:tr h="0">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Advertising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11,170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55548487"/>
                  </a:ext>
                </a:extLst>
              </a:tr>
              <a:tr h="0">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Freight-out............................................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ctr">
                        <a:spcBef>
                          <a:spcPts val="0"/>
                        </a:spcBef>
                        <a:spcAft>
                          <a:spcPts val="0"/>
                        </a:spcAft>
                      </a:pPr>
                      <a:r>
                        <a:rPr lang="en-US" sz="1400" dirty="0">
                          <a:effectLst/>
                        </a:rPr>
                        <a:t>     1,200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02135149"/>
                  </a:ext>
                </a:extLst>
              </a:tr>
              <a:tr h="0">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Rent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02297840"/>
                  </a:ext>
                </a:extLst>
              </a:tr>
              <a:tr h="0">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Wages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69,300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90705722"/>
                  </a:ext>
                </a:extLst>
              </a:tr>
              <a:tr h="0">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Utilities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5,750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65907189"/>
                  </a:ext>
                </a:extLst>
              </a:tr>
              <a:tr h="0">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Total operating expenses.................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92,420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39793508"/>
                  </a:ext>
                </a:extLst>
              </a:tr>
              <a:tr h="0">
                <a:tc>
                  <a:txBody>
                    <a:bodyPr/>
                    <a:lstStyle/>
                    <a:p>
                      <a:pPr marL="57150" marR="0" indent="-5715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solidFill>
                      <a:schemeClr val="accent5">
                        <a:lumMod val="40000"/>
                        <a:lumOff val="60000"/>
                      </a:schemeClr>
                    </a:solidFill>
                  </a:tcPr>
                </a:tc>
                <a:tc>
                  <a:txBody>
                    <a:bodyPr/>
                    <a:lstStyle/>
                    <a:p>
                      <a:pPr marL="57150" marR="0" indent="-57150">
                        <a:spcBef>
                          <a:spcPts val="0"/>
                        </a:spcBef>
                        <a:spcAft>
                          <a:spcPts val="0"/>
                        </a:spcAft>
                      </a:pPr>
                      <a:r>
                        <a:rPr lang="en-US" sz="1400" dirty="0">
                          <a:effectLst/>
                        </a:rPr>
                        <a:t>                Operating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solidFill>
                      <a:schemeClr val="accent5">
                        <a:lumMod val="40000"/>
                        <a:lumOff val="60000"/>
                      </a:schemeClr>
                    </a:solidFill>
                  </a:tcPr>
                </a:tc>
                <a:tc>
                  <a:txBody>
                    <a:bodyPr/>
                    <a:lstStyle/>
                    <a:p>
                      <a:pPr marL="57150" marR="0" indent="-5715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solidFill>
                      <a:schemeClr val="accent5">
                        <a:lumMod val="40000"/>
                        <a:lumOff val="60000"/>
                      </a:schemeClr>
                    </a:solidFill>
                  </a:tcPr>
                </a:tc>
                <a:tc>
                  <a:txBody>
                    <a:bodyPr/>
                    <a:lstStyle/>
                    <a:p>
                      <a:pPr marL="57150" marR="0" indent="-5715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solidFill>
                      <a:schemeClr val="accent5">
                        <a:lumMod val="40000"/>
                        <a:lumOff val="60000"/>
                      </a:schemeClr>
                    </a:solidFill>
                  </a:tcPr>
                </a:tc>
                <a:tc>
                  <a:txBody>
                    <a:bodyPr/>
                    <a:lstStyle/>
                    <a:p>
                      <a:pPr marL="0" marR="3937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solidFill>
                      <a:schemeClr val="accent5">
                        <a:lumMod val="40000"/>
                        <a:lumOff val="60000"/>
                      </a:schemeClr>
                    </a:solidFill>
                  </a:tcPr>
                </a:tc>
                <a:tc>
                  <a:txBody>
                    <a:bodyPr/>
                    <a:lstStyle/>
                    <a:p>
                      <a:pPr marL="0" marR="39370" algn="r">
                        <a:spcBef>
                          <a:spcPts val="0"/>
                        </a:spcBef>
                        <a:spcAft>
                          <a:spcPts val="0"/>
                        </a:spcAft>
                      </a:pPr>
                      <a:r>
                        <a:rPr lang="en-US" sz="1400" dirty="0">
                          <a:effectLst/>
                        </a:rPr>
                        <a:t>22,780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solidFill>
                      <a:schemeClr val="accent5">
                        <a:lumMod val="40000"/>
                        <a:lumOff val="60000"/>
                      </a:schemeClr>
                    </a:solidFill>
                  </a:tcPr>
                </a:tc>
                <a:tc>
                  <a:txBody>
                    <a:bodyPr/>
                    <a:lstStyle/>
                    <a:p>
                      <a:pPr marL="0" marR="3937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solidFill>
                      <a:schemeClr val="accent5">
                        <a:lumMod val="40000"/>
                        <a:lumOff val="60000"/>
                      </a:schemeClr>
                    </a:solidFill>
                  </a:tcPr>
                </a:tc>
                <a:extLst>
                  <a:ext uri="{0D108BD9-81ED-4DB2-BD59-A6C34878D82A}">
                    <a16:rowId xmlns:a16="http://schemas.microsoft.com/office/drawing/2014/main" val="32896446"/>
                  </a:ext>
                </a:extLst>
              </a:tr>
              <a:tr h="0">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Other revenues and gains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39311225"/>
                  </a:ext>
                </a:extLst>
              </a:tr>
              <a:tr h="0">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Interest revenue...................................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ctr">
                        <a:spcBef>
                          <a:spcPts val="0"/>
                        </a:spcBef>
                        <a:spcAft>
                          <a:spcPts val="0"/>
                        </a:spcAft>
                      </a:pPr>
                      <a:r>
                        <a:rPr lang="en-US" sz="1400" dirty="0">
                          <a:effectLst/>
                        </a:rPr>
                        <a:t>        600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11175631"/>
                  </a:ext>
                </a:extLst>
              </a:tr>
              <a:tr h="0">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Other expenses and losses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02862010"/>
                  </a:ext>
                </a:extLst>
              </a:tr>
              <a:tr h="0">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Interest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29457207"/>
                  </a:ext>
                </a:extLst>
              </a:tr>
              <a:tr h="0">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Loss on sale of equipment.....................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3,500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0" algn="r">
                        <a:spcBef>
                          <a:spcPts val="0"/>
                        </a:spcBef>
                        <a:spcAft>
                          <a:spcPts val="0"/>
                        </a:spcAft>
                      </a:pPr>
                      <a:r>
                        <a:rPr lang="en-US" sz="1400">
                          <a:effectLst/>
                        </a:rPr>
                        <a:t>(3,700)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0" algn="r">
                        <a:spcBef>
                          <a:spcPts val="0"/>
                        </a:spcBef>
                        <a:spcAft>
                          <a:spcPts val="0"/>
                        </a:spcAft>
                      </a:pPr>
                      <a:r>
                        <a:rPr lang="en-US" sz="1400">
                          <a:effectLst/>
                        </a:rPr>
                        <a:t>(3,100)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62294297"/>
                  </a:ext>
                </a:extLst>
              </a:tr>
              <a:tr h="0">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Income before tax......................................</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19,680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79079335"/>
                  </a:ext>
                </a:extLst>
              </a:tr>
              <a:tr h="134995">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Income tax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4,000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14351693"/>
                  </a:ext>
                </a:extLst>
              </a:tr>
              <a:tr h="110524">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Net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lgn="r">
                        <a:spcBef>
                          <a:spcPts val="0"/>
                        </a:spcBef>
                        <a:spcAft>
                          <a:spcPts val="0"/>
                        </a:spcAft>
                      </a:pPr>
                      <a:r>
                        <a:rPr lang="en-US" sz="1400">
                          <a:effectLst/>
                        </a:rPr>
                        <a:t>$15,680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97126298"/>
                  </a:ext>
                </a:extLst>
              </a:tr>
              <a:tr h="140366">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B w="12700" cap="flat" cmpd="sng" algn="ctr">
                      <a:solidFill>
                        <a:schemeClr val="tx1"/>
                      </a:solidFill>
                      <a:prstDash val="solid"/>
                      <a:round/>
                      <a:headEnd type="none" w="med" len="med"/>
                      <a:tailEnd type="none" w="med" len="med"/>
                    </a:lnB>
                  </a:tcPr>
                </a:tc>
                <a:tc>
                  <a:txBody>
                    <a:bodyPr/>
                    <a:lstStyle/>
                    <a:p>
                      <a:pPr marL="57150" marR="0" indent="-5715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B w="12700" cap="flat" cmpd="sng" algn="ctr">
                      <a:solidFill>
                        <a:schemeClr val="tx1"/>
                      </a:solidFill>
                      <a:prstDash val="solid"/>
                      <a:round/>
                      <a:headEnd type="none" w="med" len="med"/>
                      <a:tailEnd type="none" w="med" len="med"/>
                    </a:lnB>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B w="12700" cap="flat" cmpd="sng" algn="ctr">
                      <a:solidFill>
                        <a:schemeClr val="tx1"/>
                      </a:solidFill>
                      <a:prstDash val="solid"/>
                      <a:round/>
                      <a:headEnd type="none" w="med" len="med"/>
                      <a:tailEnd type="none" w="med" len="med"/>
                    </a:lnB>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B w="12700" cap="flat" cmpd="sng" algn="ctr">
                      <a:solidFill>
                        <a:schemeClr val="tx1"/>
                      </a:solidFill>
                      <a:prstDash val="solid"/>
                      <a:round/>
                      <a:headEnd type="none" w="med" len="med"/>
                      <a:tailEnd type="none" w="med" len="med"/>
                    </a:lnB>
                  </a:tcPr>
                </a:tc>
                <a:tc>
                  <a:txBody>
                    <a:bodyPr/>
                    <a:lstStyle/>
                    <a:p>
                      <a:pPr marL="0" marR="3937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52637" marR="52637"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1713331"/>
                  </a:ext>
                </a:extLst>
              </a:tr>
            </a:tbl>
          </a:graphicData>
        </a:graphic>
      </p:graphicFrame>
      <p:cxnSp>
        <p:nvCxnSpPr>
          <p:cNvPr id="5" name="Straight Connector 4">
            <a:extLst>
              <a:ext uri="{FF2B5EF4-FFF2-40B4-BE49-F238E27FC236}">
                <a16:creationId xmlns:a16="http://schemas.microsoft.com/office/drawing/2014/main" id="{148CA2BC-5C45-4862-8FF7-3839FB5476A5}"/>
              </a:ext>
            </a:extLst>
          </p:cNvPr>
          <p:cNvCxnSpPr>
            <a:cxnSpLocks/>
          </p:cNvCxnSpPr>
          <p:nvPr/>
        </p:nvCxnSpPr>
        <p:spPr>
          <a:xfrm>
            <a:off x="2891397" y="1862883"/>
            <a:ext cx="640920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73975B0-C9B1-4927-BC3B-5DE014744860}"/>
              </a:ext>
            </a:extLst>
          </p:cNvPr>
          <p:cNvCxnSpPr>
            <a:cxnSpLocks/>
          </p:cNvCxnSpPr>
          <p:nvPr/>
        </p:nvCxnSpPr>
        <p:spPr>
          <a:xfrm>
            <a:off x="8367409" y="5526256"/>
            <a:ext cx="6225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C5BBB69-BB57-431B-8310-63C849799CF6}"/>
              </a:ext>
            </a:extLst>
          </p:cNvPr>
          <p:cNvCxnSpPr>
            <a:cxnSpLocks/>
          </p:cNvCxnSpPr>
          <p:nvPr/>
        </p:nvCxnSpPr>
        <p:spPr>
          <a:xfrm>
            <a:off x="8367409" y="5487344"/>
            <a:ext cx="6225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4021016-3195-454D-AFA1-F4E4733CBCEB}"/>
              </a:ext>
            </a:extLst>
          </p:cNvPr>
          <p:cNvCxnSpPr>
            <a:cxnSpLocks/>
          </p:cNvCxnSpPr>
          <p:nvPr/>
        </p:nvCxnSpPr>
        <p:spPr>
          <a:xfrm>
            <a:off x="6785043" y="4849505"/>
            <a:ext cx="6225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4BD133D-182C-4C0A-9EE6-B4379C44C133}"/>
              </a:ext>
            </a:extLst>
          </p:cNvPr>
          <p:cNvCxnSpPr>
            <a:cxnSpLocks/>
          </p:cNvCxnSpPr>
          <p:nvPr/>
        </p:nvCxnSpPr>
        <p:spPr>
          <a:xfrm>
            <a:off x="8367409" y="4835591"/>
            <a:ext cx="6225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72917FE-4E37-4028-8246-40AA19732539}"/>
              </a:ext>
            </a:extLst>
          </p:cNvPr>
          <p:cNvCxnSpPr>
            <a:cxnSpLocks/>
          </p:cNvCxnSpPr>
          <p:nvPr/>
        </p:nvCxnSpPr>
        <p:spPr>
          <a:xfrm>
            <a:off x="8367409" y="5279820"/>
            <a:ext cx="6225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96B5870-BDEE-4B03-B97B-5DBC4475A668}"/>
              </a:ext>
            </a:extLst>
          </p:cNvPr>
          <p:cNvCxnSpPr>
            <a:cxnSpLocks/>
          </p:cNvCxnSpPr>
          <p:nvPr/>
        </p:nvCxnSpPr>
        <p:spPr>
          <a:xfrm>
            <a:off x="7530830" y="3350501"/>
            <a:ext cx="6225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2E206A5-D8B6-4EF2-9015-82B59F594A0E}"/>
              </a:ext>
            </a:extLst>
          </p:cNvPr>
          <p:cNvCxnSpPr>
            <a:cxnSpLocks/>
          </p:cNvCxnSpPr>
          <p:nvPr/>
        </p:nvCxnSpPr>
        <p:spPr>
          <a:xfrm>
            <a:off x="8367409" y="3561267"/>
            <a:ext cx="6225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62628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41C668C-C991-4B7C-A4DE-81A8FB60EEA6}"/>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5B8C0E9D-655C-4D69-A1DC-8F6871EC4A86}"/>
              </a:ext>
            </a:extLst>
          </p:cNvPr>
          <p:cNvSpPr/>
          <p:nvPr/>
        </p:nvSpPr>
        <p:spPr>
          <a:xfrm>
            <a:off x="3048000" y="136525"/>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Gross Profit Percentage</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B8362C37-E29A-4758-B735-F873CC075A6D}"/>
              </a:ext>
            </a:extLst>
          </p:cNvPr>
          <p:cNvSpPr/>
          <p:nvPr/>
        </p:nvSpPr>
        <p:spPr>
          <a:xfrm>
            <a:off x="992220" y="1412298"/>
            <a:ext cx="11332723" cy="5078313"/>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The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gross profit percentage</a:t>
            </a:r>
            <a:r>
              <a:rPr lang="en-US" dirty="0">
                <a:latin typeface="Times" panose="02020603050405020304" pitchFamily="18" charset="0"/>
                <a:ea typeface="MS Mincho" panose="02020609040205080304" pitchFamily="49" charset="-128"/>
                <a:cs typeface="Times New Roman" panose="02020603050405020304" pitchFamily="18" charset="0"/>
              </a:rPr>
              <a:t> is calculated as: $ Gross Profit / $ Net Sales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Example: $120,200 / $300,500 = .40 = 40%</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For merchants and manufacturing companies the gross profit percentage is an extremely important number.</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The gross profit percentage shows what percentage of each sales dollar is available to cover operating and other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expenses, and to provide a profit.  Relatively small changes in the percentage can result in a significant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percentage impact on profitability.</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The decisions that affect gross profit are significant.  These are sales prices, sales volume goals, and cost of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merchandise.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4107343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BD66998-CC4C-4F1C-9D04-6AD64B98B03B}"/>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AB111322-8F9F-44EA-A44A-402DB05EFFC4}"/>
              </a:ext>
            </a:extLst>
          </p:cNvPr>
          <p:cNvSpPr/>
          <p:nvPr/>
        </p:nvSpPr>
        <p:spPr>
          <a:xfrm>
            <a:off x="2843719" y="318682"/>
            <a:ext cx="6096000" cy="1269578"/>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Closing Entry: Adjusting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7ECE5BB7-3A52-4CAD-88A4-9DBD90A1EC62}"/>
              </a:ext>
            </a:extLst>
          </p:cNvPr>
          <p:cNvSpPr/>
          <p:nvPr/>
        </p:nvSpPr>
        <p:spPr>
          <a:xfrm>
            <a:off x="875489" y="1597650"/>
            <a:ext cx="11819106" cy="4247317"/>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The closing entries for a merchandising company follow the same steps that you learned for a service company,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although there are more accounts involved.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1) As before, all temporary account balances that increase net income (credit balances) are closed with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debits and income summary is credited.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2) As before, all temporary account balances that decrease net income (debit balances) are closed with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credits and income summary is debited.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3) Income summary is closed into retained earnings.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4) If there are dividends, the dividends account is closed into retained earnings.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9933208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12D02F1-FB11-4B4F-9297-AB9681874887}"/>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DAA6E662-D89B-4DDF-89A5-8531CC8C3A71}"/>
              </a:ext>
            </a:extLst>
          </p:cNvPr>
          <p:cNvSpPr/>
          <p:nvPr/>
        </p:nvSpPr>
        <p:spPr>
          <a:xfrm>
            <a:off x="2814536" y="136525"/>
            <a:ext cx="6096000" cy="1423467"/>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Closing Entry: Adjusting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r>
              <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8ED41715-BE95-445E-8ED9-473AA1D2C02B}"/>
              </a:ext>
            </a:extLst>
          </p:cNvPr>
          <p:cNvSpPr/>
          <p:nvPr/>
        </p:nvSpPr>
        <p:spPr>
          <a:xfrm>
            <a:off x="817123" y="1973012"/>
            <a:ext cx="11974749" cy="3970318"/>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The one significant difference for a merchandising company involves merchandise inventory.</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When using the “adjusting method”, beginning and ending inventory balances are recorded as part of the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adjusting entries, as you saw entered on the worksheet.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Beginning inventory ($76,000) adds to cost of goods sold; therefore, it reduces net income.  Ending inventory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($25,700) reduces cost of goods sold; therefore, it increases net income.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Closing entries are illustrated on the following slide.  The worksheet income statement column is the data source.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We assume that dividends were $10,000.</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197313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07DF1D0-4641-4F4F-AFA2-5548C9683A8E}"/>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C2ACC5A-A593-4DF3-9F5B-56A4A3F6DA45}"/>
              </a:ext>
            </a:extLst>
          </p:cNvPr>
          <p:cNvSpPr/>
          <p:nvPr/>
        </p:nvSpPr>
        <p:spPr>
          <a:xfrm>
            <a:off x="3203643" y="207212"/>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Overview: Period-End Procedures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CC022E34-646E-48E7-9A57-316CE0EDE901}"/>
              </a:ext>
            </a:extLst>
          </p:cNvPr>
          <p:cNvSpPr/>
          <p:nvPr/>
        </p:nvSpPr>
        <p:spPr>
          <a:xfrm>
            <a:off x="2500008" y="1366163"/>
            <a:ext cx="9795753" cy="5355312"/>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The period-end procedures for a merchandising business are the same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basic procedures as for a service business.  These are: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1) Adjusting entries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2) Closing entries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3) Financial statement preparation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4) Post-closing trial balance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Items 1 and 4 are essentially the same as discussed in previous learning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goals, although more accounts may be involved.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The type of financial statements for a merchandising company are the same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as for  a service company, although they contain more accounts.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Therefore, we will concentrate here on closing procedures, which involve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inventory accounts, and then review financial statements.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1403006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1321C13-6985-43CD-B705-BCFC61B0BD6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CF10A590-88B8-4078-A5CB-185D460887E2}"/>
              </a:ext>
            </a:extLst>
          </p:cNvPr>
          <p:cNvSpPr/>
          <p:nvPr/>
        </p:nvSpPr>
        <p:spPr>
          <a:xfrm>
            <a:off x="2717259" y="359775"/>
            <a:ext cx="6096000" cy="2254463"/>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Closing Entry: Adjusting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endParaRPr lang="en-US"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Part I: Merchandise Inventory and Income Summary in Adjusting Entries</a:t>
            </a:r>
            <a:endParaRPr lang="en-US"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91252F7E-FD31-474E-A060-236E08396168}"/>
              </a:ext>
            </a:extLst>
          </p:cNvPr>
          <p:cNvGraphicFramePr>
            <a:graphicFrameLocks noGrp="1"/>
          </p:cNvGraphicFramePr>
          <p:nvPr>
            <p:extLst>
              <p:ext uri="{D42A27DB-BD31-4B8C-83A1-F6EECF244321}">
                <p14:modId xmlns:p14="http://schemas.microsoft.com/office/powerpoint/2010/main" val="2703407410"/>
              </p:ext>
            </p:extLst>
          </p:nvPr>
        </p:nvGraphicFramePr>
        <p:xfrm>
          <a:off x="2945026" y="2634882"/>
          <a:ext cx="5640467" cy="3413760"/>
        </p:xfrm>
        <a:graphic>
          <a:graphicData uri="http://schemas.openxmlformats.org/drawingml/2006/table">
            <a:tbl>
              <a:tblPr firstRow="1" firstCol="1" bandRow="1">
                <a:tableStyleId>{5940675A-B579-460E-94D1-54222C63F5DA}</a:tableStyleId>
              </a:tblPr>
              <a:tblGrid>
                <a:gridCol w="760004">
                  <a:extLst>
                    <a:ext uri="{9D8B030D-6E8A-4147-A177-3AD203B41FA5}">
                      <a16:colId xmlns:a16="http://schemas.microsoft.com/office/drawing/2014/main" val="3880514944"/>
                    </a:ext>
                  </a:extLst>
                </a:gridCol>
                <a:gridCol w="2972159">
                  <a:extLst>
                    <a:ext uri="{9D8B030D-6E8A-4147-A177-3AD203B41FA5}">
                      <a16:colId xmlns:a16="http://schemas.microsoft.com/office/drawing/2014/main" val="2589720883"/>
                    </a:ext>
                  </a:extLst>
                </a:gridCol>
                <a:gridCol w="953775">
                  <a:extLst>
                    <a:ext uri="{9D8B030D-6E8A-4147-A177-3AD203B41FA5}">
                      <a16:colId xmlns:a16="http://schemas.microsoft.com/office/drawing/2014/main" val="3341634423"/>
                    </a:ext>
                  </a:extLst>
                </a:gridCol>
                <a:gridCol w="954529">
                  <a:extLst>
                    <a:ext uri="{9D8B030D-6E8A-4147-A177-3AD203B41FA5}">
                      <a16:colId xmlns:a16="http://schemas.microsoft.com/office/drawing/2014/main" val="3886667189"/>
                    </a:ext>
                  </a:extLst>
                </a:gridCol>
              </a:tblGrid>
              <a:tr h="0">
                <a:tc>
                  <a:txBody>
                    <a:bodyPr/>
                    <a:lstStyle/>
                    <a:p>
                      <a:pPr marL="0" marR="0" algn="ctr">
                        <a:spcBef>
                          <a:spcPts val="0"/>
                        </a:spcBef>
                        <a:spcAft>
                          <a:spcPts val="0"/>
                        </a:spcAft>
                      </a:pPr>
                      <a:r>
                        <a:rPr lang="en-US" sz="1400">
                          <a:effectLst/>
                        </a:rPr>
                        <a:t>12/31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Income Summary</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76,000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648752948"/>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Merchandise Inventory</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76,000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22842360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300"/>
                        </a:spcBef>
                        <a:spcAft>
                          <a:spcPts val="0"/>
                        </a:spcAft>
                      </a:pPr>
                      <a:r>
                        <a:rPr lang="en-US" sz="1200" dirty="0">
                          <a:effectLst/>
                        </a:rPr>
                        <a:t>To adjust beginning inventory</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147941504"/>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417399450"/>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dirty="0">
                          <a:effectLst/>
                        </a:rPr>
                        <a:t>Merchandise 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25,700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726748139"/>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Income Summary</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25,700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995602019"/>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300"/>
                        </a:spcBef>
                        <a:spcAft>
                          <a:spcPts val="0"/>
                        </a:spcAft>
                      </a:pPr>
                      <a:r>
                        <a:rPr lang="en-US" sz="1200" dirty="0">
                          <a:effectLst/>
                        </a:rPr>
                        <a:t>To adjust ending inventory</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312701384"/>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015309341"/>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17334449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marR="0" algn="ctr">
                        <a:spcBef>
                          <a:spcPts val="0"/>
                        </a:spcBef>
                        <a:spcAft>
                          <a:spcPts val="0"/>
                        </a:spcAft>
                      </a:pPr>
                      <a:r>
                        <a:rPr lang="en-US" sz="1400" b="1" dirty="0">
                          <a:solidFill>
                            <a:schemeClr val="accent1"/>
                          </a:solidFill>
                          <a:effectLst/>
                        </a:rPr>
                        <a:t>All other adjusting entries</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03647772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0530665"/>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134500447"/>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29129105"/>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253144236"/>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339831504"/>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500007087"/>
                  </a:ext>
                </a:extLst>
              </a:tr>
            </a:tbl>
          </a:graphicData>
        </a:graphic>
      </p:graphicFrame>
    </p:spTree>
    <p:extLst>
      <p:ext uri="{BB962C8B-B14F-4D97-AF65-F5344CB8AC3E}">
        <p14:creationId xmlns:p14="http://schemas.microsoft.com/office/powerpoint/2010/main" val="39396031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0FABCA7-A09E-4F93-A969-1619572DD533}"/>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66D7AC0-694D-4BEE-A21D-75E5B1E27685}"/>
              </a:ext>
            </a:extLst>
          </p:cNvPr>
          <p:cNvSpPr/>
          <p:nvPr/>
        </p:nvSpPr>
        <p:spPr>
          <a:xfrm>
            <a:off x="515565" y="136525"/>
            <a:ext cx="10593421" cy="1977464"/>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Closing Entry: Adjusting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Part I: Closing Revenue/Expense Accounts Into Income Summary</a:t>
            </a:r>
            <a:endParaRPr lang="en-US"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r>
              <a:rPr lang="en-US"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4233C493-A68A-4370-8A9B-85BB6D8C9B72}"/>
              </a:ext>
            </a:extLst>
          </p:cNvPr>
          <p:cNvGraphicFramePr>
            <a:graphicFrameLocks noGrp="1"/>
          </p:cNvGraphicFramePr>
          <p:nvPr>
            <p:extLst>
              <p:ext uri="{D42A27DB-BD31-4B8C-83A1-F6EECF244321}">
                <p14:modId xmlns:p14="http://schemas.microsoft.com/office/powerpoint/2010/main" val="3828851127"/>
              </p:ext>
            </p:extLst>
          </p:nvPr>
        </p:nvGraphicFramePr>
        <p:xfrm>
          <a:off x="2947481" y="2518474"/>
          <a:ext cx="6000390" cy="3627120"/>
        </p:xfrm>
        <a:graphic>
          <a:graphicData uri="http://schemas.openxmlformats.org/drawingml/2006/table">
            <a:tbl>
              <a:tblPr firstRow="1" firstCol="1" bandRow="1">
                <a:tableStyleId>{5940675A-B579-460E-94D1-54222C63F5DA}</a:tableStyleId>
              </a:tblPr>
              <a:tblGrid>
                <a:gridCol w="808501">
                  <a:extLst>
                    <a:ext uri="{9D8B030D-6E8A-4147-A177-3AD203B41FA5}">
                      <a16:colId xmlns:a16="http://schemas.microsoft.com/office/drawing/2014/main" val="200942673"/>
                    </a:ext>
                  </a:extLst>
                </a:gridCol>
                <a:gridCol w="3161815">
                  <a:extLst>
                    <a:ext uri="{9D8B030D-6E8A-4147-A177-3AD203B41FA5}">
                      <a16:colId xmlns:a16="http://schemas.microsoft.com/office/drawing/2014/main" val="3992601091"/>
                    </a:ext>
                  </a:extLst>
                </a:gridCol>
                <a:gridCol w="1014636">
                  <a:extLst>
                    <a:ext uri="{9D8B030D-6E8A-4147-A177-3AD203B41FA5}">
                      <a16:colId xmlns:a16="http://schemas.microsoft.com/office/drawing/2014/main" val="540841321"/>
                    </a:ext>
                  </a:extLst>
                </a:gridCol>
                <a:gridCol w="1015438">
                  <a:extLst>
                    <a:ext uri="{9D8B030D-6E8A-4147-A177-3AD203B41FA5}">
                      <a16:colId xmlns:a16="http://schemas.microsoft.com/office/drawing/2014/main" val="340457672"/>
                    </a:ext>
                  </a:extLst>
                </a:gridCol>
              </a:tblGrid>
              <a:tr h="0">
                <a:tc>
                  <a:txBody>
                    <a:bodyPr/>
                    <a:lstStyle/>
                    <a:p>
                      <a:pPr marL="0" marR="0" algn="ctr">
                        <a:spcBef>
                          <a:spcPts val="0"/>
                        </a:spcBef>
                        <a:spcAft>
                          <a:spcPts val="0"/>
                        </a:spcAft>
                      </a:pPr>
                      <a:r>
                        <a:rPr lang="en-US" sz="1400">
                          <a:effectLst/>
                        </a:rPr>
                        <a:t>12/31</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Sales</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320,000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624449761"/>
                  </a:ext>
                </a:extLst>
              </a:tr>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Purchase Ret./Allow.</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12,500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742718170"/>
                  </a:ext>
                </a:extLst>
              </a:tr>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Purchase Discounts</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2,600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000971154"/>
                  </a:ext>
                </a:extLst>
              </a:tr>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Income Summary</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335,100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80540597"/>
                  </a:ext>
                </a:extLst>
              </a:tr>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062357699"/>
                  </a:ext>
                </a:extLst>
              </a:tr>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Income Summary</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262,020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547996879"/>
                  </a:ext>
                </a:extLst>
              </a:tr>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Sales Ret./Allow.</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4,500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832001978"/>
                  </a:ext>
                </a:extLst>
              </a:tr>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Sales Discounts</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15,000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476539160"/>
                  </a:ext>
                </a:extLst>
              </a:tr>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Purchases</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140,000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820043311"/>
                  </a:ext>
                </a:extLst>
              </a:tr>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Freight-in</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5,100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698822639"/>
                  </a:ext>
                </a:extLst>
              </a:tr>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Freight-out</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1,200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275120348"/>
                  </a:ext>
                </a:extLst>
              </a:tr>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tabLst>
                          <a:tab pos="0" algn="l"/>
                        </a:tabLst>
                      </a:pPr>
                      <a:r>
                        <a:rPr lang="en-US" sz="1400">
                          <a:effectLst/>
                        </a:rPr>
                        <a:t>      Rent Expense</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5,000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154473444"/>
                  </a:ext>
                </a:extLst>
              </a:tr>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tabLst>
                          <a:tab pos="0" algn="l"/>
                        </a:tabLst>
                      </a:pPr>
                      <a:r>
                        <a:rPr lang="en-US" sz="1400">
                          <a:effectLst/>
                        </a:rPr>
                        <a:t>      Ad. Expense</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11,170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710140933"/>
                  </a:ext>
                </a:extLst>
              </a:tr>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tabLst>
                          <a:tab pos="0" algn="l"/>
                        </a:tabLst>
                      </a:pPr>
                      <a:r>
                        <a:rPr lang="en-US" sz="1400">
                          <a:effectLst/>
                        </a:rPr>
                        <a:t>      Utilities Expense</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5,750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994891866"/>
                  </a:ext>
                </a:extLst>
              </a:tr>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tabLst>
                          <a:tab pos="0" algn="l"/>
                        </a:tabLst>
                      </a:pPr>
                      <a:r>
                        <a:rPr lang="en-US" sz="1400">
                          <a:effectLst/>
                        </a:rPr>
                        <a:t>      Wages Expense</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69,300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740570117"/>
                  </a:ext>
                </a:extLst>
              </a:tr>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tabLst>
                          <a:tab pos="0" algn="l"/>
                        </a:tabLst>
                      </a:pPr>
                      <a:r>
                        <a:rPr lang="en-US" sz="1400">
                          <a:effectLst/>
                        </a:rPr>
                        <a:t>       Tax Expense</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5,000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038069990"/>
                  </a:ext>
                </a:extLst>
              </a:tr>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tabLst>
                          <a:tab pos="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289216460"/>
                  </a:ext>
                </a:extLst>
              </a:tr>
            </a:tbl>
          </a:graphicData>
        </a:graphic>
      </p:graphicFrame>
    </p:spTree>
    <p:extLst>
      <p:ext uri="{BB962C8B-B14F-4D97-AF65-F5344CB8AC3E}">
        <p14:creationId xmlns:p14="http://schemas.microsoft.com/office/powerpoint/2010/main" val="31182530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61B6F09-7DB2-4CE4-80B2-D15BBDC7A26D}"/>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F1C59346-ACF0-4E3F-9E8E-63BF354C446A}"/>
              </a:ext>
            </a:extLst>
          </p:cNvPr>
          <p:cNvSpPr/>
          <p:nvPr/>
        </p:nvSpPr>
        <p:spPr>
          <a:xfrm>
            <a:off x="2746443" y="657506"/>
            <a:ext cx="6096000" cy="1977464"/>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Closing Entry: Adjusting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Part II: Final Closing Entries</a:t>
            </a:r>
            <a:endParaRPr lang="en-US"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r>
              <a:rPr lang="en-US"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155511A2-47E0-4FF3-9B9C-060FEA5A3BBF}"/>
              </a:ext>
            </a:extLst>
          </p:cNvPr>
          <p:cNvGraphicFramePr>
            <a:graphicFrameLocks noGrp="1"/>
          </p:cNvGraphicFramePr>
          <p:nvPr>
            <p:extLst>
              <p:ext uri="{D42A27DB-BD31-4B8C-83A1-F6EECF244321}">
                <p14:modId xmlns:p14="http://schemas.microsoft.com/office/powerpoint/2010/main" val="294247350"/>
              </p:ext>
            </p:extLst>
          </p:nvPr>
        </p:nvGraphicFramePr>
        <p:xfrm>
          <a:off x="3419225" y="3429000"/>
          <a:ext cx="4750435" cy="1066800"/>
        </p:xfrm>
        <a:graphic>
          <a:graphicData uri="http://schemas.openxmlformats.org/drawingml/2006/table">
            <a:tbl>
              <a:tblPr firstRow="1" firstCol="1" bandRow="1">
                <a:tableStyleId>{5940675A-B579-460E-94D1-54222C63F5DA}</a:tableStyleId>
              </a:tblPr>
              <a:tblGrid>
                <a:gridCol w="640080">
                  <a:extLst>
                    <a:ext uri="{9D8B030D-6E8A-4147-A177-3AD203B41FA5}">
                      <a16:colId xmlns:a16="http://schemas.microsoft.com/office/drawing/2014/main" val="2017568580"/>
                    </a:ext>
                  </a:extLst>
                </a:gridCol>
                <a:gridCol w="2503170">
                  <a:extLst>
                    <a:ext uri="{9D8B030D-6E8A-4147-A177-3AD203B41FA5}">
                      <a16:colId xmlns:a16="http://schemas.microsoft.com/office/drawing/2014/main" val="497208604"/>
                    </a:ext>
                  </a:extLst>
                </a:gridCol>
                <a:gridCol w="803275">
                  <a:extLst>
                    <a:ext uri="{9D8B030D-6E8A-4147-A177-3AD203B41FA5}">
                      <a16:colId xmlns:a16="http://schemas.microsoft.com/office/drawing/2014/main" val="4040271351"/>
                    </a:ext>
                  </a:extLst>
                </a:gridCol>
                <a:gridCol w="803910">
                  <a:extLst>
                    <a:ext uri="{9D8B030D-6E8A-4147-A177-3AD203B41FA5}">
                      <a16:colId xmlns:a16="http://schemas.microsoft.com/office/drawing/2014/main" val="2227624183"/>
                    </a:ext>
                  </a:extLst>
                </a:gridCol>
              </a:tblGrid>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tabLst>
                          <a:tab pos="0" algn="l"/>
                        </a:tabLst>
                      </a:pPr>
                      <a:r>
                        <a:rPr lang="en-US" sz="1400">
                          <a:effectLst/>
                        </a:rPr>
                        <a:t>Income Summary</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22,780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04277350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tabLst>
                          <a:tab pos="0" algn="l"/>
                        </a:tabLst>
                      </a:pPr>
                      <a:r>
                        <a:rPr lang="en-US" sz="1400">
                          <a:effectLst/>
                        </a:rPr>
                        <a:t>       Retained Earnings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22,780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339778734"/>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tabLst>
                          <a:tab pos="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484276717"/>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tabLst>
                          <a:tab pos="0" algn="l"/>
                        </a:tabLst>
                      </a:pPr>
                      <a:r>
                        <a:rPr lang="en-US" sz="1400">
                          <a:effectLst/>
                        </a:rPr>
                        <a:t>Retained Earnings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999188299"/>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tabLst>
                          <a:tab pos="0" algn="l"/>
                        </a:tabLst>
                      </a:pPr>
                      <a:r>
                        <a:rPr lang="en-US" sz="1400">
                          <a:effectLst/>
                        </a:rPr>
                        <a:t>        Dividends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10,000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061902355"/>
                  </a:ext>
                </a:extLst>
              </a:tr>
            </a:tbl>
          </a:graphicData>
        </a:graphic>
      </p:graphicFrame>
    </p:spTree>
    <p:extLst>
      <p:ext uri="{BB962C8B-B14F-4D97-AF65-F5344CB8AC3E}">
        <p14:creationId xmlns:p14="http://schemas.microsoft.com/office/powerpoint/2010/main" val="3940755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3C1DA68-70BC-49B6-98C8-D1F1E4DFE537}"/>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D7CF242E-ECA9-4E06-AA05-1BD7F9E2491A}"/>
              </a:ext>
            </a:extLst>
          </p:cNvPr>
          <p:cNvSpPr/>
          <p:nvPr/>
        </p:nvSpPr>
        <p:spPr>
          <a:xfrm>
            <a:off x="3135549" y="136525"/>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Inventory Procedures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5FB5BB0B-6521-485F-920B-79E333236CC8}"/>
              </a:ext>
            </a:extLst>
          </p:cNvPr>
          <p:cNvSpPr/>
          <p:nvPr/>
        </p:nvSpPr>
        <p:spPr>
          <a:xfrm>
            <a:off x="1966608" y="1699126"/>
            <a:ext cx="8433881" cy="4839786"/>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When the periodic inventory method is used, either one of two common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inventory procedures can be selected.  These procedures are called: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1) </a:t>
            </a:r>
            <a:r>
              <a:rPr lang="en-US" b="1" dirty="0">
                <a:latin typeface="Times" panose="02020603050405020304" pitchFamily="18" charset="0"/>
                <a:ea typeface="MS Mincho" panose="02020609040205080304" pitchFamily="49" charset="-128"/>
                <a:cs typeface="Times New Roman" panose="02020603050405020304" pitchFamily="18" charset="0"/>
              </a:rPr>
              <a:t>The closing method:</a:t>
            </a:r>
            <a:r>
              <a:rPr lang="en-US" dirty="0">
                <a:latin typeface="Times" panose="02020603050405020304" pitchFamily="18" charset="0"/>
                <a:ea typeface="MS Mincho" panose="02020609040205080304" pitchFamily="49" charset="-128"/>
                <a:cs typeface="Times New Roman" panose="02020603050405020304" pitchFamily="18" charset="0"/>
              </a:rPr>
              <a:t> This means that merchandise inventory is part of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the closing entries.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2) </a:t>
            </a:r>
            <a:r>
              <a:rPr lang="en-US" b="1" dirty="0">
                <a:latin typeface="Times" panose="02020603050405020304" pitchFamily="18" charset="0"/>
                <a:ea typeface="MS Mincho" panose="02020609040205080304" pitchFamily="49" charset="-128"/>
                <a:cs typeface="Times New Roman" panose="02020603050405020304" pitchFamily="18" charset="0"/>
              </a:rPr>
              <a:t>The adjusting method</a:t>
            </a:r>
            <a:r>
              <a:rPr lang="en-US" dirty="0">
                <a:latin typeface="Times" panose="02020603050405020304" pitchFamily="18" charset="0"/>
                <a:ea typeface="MS Mincho" panose="02020609040205080304" pitchFamily="49" charset="-128"/>
                <a:cs typeface="Times New Roman" panose="02020603050405020304" pitchFamily="18" charset="0"/>
              </a:rPr>
              <a:t>: This means that merchandise inventory is part of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the adjusting entries.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In this slide sequence we will discuss the closing method.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Different businesses use different procedures.  If you wish to use or study the adjusting method, you can skip these closing method slides and begin with the slide that introduces the adjusting method.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409439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D5BEE83-0E75-40F6-AC64-3CB11A27B1A9}"/>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EC01C84D-932C-4A55-B7A8-3F01DC7ABC8F}"/>
              </a:ext>
            </a:extLst>
          </p:cNvPr>
          <p:cNvSpPr/>
          <p:nvPr/>
        </p:nvSpPr>
        <p:spPr>
          <a:xfrm>
            <a:off x="2532433" y="329047"/>
            <a:ext cx="7127133" cy="1700466"/>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Merchandising Worksheet: Closing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E4B721D2-1AB2-4AD4-B259-C719A2CA0893}"/>
              </a:ext>
            </a:extLst>
          </p:cNvPr>
          <p:cNvSpPr/>
          <p:nvPr/>
        </p:nvSpPr>
        <p:spPr>
          <a:xfrm>
            <a:off x="1527242" y="1555036"/>
            <a:ext cx="9465013" cy="4801314"/>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A merchandising company worksheet is illustrated on the following page.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dirty="0">
                <a:latin typeface="Times" panose="02020603050405020304" pitchFamily="18" charset="0"/>
                <a:ea typeface="MS Mincho" panose="02020609040205080304" pitchFamily="49" charset="-128"/>
                <a:cs typeface="Times New Roman" panose="02020603050405020304" pitchFamily="18" charset="0"/>
              </a:rPr>
              <a:t>• The worksheet has been minimized to focus on the accounts related to a merchandising company.  These are shown in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blue </a:t>
            </a:r>
            <a:r>
              <a:rPr lang="en-US" dirty="0">
                <a:latin typeface="Times" panose="02020603050405020304" pitchFamily="18" charset="0"/>
                <a:ea typeface="MS Mincho" panose="02020609040205080304" pitchFamily="49" charset="-128"/>
                <a:cs typeface="Times New Roman" panose="02020603050405020304" pitchFamily="18" charset="0"/>
              </a:rPr>
              <a:t>and</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FF6600"/>
                </a:solidFill>
                <a:latin typeface="Times" panose="02020603050405020304" pitchFamily="18" charset="0"/>
                <a:ea typeface="MS Mincho" panose="02020609040205080304" pitchFamily="49" charset="-128"/>
                <a:cs typeface="Times New Roman" panose="02020603050405020304" pitchFamily="18" charset="0"/>
              </a:rPr>
              <a:t>orange</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The shaded areas are for the other account balances.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The key worksheet difference for the closing method is to: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98463" indent="-398463"/>
            <a:r>
              <a:rPr lang="en-US" dirty="0">
                <a:latin typeface="Times" panose="02020603050405020304" pitchFamily="18" charset="0"/>
                <a:ea typeface="MS Mincho" panose="02020609040205080304" pitchFamily="49" charset="-128"/>
                <a:cs typeface="Times New Roman" panose="02020603050405020304" pitchFamily="18" charset="0"/>
              </a:rPr>
              <a:t>   1) enter the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beginning inventory</a:t>
            </a:r>
            <a:r>
              <a:rPr lang="en-US" dirty="0">
                <a:latin typeface="Times" panose="02020603050405020304" pitchFamily="18" charset="0"/>
                <a:ea typeface="MS Mincho" panose="02020609040205080304" pitchFamily="49" charset="-128"/>
                <a:cs typeface="Times New Roman" panose="02020603050405020304" pitchFamily="18" charset="0"/>
              </a:rPr>
              <a:t> of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$76,000</a:t>
            </a:r>
            <a:r>
              <a:rPr lang="en-US" dirty="0">
                <a:latin typeface="Times" panose="02020603050405020304" pitchFamily="18" charset="0"/>
                <a:ea typeface="MS Mincho" panose="02020609040205080304" pitchFamily="49" charset="-128"/>
                <a:cs typeface="Times New Roman" panose="02020603050405020304" pitchFamily="18" charset="0"/>
              </a:rPr>
              <a:t> into the debit side of the income statement column and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98463" indent="-398463"/>
            <a:r>
              <a:rPr lang="en-US" dirty="0">
                <a:latin typeface="Times" panose="02020603050405020304" pitchFamily="18" charset="0"/>
                <a:ea typeface="MS Mincho" panose="02020609040205080304" pitchFamily="49" charset="-128"/>
                <a:cs typeface="Times New Roman" panose="02020603050405020304" pitchFamily="18" charset="0"/>
              </a:rPr>
              <a:t>   2) enter the </a:t>
            </a:r>
            <a:r>
              <a:rPr lang="en-US" b="1" dirty="0">
                <a:solidFill>
                  <a:srgbClr val="FF6600"/>
                </a:solidFill>
                <a:latin typeface="Times" panose="02020603050405020304" pitchFamily="18" charset="0"/>
                <a:ea typeface="MS Mincho" panose="02020609040205080304" pitchFamily="49" charset="-128"/>
                <a:cs typeface="Times New Roman" panose="02020603050405020304" pitchFamily="18" charset="0"/>
              </a:rPr>
              <a:t>ending inventory</a:t>
            </a:r>
            <a:r>
              <a:rPr lang="en-US" dirty="0">
                <a:latin typeface="Times" panose="02020603050405020304" pitchFamily="18" charset="0"/>
                <a:ea typeface="MS Mincho" panose="02020609040205080304" pitchFamily="49" charset="-128"/>
                <a:cs typeface="Times New Roman" panose="02020603050405020304" pitchFamily="18" charset="0"/>
              </a:rPr>
              <a:t> of </a:t>
            </a:r>
            <a:r>
              <a:rPr lang="en-US" b="1" dirty="0">
                <a:solidFill>
                  <a:srgbClr val="FF6600"/>
                </a:solidFill>
                <a:latin typeface="Times" panose="02020603050405020304" pitchFamily="18" charset="0"/>
                <a:ea typeface="MS Mincho" panose="02020609040205080304" pitchFamily="49" charset="-128"/>
                <a:cs typeface="Times New Roman" panose="02020603050405020304" pitchFamily="18" charset="0"/>
              </a:rPr>
              <a:t>$25,700 </a:t>
            </a:r>
            <a:r>
              <a:rPr lang="en-US" dirty="0">
                <a:latin typeface="Times" panose="02020603050405020304" pitchFamily="18" charset="0"/>
                <a:ea typeface="MS Mincho" panose="02020609040205080304" pitchFamily="49" charset="-128"/>
                <a:cs typeface="Times New Roman" panose="02020603050405020304" pitchFamily="18" charset="0"/>
              </a:rPr>
              <a:t>in both the credit side of the income statement column and the debit side of the balance sheet column.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This procedure will result in both the correct cost of goods sold and the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correct ending 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910438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FBC044A-C821-4CF6-A85A-D19B8821E061}"/>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333761E5-8592-4A3A-9A03-964473AA97A0}"/>
              </a:ext>
            </a:extLst>
          </p:cNvPr>
          <p:cNvSpPr/>
          <p:nvPr/>
        </p:nvSpPr>
        <p:spPr>
          <a:xfrm>
            <a:off x="4948557" y="0"/>
            <a:ext cx="1923283" cy="523220"/>
          </a:xfrm>
          <a:prstGeom prst="rect">
            <a:avLst/>
          </a:prstGeom>
        </p:spPr>
        <p:txBody>
          <a:bodyPr wrap="none">
            <a:spAutoFit/>
          </a:bodyPr>
          <a:lstStyle/>
          <a:p>
            <a:r>
              <a:rPr lang="en-US" sz="2800" b="1" dirty="0">
                <a:latin typeface="Times" panose="02020603050405020304" pitchFamily="18" charset="0"/>
                <a:ea typeface="MS Mincho" panose="02020609040205080304" pitchFamily="49" charset="-128"/>
                <a:cs typeface="Times New Roman" panose="02020603050405020304" pitchFamily="18" charset="0"/>
              </a:rPr>
              <a:t> </a:t>
            </a: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Worksheet</a:t>
            </a:r>
            <a:endParaRPr lang="en-US" sz="2800" dirty="0">
              <a:solidFill>
                <a:schemeClr val="accent1">
                  <a:lumMod val="50000"/>
                </a:schemeClr>
              </a:solidFill>
            </a:endParaRPr>
          </a:p>
        </p:txBody>
      </p:sp>
      <p:graphicFrame>
        <p:nvGraphicFramePr>
          <p:cNvPr id="4" name="Table 3">
            <a:extLst>
              <a:ext uri="{FF2B5EF4-FFF2-40B4-BE49-F238E27FC236}">
                <a16:creationId xmlns:a16="http://schemas.microsoft.com/office/drawing/2014/main" id="{A240B4A1-33F0-467C-9CD4-858AB0B65161}"/>
              </a:ext>
            </a:extLst>
          </p:cNvPr>
          <p:cNvGraphicFramePr>
            <a:graphicFrameLocks noGrp="1"/>
          </p:cNvGraphicFramePr>
          <p:nvPr>
            <p:extLst>
              <p:ext uri="{D42A27DB-BD31-4B8C-83A1-F6EECF244321}">
                <p14:modId xmlns:p14="http://schemas.microsoft.com/office/powerpoint/2010/main" val="3381159236"/>
              </p:ext>
            </p:extLst>
          </p:nvPr>
        </p:nvGraphicFramePr>
        <p:xfrm>
          <a:off x="369651" y="760186"/>
          <a:ext cx="11475395" cy="5596164"/>
        </p:xfrm>
        <a:graphic>
          <a:graphicData uri="http://schemas.openxmlformats.org/drawingml/2006/table">
            <a:tbl>
              <a:tblPr firstRow="1" firstCol="1" bandRow="1">
                <a:tableStyleId>{5940675A-B579-460E-94D1-54222C63F5DA}</a:tableStyleId>
              </a:tblPr>
              <a:tblGrid>
                <a:gridCol w="1829857">
                  <a:extLst>
                    <a:ext uri="{9D8B030D-6E8A-4147-A177-3AD203B41FA5}">
                      <a16:colId xmlns:a16="http://schemas.microsoft.com/office/drawing/2014/main" val="1036908695"/>
                    </a:ext>
                  </a:extLst>
                </a:gridCol>
                <a:gridCol w="854830">
                  <a:extLst>
                    <a:ext uri="{9D8B030D-6E8A-4147-A177-3AD203B41FA5}">
                      <a16:colId xmlns:a16="http://schemas.microsoft.com/office/drawing/2014/main" val="2235620705"/>
                    </a:ext>
                  </a:extLst>
                </a:gridCol>
                <a:gridCol w="852279">
                  <a:extLst>
                    <a:ext uri="{9D8B030D-6E8A-4147-A177-3AD203B41FA5}">
                      <a16:colId xmlns:a16="http://schemas.microsoft.com/office/drawing/2014/main" val="1718471635"/>
                    </a:ext>
                  </a:extLst>
                </a:gridCol>
                <a:gridCol w="973060">
                  <a:extLst>
                    <a:ext uri="{9D8B030D-6E8A-4147-A177-3AD203B41FA5}">
                      <a16:colId xmlns:a16="http://schemas.microsoft.com/office/drawing/2014/main" val="958548194"/>
                    </a:ext>
                  </a:extLst>
                </a:gridCol>
                <a:gridCol w="996878">
                  <a:extLst>
                    <a:ext uri="{9D8B030D-6E8A-4147-A177-3AD203B41FA5}">
                      <a16:colId xmlns:a16="http://schemas.microsoft.com/office/drawing/2014/main" val="4118688013"/>
                    </a:ext>
                  </a:extLst>
                </a:gridCol>
                <a:gridCol w="992621">
                  <a:extLst>
                    <a:ext uri="{9D8B030D-6E8A-4147-A177-3AD203B41FA5}">
                      <a16:colId xmlns:a16="http://schemas.microsoft.com/office/drawing/2014/main" val="26019772"/>
                    </a:ext>
                  </a:extLst>
                </a:gridCol>
                <a:gridCol w="918622">
                  <a:extLst>
                    <a:ext uri="{9D8B030D-6E8A-4147-A177-3AD203B41FA5}">
                      <a16:colId xmlns:a16="http://schemas.microsoft.com/office/drawing/2014/main" val="2584743947"/>
                    </a:ext>
                  </a:extLst>
                </a:gridCol>
                <a:gridCol w="995174">
                  <a:extLst>
                    <a:ext uri="{9D8B030D-6E8A-4147-A177-3AD203B41FA5}">
                      <a16:colId xmlns:a16="http://schemas.microsoft.com/office/drawing/2014/main" val="3006020671"/>
                    </a:ext>
                  </a:extLst>
                </a:gridCol>
                <a:gridCol w="918622">
                  <a:extLst>
                    <a:ext uri="{9D8B030D-6E8A-4147-A177-3AD203B41FA5}">
                      <a16:colId xmlns:a16="http://schemas.microsoft.com/office/drawing/2014/main" val="2040317657"/>
                    </a:ext>
                  </a:extLst>
                </a:gridCol>
                <a:gridCol w="1148278">
                  <a:extLst>
                    <a:ext uri="{9D8B030D-6E8A-4147-A177-3AD203B41FA5}">
                      <a16:colId xmlns:a16="http://schemas.microsoft.com/office/drawing/2014/main" val="3021060877"/>
                    </a:ext>
                  </a:extLst>
                </a:gridCol>
                <a:gridCol w="995174">
                  <a:extLst>
                    <a:ext uri="{9D8B030D-6E8A-4147-A177-3AD203B41FA5}">
                      <a16:colId xmlns:a16="http://schemas.microsoft.com/office/drawing/2014/main" val="1496493022"/>
                    </a:ext>
                  </a:extLst>
                </a:gridCol>
              </a:tblGrid>
              <a:tr h="235207">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gridSpan="2">
                  <a:txBody>
                    <a:bodyPr/>
                    <a:lstStyle/>
                    <a:p>
                      <a:pPr marL="0" marR="0" algn="ctr">
                        <a:spcBef>
                          <a:spcPts val="0"/>
                        </a:spcBef>
                        <a:spcAft>
                          <a:spcPts val="0"/>
                        </a:spcAft>
                      </a:pPr>
                      <a:r>
                        <a:rPr lang="en-US" sz="1400">
                          <a:effectLst/>
                        </a:rPr>
                        <a:t>Trial Balance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hMerge="1">
                  <a:txBody>
                    <a:bodyPr/>
                    <a:lstStyle/>
                    <a:p>
                      <a:endParaRPr lang="en-US"/>
                    </a:p>
                  </a:txBody>
                  <a:tcPr/>
                </a:tc>
                <a:tc gridSpan="2">
                  <a:txBody>
                    <a:bodyPr/>
                    <a:lstStyle/>
                    <a:p>
                      <a:pPr marL="0" marR="0" algn="ctr">
                        <a:spcBef>
                          <a:spcPts val="0"/>
                        </a:spcBef>
                        <a:spcAft>
                          <a:spcPts val="0"/>
                        </a:spcAft>
                      </a:pPr>
                      <a:r>
                        <a:rPr lang="en-US" sz="1400">
                          <a:effectLst/>
                        </a:rPr>
                        <a:t>Adjustments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hMerge="1">
                  <a:txBody>
                    <a:bodyPr/>
                    <a:lstStyle/>
                    <a:p>
                      <a:endParaRPr lang="en-US"/>
                    </a:p>
                  </a:txBody>
                  <a:tcPr/>
                </a:tc>
                <a:tc gridSpan="2">
                  <a:txBody>
                    <a:bodyPr/>
                    <a:lstStyle/>
                    <a:p>
                      <a:pPr marL="0" marR="0" algn="ctr">
                        <a:spcBef>
                          <a:spcPts val="0"/>
                        </a:spcBef>
                        <a:spcAft>
                          <a:spcPts val="0"/>
                        </a:spcAft>
                      </a:pPr>
                      <a:r>
                        <a:rPr lang="en-US" sz="1400">
                          <a:effectLst/>
                        </a:rPr>
                        <a:t>Adj. Trial Balance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hMerge="1">
                  <a:txBody>
                    <a:bodyPr/>
                    <a:lstStyle/>
                    <a:p>
                      <a:endParaRPr lang="en-US"/>
                    </a:p>
                  </a:txBody>
                  <a:tcPr/>
                </a:tc>
                <a:tc gridSpan="2">
                  <a:txBody>
                    <a:bodyPr/>
                    <a:lstStyle/>
                    <a:p>
                      <a:pPr marL="0" marR="0" algn="ctr">
                        <a:spcBef>
                          <a:spcPts val="0"/>
                        </a:spcBef>
                        <a:spcAft>
                          <a:spcPts val="0"/>
                        </a:spcAft>
                      </a:pPr>
                      <a:r>
                        <a:rPr lang="en-US" sz="1400">
                          <a:effectLst/>
                        </a:rPr>
                        <a:t>Income Statement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hMerge="1">
                  <a:txBody>
                    <a:bodyPr/>
                    <a:lstStyle/>
                    <a:p>
                      <a:endParaRPr lang="en-US"/>
                    </a:p>
                  </a:txBody>
                  <a:tcPr/>
                </a:tc>
                <a:tc gridSpan="2">
                  <a:txBody>
                    <a:bodyPr/>
                    <a:lstStyle/>
                    <a:p>
                      <a:pPr marL="0" marR="0" algn="ctr">
                        <a:spcBef>
                          <a:spcPts val="0"/>
                        </a:spcBef>
                        <a:spcAft>
                          <a:spcPts val="0"/>
                        </a:spcAft>
                      </a:pPr>
                      <a:r>
                        <a:rPr lang="en-US" sz="1400">
                          <a:effectLst/>
                        </a:rPr>
                        <a:t>Balance Sheet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hMerge="1">
                  <a:txBody>
                    <a:bodyPr/>
                    <a:lstStyle/>
                    <a:p>
                      <a:endParaRPr lang="en-US"/>
                    </a:p>
                  </a:txBody>
                  <a:tcPr/>
                </a:tc>
                <a:extLst>
                  <a:ext uri="{0D108BD9-81ED-4DB2-BD59-A6C34878D82A}">
                    <a16:rowId xmlns:a16="http://schemas.microsoft.com/office/drawing/2014/main" val="1024858227"/>
                  </a:ext>
                </a:extLst>
              </a:tr>
              <a:tr h="117604">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extLst>
                  <a:ext uri="{0D108BD9-81ED-4DB2-BD59-A6C34878D82A}">
                    <a16:rowId xmlns:a16="http://schemas.microsoft.com/office/drawing/2014/main" val="4194026752"/>
                  </a:ext>
                </a:extLst>
              </a:tr>
              <a:tr h="235207">
                <a:tc>
                  <a:txBody>
                    <a:bodyPr/>
                    <a:lstStyle/>
                    <a:p>
                      <a:pPr marL="0" marR="0">
                        <a:spcBef>
                          <a:spcPts val="0"/>
                        </a:spcBef>
                        <a:spcAft>
                          <a:spcPts val="0"/>
                        </a:spcAft>
                      </a:pPr>
                      <a:r>
                        <a:rPr lang="en-US" sz="1400">
                          <a:effectLst/>
                        </a:rPr>
                        <a:t>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mpd="sng">
                      <a:noFill/>
                    </a:lnB>
                  </a:tcPr>
                </a:tc>
                <a:tc>
                  <a:txBody>
                    <a:bodyPr/>
                    <a:lstStyle/>
                    <a:p>
                      <a:pPr marL="0" marR="0" algn="r">
                        <a:spcBef>
                          <a:spcPts val="0"/>
                        </a:spcBef>
                        <a:spcAft>
                          <a:spcPts val="0"/>
                        </a:spcAft>
                      </a:pPr>
                      <a:r>
                        <a:rPr lang="en-US" sz="1400">
                          <a:effectLst/>
                        </a:rPr>
                        <a:t>26,500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mpd="sng">
                      <a:noFill/>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mpd="sng">
                      <a:noFill/>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mpd="sng">
                      <a:noFill/>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mpd="sng">
                      <a:noFill/>
                    </a:lnB>
                  </a:tcPr>
                </a:tc>
                <a:tc>
                  <a:txBody>
                    <a:bodyPr/>
                    <a:lstStyle/>
                    <a:p>
                      <a:pPr marL="0" marR="0" algn="r">
                        <a:spcBef>
                          <a:spcPts val="0"/>
                        </a:spcBef>
                        <a:spcAft>
                          <a:spcPts val="0"/>
                        </a:spcAft>
                      </a:pPr>
                      <a:r>
                        <a:rPr lang="en-US" sz="1400">
                          <a:effectLst/>
                        </a:rPr>
                        <a:t>26,500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mpd="sng">
                      <a:noFill/>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mpd="sng">
                      <a:noFill/>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mpd="sng">
                      <a:noFill/>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mpd="sng">
                      <a:noFill/>
                    </a:lnB>
                  </a:tcPr>
                </a:tc>
                <a:tc>
                  <a:txBody>
                    <a:bodyPr/>
                    <a:lstStyle/>
                    <a:p>
                      <a:pPr marL="0" marR="0" algn="r">
                        <a:spcBef>
                          <a:spcPts val="0"/>
                        </a:spcBef>
                        <a:spcAft>
                          <a:spcPts val="0"/>
                        </a:spcAft>
                      </a:pPr>
                      <a:r>
                        <a:rPr lang="en-US" sz="1400">
                          <a:effectLst/>
                        </a:rPr>
                        <a:t>26,500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mpd="sng">
                      <a:noFill/>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mpd="sng">
                      <a:noFill/>
                    </a:lnB>
                  </a:tcPr>
                </a:tc>
                <a:extLst>
                  <a:ext uri="{0D108BD9-81ED-4DB2-BD59-A6C34878D82A}">
                    <a16:rowId xmlns:a16="http://schemas.microsoft.com/office/drawing/2014/main" val="2592231555"/>
                  </a:ext>
                </a:extLst>
              </a:tr>
              <a:tr h="117604">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28784852"/>
                  </a:ext>
                </a:extLst>
              </a:tr>
              <a:tr h="117604">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59960799"/>
                  </a:ext>
                </a:extLst>
              </a:tr>
              <a:tr h="235207">
                <a:tc>
                  <a:txBody>
                    <a:bodyPr/>
                    <a:lstStyle/>
                    <a:p>
                      <a:pPr marL="0" marR="0">
                        <a:spcBef>
                          <a:spcPts val="0"/>
                        </a:spcBef>
                        <a:spcAft>
                          <a:spcPts val="0"/>
                        </a:spcAft>
                      </a:pPr>
                      <a:r>
                        <a:rPr lang="en-US" sz="1400" b="1" dirty="0">
                          <a:solidFill>
                            <a:schemeClr val="accent1"/>
                          </a:solidFill>
                          <a:effectLst/>
                        </a:rPr>
                        <a:t>Merch. Inventory</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76,000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b="1" dirty="0">
                          <a:solidFill>
                            <a:schemeClr val="accent1"/>
                          </a:solidFill>
                          <a:effectLst/>
                        </a:rPr>
                        <a:t>76,000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b="1" dirty="0">
                          <a:solidFill>
                            <a:schemeClr val="accent2"/>
                          </a:solidFill>
                          <a:effectLst/>
                        </a:rPr>
                        <a:t>25,700</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b="1" dirty="0">
                          <a:solidFill>
                            <a:schemeClr val="accent2"/>
                          </a:solidFill>
                          <a:effectLst/>
                        </a:rPr>
                        <a:t>25,700</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754368"/>
                  </a:ext>
                </a:extLst>
              </a:tr>
              <a:tr h="117604">
                <a:tc>
                  <a:txBody>
                    <a:bodyPr/>
                    <a:lstStyle/>
                    <a:p>
                      <a:pPr marL="0" marR="0">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78021490"/>
                  </a:ext>
                </a:extLst>
              </a:tr>
              <a:tr h="117604">
                <a:tc>
                  <a:txBody>
                    <a:bodyPr/>
                    <a:lstStyle/>
                    <a:p>
                      <a:pPr marL="0" marR="0">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71631360"/>
                  </a:ext>
                </a:extLst>
              </a:tr>
              <a:tr h="117604">
                <a:tc>
                  <a:txBody>
                    <a:bodyPr/>
                    <a:lstStyle/>
                    <a:p>
                      <a:pPr marL="0" marR="0">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640919867"/>
                  </a:ext>
                </a:extLst>
              </a:tr>
              <a:tr h="235207">
                <a:tc>
                  <a:txBody>
                    <a:bodyPr/>
                    <a:lstStyle/>
                    <a:p>
                      <a:pPr marL="0" marR="0">
                        <a:spcBef>
                          <a:spcPts val="0"/>
                        </a:spcBef>
                        <a:spcAft>
                          <a:spcPts val="0"/>
                        </a:spcAft>
                      </a:pPr>
                      <a:r>
                        <a:rPr lang="en-US" sz="1400" b="1">
                          <a:solidFill>
                            <a:schemeClr val="accent1"/>
                          </a:solidFill>
                          <a:effectLst/>
                        </a:rPr>
                        <a:t>Sales</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mpd="sng">
                      <a:noFill/>
                    </a:lnT>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mpd="sng">
                      <a:noFill/>
                    </a:lnT>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mpd="sng">
                      <a:noFill/>
                    </a:lnT>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mpd="sng">
                      <a:noFill/>
                    </a:lnT>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mpd="sng">
                      <a:noFill/>
                    </a:lnT>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mpd="sng">
                      <a:noFill/>
                    </a:lnT>
                  </a:tcPr>
                </a:tc>
                <a:tc>
                  <a:txBody>
                    <a:bodyPr/>
                    <a:lstStyle/>
                    <a:p>
                      <a:pPr marL="0" marR="0" algn="r">
                        <a:spcBef>
                          <a:spcPts val="0"/>
                        </a:spcBef>
                        <a:spcAft>
                          <a:spcPts val="0"/>
                        </a:spcAft>
                      </a:pPr>
                      <a:r>
                        <a:rPr lang="en-US" sz="1400" b="1">
                          <a:solidFill>
                            <a:schemeClr val="accent1"/>
                          </a:solidFill>
                          <a:effectLst/>
                        </a:rPr>
                        <a:t>320,000</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mpd="sng">
                      <a:noFill/>
                    </a:lnT>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mpd="sng">
                      <a:noFill/>
                    </a:lnT>
                  </a:tcPr>
                </a:tc>
                <a:tc>
                  <a:txBody>
                    <a:bodyPr/>
                    <a:lstStyle/>
                    <a:p>
                      <a:pPr marL="0" marR="0" algn="r">
                        <a:spcBef>
                          <a:spcPts val="0"/>
                        </a:spcBef>
                        <a:spcAft>
                          <a:spcPts val="0"/>
                        </a:spcAft>
                      </a:pPr>
                      <a:r>
                        <a:rPr lang="en-US" sz="1400" b="1" dirty="0">
                          <a:solidFill>
                            <a:schemeClr val="accent1"/>
                          </a:solidFill>
                          <a:effectLst/>
                        </a:rPr>
                        <a:t>320,000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mpd="sng">
                      <a:noFill/>
                    </a:lnT>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mpd="sng">
                      <a:noFill/>
                    </a:lnT>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mpd="sng">
                      <a:noFill/>
                    </a:lnT>
                    <a:solidFill>
                      <a:schemeClr val="bg1">
                        <a:lumMod val="85000"/>
                      </a:schemeClr>
                    </a:solidFill>
                  </a:tcPr>
                </a:tc>
                <a:extLst>
                  <a:ext uri="{0D108BD9-81ED-4DB2-BD59-A6C34878D82A}">
                    <a16:rowId xmlns:a16="http://schemas.microsoft.com/office/drawing/2014/main" val="2930238044"/>
                  </a:ext>
                </a:extLst>
              </a:tr>
              <a:tr h="235207">
                <a:tc>
                  <a:txBody>
                    <a:bodyPr/>
                    <a:lstStyle/>
                    <a:p>
                      <a:pPr marL="0" marR="0">
                        <a:spcBef>
                          <a:spcPts val="0"/>
                        </a:spcBef>
                        <a:spcAft>
                          <a:spcPts val="0"/>
                        </a:spcAft>
                      </a:pPr>
                      <a:r>
                        <a:rPr lang="en-US" sz="1400" b="1">
                          <a:solidFill>
                            <a:schemeClr val="accent1"/>
                          </a:solidFill>
                          <a:effectLst/>
                        </a:rPr>
                        <a:t>Sales Ret./Allow.</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4,500</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1"/>
                          </a:solidFill>
                          <a:effectLst/>
                        </a:rPr>
                        <a:t>4,500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3406257721"/>
                  </a:ext>
                </a:extLst>
              </a:tr>
              <a:tr h="235207">
                <a:tc>
                  <a:txBody>
                    <a:bodyPr/>
                    <a:lstStyle/>
                    <a:p>
                      <a:pPr marL="0" marR="0">
                        <a:spcBef>
                          <a:spcPts val="0"/>
                        </a:spcBef>
                        <a:spcAft>
                          <a:spcPts val="0"/>
                        </a:spcAft>
                      </a:pPr>
                      <a:r>
                        <a:rPr lang="en-US" sz="1400" b="1">
                          <a:solidFill>
                            <a:schemeClr val="accent1"/>
                          </a:solidFill>
                          <a:effectLst/>
                        </a:rPr>
                        <a:t>Sales Discounts</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15,000</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1"/>
                          </a:solidFill>
                          <a:effectLst/>
                        </a:rPr>
                        <a:t>15,000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3435206700"/>
                  </a:ext>
                </a:extLst>
              </a:tr>
              <a:tr h="235207">
                <a:tc>
                  <a:txBody>
                    <a:bodyPr/>
                    <a:lstStyle/>
                    <a:p>
                      <a:pPr marL="0" marR="0">
                        <a:spcBef>
                          <a:spcPts val="0"/>
                        </a:spcBef>
                        <a:spcAft>
                          <a:spcPts val="0"/>
                        </a:spcAft>
                      </a:pPr>
                      <a:r>
                        <a:rPr lang="en-US" sz="1400" b="1">
                          <a:solidFill>
                            <a:schemeClr val="accent1"/>
                          </a:solidFill>
                          <a:effectLst/>
                        </a:rPr>
                        <a:t>Purchases</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140,000</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1"/>
                          </a:solidFill>
                          <a:effectLst/>
                        </a:rPr>
                        <a:t>140,000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635835227"/>
                  </a:ext>
                </a:extLst>
              </a:tr>
              <a:tr h="235207">
                <a:tc>
                  <a:txBody>
                    <a:bodyPr/>
                    <a:lstStyle/>
                    <a:p>
                      <a:pPr marL="0" marR="0">
                        <a:spcBef>
                          <a:spcPts val="0"/>
                        </a:spcBef>
                        <a:spcAft>
                          <a:spcPts val="0"/>
                        </a:spcAft>
                      </a:pPr>
                      <a:r>
                        <a:rPr lang="en-US" sz="1400" b="1" dirty="0">
                          <a:solidFill>
                            <a:schemeClr val="accent1"/>
                          </a:solidFill>
                          <a:effectLst/>
                        </a:rPr>
                        <a:t>Purch. Ret./Allow.</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12,500</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1"/>
                          </a:solidFill>
                          <a:effectLst/>
                        </a:rPr>
                        <a:t>12,500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1545745968"/>
                  </a:ext>
                </a:extLst>
              </a:tr>
              <a:tr h="235207">
                <a:tc>
                  <a:txBody>
                    <a:bodyPr/>
                    <a:lstStyle/>
                    <a:p>
                      <a:pPr marL="0" marR="0">
                        <a:spcBef>
                          <a:spcPts val="0"/>
                        </a:spcBef>
                        <a:spcAft>
                          <a:spcPts val="0"/>
                        </a:spcAft>
                      </a:pPr>
                      <a:r>
                        <a:rPr lang="en-US" sz="1400" b="1">
                          <a:solidFill>
                            <a:schemeClr val="accent1"/>
                          </a:solidFill>
                          <a:effectLst/>
                        </a:rPr>
                        <a:t>Purchase Discounts</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2,600</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1"/>
                          </a:solidFill>
                          <a:effectLst/>
                        </a:rPr>
                        <a:t>2,600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245634409"/>
                  </a:ext>
                </a:extLst>
              </a:tr>
              <a:tr h="117604">
                <a:tc>
                  <a:txBody>
                    <a:bodyPr/>
                    <a:lstStyle/>
                    <a:p>
                      <a:pPr marL="0" marR="0">
                        <a:spcBef>
                          <a:spcPts val="0"/>
                        </a:spcBef>
                        <a:spcAft>
                          <a:spcPts val="0"/>
                        </a:spcAft>
                      </a:pPr>
                      <a:r>
                        <a:rPr lang="en-US" sz="1400" b="1">
                          <a:solidFill>
                            <a:schemeClr val="accent1"/>
                          </a:solidFill>
                          <a:effectLst/>
                        </a:rPr>
                        <a:t>Freight-in</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5,100</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1"/>
                          </a:solidFill>
                          <a:effectLst/>
                        </a:rPr>
                        <a:t>5,100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131065789"/>
                  </a:ext>
                </a:extLst>
              </a:tr>
              <a:tr h="117604">
                <a:tc>
                  <a:txBody>
                    <a:bodyPr/>
                    <a:lstStyle/>
                    <a:p>
                      <a:pPr marL="0" marR="0">
                        <a:spcBef>
                          <a:spcPts val="0"/>
                        </a:spcBef>
                        <a:spcAft>
                          <a:spcPts val="0"/>
                        </a:spcAft>
                      </a:pPr>
                      <a:r>
                        <a:rPr lang="en-US" sz="1400" b="1">
                          <a:solidFill>
                            <a:schemeClr val="accent1"/>
                          </a:solidFill>
                          <a:effectLst/>
                        </a:rPr>
                        <a:t>Freight-out</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1,200</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1"/>
                          </a:solidFill>
                          <a:effectLst/>
                        </a:rPr>
                        <a:t>1,200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1501375910"/>
                  </a:ext>
                </a:extLst>
              </a:tr>
              <a:tr h="117604">
                <a:tc>
                  <a:txBody>
                    <a:bodyPr/>
                    <a:lstStyle/>
                    <a:p>
                      <a:pPr marL="0" marR="0">
                        <a:spcBef>
                          <a:spcPts val="0"/>
                        </a:spcBef>
                        <a:spcAft>
                          <a:spcPts val="0"/>
                        </a:spcAft>
                      </a:pPr>
                      <a:r>
                        <a:rPr lang="en-US" sz="1400">
                          <a:effectLst/>
                        </a:rPr>
                        <a:t>Rent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3235760016"/>
                  </a:ext>
                </a:extLst>
              </a:tr>
              <a:tr h="117604">
                <a:tc>
                  <a:txBody>
                    <a:bodyPr/>
                    <a:lstStyle/>
                    <a:p>
                      <a:pPr marL="0" marR="0">
                        <a:spcBef>
                          <a:spcPts val="0"/>
                        </a:spcBef>
                        <a:spcAft>
                          <a:spcPts val="0"/>
                        </a:spcAft>
                      </a:pPr>
                      <a:r>
                        <a:rPr lang="en-US" sz="1400">
                          <a:effectLst/>
                        </a:rPr>
                        <a:t>Ad.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11,170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11,170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3985233430"/>
                  </a:ext>
                </a:extLst>
              </a:tr>
              <a:tr h="235207">
                <a:tc>
                  <a:txBody>
                    <a:bodyPr/>
                    <a:lstStyle/>
                    <a:p>
                      <a:pPr marL="0" marR="0">
                        <a:spcBef>
                          <a:spcPts val="0"/>
                        </a:spcBef>
                        <a:spcAft>
                          <a:spcPts val="0"/>
                        </a:spcAft>
                      </a:pPr>
                      <a:r>
                        <a:rPr lang="en-US" sz="1400">
                          <a:effectLst/>
                        </a:rPr>
                        <a:t>Utilities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5,750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5,750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33345585"/>
                  </a:ext>
                </a:extLst>
              </a:tr>
              <a:tr h="117604">
                <a:tc>
                  <a:txBody>
                    <a:bodyPr/>
                    <a:lstStyle/>
                    <a:p>
                      <a:pPr marL="0" marR="0">
                        <a:spcBef>
                          <a:spcPts val="0"/>
                        </a:spcBef>
                        <a:spcAft>
                          <a:spcPts val="0"/>
                        </a:spcAft>
                      </a:pPr>
                      <a:r>
                        <a:rPr lang="en-US" sz="1400">
                          <a:effectLst/>
                        </a:rPr>
                        <a:t>Wages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69,300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69,300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2943560728"/>
                  </a:ext>
                </a:extLst>
              </a:tr>
              <a:tr h="117604">
                <a:tc>
                  <a:txBody>
                    <a:bodyPr/>
                    <a:lstStyle/>
                    <a:p>
                      <a:pPr marL="0" marR="0">
                        <a:spcBef>
                          <a:spcPts val="0"/>
                        </a:spcBef>
                        <a:spcAft>
                          <a:spcPts val="0"/>
                        </a:spcAft>
                      </a:pPr>
                      <a:r>
                        <a:rPr lang="en-US" sz="1400">
                          <a:effectLst/>
                        </a:rPr>
                        <a:t>Tax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3813360738"/>
                  </a:ext>
                </a:extLst>
              </a:tr>
              <a:tr h="235207">
                <a:tc>
                  <a:txBody>
                    <a:bodyPr/>
                    <a:lstStyle/>
                    <a:p>
                      <a:pPr marL="0" marR="0">
                        <a:spcBef>
                          <a:spcPts val="0"/>
                        </a:spcBef>
                        <a:spcAft>
                          <a:spcPts val="0"/>
                        </a:spcAft>
                      </a:pPr>
                      <a:r>
                        <a:rPr lang="en-US" sz="1400">
                          <a:effectLst/>
                        </a:rPr>
                        <a:t>    Totals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dirty="0">
                          <a:effectLst/>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338,020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360,800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1131688965"/>
                  </a:ext>
                </a:extLst>
              </a:tr>
              <a:tr h="117604">
                <a:tc>
                  <a:txBody>
                    <a:bodyPr/>
                    <a:lstStyle/>
                    <a:p>
                      <a:pPr marL="0" marR="0">
                        <a:spcBef>
                          <a:spcPts val="0"/>
                        </a:spcBef>
                        <a:spcAft>
                          <a:spcPts val="0"/>
                        </a:spcAft>
                      </a:pPr>
                      <a:r>
                        <a:rPr lang="en-US" sz="1400">
                          <a:effectLst/>
                        </a:rPr>
                        <a:t>Net Income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22,780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760673028"/>
                  </a:ext>
                </a:extLst>
              </a:tr>
              <a:tr h="235207">
                <a:tc>
                  <a:txBody>
                    <a:bodyPr/>
                    <a:lstStyle/>
                    <a:p>
                      <a:pPr marL="0" marR="0">
                        <a:spcBef>
                          <a:spcPts val="0"/>
                        </a:spcBef>
                        <a:spcAft>
                          <a:spcPts val="0"/>
                        </a:spcAft>
                      </a:pPr>
                      <a:r>
                        <a:rPr lang="en-US" sz="1400">
                          <a:effectLst/>
                        </a:rPr>
                        <a:t>    Totals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360,800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360,800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dirty="0">
                          <a:effectLst/>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1740481594"/>
                  </a:ext>
                </a:extLst>
              </a:tr>
            </a:tbl>
          </a:graphicData>
        </a:graphic>
      </p:graphicFrame>
      <p:sp>
        <p:nvSpPr>
          <p:cNvPr id="5" name="Text Box 7">
            <a:extLst>
              <a:ext uri="{FF2B5EF4-FFF2-40B4-BE49-F238E27FC236}">
                <a16:creationId xmlns:a16="http://schemas.microsoft.com/office/drawing/2014/main" id="{D6ACA167-9EC7-46D6-9088-8828BF679F53}"/>
              </a:ext>
            </a:extLst>
          </p:cNvPr>
          <p:cNvSpPr txBox="1"/>
          <p:nvPr/>
        </p:nvSpPr>
        <p:spPr>
          <a:xfrm>
            <a:off x="8463065" y="238533"/>
            <a:ext cx="2097074" cy="313055"/>
          </a:xfrm>
          <a:prstGeom prst="rect">
            <a:avLst/>
          </a:prstGeom>
          <a:no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rPr>
              <a:t>Insert Ending Inventory</a:t>
            </a:r>
          </a:p>
        </p:txBody>
      </p:sp>
      <p:grpSp>
        <p:nvGrpSpPr>
          <p:cNvPr id="6" name="Group 5">
            <a:extLst>
              <a:ext uri="{FF2B5EF4-FFF2-40B4-BE49-F238E27FC236}">
                <a16:creationId xmlns:a16="http://schemas.microsoft.com/office/drawing/2014/main" id="{8F0D6B99-2D8B-4767-BDF4-A788828B7845}"/>
              </a:ext>
            </a:extLst>
          </p:cNvPr>
          <p:cNvGrpSpPr/>
          <p:nvPr/>
        </p:nvGrpSpPr>
        <p:grpSpPr>
          <a:xfrm>
            <a:off x="9367290" y="551588"/>
            <a:ext cx="953757" cy="1262231"/>
            <a:chOff x="0" y="0"/>
            <a:chExt cx="953757" cy="1068070"/>
          </a:xfrm>
        </p:grpSpPr>
        <p:cxnSp>
          <p:nvCxnSpPr>
            <p:cNvPr id="7" name="Straight Arrow Connector 6">
              <a:extLst>
                <a:ext uri="{FF2B5EF4-FFF2-40B4-BE49-F238E27FC236}">
                  <a16:creationId xmlns:a16="http://schemas.microsoft.com/office/drawing/2014/main" id="{79766F6E-D66C-4DAB-841B-C4D3E1F2B5CB}"/>
                </a:ext>
              </a:extLst>
            </p:cNvPr>
            <p:cNvCxnSpPr/>
            <p:nvPr/>
          </p:nvCxnSpPr>
          <p:spPr>
            <a:xfrm flipH="1">
              <a:off x="0" y="9525"/>
              <a:ext cx="346710" cy="1058545"/>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04EB3BDA-B061-442C-B658-3757EDD3A64D}"/>
                </a:ext>
              </a:extLst>
            </p:cNvPr>
            <p:cNvCxnSpPr>
              <a:cxnSpLocks/>
            </p:cNvCxnSpPr>
            <p:nvPr/>
          </p:nvCxnSpPr>
          <p:spPr>
            <a:xfrm>
              <a:off x="355600" y="0"/>
              <a:ext cx="598157" cy="1058545"/>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grpSp>
      <p:cxnSp>
        <p:nvCxnSpPr>
          <p:cNvPr id="11" name="Straight Connector 10">
            <a:extLst>
              <a:ext uri="{FF2B5EF4-FFF2-40B4-BE49-F238E27FC236}">
                <a16:creationId xmlns:a16="http://schemas.microsoft.com/office/drawing/2014/main" id="{D5D299CE-8553-4127-82A0-9E5771248A3F}"/>
              </a:ext>
            </a:extLst>
          </p:cNvPr>
          <p:cNvCxnSpPr>
            <a:cxnSpLocks/>
          </p:cNvCxnSpPr>
          <p:nvPr/>
        </p:nvCxnSpPr>
        <p:spPr>
          <a:xfrm>
            <a:off x="2208179" y="5852586"/>
            <a:ext cx="552206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AF7DDA0-6396-4412-B1FD-76EA0ABB272E}"/>
              </a:ext>
            </a:extLst>
          </p:cNvPr>
          <p:cNvCxnSpPr>
            <a:cxnSpLocks/>
          </p:cNvCxnSpPr>
          <p:nvPr/>
        </p:nvCxnSpPr>
        <p:spPr>
          <a:xfrm>
            <a:off x="2208179" y="5888251"/>
            <a:ext cx="5522067"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A759CC5-3A09-480A-A272-FC1AC2A40ABD}"/>
              </a:ext>
            </a:extLst>
          </p:cNvPr>
          <p:cNvCxnSpPr>
            <a:cxnSpLocks/>
          </p:cNvCxnSpPr>
          <p:nvPr/>
        </p:nvCxnSpPr>
        <p:spPr>
          <a:xfrm>
            <a:off x="7809782" y="6301004"/>
            <a:ext cx="18547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0CF76B5-6CD3-4B9A-87DD-F99C053110C3}"/>
              </a:ext>
            </a:extLst>
          </p:cNvPr>
          <p:cNvCxnSpPr>
            <a:cxnSpLocks/>
          </p:cNvCxnSpPr>
          <p:nvPr/>
        </p:nvCxnSpPr>
        <p:spPr>
          <a:xfrm>
            <a:off x="7809782" y="6336894"/>
            <a:ext cx="185474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0C3F0EE-65BD-4D30-B2DB-0670EEBE5621}"/>
              </a:ext>
            </a:extLst>
          </p:cNvPr>
          <p:cNvCxnSpPr/>
          <p:nvPr/>
        </p:nvCxnSpPr>
        <p:spPr>
          <a:xfrm>
            <a:off x="369651" y="1439694"/>
            <a:ext cx="1147539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38BAE53-5A8B-4E9F-AD65-11F4DC537255}"/>
              </a:ext>
            </a:extLst>
          </p:cNvPr>
          <p:cNvCxnSpPr/>
          <p:nvPr/>
        </p:nvCxnSpPr>
        <p:spPr>
          <a:xfrm>
            <a:off x="369651" y="2720502"/>
            <a:ext cx="1147539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75DE8FE-83A0-4DD6-A1F2-1F491E3420E5}"/>
              </a:ext>
            </a:extLst>
          </p:cNvPr>
          <p:cNvCxnSpPr>
            <a:cxnSpLocks/>
          </p:cNvCxnSpPr>
          <p:nvPr/>
        </p:nvCxnSpPr>
        <p:spPr>
          <a:xfrm>
            <a:off x="5868257" y="760186"/>
            <a:ext cx="0" cy="55961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70A0E70-5431-4204-B32A-BA4C6ABEEB39}"/>
              </a:ext>
            </a:extLst>
          </p:cNvPr>
          <p:cNvCxnSpPr>
            <a:cxnSpLocks/>
          </p:cNvCxnSpPr>
          <p:nvPr/>
        </p:nvCxnSpPr>
        <p:spPr>
          <a:xfrm>
            <a:off x="7779835" y="760186"/>
            <a:ext cx="0" cy="55961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547EC3B-FC0A-4E30-91A1-4CBE0B7156E3}"/>
              </a:ext>
            </a:extLst>
          </p:cNvPr>
          <p:cNvCxnSpPr>
            <a:cxnSpLocks/>
          </p:cNvCxnSpPr>
          <p:nvPr/>
        </p:nvCxnSpPr>
        <p:spPr>
          <a:xfrm>
            <a:off x="9693780" y="760186"/>
            <a:ext cx="0" cy="55961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8EAFD7B-CB6D-4524-A11F-340DD26DCFE4}"/>
              </a:ext>
            </a:extLst>
          </p:cNvPr>
          <p:cNvCxnSpPr>
            <a:cxnSpLocks/>
          </p:cNvCxnSpPr>
          <p:nvPr/>
        </p:nvCxnSpPr>
        <p:spPr>
          <a:xfrm>
            <a:off x="3887821" y="789772"/>
            <a:ext cx="0" cy="55665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C333FC2-65B2-4FCD-833E-CD6DCDBE352B}"/>
              </a:ext>
            </a:extLst>
          </p:cNvPr>
          <p:cNvCxnSpPr>
            <a:cxnSpLocks/>
          </p:cNvCxnSpPr>
          <p:nvPr/>
        </p:nvCxnSpPr>
        <p:spPr>
          <a:xfrm>
            <a:off x="5868257" y="734426"/>
            <a:ext cx="0" cy="56219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699B359E-1EBF-480C-BA78-9CCCFFCF5D28}"/>
              </a:ext>
            </a:extLst>
          </p:cNvPr>
          <p:cNvCxnSpPr>
            <a:cxnSpLocks/>
          </p:cNvCxnSpPr>
          <p:nvPr/>
        </p:nvCxnSpPr>
        <p:spPr>
          <a:xfrm>
            <a:off x="7792805" y="770316"/>
            <a:ext cx="0" cy="55665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E96D1A5-174D-45B2-9F08-33AF8A79F8EF}"/>
              </a:ext>
            </a:extLst>
          </p:cNvPr>
          <p:cNvCxnSpPr>
            <a:cxnSpLocks/>
          </p:cNvCxnSpPr>
          <p:nvPr/>
        </p:nvCxnSpPr>
        <p:spPr>
          <a:xfrm>
            <a:off x="9693780" y="770316"/>
            <a:ext cx="0" cy="55665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6662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FBC044A-C821-4CF6-A85A-D19B8821E061}"/>
              </a:ext>
            </a:extLst>
          </p:cNvPr>
          <p:cNvSpPr>
            <a:spLocks noGrp="1"/>
          </p:cNvSpPr>
          <p:nvPr>
            <p:ph type="ftr" sz="quarter" idx="11"/>
          </p:nvPr>
        </p:nvSpPr>
        <p:spPr/>
        <p:txBody>
          <a:bodyPr/>
          <a:lstStyle/>
          <a:p>
            <a:r>
              <a:rPr lang="en-US"/>
              <a:t>© Copyright 2018 Worthy and James Publishing</a:t>
            </a:r>
          </a:p>
        </p:txBody>
      </p:sp>
      <p:graphicFrame>
        <p:nvGraphicFramePr>
          <p:cNvPr id="4" name="Table 3">
            <a:extLst>
              <a:ext uri="{FF2B5EF4-FFF2-40B4-BE49-F238E27FC236}">
                <a16:creationId xmlns:a16="http://schemas.microsoft.com/office/drawing/2014/main" id="{A240B4A1-33F0-467C-9CD4-858AB0B65161}"/>
              </a:ext>
            </a:extLst>
          </p:cNvPr>
          <p:cNvGraphicFramePr>
            <a:graphicFrameLocks noGrp="1"/>
          </p:cNvGraphicFramePr>
          <p:nvPr>
            <p:extLst>
              <p:ext uri="{D42A27DB-BD31-4B8C-83A1-F6EECF244321}">
                <p14:modId xmlns:p14="http://schemas.microsoft.com/office/powerpoint/2010/main" val="4209059576"/>
              </p:ext>
            </p:extLst>
          </p:nvPr>
        </p:nvGraphicFramePr>
        <p:xfrm>
          <a:off x="369651" y="760186"/>
          <a:ext cx="11475395" cy="5596164"/>
        </p:xfrm>
        <a:graphic>
          <a:graphicData uri="http://schemas.openxmlformats.org/drawingml/2006/table">
            <a:tbl>
              <a:tblPr firstRow="1" firstCol="1" bandRow="1">
                <a:tableStyleId>{5940675A-B579-460E-94D1-54222C63F5DA}</a:tableStyleId>
              </a:tblPr>
              <a:tblGrid>
                <a:gridCol w="1829857">
                  <a:extLst>
                    <a:ext uri="{9D8B030D-6E8A-4147-A177-3AD203B41FA5}">
                      <a16:colId xmlns:a16="http://schemas.microsoft.com/office/drawing/2014/main" val="1036908695"/>
                    </a:ext>
                  </a:extLst>
                </a:gridCol>
                <a:gridCol w="854830">
                  <a:extLst>
                    <a:ext uri="{9D8B030D-6E8A-4147-A177-3AD203B41FA5}">
                      <a16:colId xmlns:a16="http://schemas.microsoft.com/office/drawing/2014/main" val="2235620705"/>
                    </a:ext>
                  </a:extLst>
                </a:gridCol>
                <a:gridCol w="852279">
                  <a:extLst>
                    <a:ext uri="{9D8B030D-6E8A-4147-A177-3AD203B41FA5}">
                      <a16:colId xmlns:a16="http://schemas.microsoft.com/office/drawing/2014/main" val="1718471635"/>
                    </a:ext>
                  </a:extLst>
                </a:gridCol>
                <a:gridCol w="973060">
                  <a:extLst>
                    <a:ext uri="{9D8B030D-6E8A-4147-A177-3AD203B41FA5}">
                      <a16:colId xmlns:a16="http://schemas.microsoft.com/office/drawing/2014/main" val="958548194"/>
                    </a:ext>
                  </a:extLst>
                </a:gridCol>
                <a:gridCol w="996878">
                  <a:extLst>
                    <a:ext uri="{9D8B030D-6E8A-4147-A177-3AD203B41FA5}">
                      <a16:colId xmlns:a16="http://schemas.microsoft.com/office/drawing/2014/main" val="4118688013"/>
                    </a:ext>
                  </a:extLst>
                </a:gridCol>
                <a:gridCol w="992621">
                  <a:extLst>
                    <a:ext uri="{9D8B030D-6E8A-4147-A177-3AD203B41FA5}">
                      <a16:colId xmlns:a16="http://schemas.microsoft.com/office/drawing/2014/main" val="26019772"/>
                    </a:ext>
                  </a:extLst>
                </a:gridCol>
                <a:gridCol w="918622">
                  <a:extLst>
                    <a:ext uri="{9D8B030D-6E8A-4147-A177-3AD203B41FA5}">
                      <a16:colId xmlns:a16="http://schemas.microsoft.com/office/drawing/2014/main" val="2584743947"/>
                    </a:ext>
                  </a:extLst>
                </a:gridCol>
                <a:gridCol w="995174">
                  <a:extLst>
                    <a:ext uri="{9D8B030D-6E8A-4147-A177-3AD203B41FA5}">
                      <a16:colId xmlns:a16="http://schemas.microsoft.com/office/drawing/2014/main" val="3006020671"/>
                    </a:ext>
                  </a:extLst>
                </a:gridCol>
                <a:gridCol w="918622">
                  <a:extLst>
                    <a:ext uri="{9D8B030D-6E8A-4147-A177-3AD203B41FA5}">
                      <a16:colId xmlns:a16="http://schemas.microsoft.com/office/drawing/2014/main" val="2040317657"/>
                    </a:ext>
                  </a:extLst>
                </a:gridCol>
                <a:gridCol w="1148278">
                  <a:extLst>
                    <a:ext uri="{9D8B030D-6E8A-4147-A177-3AD203B41FA5}">
                      <a16:colId xmlns:a16="http://schemas.microsoft.com/office/drawing/2014/main" val="3021060877"/>
                    </a:ext>
                  </a:extLst>
                </a:gridCol>
                <a:gridCol w="995174">
                  <a:extLst>
                    <a:ext uri="{9D8B030D-6E8A-4147-A177-3AD203B41FA5}">
                      <a16:colId xmlns:a16="http://schemas.microsoft.com/office/drawing/2014/main" val="1496493022"/>
                    </a:ext>
                  </a:extLst>
                </a:gridCol>
              </a:tblGrid>
              <a:tr h="235207">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gridSpan="2">
                  <a:txBody>
                    <a:bodyPr/>
                    <a:lstStyle/>
                    <a:p>
                      <a:pPr marL="0" marR="0" algn="ctr">
                        <a:spcBef>
                          <a:spcPts val="0"/>
                        </a:spcBef>
                        <a:spcAft>
                          <a:spcPts val="0"/>
                        </a:spcAft>
                      </a:pPr>
                      <a:r>
                        <a:rPr lang="en-US" sz="1400">
                          <a:effectLst/>
                        </a:rPr>
                        <a:t>Trial Balance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hMerge="1">
                  <a:txBody>
                    <a:bodyPr/>
                    <a:lstStyle/>
                    <a:p>
                      <a:endParaRPr lang="en-US"/>
                    </a:p>
                  </a:txBody>
                  <a:tcPr/>
                </a:tc>
                <a:tc gridSpan="2">
                  <a:txBody>
                    <a:bodyPr/>
                    <a:lstStyle/>
                    <a:p>
                      <a:pPr marL="0" marR="0" algn="ctr">
                        <a:spcBef>
                          <a:spcPts val="0"/>
                        </a:spcBef>
                        <a:spcAft>
                          <a:spcPts val="0"/>
                        </a:spcAft>
                      </a:pPr>
                      <a:r>
                        <a:rPr lang="en-US" sz="1400">
                          <a:effectLst/>
                        </a:rPr>
                        <a:t>Adjustments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hMerge="1">
                  <a:txBody>
                    <a:bodyPr/>
                    <a:lstStyle/>
                    <a:p>
                      <a:endParaRPr lang="en-US"/>
                    </a:p>
                  </a:txBody>
                  <a:tcPr/>
                </a:tc>
                <a:tc gridSpan="2">
                  <a:txBody>
                    <a:bodyPr/>
                    <a:lstStyle/>
                    <a:p>
                      <a:pPr marL="0" marR="0" algn="ctr">
                        <a:spcBef>
                          <a:spcPts val="0"/>
                        </a:spcBef>
                        <a:spcAft>
                          <a:spcPts val="0"/>
                        </a:spcAft>
                      </a:pPr>
                      <a:r>
                        <a:rPr lang="en-US" sz="1400">
                          <a:effectLst/>
                        </a:rPr>
                        <a:t>Adj. Trial Balance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hMerge="1">
                  <a:txBody>
                    <a:bodyPr/>
                    <a:lstStyle/>
                    <a:p>
                      <a:endParaRPr lang="en-US"/>
                    </a:p>
                  </a:txBody>
                  <a:tcPr/>
                </a:tc>
                <a:tc gridSpan="2">
                  <a:txBody>
                    <a:bodyPr/>
                    <a:lstStyle/>
                    <a:p>
                      <a:pPr marL="0" marR="0" algn="ctr">
                        <a:spcBef>
                          <a:spcPts val="0"/>
                        </a:spcBef>
                        <a:spcAft>
                          <a:spcPts val="0"/>
                        </a:spcAft>
                      </a:pPr>
                      <a:r>
                        <a:rPr lang="en-US" sz="1400">
                          <a:effectLst/>
                        </a:rPr>
                        <a:t>Income Statement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hMerge="1">
                  <a:txBody>
                    <a:bodyPr/>
                    <a:lstStyle/>
                    <a:p>
                      <a:endParaRPr lang="en-US"/>
                    </a:p>
                  </a:txBody>
                  <a:tcPr/>
                </a:tc>
                <a:tc gridSpan="2">
                  <a:txBody>
                    <a:bodyPr/>
                    <a:lstStyle/>
                    <a:p>
                      <a:pPr marL="0" marR="0" algn="ctr">
                        <a:spcBef>
                          <a:spcPts val="0"/>
                        </a:spcBef>
                        <a:spcAft>
                          <a:spcPts val="0"/>
                        </a:spcAft>
                      </a:pPr>
                      <a:r>
                        <a:rPr lang="en-US" sz="1400">
                          <a:effectLst/>
                        </a:rPr>
                        <a:t>Balance Sheet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hMerge="1">
                  <a:txBody>
                    <a:bodyPr/>
                    <a:lstStyle/>
                    <a:p>
                      <a:endParaRPr lang="en-US"/>
                    </a:p>
                  </a:txBody>
                  <a:tcPr/>
                </a:tc>
                <a:extLst>
                  <a:ext uri="{0D108BD9-81ED-4DB2-BD59-A6C34878D82A}">
                    <a16:rowId xmlns:a16="http://schemas.microsoft.com/office/drawing/2014/main" val="1024858227"/>
                  </a:ext>
                </a:extLst>
              </a:tr>
              <a:tr h="117604">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4026752"/>
                  </a:ext>
                </a:extLst>
              </a:tr>
              <a:tr h="235207">
                <a:tc>
                  <a:txBody>
                    <a:bodyPr/>
                    <a:lstStyle/>
                    <a:p>
                      <a:pPr marL="0" marR="0">
                        <a:spcBef>
                          <a:spcPts val="0"/>
                        </a:spcBef>
                        <a:spcAft>
                          <a:spcPts val="0"/>
                        </a:spcAft>
                      </a:pPr>
                      <a:r>
                        <a:rPr lang="en-US" sz="1400">
                          <a:effectLst/>
                        </a:rPr>
                        <a:t>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26,500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26,500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26,500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2231555"/>
                  </a:ext>
                </a:extLst>
              </a:tr>
              <a:tr h="117604">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628784852"/>
                  </a:ext>
                </a:extLst>
              </a:tr>
              <a:tr h="117604">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59960799"/>
                  </a:ext>
                </a:extLst>
              </a:tr>
              <a:tr h="235207">
                <a:tc>
                  <a:txBody>
                    <a:bodyPr/>
                    <a:lstStyle/>
                    <a:p>
                      <a:pPr marL="0" marR="0">
                        <a:spcBef>
                          <a:spcPts val="0"/>
                        </a:spcBef>
                        <a:spcAft>
                          <a:spcPts val="0"/>
                        </a:spcAft>
                      </a:pPr>
                      <a:r>
                        <a:rPr lang="en-US" sz="1400" b="0" dirty="0">
                          <a:solidFill>
                            <a:schemeClr val="tx1"/>
                          </a:solidFill>
                          <a:effectLst/>
                        </a:rPr>
                        <a:t>Merch. Inventory</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0" dirty="0">
                          <a:solidFill>
                            <a:schemeClr val="tx1"/>
                          </a:solidFill>
                          <a:effectLst/>
                        </a:rPr>
                        <a:t>76,000</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b="1" dirty="0">
                          <a:solidFill>
                            <a:schemeClr val="accent6">
                              <a:lumMod val="75000"/>
                            </a:schemeClr>
                          </a:solidFill>
                          <a:effectLst/>
                        </a:rPr>
                        <a:t>76,000</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b="1" dirty="0">
                          <a:solidFill>
                            <a:schemeClr val="accent6">
                              <a:lumMod val="75000"/>
                            </a:schemeClr>
                          </a:solidFill>
                          <a:effectLst/>
                        </a:rPr>
                        <a:t>25,700</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b="1" dirty="0">
                          <a:solidFill>
                            <a:schemeClr val="accent2"/>
                          </a:solidFill>
                          <a:effectLst/>
                        </a:rPr>
                        <a:t>25,700</a:t>
                      </a:r>
                      <a:endParaRPr lang="en-US" sz="1400" b="1" dirty="0">
                        <a:solidFill>
                          <a:schemeClr val="accent2"/>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754368"/>
                  </a:ext>
                </a:extLst>
              </a:tr>
              <a:tr h="117604">
                <a:tc>
                  <a:txBody>
                    <a:bodyPr/>
                    <a:lstStyle/>
                    <a:p>
                      <a:pPr marL="0" marR="0">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78021490"/>
                  </a:ext>
                </a:extLst>
              </a:tr>
              <a:tr h="117604">
                <a:tc>
                  <a:txBody>
                    <a:bodyPr/>
                    <a:lstStyle/>
                    <a:p>
                      <a:pPr marL="0" marR="0">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71631360"/>
                  </a:ext>
                </a:extLst>
              </a:tr>
              <a:tr h="117604">
                <a:tc>
                  <a:txBody>
                    <a:bodyPr/>
                    <a:lstStyle/>
                    <a:p>
                      <a:pPr marL="0" marR="0">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640919867"/>
                  </a:ext>
                </a:extLst>
              </a:tr>
              <a:tr h="235207">
                <a:tc>
                  <a:txBody>
                    <a:bodyPr/>
                    <a:lstStyle/>
                    <a:p>
                      <a:pPr marL="0" marR="0">
                        <a:spcBef>
                          <a:spcPts val="0"/>
                        </a:spcBef>
                        <a:spcAft>
                          <a:spcPts val="0"/>
                        </a:spcAft>
                      </a:pPr>
                      <a:r>
                        <a:rPr lang="en-US" sz="1400" b="0" dirty="0">
                          <a:solidFill>
                            <a:schemeClr val="tx1"/>
                          </a:solidFill>
                          <a:effectLst/>
                        </a:rPr>
                        <a:t>Sales</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noFill/>
                      <a:prstDash val="solid"/>
                      <a:round/>
                      <a:headEnd type="none" w="med" len="med"/>
                      <a:tailEnd type="none" w="med" len="med"/>
                    </a:lnT>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noFill/>
                      <a:prstDash val="solid"/>
                      <a:round/>
                      <a:headEnd type="none" w="med" len="med"/>
                      <a:tailEnd type="none" w="med" len="med"/>
                    </a:lnT>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noFill/>
                      <a:prstDash val="solid"/>
                      <a:round/>
                      <a:headEnd type="none" w="med" len="med"/>
                      <a:tailEnd type="none" w="med" len="med"/>
                    </a:lnT>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noFill/>
                      <a:prstDash val="solid"/>
                      <a:round/>
                      <a:headEnd type="none" w="med" len="med"/>
                      <a:tailEnd type="none" w="med" len="med"/>
                    </a:lnT>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noFill/>
                      <a:prstDash val="solid"/>
                      <a:round/>
                      <a:headEnd type="none" w="med" len="med"/>
                      <a:tailEnd type="none" w="med" len="med"/>
                    </a:lnT>
                    <a:solidFill>
                      <a:schemeClr val="bg1">
                        <a:lumMod val="85000"/>
                      </a:schemeClr>
                    </a:solidFill>
                  </a:tcPr>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noFill/>
                      <a:prstDash val="solid"/>
                      <a:round/>
                      <a:headEnd type="none" w="med" len="med"/>
                      <a:tailEnd type="none" w="med" len="med"/>
                    </a:lnT>
                  </a:tcPr>
                </a:tc>
                <a:tc>
                  <a:txBody>
                    <a:bodyPr/>
                    <a:lstStyle/>
                    <a:p>
                      <a:pPr marL="0" marR="0" algn="r">
                        <a:spcBef>
                          <a:spcPts val="0"/>
                        </a:spcBef>
                        <a:spcAft>
                          <a:spcPts val="0"/>
                        </a:spcAft>
                      </a:pPr>
                      <a:r>
                        <a:rPr lang="en-US" sz="1400" b="0">
                          <a:solidFill>
                            <a:schemeClr val="tx1"/>
                          </a:solidFill>
                          <a:effectLst/>
                        </a:rPr>
                        <a:t>320,000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noFill/>
                      <a:prstDash val="solid"/>
                      <a:round/>
                      <a:headEnd type="none" w="med" len="med"/>
                      <a:tailEnd type="none" w="med" len="med"/>
                    </a:lnT>
                  </a:tcPr>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noFill/>
                      <a:prstDash val="solid"/>
                      <a:round/>
                      <a:headEnd type="none" w="med" len="med"/>
                      <a:tailEnd type="none" w="med" len="med"/>
                    </a:lnT>
                  </a:tcPr>
                </a:tc>
                <a:tc>
                  <a:txBody>
                    <a:bodyPr/>
                    <a:lstStyle/>
                    <a:p>
                      <a:pPr marL="0" marR="0" algn="r">
                        <a:spcBef>
                          <a:spcPts val="0"/>
                        </a:spcBef>
                        <a:spcAft>
                          <a:spcPts val="0"/>
                        </a:spcAft>
                      </a:pPr>
                      <a:r>
                        <a:rPr lang="en-US" sz="1400" b="0" dirty="0">
                          <a:solidFill>
                            <a:schemeClr val="tx1"/>
                          </a:solidFill>
                          <a:effectLst/>
                        </a:rPr>
                        <a:t>320,000</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noFill/>
                      <a:prstDash val="solid"/>
                      <a:round/>
                      <a:headEnd type="none" w="med" len="med"/>
                      <a:tailEnd type="none" w="med" len="med"/>
                    </a:lnT>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noFill/>
                      <a:prstDash val="solid"/>
                      <a:round/>
                      <a:headEnd type="none" w="med" len="med"/>
                      <a:tailEnd type="none" w="med" len="med"/>
                    </a:lnT>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lnT w="12700" cap="flat" cmpd="sng" algn="ctr">
                      <a:no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2930238044"/>
                  </a:ext>
                </a:extLst>
              </a:tr>
              <a:tr h="235207">
                <a:tc>
                  <a:txBody>
                    <a:bodyPr/>
                    <a:lstStyle/>
                    <a:p>
                      <a:pPr marL="0" marR="0">
                        <a:spcBef>
                          <a:spcPts val="0"/>
                        </a:spcBef>
                        <a:spcAft>
                          <a:spcPts val="0"/>
                        </a:spcAft>
                      </a:pPr>
                      <a:r>
                        <a:rPr lang="en-US" sz="1400" b="0" dirty="0">
                          <a:solidFill>
                            <a:schemeClr val="tx1"/>
                          </a:solidFill>
                          <a:effectLst/>
                        </a:rPr>
                        <a:t>Sales Ret./Allow.</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0">
                          <a:solidFill>
                            <a:schemeClr val="tx1"/>
                          </a:solidFill>
                          <a:effectLst/>
                        </a:rPr>
                        <a:t>4,500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0" dirty="0">
                          <a:solidFill>
                            <a:schemeClr val="tx1"/>
                          </a:solidFill>
                          <a:effectLst/>
                        </a:rPr>
                        <a:t>4,500</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3406257721"/>
                  </a:ext>
                </a:extLst>
              </a:tr>
              <a:tr h="235207">
                <a:tc>
                  <a:txBody>
                    <a:bodyPr/>
                    <a:lstStyle/>
                    <a:p>
                      <a:pPr marL="0" marR="0">
                        <a:spcBef>
                          <a:spcPts val="0"/>
                        </a:spcBef>
                        <a:spcAft>
                          <a:spcPts val="0"/>
                        </a:spcAft>
                      </a:pPr>
                      <a:r>
                        <a:rPr lang="en-US" sz="1400" b="0" dirty="0">
                          <a:solidFill>
                            <a:schemeClr val="tx1"/>
                          </a:solidFill>
                          <a:effectLst/>
                        </a:rPr>
                        <a:t>Sales Discounts</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0">
                          <a:solidFill>
                            <a:schemeClr val="tx1"/>
                          </a:solidFill>
                          <a:effectLst/>
                        </a:rPr>
                        <a:t>15,000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0" dirty="0">
                          <a:solidFill>
                            <a:schemeClr val="tx1"/>
                          </a:solidFill>
                          <a:effectLst/>
                        </a:rPr>
                        <a:t>15,000</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3435206700"/>
                  </a:ext>
                </a:extLst>
              </a:tr>
              <a:tr h="235207">
                <a:tc>
                  <a:txBody>
                    <a:bodyPr/>
                    <a:lstStyle/>
                    <a:p>
                      <a:pPr marL="0" marR="0">
                        <a:spcBef>
                          <a:spcPts val="0"/>
                        </a:spcBef>
                        <a:spcAft>
                          <a:spcPts val="0"/>
                        </a:spcAft>
                      </a:pPr>
                      <a:r>
                        <a:rPr lang="en-US" sz="1400" b="0" dirty="0">
                          <a:solidFill>
                            <a:schemeClr val="tx1"/>
                          </a:solidFill>
                          <a:effectLst/>
                        </a:rPr>
                        <a:t>Purchases</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0">
                          <a:solidFill>
                            <a:schemeClr val="tx1"/>
                          </a:solidFill>
                          <a:effectLst/>
                        </a:rPr>
                        <a:t>140,000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lumMod val="75000"/>
                            </a:schemeClr>
                          </a:solidFill>
                          <a:effectLst/>
                        </a:rPr>
                        <a:t>140,000</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lumMod val="75000"/>
                            </a:schemeClr>
                          </a:solidFill>
                          <a:effectLst/>
                        </a:rPr>
                        <a:t> </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635835227"/>
                  </a:ext>
                </a:extLst>
              </a:tr>
              <a:tr h="235207">
                <a:tc>
                  <a:txBody>
                    <a:bodyPr/>
                    <a:lstStyle/>
                    <a:p>
                      <a:pPr marL="0" marR="0">
                        <a:spcBef>
                          <a:spcPts val="0"/>
                        </a:spcBef>
                        <a:spcAft>
                          <a:spcPts val="0"/>
                        </a:spcAft>
                      </a:pPr>
                      <a:r>
                        <a:rPr lang="en-US" sz="1400" b="0" dirty="0">
                          <a:solidFill>
                            <a:schemeClr val="tx1"/>
                          </a:solidFill>
                          <a:effectLst/>
                        </a:rPr>
                        <a:t>Purch. Ret./Allow.</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0">
                          <a:solidFill>
                            <a:schemeClr val="tx1"/>
                          </a:solidFill>
                          <a:effectLst/>
                        </a:rPr>
                        <a:t>12,500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lumMod val="75000"/>
                            </a:schemeClr>
                          </a:solidFill>
                          <a:effectLst/>
                        </a:rPr>
                        <a:t> </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lumMod val="75000"/>
                            </a:schemeClr>
                          </a:solidFill>
                          <a:effectLst/>
                        </a:rPr>
                        <a:t>12,500</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1545745968"/>
                  </a:ext>
                </a:extLst>
              </a:tr>
              <a:tr h="235207">
                <a:tc>
                  <a:txBody>
                    <a:bodyPr/>
                    <a:lstStyle/>
                    <a:p>
                      <a:pPr marL="0" marR="0">
                        <a:spcBef>
                          <a:spcPts val="0"/>
                        </a:spcBef>
                        <a:spcAft>
                          <a:spcPts val="0"/>
                        </a:spcAft>
                      </a:pPr>
                      <a:r>
                        <a:rPr lang="en-US" sz="1400" b="0" dirty="0">
                          <a:solidFill>
                            <a:schemeClr val="tx1"/>
                          </a:solidFill>
                          <a:effectLst/>
                        </a:rPr>
                        <a:t>Purchase Discounts</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0">
                          <a:solidFill>
                            <a:schemeClr val="tx1"/>
                          </a:solidFill>
                          <a:effectLst/>
                        </a:rPr>
                        <a:t>2,600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lumMod val="75000"/>
                            </a:schemeClr>
                          </a:solidFill>
                          <a:effectLst/>
                        </a:rPr>
                        <a:t> </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lumMod val="75000"/>
                            </a:schemeClr>
                          </a:solidFill>
                          <a:effectLst/>
                        </a:rPr>
                        <a:t>2,600</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245634409"/>
                  </a:ext>
                </a:extLst>
              </a:tr>
              <a:tr h="117604">
                <a:tc>
                  <a:txBody>
                    <a:bodyPr/>
                    <a:lstStyle/>
                    <a:p>
                      <a:pPr marL="0" marR="0">
                        <a:spcBef>
                          <a:spcPts val="0"/>
                        </a:spcBef>
                        <a:spcAft>
                          <a:spcPts val="0"/>
                        </a:spcAft>
                      </a:pPr>
                      <a:r>
                        <a:rPr lang="en-US" sz="1400" b="0" dirty="0">
                          <a:solidFill>
                            <a:schemeClr val="tx1"/>
                          </a:solidFill>
                          <a:effectLst/>
                        </a:rPr>
                        <a:t>Freight-in</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0">
                          <a:solidFill>
                            <a:schemeClr val="tx1"/>
                          </a:solidFill>
                          <a:effectLst/>
                        </a:rPr>
                        <a:t>5,100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lumMod val="75000"/>
                            </a:schemeClr>
                          </a:solidFill>
                          <a:effectLst/>
                        </a:rPr>
                        <a:t>5,100</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dirty="0">
                          <a:solidFill>
                            <a:schemeClr val="accent6">
                              <a:lumMod val="75000"/>
                            </a:schemeClr>
                          </a:solidFill>
                          <a:effectLst/>
                        </a:rPr>
                        <a:t> </a:t>
                      </a:r>
                      <a:endParaRPr lang="en-US" sz="1400" b="1" dirty="0">
                        <a:solidFill>
                          <a:schemeClr val="accent6">
                            <a:lumMod val="7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131065789"/>
                  </a:ext>
                </a:extLst>
              </a:tr>
              <a:tr h="117604">
                <a:tc>
                  <a:txBody>
                    <a:bodyPr/>
                    <a:lstStyle/>
                    <a:p>
                      <a:pPr marL="0" marR="0">
                        <a:spcBef>
                          <a:spcPts val="0"/>
                        </a:spcBef>
                        <a:spcAft>
                          <a:spcPts val="0"/>
                        </a:spcAft>
                      </a:pPr>
                      <a:r>
                        <a:rPr lang="en-US" sz="1400" b="0" dirty="0">
                          <a:solidFill>
                            <a:schemeClr val="tx1"/>
                          </a:solidFill>
                          <a:effectLst/>
                        </a:rPr>
                        <a:t>Freight-out</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b="0">
                          <a:solidFill>
                            <a:schemeClr val="tx1"/>
                          </a:solidFill>
                          <a:effectLst/>
                        </a:rPr>
                        <a:t>1,200</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0">
                          <a:solidFill>
                            <a:schemeClr val="tx1"/>
                          </a:solidFill>
                          <a:effectLst/>
                        </a:rPr>
                        <a:t> </a:t>
                      </a:r>
                      <a:endParaRPr lang="en-US" sz="1400" b="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0" dirty="0">
                          <a:solidFill>
                            <a:schemeClr val="tx1"/>
                          </a:solidFill>
                          <a:effectLst/>
                        </a:rPr>
                        <a:t>1,200</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1501375910"/>
                  </a:ext>
                </a:extLst>
              </a:tr>
              <a:tr h="117604">
                <a:tc>
                  <a:txBody>
                    <a:bodyPr/>
                    <a:lstStyle/>
                    <a:p>
                      <a:pPr marL="0" marR="0">
                        <a:spcBef>
                          <a:spcPts val="0"/>
                        </a:spcBef>
                        <a:spcAft>
                          <a:spcPts val="0"/>
                        </a:spcAft>
                      </a:pPr>
                      <a:r>
                        <a:rPr lang="en-US" sz="1400" dirty="0">
                          <a:effectLst/>
                        </a:rPr>
                        <a:t>Rent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3235760016"/>
                  </a:ext>
                </a:extLst>
              </a:tr>
              <a:tr h="117604">
                <a:tc>
                  <a:txBody>
                    <a:bodyPr/>
                    <a:lstStyle/>
                    <a:p>
                      <a:pPr marL="0" marR="0">
                        <a:spcBef>
                          <a:spcPts val="0"/>
                        </a:spcBef>
                        <a:spcAft>
                          <a:spcPts val="0"/>
                        </a:spcAft>
                      </a:pPr>
                      <a:r>
                        <a:rPr lang="en-US" sz="1400">
                          <a:effectLst/>
                        </a:rPr>
                        <a:t>Ad.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11,170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11,170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3985233430"/>
                  </a:ext>
                </a:extLst>
              </a:tr>
              <a:tr h="235207">
                <a:tc>
                  <a:txBody>
                    <a:bodyPr/>
                    <a:lstStyle/>
                    <a:p>
                      <a:pPr marL="0" marR="0">
                        <a:spcBef>
                          <a:spcPts val="0"/>
                        </a:spcBef>
                        <a:spcAft>
                          <a:spcPts val="0"/>
                        </a:spcAft>
                      </a:pPr>
                      <a:r>
                        <a:rPr lang="en-US" sz="1400">
                          <a:effectLst/>
                        </a:rPr>
                        <a:t>Utilities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5,750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5,750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33345585"/>
                  </a:ext>
                </a:extLst>
              </a:tr>
              <a:tr h="117604">
                <a:tc>
                  <a:txBody>
                    <a:bodyPr/>
                    <a:lstStyle/>
                    <a:p>
                      <a:pPr marL="0" marR="0">
                        <a:spcBef>
                          <a:spcPts val="0"/>
                        </a:spcBef>
                        <a:spcAft>
                          <a:spcPts val="0"/>
                        </a:spcAft>
                      </a:pPr>
                      <a:r>
                        <a:rPr lang="en-US" sz="1400">
                          <a:effectLst/>
                        </a:rPr>
                        <a:t>Wages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69,300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69,300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2943560728"/>
                  </a:ext>
                </a:extLst>
              </a:tr>
              <a:tr h="117604">
                <a:tc>
                  <a:txBody>
                    <a:bodyPr/>
                    <a:lstStyle/>
                    <a:p>
                      <a:pPr marL="0" marR="0">
                        <a:spcBef>
                          <a:spcPts val="0"/>
                        </a:spcBef>
                        <a:spcAft>
                          <a:spcPts val="0"/>
                        </a:spcAft>
                      </a:pPr>
                      <a:r>
                        <a:rPr lang="en-US" sz="1400">
                          <a:effectLst/>
                        </a:rPr>
                        <a:t>Tax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3813360738"/>
                  </a:ext>
                </a:extLst>
              </a:tr>
              <a:tr h="235207">
                <a:tc>
                  <a:txBody>
                    <a:bodyPr/>
                    <a:lstStyle/>
                    <a:p>
                      <a:pPr marL="0" marR="0">
                        <a:spcBef>
                          <a:spcPts val="0"/>
                        </a:spcBef>
                        <a:spcAft>
                          <a:spcPts val="0"/>
                        </a:spcAft>
                      </a:pPr>
                      <a:r>
                        <a:rPr lang="en-US" sz="1400">
                          <a:effectLst/>
                        </a:rPr>
                        <a:t>    Totals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dirty="0">
                          <a:effectLst/>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dirty="0">
                          <a:effectLst/>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338,020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360,800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1131688965"/>
                  </a:ext>
                </a:extLst>
              </a:tr>
              <a:tr h="117604">
                <a:tc>
                  <a:txBody>
                    <a:bodyPr/>
                    <a:lstStyle/>
                    <a:p>
                      <a:pPr marL="0" marR="0">
                        <a:spcBef>
                          <a:spcPts val="0"/>
                        </a:spcBef>
                        <a:spcAft>
                          <a:spcPts val="0"/>
                        </a:spcAft>
                      </a:pPr>
                      <a:r>
                        <a:rPr lang="en-US" sz="1400">
                          <a:effectLst/>
                        </a:rPr>
                        <a:t>Net Income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22,780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760673028"/>
                  </a:ext>
                </a:extLst>
              </a:tr>
              <a:tr h="235207">
                <a:tc>
                  <a:txBody>
                    <a:bodyPr/>
                    <a:lstStyle/>
                    <a:p>
                      <a:pPr marL="0" marR="0">
                        <a:spcBef>
                          <a:spcPts val="0"/>
                        </a:spcBef>
                        <a:spcAft>
                          <a:spcPts val="0"/>
                        </a:spcAft>
                      </a:pPr>
                      <a:r>
                        <a:rPr lang="en-US" sz="1400">
                          <a:effectLst/>
                        </a:rPr>
                        <a:t>    Totals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360,800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r">
                        <a:spcBef>
                          <a:spcPts val="0"/>
                        </a:spcBef>
                        <a:spcAft>
                          <a:spcPts val="0"/>
                        </a:spcAft>
                      </a:pPr>
                      <a:r>
                        <a:rPr lang="en-US" sz="1400">
                          <a:effectLst/>
                        </a:rPr>
                        <a:t>360,800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tc>
                  <a:txBody>
                    <a:bodyPr/>
                    <a:lstStyle/>
                    <a:p>
                      <a:pPr marL="0" marR="0" algn="ctr">
                        <a:spcBef>
                          <a:spcPts val="0"/>
                        </a:spcBef>
                        <a:spcAft>
                          <a:spcPts val="0"/>
                        </a:spcAft>
                      </a:pPr>
                      <a:r>
                        <a:rPr lang="en-US" sz="1400" dirty="0">
                          <a:effectLst/>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4101" marR="44101" marT="0" marB="0">
                    <a:solidFill>
                      <a:schemeClr val="bg1">
                        <a:lumMod val="85000"/>
                      </a:schemeClr>
                    </a:solidFill>
                  </a:tcPr>
                </a:tc>
                <a:extLst>
                  <a:ext uri="{0D108BD9-81ED-4DB2-BD59-A6C34878D82A}">
                    <a16:rowId xmlns:a16="http://schemas.microsoft.com/office/drawing/2014/main" val="1740481594"/>
                  </a:ext>
                </a:extLst>
              </a:tr>
            </a:tbl>
          </a:graphicData>
        </a:graphic>
      </p:graphicFrame>
      <p:grpSp>
        <p:nvGrpSpPr>
          <p:cNvPr id="6" name="Group 5">
            <a:extLst>
              <a:ext uri="{FF2B5EF4-FFF2-40B4-BE49-F238E27FC236}">
                <a16:creationId xmlns:a16="http://schemas.microsoft.com/office/drawing/2014/main" id="{8F0D6B99-2D8B-4767-BDF4-A788828B7845}"/>
              </a:ext>
            </a:extLst>
          </p:cNvPr>
          <p:cNvGrpSpPr/>
          <p:nvPr/>
        </p:nvGrpSpPr>
        <p:grpSpPr>
          <a:xfrm>
            <a:off x="8384796" y="395062"/>
            <a:ext cx="953757" cy="365124"/>
            <a:chOff x="0" y="0"/>
            <a:chExt cx="953757" cy="1068070"/>
          </a:xfrm>
        </p:grpSpPr>
        <p:cxnSp>
          <p:nvCxnSpPr>
            <p:cNvPr id="7" name="Straight Arrow Connector 6">
              <a:extLst>
                <a:ext uri="{FF2B5EF4-FFF2-40B4-BE49-F238E27FC236}">
                  <a16:creationId xmlns:a16="http://schemas.microsoft.com/office/drawing/2014/main" id="{79766F6E-D66C-4DAB-841B-C4D3E1F2B5CB}"/>
                </a:ext>
              </a:extLst>
            </p:cNvPr>
            <p:cNvCxnSpPr/>
            <p:nvPr/>
          </p:nvCxnSpPr>
          <p:spPr>
            <a:xfrm flipH="1">
              <a:off x="0" y="9525"/>
              <a:ext cx="346710" cy="1058545"/>
            </a:xfrm>
            <a:prstGeom prst="straightConnector1">
              <a:avLst/>
            </a:prstGeom>
            <a:ln w="28575">
              <a:solidFill>
                <a:schemeClr val="accent6">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04EB3BDA-B061-442C-B658-3757EDD3A64D}"/>
                </a:ext>
              </a:extLst>
            </p:cNvPr>
            <p:cNvCxnSpPr>
              <a:cxnSpLocks/>
            </p:cNvCxnSpPr>
            <p:nvPr/>
          </p:nvCxnSpPr>
          <p:spPr>
            <a:xfrm>
              <a:off x="355600" y="0"/>
              <a:ext cx="598157" cy="1058545"/>
            </a:xfrm>
            <a:prstGeom prst="straightConnector1">
              <a:avLst/>
            </a:prstGeom>
            <a:ln w="28575">
              <a:solidFill>
                <a:schemeClr val="accent6">
                  <a:lumMod val="75000"/>
                </a:schemeClr>
              </a:solidFill>
              <a:tailEnd type="arrow"/>
            </a:ln>
          </p:spPr>
          <p:style>
            <a:lnRef idx="2">
              <a:schemeClr val="accent1"/>
            </a:lnRef>
            <a:fillRef idx="0">
              <a:schemeClr val="accent1"/>
            </a:fillRef>
            <a:effectRef idx="1">
              <a:schemeClr val="accent1"/>
            </a:effectRef>
            <a:fontRef idx="minor">
              <a:schemeClr val="tx1"/>
            </a:fontRef>
          </p:style>
        </p:cxnSp>
      </p:grpSp>
      <p:cxnSp>
        <p:nvCxnSpPr>
          <p:cNvPr id="11" name="Straight Connector 10">
            <a:extLst>
              <a:ext uri="{FF2B5EF4-FFF2-40B4-BE49-F238E27FC236}">
                <a16:creationId xmlns:a16="http://schemas.microsoft.com/office/drawing/2014/main" id="{D5D299CE-8553-4127-82A0-9E5771248A3F}"/>
              </a:ext>
            </a:extLst>
          </p:cNvPr>
          <p:cNvCxnSpPr>
            <a:cxnSpLocks/>
          </p:cNvCxnSpPr>
          <p:nvPr/>
        </p:nvCxnSpPr>
        <p:spPr>
          <a:xfrm>
            <a:off x="5875506" y="5852586"/>
            <a:ext cx="18547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AF7DDA0-6396-4412-B1FD-76EA0ABB272E}"/>
              </a:ext>
            </a:extLst>
          </p:cNvPr>
          <p:cNvCxnSpPr>
            <a:cxnSpLocks/>
          </p:cNvCxnSpPr>
          <p:nvPr/>
        </p:nvCxnSpPr>
        <p:spPr>
          <a:xfrm>
            <a:off x="5875506" y="5888252"/>
            <a:ext cx="185474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A759CC5-3A09-480A-A272-FC1AC2A40ABD}"/>
              </a:ext>
            </a:extLst>
          </p:cNvPr>
          <p:cNvCxnSpPr>
            <a:cxnSpLocks/>
          </p:cNvCxnSpPr>
          <p:nvPr/>
        </p:nvCxnSpPr>
        <p:spPr>
          <a:xfrm>
            <a:off x="7809782" y="6301004"/>
            <a:ext cx="18547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0CF76B5-6CD3-4B9A-87DD-F99C053110C3}"/>
              </a:ext>
            </a:extLst>
          </p:cNvPr>
          <p:cNvCxnSpPr>
            <a:cxnSpLocks/>
          </p:cNvCxnSpPr>
          <p:nvPr/>
        </p:nvCxnSpPr>
        <p:spPr>
          <a:xfrm>
            <a:off x="7809782" y="6336894"/>
            <a:ext cx="185474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611133-C763-4DBC-A32B-6681EEDAD02D}"/>
              </a:ext>
            </a:extLst>
          </p:cNvPr>
          <p:cNvSpPr/>
          <p:nvPr/>
        </p:nvSpPr>
        <p:spPr>
          <a:xfrm>
            <a:off x="4038600" y="71979"/>
            <a:ext cx="5714065" cy="369332"/>
          </a:xfrm>
          <a:prstGeom prst="rect">
            <a:avLst/>
          </a:prstGeom>
        </p:spPr>
        <p:txBody>
          <a:bodyPr wrap="none">
            <a:spAutoFit/>
          </a:bodyPr>
          <a:lstStyle/>
          <a:p>
            <a:pPr algn="just">
              <a:spcAft>
                <a:spcPts val="300"/>
              </a:spcAft>
            </a:pPr>
            <a:r>
              <a:rPr lang="en-US" dirty="0">
                <a:latin typeface="Times" panose="02020603050405020304" pitchFamily="18" charset="0"/>
                <a:ea typeface="MS Mincho" panose="02020609040205080304" pitchFamily="49" charset="-128"/>
                <a:cs typeface="Times New Roman" panose="02020603050405020304" pitchFamily="18" charset="0"/>
              </a:rPr>
              <a:t>Cost of goods sold is calculated from the </a:t>
            </a:r>
            <a:r>
              <a:rPr lang="en-US" b="1" dirty="0">
                <a:solidFill>
                  <a:schemeClr val="accent6">
                    <a:lumMod val="75000"/>
                  </a:schemeClr>
                </a:solidFill>
                <a:latin typeface="Times" panose="02020603050405020304" pitchFamily="18" charset="0"/>
                <a:ea typeface="MS Mincho" panose="02020609040205080304" pitchFamily="49" charset="-128"/>
                <a:cs typeface="Times New Roman" panose="02020603050405020304" pitchFamily="18" charset="0"/>
              </a:rPr>
              <a:t>green accounts</a:t>
            </a: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cxnSp>
        <p:nvCxnSpPr>
          <p:cNvPr id="12" name="Straight Connector 11">
            <a:extLst>
              <a:ext uri="{FF2B5EF4-FFF2-40B4-BE49-F238E27FC236}">
                <a16:creationId xmlns:a16="http://schemas.microsoft.com/office/drawing/2014/main" id="{EBBC05E7-0164-46C0-9957-5D3ABEDF1DC5}"/>
              </a:ext>
            </a:extLst>
          </p:cNvPr>
          <p:cNvCxnSpPr/>
          <p:nvPr/>
        </p:nvCxnSpPr>
        <p:spPr>
          <a:xfrm>
            <a:off x="369651" y="1439694"/>
            <a:ext cx="1147539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9CCE07A-B5A1-4A66-9F68-1C9FCC1B21A8}"/>
              </a:ext>
            </a:extLst>
          </p:cNvPr>
          <p:cNvCxnSpPr/>
          <p:nvPr/>
        </p:nvCxnSpPr>
        <p:spPr>
          <a:xfrm>
            <a:off x="369651" y="2720502"/>
            <a:ext cx="1147539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F60305B-13C9-4B16-B2A7-592751CFAF9F}"/>
              </a:ext>
            </a:extLst>
          </p:cNvPr>
          <p:cNvCxnSpPr>
            <a:cxnSpLocks/>
          </p:cNvCxnSpPr>
          <p:nvPr/>
        </p:nvCxnSpPr>
        <p:spPr>
          <a:xfrm>
            <a:off x="5868257" y="760186"/>
            <a:ext cx="0" cy="55961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793CEB1-3894-43B7-B0C3-83D77B590A4A}"/>
              </a:ext>
            </a:extLst>
          </p:cNvPr>
          <p:cNvCxnSpPr>
            <a:cxnSpLocks/>
          </p:cNvCxnSpPr>
          <p:nvPr/>
        </p:nvCxnSpPr>
        <p:spPr>
          <a:xfrm>
            <a:off x="7790326" y="760186"/>
            <a:ext cx="0" cy="55961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30F8DBE-6072-4AA1-AE54-DDC0656A850B}"/>
              </a:ext>
            </a:extLst>
          </p:cNvPr>
          <p:cNvCxnSpPr>
            <a:cxnSpLocks/>
          </p:cNvCxnSpPr>
          <p:nvPr/>
        </p:nvCxnSpPr>
        <p:spPr>
          <a:xfrm>
            <a:off x="9683978" y="760186"/>
            <a:ext cx="0" cy="55961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58B32D9-A40F-4C8D-8617-F5DC0BBFA7C3}"/>
              </a:ext>
            </a:extLst>
          </p:cNvPr>
          <p:cNvCxnSpPr>
            <a:cxnSpLocks/>
          </p:cNvCxnSpPr>
          <p:nvPr/>
        </p:nvCxnSpPr>
        <p:spPr>
          <a:xfrm>
            <a:off x="3887821" y="789772"/>
            <a:ext cx="0" cy="55665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58A811B-CBAA-4BE3-A0B3-E91873EB19F7}"/>
              </a:ext>
            </a:extLst>
          </p:cNvPr>
          <p:cNvCxnSpPr>
            <a:cxnSpLocks/>
          </p:cNvCxnSpPr>
          <p:nvPr/>
        </p:nvCxnSpPr>
        <p:spPr>
          <a:xfrm>
            <a:off x="5888476" y="770316"/>
            <a:ext cx="0" cy="55665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A5BD8CA-E607-47C0-8AB8-EEE1C947591D}"/>
              </a:ext>
            </a:extLst>
          </p:cNvPr>
          <p:cNvCxnSpPr>
            <a:cxnSpLocks/>
          </p:cNvCxnSpPr>
          <p:nvPr/>
        </p:nvCxnSpPr>
        <p:spPr>
          <a:xfrm>
            <a:off x="7790326" y="734426"/>
            <a:ext cx="0" cy="55665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B03F07F-1486-4C6C-84EE-B970788E97E9}"/>
              </a:ext>
            </a:extLst>
          </p:cNvPr>
          <p:cNvCxnSpPr>
            <a:cxnSpLocks/>
          </p:cNvCxnSpPr>
          <p:nvPr/>
        </p:nvCxnSpPr>
        <p:spPr>
          <a:xfrm>
            <a:off x="9687220" y="789772"/>
            <a:ext cx="0" cy="55665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5575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E180CA5-0EAE-4C2A-B302-8B81202E20F6}"/>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19B5758-8BEB-4D6D-8974-66A50A7F1F82}"/>
              </a:ext>
            </a:extLst>
          </p:cNvPr>
          <p:cNvSpPr/>
          <p:nvPr/>
        </p:nvSpPr>
        <p:spPr>
          <a:xfrm>
            <a:off x="2804809" y="389444"/>
            <a:ext cx="6096000" cy="1269578"/>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Income Statement</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48189B85-BB17-4F74-B690-02710D7D5B02}"/>
              </a:ext>
            </a:extLst>
          </p:cNvPr>
          <p:cNvSpPr/>
          <p:nvPr/>
        </p:nvSpPr>
        <p:spPr>
          <a:xfrm>
            <a:off x="2029838" y="2012670"/>
            <a:ext cx="8579796" cy="2585323"/>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Just as with a service company, a worksheet for a merchandising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company is used to prepare financial statements.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greatest financial statement changes between a service company and a merchandising company are on a merchandising company income statement.  It contains net sales and the cost of goods sold calculation.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An example is on the following slide. Cost of goods sold is highlighted.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826575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3C90E7EC-A174-43DF-9207-24D5520DDA04}"/>
              </a:ext>
            </a:extLst>
          </p:cNvPr>
          <p:cNvGraphicFramePr>
            <a:graphicFrameLocks noGrp="1"/>
          </p:cNvGraphicFramePr>
          <p:nvPr>
            <p:extLst>
              <p:ext uri="{D42A27DB-BD31-4B8C-83A1-F6EECF244321}">
                <p14:modId xmlns:p14="http://schemas.microsoft.com/office/powerpoint/2010/main" val="3302790252"/>
              </p:ext>
            </p:extLst>
          </p:nvPr>
        </p:nvGraphicFramePr>
        <p:xfrm>
          <a:off x="1964987" y="146590"/>
          <a:ext cx="7668503" cy="6615105"/>
        </p:xfrm>
        <a:graphic>
          <a:graphicData uri="http://schemas.openxmlformats.org/drawingml/2006/table">
            <a:tbl>
              <a:tblPr firstRow="1" firstCol="1" bandRow="1">
                <a:tableStyleId>{2D5ABB26-0587-4C30-8999-92F81FD0307C}</a:tableStyleId>
              </a:tblPr>
              <a:tblGrid>
                <a:gridCol w="323084">
                  <a:extLst>
                    <a:ext uri="{9D8B030D-6E8A-4147-A177-3AD203B41FA5}">
                      <a16:colId xmlns:a16="http://schemas.microsoft.com/office/drawing/2014/main" val="2564597606"/>
                    </a:ext>
                  </a:extLst>
                </a:gridCol>
                <a:gridCol w="3830301">
                  <a:extLst>
                    <a:ext uri="{9D8B030D-6E8A-4147-A177-3AD203B41FA5}">
                      <a16:colId xmlns:a16="http://schemas.microsoft.com/office/drawing/2014/main" val="3753199833"/>
                    </a:ext>
                  </a:extLst>
                </a:gridCol>
                <a:gridCol w="323084">
                  <a:extLst>
                    <a:ext uri="{9D8B030D-6E8A-4147-A177-3AD203B41FA5}">
                      <a16:colId xmlns:a16="http://schemas.microsoft.com/office/drawing/2014/main" val="317113035"/>
                    </a:ext>
                  </a:extLst>
                </a:gridCol>
                <a:gridCol w="981483">
                  <a:extLst>
                    <a:ext uri="{9D8B030D-6E8A-4147-A177-3AD203B41FA5}">
                      <a16:colId xmlns:a16="http://schemas.microsoft.com/office/drawing/2014/main" val="2616121615"/>
                    </a:ext>
                  </a:extLst>
                </a:gridCol>
                <a:gridCol w="905984">
                  <a:extLst>
                    <a:ext uri="{9D8B030D-6E8A-4147-A177-3AD203B41FA5}">
                      <a16:colId xmlns:a16="http://schemas.microsoft.com/office/drawing/2014/main" val="778423025"/>
                    </a:ext>
                  </a:extLst>
                </a:gridCol>
                <a:gridCol w="981483">
                  <a:extLst>
                    <a:ext uri="{9D8B030D-6E8A-4147-A177-3AD203B41FA5}">
                      <a16:colId xmlns:a16="http://schemas.microsoft.com/office/drawing/2014/main" val="127220574"/>
                    </a:ext>
                  </a:extLst>
                </a:gridCol>
                <a:gridCol w="323084">
                  <a:extLst>
                    <a:ext uri="{9D8B030D-6E8A-4147-A177-3AD203B41FA5}">
                      <a16:colId xmlns:a16="http://schemas.microsoft.com/office/drawing/2014/main" val="1136702259"/>
                    </a:ext>
                  </a:extLst>
                </a:gridCol>
              </a:tblGrid>
              <a:tr h="221703">
                <a:tc gridSpan="7">
                  <a:txBody>
                    <a:bodyPr/>
                    <a:lstStyle/>
                    <a:p>
                      <a:pPr marL="57150" marR="0" indent="-57150" algn="ctr">
                        <a:lnSpc>
                          <a:spcPts val="1700"/>
                        </a:lnSpc>
                        <a:spcBef>
                          <a:spcPts val="0"/>
                        </a:spcBef>
                        <a:spcAft>
                          <a:spcPts val="0"/>
                        </a:spcAft>
                      </a:pPr>
                      <a:endParaRPr lang="en-US" sz="1400" b="1" dirty="0">
                        <a:effectLst/>
                      </a:endParaRPr>
                    </a:p>
                    <a:p>
                      <a:pPr marL="57150" marR="0" indent="-57150" algn="ctr">
                        <a:lnSpc>
                          <a:spcPts val="1400"/>
                        </a:lnSpc>
                        <a:spcBef>
                          <a:spcPts val="0"/>
                        </a:spcBef>
                        <a:spcAft>
                          <a:spcPts val="200"/>
                        </a:spcAft>
                      </a:pPr>
                      <a:r>
                        <a:rPr lang="en-US" sz="1400" b="1" dirty="0">
                          <a:effectLst/>
                        </a:rPr>
                        <a:t>Acme Merchandising Inc.</a:t>
                      </a:r>
                    </a:p>
                    <a:p>
                      <a:pPr marL="57150" marR="0" indent="-57150" algn="ctr">
                        <a:lnSpc>
                          <a:spcPts val="1400"/>
                        </a:lnSpc>
                        <a:spcBef>
                          <a:spcPts val="0"/>
                        </a:spcBef>
                        <a:spcAft>
                          <a:spcPts val="0"/>
                        </a:spcAft>
                      </a:pPr>
                      <a:r>
                        <a:rPr lang="en-US" sz="1400" b="1" dirty="0">
                          <a:effectLst/>
                        </a:rPr>
                        <a:t> Income Statement</a:t>
                      </a:r>
                    </a:p>
                    <a:p>
                      <a:pPr marL="57150" marR="0" indent="-57150" algn="ctr">
                        <a:lnSpc>
                          <a:spcPts val="1700"/>
                        </a:lnSpc>
                        <a:spcBef>
                          <a:spcPts val="0"/>
                        </a:spcBef>
                        <a:spcAft>
                          <a:spcPts val="0"/>
                        </a:spcAft>
                      </a:pPr>
                      <a:r>
                        <a:rPr lang="en-US" sz="1400" b="1" dirty="0">
                          <a:effectLst/>
                        </a:rPr>
                        <a:t>For the Year Ended December 31, 20XX</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4860068"/>
                  </a:ext>
                </a:extLst>
              </a:tr>
              <a:tr h="79416">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66182781"/>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dirty="0">
                          <a:effectLst/>
                        </a:rPr>
                        <a:t> Sales revenue...........................................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$320,000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87511542"/>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Less: Sales returns and allowances.....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4,500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98257574"/>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Sales discounts...........................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15,000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19,500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80223469"/>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Net sales revenue.....................................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300,500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32218179"/>
                  </a:ext>
                </a:extLst>
              </a:tr>
              <a:tr h="79416">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Cost of goods sold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24696296"/>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Inventory, January 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a:effectLst/>
                        </a:rPr>
                        <a:t>76,000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6267176"/>
                  </a:ext>
                </a:extLst>
              </a:tr>
              <a:tr h="238248">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Purchases..............................................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lgn="r">
                        <a:spcBef>
                          <a:spcPts val="0"/>
                        </a:spcBef>
                        <a:spcAft>
                          <a:spcPts val="0"/>
                        </a:spcAft>
                      </a:pPr>
                      <a:r>
                        <a:rPr lang="en-US" sz="1400" dirty="0">
                          <a:effectLst/>
                        </a:rPr>
                        <a:t>$140,000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73663863"/>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Less:  Purchase returns and allowances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4610" marR="0" indent="-54610" algn="r">
                        <a:spcBef>
                          <a:spcPts val="0"/>
                        </a:spcBef>
                        <a:spcAft>
                          <a:spcPts val="0"/>
                        </a:spcAft>
                      </a:pPr>
                      <a:r>
                        <a:rPr lang="en-US" sz="1400" dirty="0">
                          <a:effectLst/>
                        </a:rPr>
                        <a:t>       (12,500)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70563304"/>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Purchase discounts......................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4610" marR="0" indent="-54610" algn="r">
                        <a:spcBef>
                          <a:spcPts val="0"/>
                        </a:spcBef>
                        <a:spcAft>
                          <a:spcPts val="0"/>
                        </a:spcAft>
                      </a:pPr>
                      <a:r>
                        <a:rPr lang="en-US" sz="1400">
                          <a:effectLst/>
                        </a:rPr>
                        <a:t>(2,600)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94521540"/>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dirty="0">
                          <a:effectLst/>
                        </a:rPr>
                        <a:t>    Net Purchases.......................................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dirty="0">
                          <a:effectLst/>
                        </a:rPr>
                        <a:t>124,900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98708510"/>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0" marR="0">
                        <a:spcBef>
                          <a:spcPts val="0"/>
                        </a:spcBef>
                        <a:spcAft>
                          <a:spcPts val="0"/>
                        </a:spcAft>
                      </a:pPr>
                      <a:r>
                        <a:rPr lang="en-US" sz="1400" dirty="0">
                          <a:effectLst/>
                        </a:rPr>
                        <a:t>    Freight-in..............................................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a:effectLst/>
                        </a:rPr>
                        <a:t>5,100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19040765"/>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Cost of goods available for sale............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a:effectLst/>
                        </a:rPr>
                        <a:t>206,000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42999710"/>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Inventory, December 31.......................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a:effectLst/>
                        </a:rPr>
                        <a:t>25,700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49866907"/>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Cost of goods sold....................................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lgn="r">
                        <a:spcBef>
                          <a:spcPts val="0"/>
                        </a:spcBef>
                        <a:spcAft>
                          <a:spcPts val="0"/>
                        </a:spcAft>
                      </a:pPr>
                      <a:r>
                        <a:rPr lang="en-US" sz="1400" dirty="0">
                          <a:effectLst/>
                        </a:rPr>
                        <a:t>180,300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solidFill>
                      <a:schemeClr val="accent5">
                        <a:lumMod val="40000"/>
                        <a:lumOff val="60000"/>
                      </a:schemeClr>
                    </a:solidFill>
                  </a:tcPr>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2503065"/>
                  </a:ext>
                </a:extLst>
              </a:tr>
              <a:tr h="238248">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Gross profit...............................................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dirty="0">
                          <a:effectLst/>
                        </a:rPr>
                        <a:t>120,200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76198752"/>
                  </a:ext>
                </a:extLst>
              </a:tr>
              <a:tr h="79416">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Operating expenses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20558403"/>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Advertising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11,170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47788850"/>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Freight-out...........................................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ctr">
                        <a:spcBef>
                          <a:spcPts val="0"/>
                        </a:spcBef>
                        <a:spcAft>
                          <a:spcPts val="0"/>
                        </a:spcAft>
                      </a:pPr>
                      <a:r>
                        <a:rPr lang="en-US" sz="1400" dirty="0">
                          <a:effectLst/>
                        </a:rPr>
                        <a:t>          1,200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70788454"/>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Rent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21042132"/>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Wages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69,300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68253828"/>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Utilities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5,750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44352028"/>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a:effectLst/>
                        </a:rPr>
                        <a:t>          Total operating expenses................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92,420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29217948"/>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Income before tax...................................</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27,780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5763484"/>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Income tax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86229884"/>
                  </a:ext>
                </a:extLst>
              </a:tr>
              <a:tr h="158832">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tcPr>
                </a:tc>
                <a:tc>
                  <a:txBody>
                    <a:bodyPr/>
                    <a:lstStyle/>
                    <a:p>
                      <a:pPr marL="57150" marR="0" indent="-57150">
                        <a:spcBef>
                          <a:spcPts val="0"/>
                        </a:spcBef>
                        <a:spcAft>
                          <a:spcPts val="0"/>
                        </a:spcAft>
                      </a:pPr>
                      <a:r>
                        <a:rPr lang="en-US" sz="1400" dirty="0">
                          <a:effectLst/>
                        </a:rPr>
                        <a:t>             Net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lgn="r">
                        <a:spcBef>
                          <a:spcPts val="0"/>
                        </a:spcBef>
                        <a:spcAft>
                          <a:spcPts val="0"/>
                        </a:spcAft>
                      </a:pPr>
                      <a:r>
                        <a:rPr lang="en-US" sz="1400">
                          <a:effectLst/>
                        </a:rPr>
                        <a:t>$22,780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tc>
                <a:tc>
                  <a:txBody>
                    <a:bodyPr/>
                    <a:lstStyle/>
                    <a:p>
                      <a:pPr marL="0" marR="3937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31922759"/>
                  </a:ext>
                </a:extLst>
              </a:tr>
              <a:tr h="79416">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B w="12700" cap="flat" cmpd="sng" algn="ctr">
                      <a:solidFill>
                        <a:schemeClr val="tx1"/>
                      </a:solidFill>
                      <a:prstDash val="solid"/>
                      <a:round/>
                      <a:headEnd type="none" w="med" len="med"/>
                      <a:tailEnd type="none" w="med" len="med"/>
                    </a:lnB>
                  </a:tcPr>
                </a:tc>
                <a:tc>
                  <a:txBody>
                    <a:bodyPr/>
                    <a:lstStyle/>
                    <a:p>
                      <a:pPr marL="57150" marR="0" indent="-5715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B w="12700" cap="flat" cmpd="sng" algn="ctr">
                      <a:solidFill>
                        <a:schemeClr val="tx1"/>
                      </a:solidFill>
                      <a:prstDash val="solid"/>
                      <a:round/>
                      <a:headEnd type="none" w="med" len="med"/>
                      <a:tailEnd type="none" w="med" len="med"/>
                    </a:lnB>
                  </a:tcPr>
                </a:tc>
                <a:tc>
                  <a:txBody>
                    <a:bodyPr/>
                    <a:lstStyle/>
                    <a:p>
                      <a:pPr marL="57150" marR="0" indent="-5715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B w="12700" cap="flat" cmpd="sng" algn="ctr">
                      <a:solidFill>
                        <a:schemeClr val="tx1"/>
                      </a:solidFill>
                      <a:prstDash val="solid"/>
                      <a:round/>
                      <a:headEnd type="none" w="med" len="med"/>
                      <a:tailEnd type="none" w="med" len="med"/>
                    </a:lnB>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B w="12700" cap="flat" cmpd="sng" algn="ctr">
                      <a:solidFill>
                        <a:schemeClr val="tx1"/>
                      </a:solidFill>
                      <a:prstDash val="solid"/>
                      <a:round/>
                      <a:headEnd type="none" w="med" len="med"/>
                      <a:tailEnd type="none" w="med" len="med"/>
                    </a:lnB>
                  </a:tcPr>
                </a:tc>
                <a:tc>
                  <a:txBody>
                    <a:bodyPr/>
                    <a:lstStyle/>
                    <a:p>
                      <a:pPr marL="0" marR="3937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B w="12700" cap="flat" cmpd="sng" algn="ctr">
                      <a:solidFill>
                        <a:schemeClr val="tx1"/>
                      </a:solidFill>
                      <a:prstDash val="solid"/>
                      <a:round/>
                      <a:headEnd type="none" w="med" len="med"/>
                      <a:tailEnd type="none" w="med" len="med"/>
                    </a:lnB>
                  </a:tcPr>
                </a:tc>
                <a:tc>
                  <a:txBody>
                    <a:bodyPr/>
                    <a:lstStyle/>
                    <a:p>
                      <a:pPr marL="0" marR="3937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9781" marR="29781"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2636142"/>
                  </a:ext>
                </a:extLst>
              </a:tr>
            </a:tbl>
          </a:graphicData>
        </a:graphic>
      </p:graphicFrame>
      <p:cxnSp>
        <p:nvCxnSpPr>
          <p:cNvPr id="5" name="Straight Connector 4">
            <a:extLst>
              <a:ext uri="{FF2B5EF4-FFF2-40B4-BE49-F238E27FC236}">
                <a16:creationId xmlns:a16="http://schemas.microsoft.com/office/drawing/2014/main" id="{6B3FAE32-6DF0-418A-92ED-91D3ED5E70DB}"/>
              </a:ext>
            </a:extLst>
          </p:cNvPr>
          <p:cNvCxnSpPr/>
          <p:nvPr/>
        </p:nvCxnSpPr>
        <p:spPr>
          <a:xfrm>
            <a:off x="8579796" y="1797907"/>
            <a:ext cx="6809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F8E20AB1-9A42-4851-A15D-71A7039A5E67}"/>
              </a:ext>
            </a:extLst>
          </p:cNvPr>
          <p:cNvCxnSpPr/>
          <p:nvPr/>
        </p:nvCxnSpPr>
        <p:spPr>
          <a:xfrm>
            <a:off x="8544128" y="5901510"/>
            <a:ext cx="6809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CD86195A-B03D-4BBB-884E-611261CFBACB}"/>
              </a:ext>
            </a:extLst>
          </p:cNvPr>
          <p:cNvCxnSpPr/>
          <p:nvPr/>
        </p:nvCxnSpPr>
        <p:spPr>
          <a:xfrm>
            <a:off x="7581090" y="5693987"/>
            <a:ext cx="6809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CCE9542-9CC9-4321-8FD4-2A76FF769A5F}"/>
              </a:ext>
            </a:extLst>
          </p:cNvPr>
          <p:cNvCxnSpPr/>
          <p:nvPr/>
        </p:nvCxnSpPr>
        <p:spPr>
          <a:xfrm>
            <a:off x="8544128" y="4165703"/>
            <a:ext cx="6809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8C19481-F85A-4013-9B80-4217D081AF19}"/>
              </a:ext>
            </a:extLst>
          </p:cNvPr>
          <p:cNvCxnSpPr/>
          <p:nvPr/>
        </p:nvCxnSpPr>
        <p:spPr>
          <a:xfrm>
            <a:off x="7581090" y="3948454"/>
            <a:ext cx="6809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1CF4EA2-976D-497A-AF9E-00987CCBF580}"/>
              </a:ext>
            </a:extLst>
          </p:cNvPr>
          <p:cNvCxnSpPr/>
          <p:nvPr/>
        </p:nvCxnSpPr>
        <p:spPr>
          <a:xfrm>
            <a:off x="7581090" y="3529245"/>
            <a:ext cx="6809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2E551FC-76AB-4331-806D-69384DC00381}"/>
              </a:ext>
            </a:extLst>
          </p:cNvPr>
          <p:cNvCxnSpPr/>
          <p:nvPr/>
        </p:nvCxnSpPr>
        <p:spPr>
          <a:xfrm>
            <a:off x="6686879" y="3111140"/>
            <a:ext cx="6809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3C1FEF2-3B70-4F4C-B7BC-A5ADD818D7B0}"/>
              </a:ext>
            </a:extLst>
          </p:cNvPr>
          <p:cNvCxnSpPr/>
          <p:nvPr/>
        </p:nvCxnSpPr>
        <p:spPr>
          <a:xfrm>
            <a:off x="8579796" y="6566538"/>
            <a:ext cx="6809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6C888D4-1A52-476F-8817-CD0A37F7E6A8}"/>
              </a:ext>
            </a:extLst>
          </p:cNvPr>
          <p:cNvCxnSpPr/>
          <p:nvPr/>
        </p:nvCxnSpPr>
        <p:spPr>
          <a:xfrm>
            <a:off x="8579796" y="6531636"/>
            <a:ext cx="6809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9639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2156</Words>
  <Application>Microsoft Office PowerPoint</Application>
  <PresentationFormat>Widescreen</PresentationFormat>
  <Paragraphs>2478</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Times</vt:lpstr>
      <vt:lpstr>Office Theme</vt:lpstr>
      <vt:lpstr>Basic Accounting Concepts Principles and Procedures, 2nd Edition, Volume 1  </vt:lpstr>
      <vt:lpstr>Learning Goal 12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djudie</dc:creator>
  <cp:lastModifiedBy>Judie Del Frate</cp:lastModifiedBy>
  <cp:revision>65</cp:revision>
  <dcterms:created xsi:type="dcterms:W3CDTF">2018-12-13T20:58:10Z</dcterms:created>
  <dcterms:modified xsi:type="dcterms:W3CDTF">2019-01-02T18:16:59Z</dcterms:modified>
</cp:coreProperties>
</file>