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 userDrawn="1">
          <p15:clr>
            <a:srgbClr val="A4A3A4"/>
          </p15:clr>
        </p15:guide>
        <p15:guide id="2" pos="3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82"/>
      </p:cViewPr>
      <p:guideLst>
        <p:guide orient="horz" pos="2928"/>
        <p:guide pos="3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13EE2-B166-4C93-91F5-6CA5293FD74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59A08-239C-43DC-BC86-393FB66EB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97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6632-89D4-4566-84BB-E0C2F6ACA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3F411-44D6-4A0F-ABCA-86C20ABA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1960C-C85D-47E0-9C1A-37E09CCA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8502-47B0-42C1-AEDF-EC299EED5A8A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01855-A3DD-416A-8101-D6D53674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2E375-23AF-42E8-A72D-B4BA68DF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6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B327-14AC-4FE8-A255-9127FECB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B04A47-D261-4E77-8FCB-EFBB0BE36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8C973-9514-4181-B544-B0FFE68A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F3-11BF-4B44-95CD-1B281C231957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6F22C-94D0-4508-8D13-C25A830A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9EB90-8287-4867-92A2-7F493790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8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94A7B-A4BE-4789-9C24-C73652E9E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FD457-6B7D-40AB-A2C8-3B10CD6A1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E9D1C-682E-4377-86B5-728205E2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0E6D-BD5A-46A0-8BC2-AA764E86915B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D4025-1E27-4C16-856F-E18E6204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E2E3A-9F98-487B-9D91-83ED71FE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0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52D3D-F31F-481B-8AEC-317F0C4F7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8F8A3-5588-45A6-9967-FA480720C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F7E41-7A8D-42D2-AB3F-AB4D86E2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DC4F-44D8-458B-915E-F694A5E1D6E6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45F37-99D4-40AE-BE6D-7AC17DF91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1EAF5-940B-415E-A405-3D4B3562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0938-FFEE-468C-89C3-38CA7DB9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6AD84-39E7-486E-BFAB-89EEB6C64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9252F-4EB1-4271-9515-B17EC870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D054-B38B-4FA7-A1AE-3BC3E4B85B37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2A268-9B7E-47A7-A9BD-8298304E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DAA85-7BC3-4237-A081-784E07CF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3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C57A-CC10-41E6-8B3B-15FF26E2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F1FE8-503C-4AF4-ACDF-6BFED3DBA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C4DA4-40C7-49B4-97C8-9985974D0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28296-1B2A-4D9C-92B8-1F85668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3979-EAED-4F79-ABA4-C223B801F4A3}" type="datetime1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5E0D6-2E68-4D38-87F3-AD70DF3D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31EF1-AEE0-4E7F-9942-E6AD46A2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D6CA8-6E30-4365-90D8-64CDE2CBE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4E16C-FBBE-4576-9342-7524BD900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DB9DC-B1C4-41D7-837A-EDBCB223D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E3EC7-24FF-4951-93C7-9E45427AA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A77AA-ECA9-449D-902B-C0991AE27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5DD96-FA49-435C-B099-03387085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B81-BF84-49EB-AF43-FDCC4297751E}" type="datetime1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FE7B9-00DA-4D96-B5D6-B8813A43D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7A52B-82AE-4FB1-B78C-6A94092A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EB21-1BA6-4697-AE81-70AA8965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08168-E027-43CE-8766-F65B086C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EAF-1105-43EA-BAE6-CB77A998CD36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8F642-8E75-4997-8362-AD582CD0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DE1F1-E895-4DE5-8343-FE587B8E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4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11DF8-8D4A-4121-9B01-2F1EE4C5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232C-B6CD-4203-86F0-DC28A4226A0F}" type="datetime1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2A752-E06D-44A8-B585-D05753F4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F88D4-112B-4871-B647-38BA73E6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7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0FFF0-90C7-41F7-B43E-97A131B57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87E13-8882-4288-ADE1-1440D2B4C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50F9F-E33F-4C0D-AD95-5DBBFC7F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1A842-DD5E-47D8-A6F2-2B165BFE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7A09-8FEC-44A4-B4D5-A4EB5C24909A}" type="datetime1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54858-34C1-470D-85A7-CB689EA6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BA996-5F06-4A57-9EBA-13E00B96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2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03FA-21D0-4F5E-ACAE-8E77377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D8006-594F-4D6B-9037-08B1DA994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7FF1B-0712-4457-A027-682B830C3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F0F55-1D50-4F25-9171-AC572D4A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C658-740A-451F-B18B-D343EB36584F}" type="datetime1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01B96-8865-4200-9AC3-F7D49FD6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ECF54-CF46-4743-89AB-7225DBB9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6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05F11-8078-4A9E-B846-D8CF5835B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5BCEF-C90B-4C92-A7C6-E4A883C5E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222D2-CF2D-4BDE-9E17-80FE6938D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723B-B573-44B9-9191-6FF507E7D423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5FC35-C771-4C2A-B284-10BBD9871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C0727-B0BC-46C6-8768-83F4F52D5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6143-4E53-4542-BA13-8522F22F1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8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2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7E53F-6776-47ED-98DE-15ACDA23F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6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E003C4-60C2-43CC-91C9-70F70467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0D1F6-32FC-43C9-9DA2-A45A664C856E}"/>
              </a:ext>
            </a:extLst>
          </p:cNvPr>
          <p:cNvSpPr/>
          <p:nvPr/>
        </p:nvSpPr>
        <p:spPr>
          <a:xfrm>
            <a:off x="2746443" y="245404"/>
            <a:ext cx="6096000" cy="12080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Gross Profit Percentage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3FF2F6-CCB7-4FC7-8CFE-75934745944A}"/>
              </a:ext>
            </a:extLst>
          </p:cNvPr>
          <p:cNvSpPr/>
          <p:nvPr/>
        </p:nvSpPr>
        <p:spPr>
          <a:xfrm>
            <a:off x="749030" y="1642731"/>
            <a:ext cx="109047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gross profit percentage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calculated as: $ Gross Profit / $ Net Sales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Example: $120,200 / $300,500 = .40 = 40%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For merchants and manufacturing companies the gross profit percentage is an extremely important number.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gross profit percentage shows what percentage of each sales dollar is available to cover operating and other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expenses, and to provide a profit.  Relatively small changes in the percentage can result in a significant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percentage impact on profitability.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decisions that affect gross profit are significant.  These are sales prices, sales volume goals, and cost of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merchandise.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1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DC7D9D-C52E-45D6-8D09-FADBF295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FEFF0-0DE3-44E7-AFC6-1632B923079D}"/>
              </a:ext>
            </a:extLst>
          </p:cNvPr>
          <p:cNvSpPr/>
          <p:nvPr/>
        </p:nvSpPr>
        <p:spPr>
          <a:xfrm>
            <a:off x="2362200" y="13652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5725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Balance Sheet Accounts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D612F8-8B04-4A06-8A75-2A4B7F3B6292}"/>
              </a:ext>
            </a:extLst>
          </p:cNvPr>
          <p:cNvSpPr/>
          <p:nvPr/>
        </p:nvSpPr>
        <p:spPr>
          <a:xfrm>
            <a:off x="1339174" y="1946171"/>
            <a:ext cx="814205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For most merchandising companies, the only significant balance sheet account changes from a service company are: 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5725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5725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7155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Merchandise inventory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On a merchant balance sheet, merchandise inventory is usually a large current asset.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572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7155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Sales Tax Payable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On a merchant balance sheet, sales tax payable is a current liability.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67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DC87B8-7FBF-4AF7-9AD3-A902A78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FC8549-9D47-4DFC-9798-8C4AD0658019}"/>
              </a:ext>
            </a:extLst>
          </p:cNvPr>
          <p:cNvSpPr/>
          <p:nvPr/>
        </p:nvSpPr>
        <p:spPr>
          <a:xfrm>
            <a:off x="2610255" y="136525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Closing Entry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A79A3E-0A46-4077-A932-856558442C71}"/>
              </a:ext>
            </a:extLst>
          </p:cNvPr>
          <p:cNvSpPr/>
          <p:nvPr/>
        </p:nvSpPr>
        <p:spPr>
          <a:xfrm>
            <a:off x="693907" y="1614793"/>
            <a:ext cx="114980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closing entries for a merchandising company follow the same steps that you learned for a service company,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although there are more accounts involved.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 As before, all temporary account balances that increase net income (credit balances) are closed with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debits and income summary is credited.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2) As before, all temporary account balances that decrease net income (debit balances) are closed with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credits and income summary is debited.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 Income summary is closed into retained earnings.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4) If there are dividends, the dividends account is closed into retained earnings.   Assume that dividends are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$10,000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b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45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BDE84D-E292-4BDA-ADBF-2F135437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176A02-957B-4C92-850D-3800E830696B}"/>
              </a:ext>
            </a:extLst>
          </p:cNvPr>
          <p:cNvSpPr/>
          <p:nvPr/>
        </p:nvSpPr>
        <p:spPr>
          <a:xfrm>
            <a:off x="2639439" y="136525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Closing Entry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861CF3-F8A2-42F2-AA9C-848C220FA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00062"/>
              </p:ext>
            </p:extLst>
          </p:nvPr>
        </p:nvGraphicFramePr>
        <p:xfrm>
          <a:off x="2516221" y="1527242"/>
          <a:ext cx="5787958" cy="45914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9877">
                  <a:extLst>
                    <a:ext uri="{9D8B030D-6E8A-4147-A177-3AD203B41FA5}">
                      <a16:colId xmlns:a16="http://schemas.microsoft.com/office/drawing/2014/main" val="3824972032"/>
                    </a:ext>
                  </a:extLst>
                </a:gridCol>
                <a:gridCol w="3049877">
                  <a:extLst>
                    <a:ext uri="{9D8B030D-6E8A-4147-A177-3AD203B41FA5}">
                      <a16:colId xmlns:a16="http://schemas.microsoft.com/office/drawing/2014/main" val="934659711"/>
                    </a:ext>
                  </a:extLst>
                </a:gridCol>
                <a:gridCol w="978715">
                  <a:extLst>
                    <a:ext uri="{9D8B030D-6E8A-4147-A177-3AD203B41FA5}">
                      <a16:colId xmlns:a16="http://schemas.microsoft.com/office/drawing/2014/main" val="365927347"/>
                    </a:ext>
                  </a:extLst>
                </a:gridCol>
                <a:gridCol w="979489">
                  <a:extLst>
                    <a:ext uri="{9D8B030D-6E8A-4147-A177-3AD203B41FA5}">
                      <a16:colId xmlns:a16="http://schemas.microsoft.com/office/drawing/2014/main" val="3123982299"/>
                    </a:ext>
                  </a:extLst>
                </a:gridCol>
              </a:tblGrid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12/31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Sales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181532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Income Summary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06788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689422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Summary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297,220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849213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Cost of Goods Sold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180,300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050664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Sales Ret./Allow.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6850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Sales Discounts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599784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Freight-out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1,200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5662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      Rent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078990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      Ad.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11,170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452519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      Utilities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251311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      Wages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97842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       Tax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225704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730915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Income Summary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22,780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989697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      Retained Earnings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22,780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445558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081115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Retained Earnings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894660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      Dividends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998414"/>
                  </a:ext>
                </a:extLst>
              </a:tr>
              <a:tr h="22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587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34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14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113785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63A3C6-4AAD-4127-8253-F89D88B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13C69B-8466-418C-A4F7-210B9A41E9BB}"/>
              </a:ext>
            </a:extLst>
          </p:cNvPr>
          <p:cNvSpPr/>
          <p:nvPr/>
        </p:nvSpPr>
        <p:spPr>
          <a:xfrm>
            <a:off x="3048000" y="136525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Overview: Period-End Procedures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9CBD19-C390-41EA-B3C4-8A1F252E7A16}"/>
              </a:ext>
            </a:extLst>
          </p:cNvPr>
          <p:cNvSpPr/>
          <p:nvPr/>
        </p:nvSpPr>
        <p:spPr>
          <a:xfrm>
            <a:off x="2162783" y="1437383"/>
            <a:ext cx="106128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period-end procedures for merchandising business are the same basic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procedures as for a service business.  These are: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1) Adjusting entries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2) Closing entries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3) Financial statement preparation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4) Post-closing trial balance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Items 1 and 4 are essentially the same as discussed in previous learning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goals, although more accounts may be involved.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types of financial statements for a merchandising company are the same as for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a service company, although they contain more accounts.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Therefore, we will concentrate here first on financial statements accounts and presentation, and then </a:t>
            </a:r>
          </a:p>
          <a:p>
            <a:pPr marL="174625" indent="-17462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on closing procedures.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7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F6CB43-36FC-4F20-A995-79DAC2DE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ABF09E-474E-4C74-9290-237FC9C8D01E}"/>
              </a:ext>
            </a:extLst>
          </p:cNvPr>
          <p:cNvSpPr/>
          <p:nvPr/>
        </p:nvSpPr>
        <p:spPr>
          <a:xfrm>
            <a:off x="3184187" y="136525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Worksheet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2B61F7-8E4F-4B50-B5E6-F78C0105D69E}"/>
              </a:ext>
            </a:extLst>
          </p:cNvPr>
          <p:cNvSpPr/>
          <p:nvPr/>
        </p:nvSpPr>
        <p:spPr>
          <a:xfrm>
            <a:off x="667965" y="1919151"/>
            <a:ext cx="11128443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Just as for a service company, a worksheet for a merchandising company is an optional but useful tool in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preparing financial statements and closing entries.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Because the primary differences for a merchandising company are in the income statement, the worksheet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illustration on the following page focuses on income statement accounts.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worksheet shows the accounts that are related to a merchandising company in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blue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shaded areas are for the other account balances.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b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3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1259A3-5824-4031-87EE-9AB2D228A4A4}"/>
              </a:ext>
            </a:extLst>
          </p:cNvPr>
          <p:cNvSpPr/>
          <p:nvPr/>
        </p:nvSpPr>
        <p:spPr>
          <a:xfrm>
            <a:off x="5298754" y="0"/>
            <a:ext cx="1425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Worksheet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3C4C59-0FA9-4A15-9DED-A24EDAEAB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71338"/>
              </p:ext>
            </p:extLst>
          </p:nvPr>
        </p:nvGraphicFramePr>
        <p:xfrm>
          <a:off x="813880" y="344792"/>
          <a:ext cx="10739335" cy="58225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51350">
                  <a:extLst>
                    <a:ext uri="{9D8B030D-6E8A-4147-A177-3AD203B41FA5}">
                      <a16:colId xmlns:a16="http://schemas.microsoft.com/office/drawing/2014/main" val="251994206"/>
                    </a:ext>
                  </a:extLst>
                </a:gridCol>
                <a:gridCol w="857942">
                  <a:extLst>
                    <a:ext uri="{9D8B030D-6E8A-4147-A177-3AD203B41FA5}">
                      <a16:colId xmlns:a16="http://schemas.microsoft.com/office/drawing/2014/main" val="3785867711"/>
                    </a:ext>
                  </a:extLst>
                </a:gridCol>
                <a:gridCol w="785194">
                  <a:extLst>
                    <a:ext uri="{9D8B030D-6E8A-4147-A177-3AD203B41FA5}">
                      <a16:colId xmlns:a16="http://schemas.microsoft.com/office/drawing/2014/main" val="3003876988"/>
                    </a:ext>
                  </a:extLst>
                </a:gridCol>
                <a:gridCol w="856270">
                  <a:extLst>
                    <a:ext uri="{9D8B030D-6E8A-4147-A177-3AD203B41FA5}">
                      <a16:colId xmlns:a16="http://schemas.microsoft.com/office/drawing/2014/main" val="1249374063"/>
                    </a:ext>
                  </a:extLst>
                </a:gridCol>
                <a:gridCol w="799410">
                  <a:extLst>
                    <a:ext uri="{9D8B030D-6E8A-4147-A177-3AD203B41FA5}">
                      <a16:colId xmlns:a16="http://schemas.microsoft.com/office/drawing/2014/main" val="1641525322"/>
                    </a:ext>
                  </a:extLst>
                </a:gridCol>
                <a:gridCol w="1070337">
                  <a:extLst>
                    <a:ext uri="{9D8B030D-6E8A-4147-A177-3AD203B41FA5}">
                      <a16:colId xmlns:a16="http://schemas.microsoft.com/office/drawing/2014/main" val="2627234495"/>
                    </a:ext>
                  </a:extLst>
                </a:gridCol>
                <a:gridCol w="920658">
                  <a:extLst>
                    <a:ext uri="{9D8B030D-6E8A-4147-A177-3AD203B41FA5}">
                      <a16:colId xmlns:a16="http://schemas.microsoft.com/office/drawing/2014/main" val="370678861"/>
                    </a:ext>
                  </a:extLst>
                </a:gridCol>
                <a:gridCol w="958286">
                  <a:extLst>
                    <a:ext uri="{9D8B030D-6E8A-4147-A177-3AD203B41FA5}">
                      <a16:colId xmlns:a16="http://schemas.microsoft.com/office/drawing/2014/main" val="3277637682"/>
                    </a:ext>
                  </a:extLst>
                </a:gridCol>
                <a:gridCol w="904770">
                  <a:extLst>
                    <a:ext uri="{9D8B030D-6E8A-4147-A177-3AD203B41FA5}">
                      <a16:colId xmlns:a16="http://schemas.microsoft.com/office/drawing/2014/main" val="3424803504"/>
                    </a:ext>
                  </a:extLst>
                </a:gridCol>
                <a:gridCol w="869651">
                  <a:extLst>
                    <a:ext uri="{9D8B030D-6E8A-4147-A177-3AD203B41FA5}">
                      <a16:colId xmlns:a16="http://schemas.microsoft.com/office/drawing/2014/main" val="2548527387"/>
                    </a:ext>
                  </a:extLst>
                </a:gridCol>
                <a:gridCol w="865467">
                  <a:extLst>
                    <a:ext uri="{9D8B030D-6E8A-4147-A177-3AD203B41FA5}">
                      <a16:colId xmlns:a16="http://schemas.microsoft.com/office/drawing/2014/main" val="3773752543"/>
                    </a:ext>
                  </a:extLst>
                </a:gridCol>
              </a:tblGrid>
              <a:tr h="318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Trial Balance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Adjustments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Adj. Trial Balance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Income Statement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Balance Sheet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65563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extLst>
                  <a:ext uri="{0D108BD9-81ED-4DB2-BD59-A6C34878D82A}">
                    <a16:rowId xmlns:a16="http://schemas.microsoft.com/office/drawing/2014/main" val="555655967"/>
                  </a:ext>
                </a:extLst>
              </a:tr>
              <a:tr h="318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Cash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145174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733021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77856"/>
                  </a:ext>
                </a:extLst>
              </a:tr>
              <a:tr h="318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Merch. Inventory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25,700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25,700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25,700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483218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312342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589036"/>
                  </a:ext>
                </a:extLst>
              </a:tr>
              <a:tr h="318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Sales Tax Payable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12,100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12,100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12,100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5872362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17319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63010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8365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Sales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320,000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320,000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42491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Sales Ret./Allow.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4,500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4,500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160615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Sales Discounts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15,000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15,000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127743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Cost of Goods Sold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180,300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180,300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180,300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60325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Freight-out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1,200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1,200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664018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Rent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67210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Ad.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11,170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11,170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671486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Utilities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036380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Wages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523239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Tax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1097"/>
                  </a:ext>
                </a:extLst>
              </a:tr>
              <a:tr h="226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Totals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$$$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$$$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$$$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$$$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$$$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$$$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297,220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76413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Net Income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22,780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3790"/>
                  </a:ext>
                </a:extLst>
              </a:tr>
              <a:tr h="215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Totals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$$$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$$$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326" marR="453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280408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26E56B-7575-4F9F-8F71-06545308D85C}"/>
              </a:ext>
            </a:extLst>
          </p:cNvPr>
          <p:cNvCxnSpPr/>
          <p:nvPr/>
        </p:nvCxnSpPr>
        <p:spPr>
          <a:xfrm>
            <a:off x="813880" y="1186774"/>
            <a:ext cx="1073933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E33D48-6A99-4F25-89CA-D7ABFB567640}"/>
              </a:ext>
            </a:extLst>
          </p:cNvPr>
          <p:cNvCxnSpPr/>
          <p:nvPr/>
        </p:nvCxnSpPr>
        <p:spPr>
          <a:xfrm>
            <a:off x="813880" y="3304161"/>
            <a:ext cx="1073933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D9D3C9-9704-450A-8159-EA6F552245D5}"/>
              </a:ext>
            </a:extLst>
          </p:cNvPr>
          <p:cNvCxnSpPr>
            <a:cxnSpLocks/>
          </p:cNvCxnSpPr>
          <p:nvPr/>
        </p:nvCxnSpPr>
        <p:spPr>
          <a:xfrm>
            <a:off x="4309353" y="344792"/>
            <a:ext cx="0" cy="58225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36410D-A7BA-4432-9CED-E611C39C227F}"/>
              </a:ext>
            </a:extLst>
          </p:cNvPr>
          <p:cNvCxnSpPr>
            <a:cxnSpLocks/>
          </p:cNvCxnSpPr>
          <p:nvPr/>
        </p:nvCxnSpPr>
        <p:spPr>
          <a:xfrm>
            <a:off x="5959792" y="355483"/>
            <a:ext cx="0" cy="5811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DCE3A6-B82B-471F-ABDC-62D9D662A7AB}"/>
              </a:ext>
            </a:extLst>
          </p:cNvPr>
          <p:cNvCxnSpPr>
            <a:cxnSpLocks/>
          </p:cNvCxnSpPr>
          <p:nvPr/>
        </p:nvCxnSpPr>
        <p:spPr>
          <a:xfrm>
            <a:off x="7950720" y="355483"/>
            <a:ext cx="0" cy="5811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8A2DC-5634-48BE-9490-C2FD72BE6E44}"/>
              </a:ext>
            </a:extLst>
          </p:cNvPr>
          <p:cNvCxnSpPr>
            <a:cxnSpLocks/>
          </p:cNvCxnSpPr>
          <p:nvPr/>
        </p:nvCxnSpPr>
        <p:spPr>
          <a:xfrm>
            <a:off x="9818430" y="355483"/>
            <a:ext cx="0" cy="5811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FF5EAC-35C9-4228-B32C-E7A3CA7A385A}"/>
              </a:ext>
            </a:extLst>
          </p:cNvPr>
          <p:cNvCxnSpPr/>
          <p:nvPr/>
        </p:nvCxnSpPr>
        <p:spPr>
          <a:xfrm>
            <a:off x="5959792" y="5700408"/>
            <a:ext cx="19909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05229B-789E-495D-A041-B511E03370FB}"/>
              </a:ext>
            </a:extLst>
          </p:cNvPr>
          <p:cNvCxnSpPr>
            <a:cxnSpLocks/>
          </p:cNvCxnSpPr>
          <p:nvPr/>
        </p:nvCxnSpPr>
        <p:spPr>
          <a:xfrm>
            <a:off x="7950720" y="6136877"/>
            <a:ext cx="1867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56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3B3FA2-BBF8-41A3-8C7A-6E12442D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F0C860-5DC0-4AC1-9354-0DA8E0B50D1C}"/>
              </a:ext>
            </a:extLst>
          </p:cNvPr>
          <p:cNvSpPr/>
          <p:nvPr/>
        </p:nvSpPr>
        <p:spPr>
          <a:xfrm>
            <a:off x="3048000" y="136525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Income Statement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1240ED-187F-4952-80EF-0569C7696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584054"/>
              </p:ext>
            </p:extLst>
          </p:nvPr>
        </p:nvGraphicFramePr>
        <p:xfrm>
          <a:off x="2480554" y="1235339"/>
          <a:ext cx="6352161" cy="481236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4374">
                  <a:extLst>
                    <a:ext uri="{9D8B030D-6E8A-4147-A177-3AD203B41FA5}">
                      <a16:colId xmlns:a16="http://schemas.microsoft.com/office/drawing/2014/main" val="1431070547"/>
                    </a:ext>
                  </a:extLst>
                </a:gridCol>
                <a:gridCol w="3212691">
                  <a:extLst>
                    <a:ext uri="{9D8B030D-6E8A-4147-A177-3AD203B41FA5}">
                      <a16:colId xmlns:a16="http://schemas.microsoft.com/office/drawing/2014/main" val="3456136078"/>
                    </a:ext>
                  </a:extLst>
                </a:gridCol>
                <a:gridCol w="244374">
                  <a:extLst>
                    <a:ext uri="{9D8B030D-6E8A-4147-A177-3AD203B41FA5}">
                      <a16:colId xmlns:a16="http://schemas.microsoft.com/office/drawing/2014/main" val="4266306838"/>
                    </a:ext>
                  </a:extLst>
                </a:gridCol>
                <a:gridCol w="823224">
                  <a:extLst>
                    <a:ext uri="{9D8B030D-6E8A-4147-A177-3AD203B41FA5}">
                      <a16:colId xmlns:a16="http://schemas.microsoft.com/office/drawing/2014/main" val="1409331459"/>
                    </a:ext>
                  </a:extLst>
                </a:gridCol>
                <a:gridCol w="759900">
                  <a:extLst>
                    <a:ext uri="{9D8B030D-6E8A-4147-A177-3AD203B41FA5}">
                      <a16:colId xmlns:a16="http://schemas.microsoft.com/office/drawing/2014/main" val="2568763714"/>
                    </a:ext>
                  </a:extLst>
                </a:gridCol>
                <a:gridCol w="823224">
                  <a:extLst>
                    <a:ext uri="{9D8B030D-6E8A-4147-A177-3AD203B41FA5}">
                      <a16:colId xmlns:a16="http://schemas.microsoft.com/office/drawing/2014/main" val="592167036"/>
                    </a:ext>
                  </a:extLst>
                </a:gridCol>
                <a:gridCol w="244374">
                  <a:extLst>
                    <a:ext uri="{9D8B030D-6E8A-4147-A177-3AD203B41FA5}">
                      <a16:colId xmlns:a16="http://schemas.microsoft.com/office/drawing/2014/main" val="4143375168"/>
                    </a:ext>
                  </a:extLst>
                </a:gridCol>
              </a:tblGrid>
              <a:tr h="330169">
                <a:tc gridSpan="7">
                  <a:txBody>
                    <a:bodyPr/>
                    <a:lstStyle/>
                    <a:p>
                      <a:pPr marL="57150" marR="0" indent="-5715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57150" marR="0" indent="-5715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Acme Merchandising Inc.</a:t>
                      </a:r>
                    </a:p>
                    <a:p>
                      <a:pPr marL="57150" marR="0" indent="-5715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Income Statement</a:t>
                      </a:r>
                    </a:p>
                    <a:p>
                      <a:pPr marL="57150" marR="0" indent="-571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For the Year Ended December 31, 20XX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6119"/>
                  </a:ext>
                </a:extLst>
              </a:tr>
              <a:tr h="11827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64462305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Sales revenue............................................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$320,000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3537985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Less: Sales returns and allowances.......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 4,500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63945342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Sales discounts............................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7100585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Net sales revenue......................................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300,500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32135928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Cost of goods sold.....................................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180,300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19543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Gross profit................................................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120,200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1194862"/>
                  </a:ext>
                </a:extLst>
              </a:tr>
              <a:tr h="11827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expenses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88088873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Advertising expense..............................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11,170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54136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Freight-out............................................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1,200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77555060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Rent expense........................................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54057726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Wages expense.....................................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47884792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Utilities expense...................................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5950414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Total operating expenses.................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92,420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69043582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Income before tax....................................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27,780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30336443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Income tax expense..............................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5117832"/>
                  </a:ext>
                </a:extLst>
              </a:tr>
              <a:tr h="2365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Net income....................................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$22,780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56106336"/>
                  </a:ext>
                </a:extLst>
              </a:tr>
              <a:tr h="11827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351" marR="4435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921414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24BB3C-2767-461C-A46D-02C1DF4FD7CE}"/>
              </a:ext>
            </a:extLst>
          </p:cNvPr>
          <p:cNvCxnSpPr/>
          <p:nvPr/>
        </p:nvCxnSpPr>
        <p:spPr>
          <a:xfrm>
            <a:off x="7918315" y="5817140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027E2F-6BE7-4B1B-A1D0-870F6CC2FD1C}"/>
              </a:ext>
            </a:extLst>
          </p:cNvPr>
          <p:cNvCxnSpPr/>
          <p:nvPr/>
        </p:nvCxnSpPr>
        <p:spPr>
          <a:xfrm>
            <a:off x="7918315" y="5869360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63D1EE-D468-4266-939F-A4E2BC03E8DB}"/>
              </a:ext>
            </a:extLst>
          </p:cNvPr>
          <p:cNvCxnSpPr/>
          <p:nvPr/>
        </p:nvCxnSpPr>
        <p:spPr>
          <a:xfrm>
            <a:off x="7851843" y="5103778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53D29F-70B7-419C-944F-8E5A99BE3E18}"/>
              </a:ext>
            </a:extLst>
          </p:cNvPr>
          <p:cNvCxnSpPr/>
          <p:nvPr/>
        </p:nvCxnSpPr>
        <p:spPr>
          <a:xfrm>
            <a:off x="7055796" y="4867069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57123B-E8B9-4848-87BE-0ACBADF0D4D2}"/>
              </a:ext>
            </a:extLst>
          </p:cNvPr>
          <p:cNvCxnSpPr/>
          <p:nvPr/>
        </p:nvCxnSpPr>
        <p:spPr>
          <a:xfrm>
            <a:off x="7905345" y="2801566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8A0305-C35E-409F-907E-24B9ABC941CD}"/>
              </a:ext>
            </a:extLst>
          </p:cNvPr>
          <p:cNvCxnSpPr/>
          <p:nvPr/>
        </p:nvCxnSpPr>
        <p:spPr>
          <a:xfrm>
            <a:off x="7910211" y="3284707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1DC1C5-3C62-48C7-B9BF-EB728EBA9AA9}"/>
              </a:ext>
            </a:extLst>
          </p:cNvPr>
          <p:cNvCxnSpPr/>
          <p:nvPr/>
        </p:nvCxnSpPr>
        <p:spPr>
          <a:xfrm>
            <a:off x="7881027" y="5570704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93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90C0E7-0115-4F1A-90CA-13C8E930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4F9635-AA78-4C92-9C9E-F0AC08B7209A}"/>
              </a:ext>
            </a:extLst>
          </p:cNvPr>
          <p:cNvSpPr/>
          <p:nvPr/>
        </p:nvSpPr>
        <p:spPr>
          <a:xfrm>
            <a:off x="3116094" y="136525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Income Statement (partial),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74FD13-AABF-4112-B0C6-FDA3D8EA1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130905"/>
              </p:ext>
            </p:extLst>
          </p:nvPr>
        </p:nvGraphicFramePr>
        <p:xfrm>
          <a:off x="2432405" y="2528974"/>
          <a:ext cx="6779689" cy="37138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7405">
                  <a:extLst>
                    <a:ext uri="{9D8B030D-6E8A-4147-A177-3AD203B41FA5}">
                      <a16:colId xmlns:a16="http://schemas.microsoft.com/office/drawing/2014/main" val="2231276129"/>
                    </a:ext>
                  </a:extLst>
                </a:gridCol>
                <a:gridCol w="3413461">
                  <a:extLst>
                    <a:ext uri="{9D8B030D-6E8A-4147-A177-3AD203B41FA5}">
                      <a16:colId xmlns:a16="http://schemas.microsoft.com/office/drawing/2014/main" val="1150497216"/>
                    </a:ext>
                  </a:extLst>
                </a:gridCol>
                <a:gridCol w="247405">
                  <a:extLst>
                    <a:ext uri="{9D8B030D-6E8A-4147-A177-3AD203B41FA5}">
                      <a16:colId xmlns:a16="http://schemas.microsoft.com/office/drawing/2014/main" val="4115875590"/>
                    </a:ext>
                  </a:extLst>
                </a:gridCol>
                <a:gridCol w="941953">
                  <a:extLst>
                    <a:ext uri="{9D8B030D-6E8A-4147-A177-3AD203B41FA5}">
                      <a16:colId xmlns:a16="http://schemas.microsoft.com/office/drawing/2014/main" val="3453591792"/>
                    </a:ext>
                  </a:extLst>
                </a:gridCol>
                <a:gridCol w="807388">
                  <a:extLst>
                    <a:ext uri="{9D8B030D-6E8A-4147-A177-3AD203B41FA5}">
                      <a16:colId xmlns:a16="http://schemas.microsoft.com/office/drawing/2014/main" val="2665382475"/>
                    </a:ext>
                  </a:extLst>
                </a:gridCol>
                <a:gridCol w="874672">
                  <a:extLst>
                    <a:ext uri="{9D8B030D-6E8A-4147-A177-3AD203B41FA5}">
                      <a16:colId xmlns:a16="http://schemas.microsoft.com/office/drawing/2014/main" val="3927476398"/>
                    </a:ext>
                  </a:extLst>
                </a:gridCol>
                <a:gridCol w="247405">
                  <a:extLst>
                    <a:ext uri="{9D8B030D-6E8A-4147-A177-3AD203B41FA5}">
                      <a16:colId xmlns:a16="http://schemas.microsoft.com/office/drawing/2014/main" val="194961250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expenses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5337097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    Selling expenses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448952"/>
                  </a:ext>
                </a:extLst>
              </a:tr>
              <a:tr h="43395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Advertising expense.............................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11,170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81056452"/>
                  </a:ext>
                </a:extLst>
              </a:tr>
              <a:tr h="10241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Freight-out...........................................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1,200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9537806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Wages expense....................................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21,000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31237320"/>
                  </a:ext>
                </a:extLst>
              </a:tr>
              <a:tr h="191256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Total selling expenses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33,370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8125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</a:rPr>
                        <a:t>    Administrative expenses</a:t>
                      </a:r>
                      <a:endParaRPr lang="en-US" sz="1400" b="1" dirty="0">
                        <a:solidFill>
                          <a:schemeClr val="accent1"/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82337367"/>
                  </a:ext>
                </a:extLst>
              </a:tr>
              <a:tr h="143915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Rent expense......................................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9329336"/>
                  </a:ext>
                </a:extLst>
              </a:tr>
              <a:tr h="1834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Wages expense...................................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6909849"/>
                  </a:ext>
                </a:extLst>
              </a:tr>
              <a:tr h="154939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Utilities expense.................................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30855521"/>
                  </a:ext>
                </a:extLst>
              </a:tr>
              <a:tr h="126405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   Total administrative expense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59,050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04009474"/>
                  </a:ext>
                </a:extLst>
              </a:tr>
              <a:tr h="195147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Total operating expenses....................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92,420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3661466"/>
                  </a:ext>
                </a:extLst>
              </a:tr>
              <a:tr h="176340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Income before tax......................................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27,780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95445436"/>
                  </a:ext>
                </a:extLst>
              </a:tr>
              <a:tr h="118623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Income tax expense............................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6297356"/>
                  </a:ext>
                </a:extLst>
              </a:tr>
              <a:tr h="300092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    Net income.............................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$22,780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2630598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859317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6267" marR="5626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258787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F04B21-ED89-4CE0-BB1E-D96801A3A9B5}"/>
              </a:ext>
            </a:extLst>
          </p:cNvPr>
          <p:cNvCxnSpPr>
            <a:cxnSpLocks/>
          </p:cNvCxnSpPr>
          <p:nvPr/>
        </p:nvCxnSpPr>
        <p:spPr>
          <a:xfrm>
            <a:off x="2432405" y="2528974"/>
            <a:ext cx="677968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FD8F668-5075-4C07-87D1-A264DC087CA3}"/>
              </a:ext>
            </a:extLst>
          </p:cNvPr>
          <p:cNvCxnSpPr/>
          <p:nvPr/>
        </p:nvCxnSpPr>
        <p:spPr>
          <a:xfrm>
            <a:off x="8258783" y="5742555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1510F3F-9B28-4FCC-9731-416B406B7FEA}"/>
              </a:ext>
            </a:extLst>
          </p:cNvPr>
          <p:cNvCxnSpPr/>
          <p:nvPr/>
        </p:nvCxnSpPr>
        <p:spPr>
          <a:xfrm>
            <a:off x="8258783" y="5778227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0CAABB-0C29-4399-8601-61F1B4062838}"/>
              </a:ext>
            </a:extLst>
          </p:cNvPr>
          <p:cNvCxnSpPr/>
          <p:nvPr/>
        </p:nvCxnSpPr>
        <p:spPr>
          <a:xfrm>
            <a:off x="8258783" y="5081076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670F06-C698-423E-9134-F0279444FFDD}"/>
              </a:ext>
            </a:extLst>
          </p:cNvPr>
          <p:cNvCxnSpPr/>
          <p:nvPr/>
        </p:nvCxnSpPr>
        <p:spPr>
          <a:xfrm>
            <a:off x="8258783" y="5505851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57A31C-4B0D-482C-8C4B-E78DFFDD62ED}"/>
              </a:ext>
            </a:extLst>
          </p:cNvPr>
          <p:cNvCxnSpPr/>
          <p:nvPr/>
        </p:nvCxnSpPr>
        <p:spPr>
          <a:xfrm>
            <a:off x="7386537" y="4867068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DD7C63-E495-4BFB-81C7-332E673AA9E8}"/>
              </a:ext>
            </a:extLst>
          </p:cNvPr>
          <p:cNvCxnSpPr/>
          <p:nvPr/>
        </p:nvCxnSpPr>
        <p:spPr>
          <a:xfrm>
            <a:off x="6634264" y="4657923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59084D2-742D-418D-9334-D6B780FCE65B}"/>
              </a:ext>
            </a:extLst>
          </p:cNvPr>
          <p:cNvCxnSpPr/>
          <p:nvPr/>
        </p:nvCxnSpPr>
        <p:spPr>
          <a:xfrm>
            <a:off x="6614808" y="3602473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503190A-FE57-49D0-9C93-9AD582259803}"/>
              </a:ext>
            </a:extLst>
          </p:cNvPr>
          <p:cNvSpPr/>
          <p:nvPr/>
        </p:nvSpPr>
        <p:spPr>
          <a:xfrm>
            <a:off x="1371844" y="1376279"/>
            <a:ext cx="8900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Sometimes operating expenses are further detailed into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selling expenses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administrative 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expenses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(also called “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general and administrative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”) as shown below.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4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2E60F2-5F1C-404B-B067-0CD6814B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055C3E-05BB-4FBA-BBA1-7E9367C8C6B1}"/>
              </a:ext>
            </a:extLst>
          </p:cNvPr>
          <p:cNvSpPr/>
          <p:nvPr/>
        </p:nvSpPr>
        <p:spPr>
          <a:xfrm>
            <a:off x="3048000" y="306813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Income Statement,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DF3B11-0D51-4301-B7A2-09B605109E37}"/>
              </a:ext>
            </a:extLst>
          </p:cNvPr>
          <p:cNvSpPr/>
          <p:nvPr/>
        </p:nvSpPr>
        <p:spPr>
          <a:xfrm>
            <a:off x="898187" y="1926845"/>
            <a:ext cx="1129381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Generally Accepted Accounting Principles (GAAP) require that income statement items that are incidental – not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part of regular operations – be disclosed separately at the bottom of an income statement.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These items are part of a section called “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Other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There is no single list of these items, because business operations vary.  However, typical items are: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Interest revenue and interest expense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Gains and losses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Other revenues and other expenses incidental to being in business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An example is on the next slide.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28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9B2F92-6CFD-43F3-8A57-1C7C8BCB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F5A056-FB5E-4F08-8076-67079265E1A3}"/>
              </a:ext>
            </a:extLst>
          </p:cNvPr>
          <p:cNvSpPr/>
          <p:nvPr/>
        </p:nvSpPr>
        <p:spPr>
          <a:xfrm>
            <a:off x="3048000" y="61418"/>
            <a:ext cx="6096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Perpetual Inventory Method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Income Statement (partial),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82C14F-276A-49D1-868E-E8AEF965C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5225"/>
              </p:ext>
            </p:extLst>
          </p:nvPr>
        </p:nvGraphicFramePr>
        <p:xfrm>
          <a:off x="2872896" y="1426796"/>
          <a:ext cx="6653674" cy="3840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8934">
                  <a:extLst>
                    <a:ext uri="{9D8B030D-6E8A-4147-A177-3AD203B41FA5}">
                      <a16:colId xmlns:a16="http://schemas.microsoft.com/office/drawing/2014/main" val="3575825834"/>
                    </a:ext>
                  </a:extLst>
                </a:gridCol>
                <a:gridCol w="3498549">
                  <a:extLst>
                    <a:ext uri="{9D8B030D-6E8A-4147-A177-3AD203B41FA5}">
                      <a16:colId xmlns:a16="http://schemas.microsoft.com/office/drawing/2014/main" val="774352683"/>
                    </a:ext>
                  </a:extLst>
                </a:gridCol>
                <a:gridCol w="256793">
                  <a:extLst>
                    <a:ext uri="{9D8B030D-6E8A-4147-A177-3AD203B41FA5}">
                      <a16:colId xmlns:a16="http://schemas.microsoft.com/office/drawing/2014/main" val="445890026"/>
                    </a:ext>
                  </a:extLst>
                </a:gridCol>
                <a:gridCol w="896475">
                  <a:extLst>
                    <a:ext uri="{9D8B030D-6E8A-4147-A177-3AD203B41FA5}">
                      <a16:colId xmlns:a16="http://schemas.microsoft.com/office/drawing/2014/main" val="4236208816"/>
                    </a:ext>
                  </a:extLst>
                </a:gridCol>
                <a:gridCol w="827514">
                  <a:extLst>
                    <a:ext uri="{9D8B030D-6E8A-4147-A177-3AD203B41FA5}">
                      <a16:colId xmlns:a16="http://schemas.microsoft.com/office/drawing/2014/main" val="3503166929"/>
                    </a:ext>
                  </a:extLst>
                </a:gridCol>
                <a:gridCol w="896475">
                  <a:extLst>
                    <a:ext uri="{9D8B030D-6E8A-4147-A177-3AD203B41FA5}">
                      <a16:colId xmlns:a16="http://schemas.microsoft.com/office/drawing/2014/main" val="1634483194"/>
                    </a:ext>
                  </a:extLst>
                </a:gridCol>
                <a:gridCol w="138934">
                  <a:extLst>
                    <a:ext uri="{9D8B030D-6E8A-4147-A177-3AD203B41FA5}">
                      <a16:colId xmlns:a16="http://schemas.microsoft.com/office/drawing/2014/main" val="1899705498"/>
                    </a:ext>
                  </a:extLst>
                </a:gridCol>
              </a:tblGrid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449649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expenses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7697807"/>
                  </a:ext>
                </a:extLst>
              </a:tr>
              <a:tr h="19834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Advertising expense..............................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11,170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27904799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Freight-out............................................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1,200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4788282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Rent expense........................................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90076110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Wages expense.....................................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69,300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45745178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Utilities expense...................................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5,750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11495705"/>
                  </a:ext>
                </a:extLst>
              </a:tr>
              <a:tr h="19834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Total operating expenses.................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92,420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13973594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Operating income.......................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22,780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45135198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 revenues and gains 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606103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Interest revenue...................................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   600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21390760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 expenses and losses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10192760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Interest expense....................................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44089446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Loss on sale of equipment.....................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3,500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(3,700)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(3,100)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70110445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Income before tax.....................................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19,680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851709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Income tax expense..............................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93135379"/>
                  </a:ext>
                </a:extLst>
              </a:tr>
              <a:tr h="19834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     Net income.............................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$15,680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58214739"/>
                  </a:ext>
                </a:extLst>
              </a:tr>
              <a:tr h="193574"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2637" marR="5263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971045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5A4F47-0AD8-4533-9CB2-A7B3290C2D44}"/>
              </a:ext>
            </a:extLst>
          </p:cNvPr>
          <p:cNvCxnSpPr>
            <a:cxnSpLocks/>
          </p:cNvCxnSpPr>
          <p:nvPr/>
        </p:nvCxnSpPr>
        <p:spPr>
          <a:xfrm flipV="1">
            <a:off x="2872896" y="1426793"/>
            <a:ext cx="6617249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DFB5BA-D027-431F-9C92-F499F03AA6C3}"/>
              </a:ext>
            </a:extLst>
          </p:cNvPr>
          <p:cNvCxnSpPr/>
          <p:nvPr/>
        </p:nvCxnSpPr>
        <p:spPr>
          <a:xfrm>
            <a:off x="7812934" y="2921533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FD4084-2050-4157-8828-A3937FBB608B}"/>
              </a:ext>
            </a:extLst>
          </p:cNvPr>
          <p:cNvCxnSpPr/>
          <p:nvPr/>
        </p:nvCxnSpPr>
        <p:spPr>
          <a:xfrm>
            <a:off x="8696534" y="3127441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DB7CDB-361C-4F47-8A14-D739184D01B3}"/>
              </a:ext>
            </a:extLst>
          </p:cNvPr>
          <p:cNvCxnSpPr/>
          <p:nvPr/>
        </p:nvCxnSpPr>
        <p:spPr>
          <a:xfrm>
            <a:off x="8696534" y="4413105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134BF3-2F92-42EF-BDF7-66C1C3E97F6B}"/>
              </a:ext>
            </a:extLst>
          </p:cNvPr>
          <p:cNvCxnSpPr/>
          <p:nvPr/>
        </p:nvCxnSpPr>
        <p:spPr>
          <a:xfrm>
            <a:off x="7023370" y="4419591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35DD12-8056-4E41-A54C-09C4368C052E}"/>
              </a:ext>
            </a:extLst>
          </p:cNvPr>
          <p:cNvCxnSpPr/>
          <p:nvPr/>
        </p:nvCxnSpPr>
        <p:spPr>
          <a:xfrm>
            <a:off x="8696534" y="5110255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A6B382-3B97-475B-8B96-19FF777B9C11}"/>
              </a:ext>
            </a:extLst>
          </p:cNvPr>
          <p:cNvCxnSpPr/>
          <p:nvPr/>
        </p:nvCxnSpPr>
        <p:spPr>
          <a:xfrm>
            <a:off x="8696534" y="5058376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C57B14-2A68-4934-82CB-150B2A3E1098}"/>
              </a:ext>
            </a:extLst>
          </p:cNvPr>
          <p:cNvCxnSpPr/>
          <p:nvPr/>
        </p:nvCxnSpPr>
        <p:spPr>
          <a:xfrm>
            <a:off x="8696534" y="4828156"/>
            <a:ext cx="622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13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790</Words>
  <Application>Microsoft Office PowerPoint</Application>
  <PresentationFormat>Widescreen</PresentationFormat>
  <Paragraphs>843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</vt:lpstr>
      <vt:lpstr>Office Theme</vt:lpstr>
      <vt:lpstr>Basic Accounting Concepts Principles and Procedures, 2nd Edition, Volume 1  </vt:lpstr>
      <vt:lpstr>Learning Goal 14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djudie</dc:creator>
  <cp:lastModifiedBy>djudie</cp:lastModifiedBy>
  <cp:revision>24</cp:revision>
  <dcterms:created xsi:type="dcterms:W3CDTF">2018-12-14T22:56:49Z</dcterms:created>
  <dcterms:modified xsi:type="dcterms:W3CDTF">2019-01-07T17:00:07Z</dcterms:modified>
</cp:coreProperties>
</file>