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7" r:id="rId2"/>
    <p:sldId id="258" r:id="rId3"/>
    <p:sldId id="259" r:id="rId4"/>
    <p:sldId id="260" r:id="rId5"/>
    <p:sldId id="261" r:id="rId6"/>
    <p:sldId id="262" r:id="rId7"/>
    <p:sldId id="263" r:id="rId8"/>
    <p:sldId id="264" r:id="rId9"/>
    <p:sldId id="266" r:id="rId10"/>
    <p:sldId id="267" r:id="rId11"/>
    <p:sldId id="268" r:id="rId12"/>
    <p:sldId id="265"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12" userDrawn="1">
          <p15:clr>
            <a:srgbClr val="A4A3A4"/>
          </p15:clr>
        </p15:guide>
        <p15:guide id="2" pos="39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9" d="100"/>
          <a:sy n="79" d="100"/>
        </p:scale>
        <p:origin x="773" y="82"/>
      </p:cViewPr>
      <p:guideLst>
        <p:guide orient="horz" pos="2712"/>
        <p:guide pos="3912"/>
      </p:guideLst>
    </p:cSldViewPr>
  </p:slideViewPr>
  <p:notesTextViewPr>
    <p:cViewPr>
      <p:scale>
        <a:sx n="1" d="1"/>
        <a:sy n="1" d="1"/>
      </p:scale>
      <p:origin x="0" y="0"/>
    </p:cViewPr>
  </p:notesTextViewPr>
  <p:sorterViewPr>
    <p:cViewPr>
      <p:scale>
        <a:sx n="100" d="100"/>
        <a:sy n="100" d="100"/>
      </p:scale>
      <p:origin x="0" y="-893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7FD5D4-4228-44D3-B6FB-DB3BEC428F7C}" type="datetimeFigureOut">
              <a:rPr lang="en-US" smtClean="0"/>
              <a:t>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6215AE-D04C-4F12-9010-830A8609E220}" type="slidenum">
              <a:rPr lang="en-US" smtClean="0"/>
              <a:t>‹#›</a:t>
            </a:fld>
            <a:endParaRPr lang="en-US"/>
          </a:p>
        </p:txBody>
      </p:sp>
    </p:spTree>
    <p:extLst>
      <p:ext uri="{BB962C8B-B14F-4D97-AF65-F5344CB8AC3E}">
        <p14:creationId xmlns:p14="http://schemas.microsoft.com/office/powerpoint/2010/main" val="2918683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A742B-F54F-49A5-A8D5-74B606B681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C0175E-DA07-4CA9-A997-5C122153D8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46CBD7-9FCD-4744-8667-3B664A61E9CF}"/>
              </a:ext>
            </a:extLst>
          </p:cNvPr>
          <p:cNvSpPr>
            <a:spLocks noGrp="1"/>
          </p:cNvSpPr>
          <p:nvPr>
            <p:ph type="dt" sz="half" idx="10"/>
          </p:nvPr>
        </p:nvSpPr>
        <p:spPr/>
        <p:txBody>
          <a:bodyPr/>
          <a:lstStyle/>
          <a:p>
            <a:fld id="{845526F3-8DFC-41E7-A5B8-AE9416A1A27A}" type="datetime1">
              <a:rPr lang="en-US" smtClean="0"/>
              <a:t>1/7/2019</a:t>
            </a:fld>
            <a:endParaRPr lang="en-US"/>
          </a:p>
        </p:txBody>
      </p:sp>
      <p:sp>
        <p:nvSpPr>
          <p:cNvPr id="5" name="Footer Placeholder 4">
            <a:extLst>
              <a:ext uri="{FF2B5EF4-FFF2-40B4-BE49-F238E27FC236}">
                <a16:creationId xmlns:a16="http://schemas.microsoft.com/office/drawing/2014/main" id="{AF6685F3-8953-41CB-8B54-02C2FBCCD535}"/>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9D8EA5C9-F68F-483E-8D5C-C0A33F48B18E}"/>
              </a:ext>
            </a:extLst>
          </p:cNvPr>
          <p:cNvSpPr>
            <a:spLocks noGrp="1"/>
          </p:cNvSpPr>
          <p:nvPr>
            <p:ph type="sldNum" sz="quarter" idx="12"/>
          </p:nvPr>
        </p:nvSpPr>
        <p:spPr/>
        <p:txBody>
          <a:bodyPr/>
          <a:lstStyle/>
          <a:p>
            <a:fld id="{800927C5-7966-4467-B39D-6493F26DD466}" type="slidenum">
              <a:rPr lang="en-US" smtClean="0"/>
              <a:t>‹#›</a:t>
            </a:fld>
            <a:endParaRPr lang="en-US"/>
          </a:p>
        </p:txBody>
      </p:sp>
    </p:spTree>
    <p:extLst>
      <p:ext uri="{BB962C8B-B14F-4D97-AF65-F5344CB8AC3E}">
        <p14:creationId xmlns:p14="http://schemas.microsoft.com/office/powerpoint/2010/main" val="2761972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0F166-8F63-4DE1-973D-E67E7D20BB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DD0752-01F2-4566-85E6-379C325506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C6A1E1-DE78-4D34-A845-467354F5FE5F}"/>
              </a:ext>
            </a:extLst>
          </p:cNvPr>
          <p:cNvSpPr>
            <a:spLocks noGrp="1"/>
          </p:cNvSpPr>
          <p:nvPr>
            <p:ph type="dt" sz="half" idx="10"/>
          </p:nvPr>
        </p:nvSpPr>
        <p:spPr/>
        <p:txBody>
          <a:bodyPr/>
          <a:lstStyle/>
          <a:p>
            <a:fld id="{897FFC79-AB32-4E6D-87EB-5CAD37A26BC3}" type="datetime1">
              <a:rPr lang="en-US" smtClean="0"/>
              <a:t>1/7/2019</a:t>
            </a:fld>
            <a:endParaRPr lang="en-US"/>
          </a:p>
        </p:txBody>
      </p:sp>
      <p:sp>
        <p:nvSpPr>
          <p:cNvPr id="5" name="Footer Placeholder 4">
            <a:extLst>
              <a:ext uri="{FF2B5EF4-FFF2-40B4-BE49-F238E27FC236}">
                <a16:creationId xmlns:a16="http://schemas.microsoft.com/office/drawing/2014/main" id="{CC053926-ED75-42BC-A664-B3A840219D32}"/>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407835EC-6FBB-49DA-905D-99D46FF8351C}"/>
              </a:ext>
            </a:extLst>
          </p:cNvPr>
          <p:cNvSpPr>
            <a:spLocks noGrp="1"/>
          </p:cNvSpPr>
          <p:nvPr>
            <p:ph type="sldNum" sz="quarter" idx="12"/>
          </p:nvPr>
        </p:nvSpPr>
        <p:spPr/>
        <p:txBody>
          <a:bodyPr/>
          <a:lstStyle/>
          <a:p>
            <a:fld id="{800927C5-7966-4467-B39D-6493F26DD466}" type="slidenum">
              <a:rPr lang="en-US" smtClean="0"/>
              <a:t>‹#›</a:t>
            </a:fld>
            <a:endParaRPr lang="en-US"/>
          </a:p>
        </p:txBody>
      </p:sp>
    </p:spTree>
    <p:extLst>
      <p:ext uri="{BB962C8B-B14F-4D97-AF65-F5344CB8AC3E}">
        <p14:creationId xmlns:p14="http://schemas.microsoft.com/office/powerpoint/2010/main" val="91675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878C89-ECF2-42FD-A379-37E75A82F0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CABC82-F820-48F9-A9A9-8F55AB720C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D4DD7E-3772-4708-83B9-A42B7D02074E}"/>
              </a:ext>
            </a:extLst>
          </p:cNvPr>
          <p:cNvSpPr>
            <a:spLocks noGrp="1"/>
          </p:cNvSpPr>
          <p:nvPr>
            <p:ph type="dt" sz="half" idx="10"/>
          </p:nvPr>
        </p:nvSpPr>
        <p:spPr/>
        <p:txBody>
          <a:bodyPr/>
          <a:lstStyle/>
          <a:p>
            <a:fld id="{DF67C402-DF12-4E09-8728-C9A3C07F6F72}" type="datetime1">
              <a:rPr lang="en-US" smtClean="0"/>
              <a:t>1/7/2019</a:t>
            </a:fld>
            <a:endParaRPr lang="en-US"/>
          </a:p>
        </p:txBody>
      </p:sp>
      <p:sp>
        <p:nvSpPr>
          <p:cNvPr id="5" name="Footer Placeholder 4">
            <a:extLst>
              <a:ext uri="{FF2B5EF4-FFF2-40B4-BE49-F238E27FC236}">
                <a16:creationId xmlns:a16="http://schemas.microsoft.com/office/drawing/2014/main" id="{710E2FDB-1590-4876-8CE7-3BC0C39A216A}"/>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6315EE10-EA24-4ED4-AA1B-1E83CA25F9B8}"/>
              </a:ext>
            </a:extLst>
          </p:cNvPr>
          <p:cNvSpPr>
            <a:spLocks noGrp="1"/>
          </p:cNvSpPr>
          <p:nvPr>
            <p:ph type="sldNum" sz="quarter" idx="12"/>
          </p:nvPr>
        </p:nvSpPr>
        <p:spPr/>
        <p:txBody>
          <a:bodyPr/>
          <a:lstStyle/>
          <a:p>
            <a:fld id="{800927C5-7966-4467-B39D-6493F26DD466}" type="slidenum">
              <a:rPr lang="en-US" smtClean="0"/>
              <a:t>‹#›</a:t>
            </a:fld>
            <a:endParaRPr lang="en-US"/>
          </a:p>
        </p:txBody>
      </p:sp>
    </p:spTree>
    <p:extLst>
      <p:ext uri="{BB962C8B-B14F-4D97-AF65-F5344CB8AC3E}">
        <p14:creationId xmlns:p14="http://schemas.microsoft.com/office/powerpoint/2010/main" val="4090499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E978-9E59-4284-99C0-4B79C3A145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C4C820-D1FF-43BC-8B92-88EAA5EF187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15D77B-86D6-46E2-9DAB-10C6C2060B80}"/>
              </a:ext>
            </a:extLst>
          </p:cNvPr>
          <p:cNvSpPr>
            <a:spLocks noGrp="1"/>
          </p:cNvSpPr>
          <p:nvPr>
            <p:ph type="dt" sz="half" idx="10"/>
          </p:nvPr>
        </p:nvSpPr>
        <p:spPr/>
        <p:txBody>
          <a:bodyPr/>
          <a:lstStyle/>
          <a:p>
            <a:fld id="{23DA229C-9406-482E-A7B5-6C8131A85C15}" type="datetime1">
              <a:rPr lang="en-US" smtClean="0"/>
              <a:t>1/7/2019</a:t>
            </a:fld>
            <a:endParaRPr lang="en-US"/>
          </a:p>
        </p:txBody>
      </p:sp>
      <p:sp>
        <p:nvSpPr>
          <p:cNvPr id="5" name="Footer Placeholder 4">
            <a:extLst>
              <a:ext uri="{FF2B5EF4-FFF2-40B4-BE49-F238E27FC236}">
                <a16:creationId xmlns:a16="http://schemas.microsoft.com/office/drawing/2014/main" id="{00E99432-DD2E-4EBA-A79B-8128367F6344}"/>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4EF67132-6DCE-4128-9E13-B1867F4FE860}"/>
              </a:ext>
            </a:extLst>
          </p:cNvPr>
          <p:cNvSpPr>
            <a:spLocks noGrp="1"/>
          </p:cNvSpPr>
          <p:nvPr>
            <p:ph type="sldNum" sz="quarter" idx="12"/>
          </p:nvPr>
        </p:nvSpPr>
        <p:spPr/>
        <p:txBody>
          <a:bodyPr/>
          <a:lstStyle/>
          <a:p>
            <a:fld id="{800927C5-7966-4467-B39D-6493F26DD466}" type="slidenum">
              <a:rPr lang="en-US" smtClean="0"/>
              <a:t>‹#›</a:t>
            </a:fld>
            <a:endParaRPr lang="en-US"/>
          </a:p>
        </p:txBody>
      </p:sp>
    </p:spTree>
    <p:extLst>
      <p:ext uri="{BB962C8B-B14F-4D97-AF65-F5344CB8AC3E}">
        <p14:creationId xmlns:p14="http://schemas.microsoft.com/office/powerpoint/2010/main" val="3915654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15D16-FF4B-4FC2-9B19-1CFF66D7B9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587409-4154-4327-8116-C62BAF6FA3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4E7F972-FD15-4483-8228-F7585A3EF883}"/>
              </a:ext>
            </a:extLst>
          </p:cNvPr>
          <p:cNvSpPr>
            <a:spLocks noGrp="1"/>
          </p:cNvSpPr>
          <p:nvPr>
            <p:ph type="dt" sz="half" idx="10"/>
          </p:nvPr>
        </p:nvSpPr>
        <p:spPr/>
        <p:txBody>
          <a:bodyPr/>
          <a:lstStyle/>
          <a:p>
            <a:fld id="{6ABC2778-7187-4609-B526-A30FF51D9AF6}" type="datetime1">
              <a:rPr lang="en-US" smtClean="0"/>
              <a:t>1/7/2019</a:t>
            </a:fld>
            <a:endParaRPr lang="en-US"/>
          </a:p>
        </p:txBody>
      </p:sp>
      <p:sp>
        <p:nvSpPr>
          <p:cNvPr id="5" name="Footer Placeholder 4">
            <a:extLst>
              <a:ext uri="{FF2B5EF4-FFF2-40B4-BE49-F238E27FC236}">
                <a16:creationId xmlns:a16="http://schemas.microsoft.com/office/drawing/2014/main" id="{186F3D32-D760-47FC-B956-CCD02B5AB30B}"/>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3E3F3028-2D40-49FF-ACCF-7A52BBB4BC22}"/>
              </a:ext>
            </a:extLst>
          </p:cNvPr>
          <p:cNvSpPr>
            <a:spLocks noGrp="1"/>
          </p:cNvSpPr>
          <p:nvPr>
            <p:ph type="sldNum" sz="quarter" idx="12"/>
          </p:nvPr>
        </p:nvSpPr>
        <p:spPr/>
        <p:txBody>
          <a:bodyPr/>
          <a:lstStyle/>
          <a:p>
            <a:fld id="{800927C5-7966-4467-B39D-6493F26DD466}" type="slidenum">
              <a:rPr lang="en-US" smtClean="0"/>
              <a:t>‹#›</a:t>
            </a:fld>
            <a:endParaRPr lang="en-US"/>
          </a:p>
        </p:txBody>
      </p:sp>
    </p:spTree>
    <p:extLst>
      <p:ext uri="{BB962C8B-B14F-4D97-AF65-F5344CB8AC3E}">
        <p14:creationId xmlns:p14="http://schemas.microsoft.com/office/powerpoint/2010/main" val="240418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C53D3-3039-4727-BFB4-0FAD10DABB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96D2F6-EB23-4E95-9654-9A17CCA28F5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795B54-9E39-4074-9874-91D39EEFDFF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F3C6FC-D899-47F7-AFFF-10A5D5C3FD02}"/>
              </a:ext>
            </a:extLst>
          </p:cNvPr>
          <p:cNvSpPr>
            <a:spLocks noGrp="1"/>
          </p:cNvSpPr>
          <p:nvPr>
            <p:ph type="dt" sz="half" idx="10"/>
          </p:nvPr>
        </p:nvSpPr>
        <p:spPr/>
        <p:txBody>
          <a:bodyPr/>
          <a:lstStyle/>
          <a:p>
            <a:fld id="{0B52D597-1A23-4BA4-A626-3DBAFA51BC39}" type="datetime1">
              <a:rPr lang="en-US" smtClean="0"/>
              <a:t>1/7/2019</a:t>
            </a:fld>
            <a:endParaRPr lang="en-US"/>
          </a:p>
        </p:txBody>
      </p:sp>
      <p:sp>
        <p:nvSpPr>
          <p:cNvPr id="6" name="Footer Placeholder 5">
            <a:extLst>
              <a:ext uri="{FF2B5EF4-FFF2-40B4-BE49-F238E27FC236}">
                <a16:creationId xmlns:a16="http://schemas.microsoft.com/office/drawing/2014/main" id="{9BDA8BA3-89FA-4436-BB9E-DD0ABE6ECEAA}"/>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D84AADBE-1AA6-4C53-8AB4-41BE96277E27}"/>
              </a:ext>
            </a:extLst>
          </p:cNvPr>
          <p:cNvSpPr>
            <a:spLocks noGrp="1"/>
          </p:cNvSpPr>
          <p:nvPr>
            <p:ph type="sldNum" sz="quarter" idx="12"/>
          </p:nvPr>
        </p:nvSpPr>
        <p:spPr/>
        <p:txBody>
          <a:bodyPr/>
          <a:lstStyle/>
          <a:p>
            <a:fld id="{800927C5-7966-4467-B39D-6493F26DD466}" type="slidenum">
              <a:rPr lang="en-US" smtClean="0"/>
              <a:t>‹#›</a:t>
            </a:fld>
            <a:endParaRPr lang="en-US"/>
          </a:p>
        </p:txBody>
      </p:sp>
    </p:spTree>
    <p:extLst>
      <p:ext uri="{BB962C8B-B14F-4D97-AF65-F5344CB8AC3E}">
        <p14:creationId xmlns:p14="http://schemas.microsoft.com/office/powerpoint/2010/main" val="4290401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4DE58-AB85-471F-9FD6-AEB99F3BBC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13FEF2-EDA4-46B8-A890-4A4CC1FEEF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8C6BF5-161F-4E3E-9E89-92B89FDE3E2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5CBEC-1001-46C4-9D1D-BDAA90E575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FE42E29-19A5-4573-8B55-9EBA58D86B4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BDC70C-CAED-48DF-B290-40221D78D122}"/>
              </a:ext>
            </a:extLst>
          </p:cNvPr>
          <p:cNvSpPr>
            <a:spLocks noGrp="1"/>
          </p:cNvSpPr>
          <p:nvPr>
            <p:ph type="dt" sz="half" idx="10"/>
          </p:nvPr>
        </p:nvSpPr>
        <p:spPr/>
        <p:txBody>
          <a:bodyPr/>
          <a:lstStyle/>
          <a:p>
            <a:fld id="{49006AFA-F538-499F-8E9B-07223C7A1537}" type="datetime1">
              <a:rPr lang="en-US" smtClean="0"/>
              <a:t>1/7/2019</a:t>
            </a:fld>
            <a:endParaRPr lang="en-US"/>
          </a:p>
        </p:txBody>
      </p:sp>
      <p:sp>
        <p:nvSpPr>
          <p:cNvPr id="8" name="Footer Placeholder 7">
            <a:extLst>
              <a:ext uri="{FF2B5EF4-FFF2-40B4-BE49-F238E27FC236}">
                <a16:creationId xmlns:a16="http://schemas.microsoft.com/office/drawing/2014/main" id="{CBB0F619-5D0D-48E8-B62F-49BFC5ABB142}"/>
              </a:ext>
            </a:extLst>
          </p:cNvPr>
          <p:cNvSpPr>
            <a:spLocks noGrp="1"/>
          </p:cNvSpPr>
          <p:nvPr>
            <p:ph type="ftr" sz="quarter" idx="11"/>
          </p:nvPr>
        </p:nvSpPr>
        <p:spPr/>
        <p:txBody>
          <a:bodyPr/>
          <a:lstStyle/>
          <a:p>
            <a:r>
              <a:rPr lang="en-US"/>
              <a:t>© Copyright 2018 Worthy and James Publishing</a:t>
            </a:r>
          </a:p>
        </p:txBody>
      </p:sp>
      <p:sp>
        <p:nvSpPr>
          <p:cNvPr id="9" name="Slide Number Placeholder 8">
            <a:extLst>
              <a:ext uri="{FF2B5EF4-FFF2-40B4-BE49-F238E27FC236}">
                <a16:creationId xmlns:a16="http://schemas.microsoft.com/office/drawing/2014/main" id="{91C6E9F0-EDCC-479F-BFD4-8B90662C1529}"/>
              </a:ext>
            </a:extLst>
          </p:cNvPr>
          <p:cNvSpPr>
            <a:spLocks noGrp="1"/>
          </p:cNvSpPr>
          <p:nvPr>
            <p:ph type="sldNum" sz="quarter" idx="12"/>
          </p:nvPr>
        </p:nvSpPr>
        <p:spPr/>
        <p:txBody>
          <a:bodyPr/>
          <a:lstStyle/>
          <a:p>
            <a:fld id="{800927C5-7966-4467-B39D-6493F26DD466}" type="slidenum">
              <a:rPr lang="en-US" smtClean="0"/>
              <a:t>‹#›</a:t>
            </a:fld>
            <a:endParaRPr lang="en-US"/>
          </a:p>
        </p:txBody>
      </p:sp>
    </p:spTree>
    <p:extLst>
      <p:ext uri="{BB962C8B-B14F-4D97-AF65-F5344CB8AC3E}">
        <p14:creationId xmlns:p14="http://schemas.microsoft.com/office/powerpoint/2010/main" val="416991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9B19E-6CE2-4FD4-A2B8-0C54F95139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74249F-EE3C-42C1-ABDB-3938592AE2B9}"/>
              </a:ext>
            </a:extLst>
          </p:cNvPr>
          <p:cNvSpPr>
            <a:spLocks noGrp="1"/>
          </p:cNvSpPr>
          <p:nvPr>
            <p:ph type="dt" sz="half" idx="10"/>
          </p:nvPr>
        </p:nvSpPr>
        <p:spPr/>
        <p:txBody>
          <a:bodyPr/>
          <a:lstStyle/>
          <a:p>
            <a:fld id="{2068DDBA-811B-4BA5-B822-6081F81C438D}" type="datetime1">
              <a:rPr lang="en-US" smtClean="0"/>
              <a:t>1/7/2019</a:t>
            </a:fld>
            <a:endParaRPr lang="en-US"/>
          </a:p>
        </p:txBody>
      </p:sp>
      <p:sp>
        <p:nvSpPr>
          <p:cNvPr id="4" name="Footer Placeholder 3">
            <a:extLst>
              <a:ext uri="{FF2B5EF4-FFF2-40B4-BE49-F238E27FC236}">
                <a16:creationId xmlns:a16="http://schemas.microsoft.com/office/drawing/2014/main" id="{4DDE9A8A-A7A4-4E81-9F20-4EE2531B80EC}"/>
              </a:ext>
            </a:extLst>
          </p:cNvPr>
          <p:cNvSpPr>
            <a:spLocks noGrp="1"/>
          </p:cNvSpPr>
          <p:nvPr>
            <p:ph type="ftr" sz="quarter" idx="11"/>
          </p:nvPr>
        </p:nvSpPr>
        <p:spPr/>
        <p:txBody>
          <a:bodyPr/>
          <a:lstStyle/>
          <a:p>
            <a:r>
              <a:rPr lang="en-US"/>
              <a:t>© Copyright 2018 Worthy and James Publishing</a:t>
            </a:r>
          </a:p>
        </p:txBody>
      </p:sp>
      <p:sp>
        <p:nvSpPr>
          <p:cNvPr id="5" name="Slide Number Placeholder 4">
            <a:extLst>
              <a:ext uri="{FF2B5EF4-FFF2-40B4-BE49-F238E27FC236}">
                <a16:creationId xmlns:a16="http://schemas.microsoft.com/office/drawing/2014/main" id="{8221FA2A-278B-43CE-85DD-85FC92A2CA09}"/>
              </a:ext>
            </a:extLst>
          </p:cNvPr>
          <p:cNvSpPr>
            <a:spLocks noGrp="1"/>
          </p:cNvSpPr>
          <p:nvPr>
            <p:ph type="sldNum" sz="quarter" idx="12"/>
          </p:nvPr>
        </p:nvSpPr>
        <p:spPr/>
        <p:txBody>
          <a:bodyPr/>
          <a:lstStyle/>
          <a:p>
            <a:fld id="{800927C5-7966-4467-B39D-6493F26DD466}" type="slidenum">
              <a:rPr lang="en-US" smtClean="0"/>
              <a:t>‹#›</a:t>
            </a:fld>
            <a:endParaRPr lang="en-US"/>
          </a:p>
        </p:txBody>
      </p:sp>
    </p:spTree>
    <p:extLst>
      <p:ext uri="{BB962C8B-B14F-4D97-AF65-F5344CB8AC3E}">
        <p14:creationId xmlns:p14="http://schemas.microsoft.com/office/powerpoint/2010/main" val="1604311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F71585-E82B-4EE3-9D39-0768DF68AC40}"/>
              </a:ext>
            </a:extLst>
          </p:cNvPr>
          <p:cNvSpPr>
            <a:spLocks noGrp="1"/>
          </p:cNvSpPr>
          <p:nvPr>
            <p:ph type="dt" sz="half" idx="10"/>
          </p:nvPr>
        </p:nvSpPr>
        <p:spPr/>
        <p:txBody>
          <a:bodyPr/>
          <a:lstStyle/>
          <a:p>
            <a:fld id="{629BB843-ADBA-49DF-8C89-22BE4FE45243}" type="datetime1">
              <a:rPr lang="en-US" smtClean="0"/>
              <a:t>1/7/2019</a:t>
            </a:fld>
            <a:endParaRPr lang="en-US"/>
          </a:p>
        </p:txBody>
      </p:sp>
      <p:sp>
        <p:nvSpPr>
          <p:cNvPr id="3" name="Footer Placeholder 2">
            <a:extLst>
              <a:ext uri="{FF2B5EF4-FFF2-40B4-BE49-F238E27FC236}">
                <a16:creationId xmlns:a16="http://schemas.microsoft.com/office/drawing/2014/main" id="{A37BD1E7-8E9A-4572-8C1E-0E9F2EDCEC71}"/>
              </a:ext>
            </a:extLst>
          </p:cNvPr>
          <p:cNvSpPr>
            <a:spLocks noGrp="1"/>
          </p:cNvSpPr>
          <p:nvPr>
            <p:ph type="ftr" sz="quarter" idx="11"/>
          </p:nvPr>
        </p:nvSpPr>
        <p:spPr/>
        <p:txBody>
          <a:bodyPr/>
          <a:lstStyle/>
          <a:p>
            <a:r>
              <a:rPr lang="en-US"/>
              <a:t>© Copyright 2018 Worthy and James Publishing</a:t>
            </a:r>
          </a:p>
        </p:txBody>
      </p:sp>
      <p:sp>
        <p:nvSpPr>
          <p:cNvPr id="4" name="Slide Number Placeholder 3">
            <a:extLst>
              <a:ext uri="{FF2B5EF4-FFF2-40B4-BE49-F238E27FC236}">
                <a16:creationId xmlns:a16="http://schemas.microsoft.com/office/drawing/2014/main" id="{A4E31F24-3021-4794-87E5-8F8C82542397}"/>
              </a:ext>
            </a:extLst>
          </p:cNvPr>
          <p:cNvSpPr>
            <a:spLocks noGrp="1"/>
          </p:cNvSpPr>
          <p:nvPr>
            <p:ph type="sldNum" sz="quarter" idx="12"/>
          </p:nvPr>
        </p:nvSpPr>
        <p:spPr/>
        <p:txBody>
          <a:bodyPr/>
          <a:lstStyle/>
          <a:p>
            <a:fld id="{800927C5-7966-4467-B39D-6493F26DD466}" type="slidenum">
              <a:rPr lang="en-US" smtClean="0"/>
              <a:t>‹#›</a:t>
            </a:fld>
            <a:endParaRPr lang="en-US"/>
          </a:p>
        </p:txBody>
      </p:sp>
    </p:spTree>
    <p:extLst>
      <p:ext uri="{BB962C8B-B14F-4D97-AF65-F5344CB8AC3E}">
        <p14:creationId xmlns:p14="http://schemas.microsoft.com/office/powerpoint/2010/main" val="2760792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BACEC-03A6-44F9-9AEC-24FBA584F7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FFD285-D3EF-4320-B8F7-D71DE16F34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BCC46D-F773-4A34-AA2A-7E193A0549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D196158-3D9F-4E35-A1F7-4BCD3120CF88}"/>
              </a:ext>
            </a:extLst>
          </p:cNvPr>
          <p:cNvSpPr>
            <a:spLocks noGrp="1"/>
          </p:cNvSpPr>
          <p:nvPr>
            <p:ph type="dt" sz="half" idx="10"/>
          </p:nvPr>
        </p:nvSpPr>
        <p:spPr/>
        <p:txBody>
          <a:bodyPr/>
          <a:lstStyle/>
          <a:p>
            <a:fld id="{9723D5B3-0CE6-45D9-9071-6C7FA2D54B1F}" type="datetime1">
              <a:rPr lang="en-US" smtClean="0"/>
              <a:t>1/7/2019</a:t>
            </a:fld>
            <a:endParaRPr lang="en-US"/>
          </a:p>
        </p:txBody>
      </p:sp>
      <p:sp>
        <p:nvSpPr>
          <p:cNvPr id="6" name="Footer Placeholder 5">
            <a:extLst>
              <a:ext uri="{FF2B5EF4-FFF2-40B4-BE49-F238E27FC236}">
                <a16:creationId xmlns:a16="http://schemas.microsoft.com/office/drawing/2014/main" id="{9B46D4DD-4651-4DE1-B1D8-F99C6B32878C}"/>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B9852062-CB6E-475F-B980-395476859C20}"/>
              </a:ext>
            </a:extLst>
          </p:cNvPr>
          <p:cNvSpPr>
            <a:spLocks noGrp="1"/>
          </p:cNvSpPr>
          <p:nvPr>
            <p:ph type="sldNum" sz="quarter" idx="12"/>
          </p:nvPr>
        </p:nvSpPr>
        <p:spPr/>
        <p:txBody>
          <a:bodyPr/>
          <a:lstStyle/>
          <a:p>
            <a:fld id="{800927C5-7966-4467-B39D-6493F26DD466}" type="slidenum">
              <a:rPr lang="en-US" smtClean="0"/>
              <a:t>‹#›</a:t>
            </a:fld>
            <a:endParaRPr lang="en-US"/>
          </a:p>
        </p:txBody>
      </p:sp>
    </p:spTree>
    <p:extLst>
      <p:ext uri="{BB962C8B-B14F-4D97-AF65-F5344CB8AC3E}">
        <p14:creationId xmlns:p14="http://schemas.microsoft.com/office/powerpoint/2010/main" val="315260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AD99B-4F72-43B9-B7B1-0E48A20985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9A331B-E0DD-467C-A2E6-DBF32D0F78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27207D-73E2-4F0D-93F2-7657AC3D63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AABBAB-8095-49CA-BD4D-1F803E2BF1CB}"/>
              </a:ext>
            </a:extLst>
          </p:cNvPr>
          <p:cNvSpPr>
            <a:spLocks noGrp="1"/>
          </p:cNvSpPr>
          <p:nvPr>
            <p:ph type="dt" sz="half" idx="10"/>
          </p:nvPr>
        </p:nvSpPr>
        <p:spPr/>
        <p:txBody>
          <a:bodyPr/>
          <a:lstStyle/>
          <a:p>
            <a:fld id="{5F70C530-1A2A-4277-9D4E-C61677ECA29E}" type="datetime1">
              <a:rPr lang="en-US" smtClean="0"/>
              <a:t>1/7/2019</a:t>
            </a:fld>
            <a:endParaRPr lang="en-US"/>
          </a:p>
        </p:txBody>
      </p:sp>
      <p:sp>
        <p:nvSpPr>
          <p:cNvPr id="6" name="Footer Placeholder 5">
            <a:extLst>
              <a:ext uri="{FF2B5EF4-FFF2-40B4-BE49-F238E27FC236}">
                <a16:creationId xmlns:a16="http://schemas.microsoft.com/office/drawing/2014/main" id="{B56CEB96-EF93-41BF-BE28-F26572CFD846}"/>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440A1785-BA7C-4EB2-A0BA-8538543D30AC}"/>
              </a:ext>
            </a:extLst>
          </p:cNvPr>
          <p:cNvSpPr>
            <a:spLocks noGrp="1"/>
          </p:cNvSpPr>
          <p:nvPr>
            <p:ph type="sldNum" sz="quarter" idx="12"/>
          </p:nvPr>
        </p:nvSpPr>
        <p:spPr/>
        <p:txBody>
          <a:bodyPr/>
          <a:lstStyle/>
          <a:p>
            <a:fld id="{800927C5-7966-4467-B39D-6493F26DD466}" type="slidenum">
              <a:rPr lang="en-US" smtClean="0"/>
              <a:t>‹#›</a:t>
            </a:fld>
            <a:endParaRPr lang="en-US"/>
          </a:p>
        </p:txBody>
      </p:sp>
    </p:spTree>
    <p:extLst>
      <p:ext uri="{BB962C8B-B14F-4D97-AF65-F5344CB8AC3E}">
        <p14:creationId xmlns:p14="http://schemas.microsoft.com/office/powerpoint/2010/main" val="1586595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01ACBC-5607-4BBB-B1FB-09A121CFD2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5682F1-2EE2-4061-B4D7-E6E88A2279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CE0869-EDBB-4211-9F00-C55FA1500C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D7658-2D27-4562-9FA1-C26FEBB4F840}" type="datetime1">
              <a:rPr lang="en-US" smtClean="0"/>
              <a:t>1/7/2019</a:t>
            </a:fld>
            <a:endParaRPr lang="en-US"/>
          </a:p>
        </p:txBody>
      </p:sp>
      <p:sp>
        <p:nvSpPr>
          <p:cNvPr id="5" name="Footer Placeholder 4">
            <a:extLst>
              <a:ext uri="{FF2B5EF4-FFF2-40B4-BE49-F238E27FC236}">
                <a16:creationId xmlns:a16="http://schemas.microsoft.com/office/drawing/2014/main" id="{7DAD8A92-7F9E-4E2E-A185-C0EF90EB5E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a:extLst>
              <a:ext uri="{FF2B5EF4-FFF2-40B4-BE49-F238E27FC236}">
                <a16:creationId xmlns:a16="http://schemas.microsoft.com/office/drawing/2014/main" id="{C33DFCF9-2543-4AEF-A3FE-71D9252993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927C5-7966-4467-B39D-6493F26DD466}" type="slidenum">
              <a:rPr lang="en-US" smtClean="0"/>
              <a:t>‹#›</a:t>
            </a:fld>
            <a:endParaRPr lang="en-US"/>
          </a:p>
        </p:txBody>
      </p:sp>
    </p:spTree>
    <p:extLst>
      <p:ext uri="{BB962C8B-B14F-4D97-AF65-F5344CB8AC3E}">
        <p14:creationId xmlns:p14="http://schemas.microsoft.com/office/powerpoint/2010/main" val="1046925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2 </a:t>
            </a:r>
            <a:br>
              <a:rPr lang="en-US" sz="4700" dirty="0">
                <a:solidFill>
                  <a:schemeClr val="bg1"/>
                </a:solidFill>
              </a:rPr>
            </a:br>
            <a:endParaRPr lang="en-US" sz="4700" dirty="0">
              <a:solidFill>
                <a:schemeClr val="bg1"/>
              </a:solidFill>
            </a:endParaRPr>
          </a:p>
        </p:txBody>
      </p:sp>
      <p:pic>
        <p:nvPicPr>
          <p:cNvPr id="8" name="Picture 7">
            <a:extLst>
              <a:ext uri="{FF2B5EF4-FFF2-40B4-BE49-F238E27FC236}">
                <a16:creationId xmlns:a16="http://schemas.microsoft.com/office/drawing/2014/main" id="{A7F7E53F-6776-47ED-98DE-15ACDA23F7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343924" cy="6858000"/>
          </a:xfrm>
          <a:prstGeom prst="rect">
            <a:avLst/>
          </a:prstGeom>
        </p:spPr>
      </p:pic>
    </p:spTree>
    <p:extLst>
      <p:ext uri="{BB962C8B-B14F-4D97-AF65-F5344CB8AC3E}">
        <p14:creationId xmlns:p14="http://schemas.microsoft.com/office/powerpoint/2010/main" val="2988368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15F450A-DCC0-4AB5-ADF7-46A927F45754}"/>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E96BA776-35DC-466C-A665-E1B8263E0929}"/>
              </a:ext>
            </a:extLst>
          </p:cNvPr>
          <p:cNvSpPr/>
          <p:nvPr/>
        </p:nvSpPr>
        <p:spPr>
          <a:xfrm>
            <a:off x="3878093" y="306581"/>
            <a:ext cx="4863832" cy="523220"/>
          </a:xfrm>
          <a:prstGeom prst="rect">
            <a:avLst/>
          </a:prstGeom>
        </p:spPr>
        <p:txBody>
          <a:bodyPr wrap="non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Subsidiary Ledgers,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F7CB59C-8E33-4F5C-834A-10B1495F6EF6}"/>
              </a:ext>
            </a:extLst>
          </p:cNvPr>
          <p:cNvSpPr/>
          <p:nvPr/>
        </p:nvSpPr>
        <p:spPr>
          <a:xfrm>
            <a:off x="1277566" y="1634826"/>
            <a:ext cx="10914434" cy="2577629"/>
          </a:xfrm>
          <a:prstGeom prst="rect">
            <a:avLst/>
          </a:prstGeom>
        </p:spPr>
        <p:txBody>
          <a:bodyPr wrap="square">
            <a:spAutoFit/>
          </a:bodyPr>
          <a:lstStyle/>
          <a:p>
            <a:pP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Did you notice...?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lgn="ct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In the example, the accounts receivable changes during the period are in green (increase) and red (decrease).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Individual increases and decreases are posted in the subsidiary accounts.  Only the period totals are posted in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the controlling account.  Individual changes are not repeated in the controlling account.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 The balances of the total subsidiary accounts always equal the balances in the controlling account.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344748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FE06F6C-651F-46AB-B101-6717C3405C3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09577F6-06B0-409E-90BD-536C2AC23174}"/>
              </a:ext>
            </a:extLst>
          </p:cNvPr>
          <p:cNvSpPr/>
          <p:nvPr/>
        </p:nvSpPr>
        <p:spPr>
          <a:xfrm>
            <a:off x="4926928" y="136525"/>
            <a:ext cx="2707794" cy="523220"/>
          </a:xfrm>
          <a:prstGeom prst="rect">
            <a:avLst/>
          </a:prstGeom>
        </p:spPr>
        <p:txBody>
          <a:bodyPr wrap="non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5AC5D19-D048-4A50-8433-AB2ADB9EF672}"/>
              </a:ext>
            </a:extLst>
          </p:cNvPr>
          <p:cNvSpPr/>
          <p:nvPr/>
        </p:nvSpPr>
        <p:spPr>
          <a:xfrm>
            <a:off x="466928" y="1100185"/>
            <a:ext cx="11725072" cy="5909310"/>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Up to this point we have used only one kind of journal: the general journal.  It is called a “general’ journal because</a:t>
            </a: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any kind of transaction can be recorded in it.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An important addition to most accounting systems is the use of special journals. A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special journal</a:t>
            </a:r>
            <a:r>
              <a:rPr lang="en-US" dirty="0">
                <a:latin typeface="Times" panose="02020603050405020304" pitchFamily="18" charset="0"/>
                <a:ea typeface="MS Mincho" panose="02020609040205080304" pitchFamily="49" charset="-128"/>
                <a:cs typeface="Times New Roman" panose="02020603050405020304" pitchFamily="18" charset="0"/>
              </a:rPr>
              <a:t> is a journal that is designed to record only a specified type of transaction.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Why use special journals?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100" dirty="0">
                <a:effectLst/>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 In a manual accounting system, the design of special journal allows transaction debits and credits to be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entered quickly and greatly improves the posting speed into ledger accounts.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100" dirty="0">
                <a:effectLst/>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 Special journals serve as a single data source for the same kind of recurring transactions.  For example, all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payments can be located in a cash payments journal.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1100" dirty="0">
                <a:effectLst/>
                <a:latin typeface="Times" panose="02020603050405020304" pitchFamily="18" charset="0"/>
                <a:ea typeface="MS Mincho" panose="02020609040205080304" pitchFamily="49" charset="-128"/>
                <a:cs typeface="Times New Roman" panose="02020603050405020304" pitchFamily="18" charset="0"/>
              </a:rPr>
              <a:t>         • </a:t>
            </a:r>
            <a:r>
              <a:rPr lang="en-US" dirty="0">
                <a:latin typeface="Times" panose="02020603050405020304" pitchFamily="18" charset="0"/>
                <a:ea typeface="MS Mincho" panose="02020609040205080304" pitchFamily="49" charset="-128"/>
                <a:cs typeface="Times New Roman" panose="02020603050405020304" pitchFamily="18" charset="0"/>
              </a:rPr>
              <a:t> Special journals are very adaptable to computerized accounting systems, although their use is somewhat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different.  In a computerized system, special journals are primarily used as data sources rather than for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entering debits and credits.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093681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BADA285-0E28-4ADB-9E57-2147D458DC7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9F10260-89F5-4E4E-BCA2-06F705DACD34}"/>
              </a:ext>
            </a:extLst>
          </p:cNvPr>
          <p:cNvSpPr/>
          <p:nvPr/>
        </p:nvSpPr>
        <p:spPr>
          <a:xfrm>
            <a:off x="4175415" y="136525"/>
            <a:ext cx="4405373" cy="523220"/>
          </a:xfrm>
          <a:prstGeom prst="rect">
            <a:avLst/>
          </a:prstGeom>
        </p:spPr>
        <p:txBody>
          <a:bodyPr wrap="non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64A1BBD4-0B58-4666-8491-CC4DDCBA0288}"/>
              </a:ext>
            </a:extLst>
          </p:cNvPr>
          <p:cNvSpPr/>
          <p:nvPr/>
        </p:nvSpPr>
        <p:spPr>
          <a:xfrm>
            <a:off x="308042" y="1092517"/>
            <a:ext cx="11575915" cy="4431983"/>
          </a:xfrm>
          <a:prstGeom prst="rect">
            <a:avLst/>
          </a:prstGeom>
        </p:spPr>
        <p:txBody>
          <a:bodyPr wrap="square">
            <a:spAutoFit/>
          </a:bodyPr>
          <a:lstStyle/>
          <a:p>
            <a:pP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A special journal can be created for any type of transaction.  However, the use of a special journal is practical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only for transactions that frequently occur.   For that reason, these are the typical special journals in most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businesses: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00050" marR="0" indent="-40005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indent="-3429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100" dirty="0">
                <a:effectLst/>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Purchases journal</a:t>
            </a:r>
            <a:r>
              <a:rPr lang="en-US" dirty="0">
                <a:latin typeface="Times" panose="02020603050405020304" pitchFamily="18" charset="0"/>
                <a:ea typeface="MS Mincho" panose="02020609040205080304" pitchFamily="49" charset="-128"/>
                <a:cs typeface="Times New Roman" panose="02020603050405020304" pitchFamily="18" charset="0"/>
              </a:rPr>
              <a:t>: For all purchases on account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indent="-3429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indent="-3429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100" dirty="0">
                <a:effectLst/>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Sales journal</a:t>
            </a:r>
            <a:r>
              <a:rPr lang="en-US" dirty="0">
                <a:latin typeface="Times" panose="02020603050405020304" pitchFamily="18" charset="0"/>
                <a:ea typeface="MS Mincho" panose="02020609040205080304" pitchFamily="49" charset="-128"/>
                <a:cs typeface="Times New Roman" panose="02020603050405020304" pitchFamily="18" charset="0"/>
              </a:rPr>
              <a:t>: For all sales on account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indent="-3429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indent="-3429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100" dirty="0">
                <a:effectLst/>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Cash payments journal</a:t>
            </a:r>
            <a:r>
              <a:rPr lang="en-US" dirty="0">
                <a:latin typeface="Times" panose="02020603050405020304" pitchFamily="18" charset="0"/>
                <a:ea typeface="MS Mincho" panose="02020609040205080304" pitchFamily="49" charset="-128"/>
                <a:cs typeface="Times New Roman" panose="02020603050405020304" pitchFamily="18" charset="0"/>
              </a:rPr>
              <a:t>: For all cash payments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indent="-3429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indent="-3429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100" dirty="0">
                <a:effectLst/>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Cash receipts journal</a:t>
            </a:r>
            <a:r>
              <a:rPr lang="en-US" dirty="0">
                <a:latin typeface="Times" panose="02020603050405020304" pitchFamily="18" charset="0"/>
                <a:ea typeface="MS Mincho" panose="02020609040205080304" pitchFamily="49" charset="-128"/>
                <a:cs typeface="Times New Roman" panose="02020603050405020304" pitchFamily="18" charset="0"/>
              </a:rPr>
              <a:t>: For all cash receipts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indent="-3429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4625" marR="0" indent="-174625">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The </a:t>
            </a:r>
            <a:r>
              <a:rPr lang="en-US" b="1" dirty="0">
                <a:latin typeface="Times" panose="02020603050405020304" pitchFamily="18" charset="0"/>
                <a:ea typeface="MS Mincho" panose="02020609040205080304" pitchFamily="49" charset="-128"/>
                <a:cs typeface="Times New Roman" panose="02020603050405020304" pitchFamily="18" charset="0"/>
              </a:rPr>
              <a:t>general journal</a:t>
            </a:r>
            <a:r>
              <a:rPr lang="en-US" dirty="0">
                <a:latin typeface="Times" panose="02020603050405020304" pitchFamily="18" charset="0"/>
                <a:ea typeface="MS Mincho" panose="02020609040205080304" pitchFamily="49" charset="-128"/>
                <a:cs typeface="Times New Roman" panose="02020603050405020304" pitchFamily="18" charset="0"/>
              </a:rPr>
              <a:t> will continue to be used for all other types of transactions such as adjusting, closing, and </a:t>
            </a:r>
          </a:p>
          <a:p>
            <a:pPr marL="174625" marR="0" indent="-174625">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transactions that do not fit within a special journal.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250393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0D2D75D-9964-4C51-B401-D16453D22A4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4475DA0-1888-47A8-B205-84235F92AD60}"/>
              </a:ext>
            </a:extLst>
          </p:cNvPr>
          <p:cNvSpPr/>
          <p:nvPr/>
        </p:nvSpPr>
        <p:spPr>
          <a:xfrm>
            <a:off x="3162300" y="214627"/>
            <a:ext cx="6096000" cy="1423467"/>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Purchases Journal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CA02855-27DC-4C7A-AC98-71E8546E0E55}"/>
              </a:ext>
            </a:extLst>
          </p:cNvPr>
          <p:cNvSpPr/>
          <p:nvPr/>
        </p:nvSpPr>
        <p:spPr>
          <a:xfrm>
            <a:off x="2149002" y="1993215"/>
            <a:ext cx="8122596" cy="3139321"/>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All purchases on account are entered in a purchases journal.  Every entry includes Accounts Payable.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Notice that with each entry total debits still must equal total credits.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following example illustrates a typical purchases journal; however, formats can vary somewhat.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illustration shows a purchases journal for the perpetual inventory method; however, by changing the Inventory column to Purchases it could also be used in a periodic system.</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684521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94D3DA6-4AF3-4C45-B884-F274AB0C98DE}"/>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44097A0-E188-467E-BD60-341F540FE256}"/>
              </a:ext>
            </a:extLst>
          </p:cNvPr>
          <p:cNvSpPr/>
          <p:nvPr/>
        </p:nvSpPr>
        <p:spPr>
          <a:xfrm>
            <a:off x="2372738" y="234082"/>
            <a:ext cx="7675123" cy="1269578"/>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Purchases Journal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18354DA-2008-4747-8AA5-01CCC9E29F0B}"/>
              </a:ext>
            </a:extLst>
          </p:cNvPr>
          <p:cNvSpPr/>
          <p:nvPr/>
        </p:nvSpPr>
        <p:spPr>
          <a:xfrm>
            <a:off x="602304" y="1362271"/>
            <a:ext cx="11215991" cy="646331"/>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On July 2, Our Company purchased $4,200 of merchandise inventory from Cincinnati Company on account.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Terms were 1/10, n/30.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C2F3FAE0-37DC-4128-B886-BFE2AE979854}"/>
              </a:ext>
            </a:extLst>
          </p:cNvPr>
          <p:cNvGraphicFramePr>
            <a:graphicFrameLocks noGrp="1"/>
          </p:cNvGraphicFramePr>
          <p:nvPr>
            <p:extLst>
              <p:ext uri="{D42A27DB-BD31-4B8C-83A1-F6EECF244321}">
                <p14:modId xmlns:p14="http://schemas.microsoft.com/office/powerpoint/2010/main" val="35001883"/>
              </p:ext>
            </p:extLst>
          </p:nvPr>
        </p:nvGraphicFramePr>
        <p:xfrm>
          <a:off x="2066317" y="2650014"/>
          <a:ext cx="8287965" cy="2346960"/>
        </p:xfrm>
        <a:graphic>
          <a:graphicData uri="http://schemas.openxmlformats.org/drawingml/2006/table">
            <a:tbl>
              <a:tblPr>
                <a:tableStyleId>{5940675A-B579-460E-94D1-54222C63F5DA}</a:tableStyleId>
              </a:tblPr>
              <a:tblGrid>
                <a:gridCol w="645009">
                  <a:extLst>
                    <a:ext uri="{9D8B030D-6E8A-4147-A177-3AD203B41FA5}">
                      <a16:colId xmlns:a16="http://schemas.microsoft.com/office/drawing/2014/main" val="147228796"/>
                    </a:ext>
                  </a:extLst>
                </a:gridCol>
                <a:gridCol w="1572898">
                  <a:extLst>
                    <a:ext uri="{9D8B030D-6E8A-4147-A177-3AD203B41FA5}">
                      <a16:colId xmlns:a16="http://schemas.microsoft.com/office/drawing/2014/main" val="3097469718"/>
                    </a:ext>
                  </a:extLst>
                </a:gridCol>
                <a:gridCol w="1078804">
                  <a:extLst>
                    <a:ext uri="{9D8B030D-6E8A-4147-A177-3AD203B41FA5}">
                      <a16:colId xmlns:a16="http://schemas.microsoft.com/office/drawing/2014/main" val="2053467015"/>
                    </a:ext>
                  </a:extLst>
                </a:gridCol>
                <a:gridCol w="686417">
                  <a:extLst>
                    <a:ext uri="{9D8B030D-6E8A-4147-A177-3AD203B41FA5}">
                      <a16:colId xmlns:a16="http://schemas.microsoft.com/office/drawing/2014/main" val="220189123"/>
                    </a:ext>
                  </a:extLst>
                </a:gridCol>
                <a:gridCol w="1003348">
                  <a:extLst>
                    <a:ext uri="{9D8B030D-6E8A-4147-A177-3AD203B41FA5}">
                      <a16:colId xmlns:a16="http://schemas.microsoft.com/office/drawing/2014/main" val="3988924311"/>
                    </a:ext>
                  </a:extLst>
                </a:gridCol>
                <a:gridCol w="931679">
                  <a:extLst>
                    <a:ext uri="{9D8B030D-6E8A-4147-A177-3AD203B41FA5}">
                      <a16:colId xmlns:a16="http://schemas.microsoft.com/office/drawing/2014/main" val="3458783493"/>
                    </a:ext>
                  </a:extLst>
                </a:gridCol>
                <a:gridCol w="963531">
                  <a:extLst>
                    <a:ext uri="{9D8B030D-6E8A-4147-A177-3AD203B41FA5}">
                      <a16:colId xmlns:a16="http://schemas.microsoft.com/office/drawing/2014/main" val="1122077974"/>
                    </a:ext>
                  </a:extLst>
                </a:gridCol>
                <a:gridCol w="474600">
                  <a:extLst>
                    <a:ext uri="{9D8B030D-6E8A-4147-A177-3AD203B41FA5}">
                      <a16:colId xmlns:a16="http://schemas.microsoft.com/office/drawing/2014/main" val="3298535754"/>
                    </a:ext>
                  </a:extLst>
                </a:gridCol>
                <a:gridCol w="931679">
                  <a:extLst>
                    <a:ext uri="{9D8B030D-6E8A-4147-A177-3AD203B41FA5}">
                      <a16:colId xmlns:a16="http://schemas.microsoft.com/office/drawing/2014/main" val="3085706692"/>
                    </a:ext>
                  </a:extLst>
                </a:gridCol>
              </a:tblGrid>
              <a:tr h="203200">
                <a:tc gridSpan="9">
                  <a:txBody>
                    <a:bodyPr/>
                    <a:lstStyle/>
                    <a:p>
                      <a:pPr marL="0" marR="0" algn="r">
                        <a:spcBef>
                          <a:spcPts val="100"/>
                        </a:spcBef>
                        <a:spcAft>
                          <a:spcPts val="0"/>
                        </a:spcAft>
                      </a:pPr>
                      <a:r>
                        <a:rPr lang="en-US" sz="1400" b="1" dirty="0">
                          <a:effectLst/>
                          <a:latin typeface="Times" panose="02020603050405020304" pitchFamily="18" charset="0"/>
                          <a:ea typeface="MS Mincho" panose="02020609040205080304" pitchFamily="49" charset="-128"/>
                          <a:cs typeface="Times New Roman" panose="02020603050405020304" pitchFamily="18" charset="0"/>
                        </a:rPr>
                        <a:t>Page 18</a:t>
                      </a:r>
                    </a:p>
                  </a:txBody>
                  <a:tcPr marL="68580" marR="68580" marT="0" marB="0">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52961776"/>
                  </a:ext>
                </a:extLst>
              </a:tr>
              <a:tr h="203200">
                <a:tc gridSpan="4">
                  <a:txBody>
                    <a:bodyPr/>
                    <a:lstStyle/>
                    <a:p>
                      <a:pPr marL="0" marR="0" algn="ctr">
                        <a:spcBef>
                          <a:spcPts val="100"/>
                        </a:spcBef>
                        <a:spcAft>
                          <a:spcPts val="0"/>
                        </a:spcAf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300"/>
                        </a:spcBef>
                        <a:spcAft>
                          <a:spcPts val="0"/>
                        </a:spcAft>
                      </a:pPr>
                      <a:r>
                        <a:rPr lang="en-US" sz="1400" b="1">
                          <a:effectLst/>
                        </a:rPr>
                        <a:t>Credit</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4">
                  <a:txBody>
                    <a:bodyPr/>
                    <a:lstStyle/>
                    <a:p>
                      <a:pPr marL="0" marR="0" algn="ctr">
                        <a:spcBef>
                          <a:spcPts val="300"/>
                        </a:spcBef>
                        <a:spcAft>
                          <a:spcPts val="0"/>
                        </a:spcAft>
                      </a:pPr>
                      <a:r>
                        <a:rPr lang="en-US" sz="1400" b="1" dirty="0">
                          <a:effectLst/>
                        </a:rPr>
                        <a:t>Debits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6345827"/>
                  </a:ext>
                </a:extLst>
              </a:tr>
              <a:tr h="0">
                <a:tc>
                  <a:txBody>
                    <a:bodyPr/>
                    <a:lstStyle/>
                    <a:p>
                      <a:pPr marL="0" marR="0" algn="ctr">
                        <a:spcBef>
                          <a:spcPts val="300"/>
                        </a:spcBef>
                        <a:spcAft>
                          <a:spcPts val="0"/>
                        </a:spcAft>
                      </a:pPr>
                      <a:r>
                        <a:rPr lang="en-US" sz="1400">
                          <a:effectLst/>
                        </a:rPr>
                        <a:t>Date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a:effectLst/>
                        </a:rPr>
                        <a:t>Account Credited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a:effectLst/>
                        </a:rPr>
                        <a:t>Terms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a:effectLst/>
                        </a:rPr>
                        <a:t>Post Ref.</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a:effectLst/>
                        </a:rPr>
                        <a:t>Accounts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dirty="0">
                          <a:effectLst/>
                        </a:rPr>
                        <a:t>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gridSpan="2">
                  <a:txBody>
                    <a:bodyPr/>
                    <a:lstStyle/>
                    <a:p>
                      <a:pPr marL="0" marR="0" algn="ctr">
                        <a:spcBef>
                          <a:spcPts val="300"/>
                        </a:spcBef>
                        <a:spcAft>
                          <a:spcPts val="0"/>
                        </a:spcAft>
                      </a:pPr>
                      <a:r>
                        <a:rPr lang="en-US" sz="1400">
                          <a:effectLst/>
                        </a:rPr>
                        <a:t>Other 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300"/>
                        </a:spcBef>
                        <a:spcAft>
                          <a:spcPts val="0"/>
                        </a:spcAft>
                      </a:pPr>
                      <a:r>
                        <a:rPr lang="en-US" sz="1400">
                          <a:effectLst/>
                        </a:rPr>
                        <a:t>Amount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89805826"/>
                  </a:ext>
                </a:extLst>
              </a:tr>
              <a:tr h="0">
                <a:tc>
                  <a:txBody>
                    <a:bodyPr/>
                    <a:lstStyle/>
                    <a:p>
                      <a:pPr marL="0" marR="0" algn="ctr">
                        <a:spcBef>
                          <a:spcPts val="1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Name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Ref.</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369996746"/>
                  </a:ext>
                </a:extLst>
              </a:tr>
              <a:tr h="203200">
                <a:tc>
                  <a:txBody>
                    <a:bodyPr/>
                    <a:lstStyle/>
                    <a:p>
                      <a:pPr marL="0" marR="0" algn="ctr">
                        <a:spcBef>
                          <a:spcPts val="3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70094158"/>
                  </a:ext>
                </a:extLst>
              </a:tr>
              <a:tr h="2032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972299129"/>
                  </a:ext>
                </a:extLst>
              </a:tr>
              <a:tr h="2032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64838436"/>
                  </a:ext>
                </a:extLst>
              </a:tr>
              <a:tr h="2032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173635001"/>
                  </a:ext>
                </a:extLst>
              </a:tr>
              <a:tr h="2032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010024942"/>
                  </a:ext>
                </a:extLst>
              </a:tr>
              <a:tr h="2032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203292021"/>
                  </a:ext>
                </a:extLst>
              </a:tr>
            </a:tbl>
          </a:graphicData>
        </a:graphic>
      </p:graphicFrame>
      <p:sp>
        <p:nvSpPr>
          <p:cNvPr id="6" name="TextBox 5">
            <a:extLst>
              <a:ext uri="{FF2B5EF4-FFF2-40B4-BE49-F238E27FC236}">
                <a16:creationId xmlns:a16="http://schemas.microsoft.com/office/drawing/2014/main" id="{5F1A9CA1-AE09-42A0-919D-55BF896F8E14}"/>
              </a:ext>
            </a:extLst>
          </p:cNvPr>
          <p:cNvSpPr txBox="1"/>
          <p:nvPr/>
        </p:nvSpPr>
        <p:spPr>
          <a:xfrm>
            <a:off x="2065100" y="3638828"/>
            <a:ext cx="615276" cy="369332"/>
          </a:xfrm>
          <a:prstGeom prst="rect">
            <a:avLst/>
          </a:prstGeom>
          <a:noFill/>
        </p:spPr>
        <p:txBody>
          <a:bodyPr wrap="square" rtlCol="0">
            <a:spAutoFit/>
          </a:bodyPr>
          <a:lstStyle/>
          <a:p>
            <a:r>
              <a:rPr lang="en-US" sz="1400" b="1" dirty="0">
                <a:solidFill>
                  <a:schemeClr val="accent2"/>
                </a:solidFill>
              </a:rPr>
              <a:t>July 2</a:t>
            </a:r>
            <a:r>
              <a:rPr lang="en-US" b="1" dirty="0">
                <a:solidFill>
                  <a:schemeClr val="accent2"/>
                </a:solidFill>
              </a:rPr>
              <a:t> </a:t>
            </a:r>
          </a:p>
        </p:txBody>
      </p:sp>
      <p:sp>
        <p:nvSpPr>
          <p:cNvPr id="7" name="TextBox 6">
            <a:extLst>
              <a:ext uri="{FF2B5EF4-FFF2-40B4-BE49-F238E27FC236}">
                <a16:creationId xmlns:a16="http://schemas.microsoft.com/office/drawing/2014/main" id="{8880BB23-AE71-4CD9-8EBD-45C29D6F9764}"/>
              </a:ext>
            </a:extLst>
          </p:cNvPr>
          <p:cNvSpPr txBox="1"/>
          <p:nvPr/>
        </p:nvSpPr>
        <p:spPr>
          <a:xfrm>
            <a:off x="7340330" y="3687468"/>
            <a:ext cx="615276" cy="307777"/>
          </a:xfrm>
          <a:prstGeom prst="rect">
            <a:avLst/>
          </a:prstGeom>
          <a:noFill/>
        </p:spPr>
        <p:txBody>
          <a:bodyPr wrap="square" rtlCol="0">
            <a:spAutoFit/>
          </a:bodyPr>
          <a:lstStyle/>
          <a:p>
            <a:r>
              <a:rPr lang="en-US" sz="1400" b="1" dirty="0">
                <a:solidFill>
                  <a:schemeClr val="accent2"/>
                </a:solidFill>
              </a:rPr>
              <a:t>4,200</a:t>
            </a:r>
            <a:endParaRPr lang="en-US" b="1" dirty="0">
              <a:solidFill>
                <a:schemeClr val="accent2"/>
              </a:solidFill>
            </a:endParaRPr>
          </a:p>
        </p:txBody>
      </p:sp>
      <p:sp>
        <p:nvSpPr>
          <p:cNvPr id="8" name="TextBox 7">
            <a:extLst>
              <a:ext uri="{FF2B5EF4-FFF2-40B4-BE49-F238E27FC236}">
                <a16:creationId xmlns:a16="http://schemas.microsoft.com/office/drawing/2014/main" id="{C8B7A20E-FC20-4D8A-A561-B543BE602B5C}"/>
              </a:ext>
            </a:extLst>
          </p:cNvPr>
          <p:cNvSpPr txBox="1"/>
          <p:nvPr/>
        </p:nvSpPr>
        <p:spPr>
          <a:xfrm>
            <a:off x="6360269" y="3688615"/>
            <a:ext cx="615276" cy="307777"/>
          </a:xfrm>
          <a:prstGeom prst="rect">
            <a:avLst/>
          </a:prstGeom>
          <a:noFill/>
        </p:spPr>
        <p:txBody>
          <a:bodyPr wrap="square" rtlCol="0">
            <a:spAutoFit/>
          </a:bodyPr>
          <a:lstStyle/>
          <a:p>
            <a:r>
              <a:rPr lang="en-US" sz="1400" b="1" dirty="0">
                <a:solidFill>
                  <a:schemeClr val="accent2"/>
                </a:solidFill>
              </a:rPr>
              <a:t>4,200</a:t>
            </a:r>
            <a:endParaRPr lang="en-US" b="1" dirty="0">
              <a:solidFill>
                <a:schemeClr val="accent2"/>
              </a:solidFill>
            </a:endParaRPr>
          </a:p>
        </p:txBody>
      </p:sp>
      <p:sp>
        <p:nvSpPr>
          <p:cNvPr id="9" name="TextBox 8">
            <a:extLst>
              <a:ext uri="{FF2B5EF4-FFF2-40B4-BE49-F238E27FC236}">
                <a16:creationId xmlns:a16="http://schemas.microsoft.com/office/drawing/2014/main" id="{4F2C0454-B1C8-4460-BFAE-0592E628ECFF}"/>
              </a:ext>
            </a:extLst>
          </p:cNvPr>
          <p:cNvSpPr txBox="1"/>
          <p:nvPr/>
        </p:nvSpPr>
        <p:spPr>
          <a:xfrm>
            <a:off x="4351098" y="3680118"/>
            <a:ext cx="1172997" cy="307777"/>
          </a:xfrm>
          <a:prstGeom prst="rect">
            <a:avLst/>
          </a:prstGeom>
          <a:noFill/>
        </p:spPr>
        <p:txBody>
          <a:bodyPr wrap="square" rtlCol="0">
            <a:spAutoFit/>
          </a:bodyPr>
          <a:lstStyle/>
          <a:p>
            <a:r>
              <a:rPr lang="en-US" sz="1400" b="1" dirty="0">
                <a:solidFill>
                  <a:schemeClr val="accent2"/>
                </a:solidFill>
              </a:rPr>
              <a:t>1/10, n/30</a:t>
            </a:r>
            <a:endParaRPr lang="en-US" b="1" dirty="0">
              <a:solidFill>
                <a:schemeClr val="accent2"/>
              </a:solidFill>
            </a:endParaRPr>
          </a:p>
        </p:txBody>
      </p:sp>
      <p:sp>
        <p:nvSpPr>
          <p:cNvPr id="10" name="TextBox 9">
            <a:extLst>
              <a:ext uri="{FF2B5EF4-FFF2-40B4-BE49-F238E27FC236}">
                <a16:creationId xmlns:a16="http://schemas.microsoft.com/office/drawing/2014/main" id="{D96D3991-99F0-4A17-9C56-6419813960BE}"/>
              </a:ext>
            </a:extLst>
          </p:cNvPr>
          <p:cNvSpPr txBox="1"/>
          <p:nvPr/>
        </p:nvSpPr>
        <p:spPr>
          <a:xfrm>
            <a:off x="2957209" y="3669605"/>
            <a:ext cx="1318504" cy="307777"/>
          </a:xfrm>
          <a:prstGeom prst="rect">
            <a:avLst/>
          </a:prstGeom>
          <a:noFill/>
        </p:spPr>
        <p:txBody>
          <a:bodyPr wrap="square" rtlCol="0">
            <a:spAutoFit/>
          </a:bodyPr>
          <a:lstStyle/>
          <a:p>
            <a:r>
              <a:rPr lang="en-US" sz="1400" b="1" dirty="0">
                <a:solidFill>
                  <a:schemeClr val="accent2"/>
                </a:solidFill>
              </a:rPr>
              <a:t>Cincinnati Co.</a:t>
            </a:r>
            <a:endParaRPr lang="en-US" b="1" dirty="0">
              <a:solidFill>
                <a:schemeClr val="accent2"/>
              </a:solidFill>
            </a:endParaRPr>
          </a:p>
        </p:txBody>
      </p:sp>
    </p:spTree>
    <p:extLst>
      <p:ext uri="{BB962C8B-B14F-4D97-AF65-F5344CB8AC3E}">
        <p14:creationId xmlns:p14="http://schemas.microsoft.com/office/powerpoint/2010/main" val="2839598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94D3DA6-4AF3-4C45-B884-F274AB0C98DE}"/>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44097A0-E188-467E-BD60-341F540FE256}"/>
              </a:ext>
            </a:extLst>
          </p:cNvPr>
          <p:cNvSpPr/>
          <p:nvPr/>
        </p:nvSpPr>
        <p:spPr>
          <a:xfrm>
            <a:off x="2372738" y="234082"/>
            <a:ext cx="7675123" cy="1269578"/>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Purchases Journal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18354DA-2008-4747-8AA5-01CCC9E29F0B}"/>
              </a:ext>
            </a:extLst>
          </p:cNvPr>
          <p:cNvSpPr/>
          <p:nvPr/>
        </p:nvSpPr>
        <p:spPr>
          <a:xfrm>
            <a:off x="602304" y="1362271"/>
            <a:ext cx="11215991" cy="1138773"/>
          </a:xfrm>
          <a:prstGeom prst="rect">
            <a:avLst/>
          </a:prstGeom>
        </p:spPr>
        <p:txBody>
          <a:bodyPr wrap="square">
            <a:spAutoFit/>
          </a:bodyPr>
          <a:lstStyle/>
          <a:p>
            <a:r>
              <a:rPr lang="en-US" dirty="0"/>
              <a:t>On July 6, Our Company purchased $740 of merchandise inventory from Racine Company.  No discount terms.  (Notice that the “Other” column is used for infrequent item purchases, such as these supplies.)</a:t>
            </a:r>
          </a:p>
          <a:p>
            <a:r>
              <a:rPr lang="en-US" dirty="0"/>
              <a:t> </a:t>
            </a:r>
          </a:p>
          <a:p>
            <a:pPr marL="114300" marR="0" indent="-11430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C2F3FAE0-37DC-4128-B886-BFE2AE979854}"/>
              </a:ext>
            </a:extLst>
          </p:cNvPr>
          <p:cNvGraphicFramePr>
            <a:graphicFrameLocks noGrp="1"/>
          </p:cNvGraphicFramePr>
          <p:nvPr>
            <p:extLst>
              <p:ext uri="{D42A27DB-BD31-4B8C-83A1-F6EECF244321}">
                <p14:modId xmlns:p14="http://schemas.microsoft.com/office/powerpoint/2010/main" val="2864879279"/>
              </p:ext>
            </p:extLst>
          </p:nvPr>
        </p:nvGraphicFramePr>
        <p:xfrm>
          <a:off x="2066317" y="2650014"/>
          <a:ext cx="8287965" cy="2346960"/>
        </p:xfrm>
        <a:graphic>
          <a:graphicData uri="http://schemas.openxmlformats.org/drawingml/2006/table">
            <a:tbl>
              <a:tblPr>
                <a:tableStyleId>{5940675A-B579-460E-94D1-54222C63F5DA}</a:tableStyleId>
              </a:tblPr>
              <a:tblGrid>
                <a:gridCol w="645009">
                  <a:extLst>
                    <a:ext uri="{9D8B030D-6E8A-4147-A177-3AD203B41FA5}">
                      <a16:colId xmlns:a16="http://schemas.microsoft.com/office/drawing/2014/main" val="147228796"/>
                    </a:ext>
                  </a:extLst>
                </a:gridCol>
                <a:gridCol w="1572898">
                  <a:extLst>
                    <a:ext uri="{9D8B030D-6E8A-4147-A177-3AD203B41FA5}">
                      <a16:colId xmlns:a16="http://schemas.microsoft.com/office/drawing/2014/main" val="3097469718"/>
                    </a:ext>
                  </a:extLst>
                </a:gridCol>
                <a:gridCol w="1078804">
                  <a:extLst>
                    <a:ext uri="{9D8B030D-6E8A-4147-A177-3AD203B41FA5}">
                      <a16:colId xmlns:a16="http://schemas.microsoft.com/office/drawing/2014/main" val="2053467015"/>
                    </a:ext>
                  </a:extLst>
                </a:gridCol>
                <a:gridCol w="686417">
                  <a:extLst>
                    <a:ext uri="{9D8B030D-6E8A-4147-A177-3AD203B41FA5}">
                      <a16:colId xmlns:a16="http://schemas.microsoft.com/office/drawing/2014/main" val="220189123"/>
                    </a:ext>
                  </a:extLst>
                </a:gridCol>
                <a:gridCol w="1003348">
                  <a:extLst>
                    <a:ext uri="{9D8B030D-6E8A-4147-A177-3AD203B41FA5}">
                      <a16:colId xmlns:a16="http://schemas.microsoft.com/office/drawing/2014/main" val="3988924311"/>
                    </a:ext>
                  </a:extLst>
                </a:gridCol>
                <a:gridCol w="931679">
                  <a:extLst>
                    <a:ext uri="{9D8B030D-6E8A-4147-A177-3AD203B41FA5}">
                      <a16:colId xmlns:a16="http://schemas.microsoft.com/office/drawing/2014/main" val="3458783493"/>
                    </a:ext>
                  </a:extLst>
                </a:gridCol>
                <a:gridCol w="963531">
                  <a:extLst>
                    <a:ext uri="{9D8B030D-6E8A-4147-A177-3AD203B41FA5}">
                      <a16:colId xmlns:a16="http://schemas.microsoft.com/office/drawing/2014/main" val="1122077974"/>
                    </a:ext>
                  </a:extLst>
                </a:gridCol>
                <a:gridCol w="474600">
                  <a:extLst>
                    <a:ext uri="{9D8B030D-6E8A-4147-A177-3AD203B41FA5}">
                      <a16:colId xmlns:a16="http://schemas.microsoft.com/office/drawing/2014/main" val="3298535754"/>
                    </a:ext>
                  </a:extLst>
                </a:gridCol>
                <a:gridCol w="931679">
                  <a:extLst>
                    <a:ext uri="{9D8B030D-6E8A-4147-A177-3AD203B41FA5}">
                      <a16:colId xmlns:a16="http://schemas.microsoft.com/office/drawing/2014/main" val="3085706692"/>
                    </a:ext>
                  </a:extLst>
                </a:gridCol>
              </a:tblGrid>
              <a:tr h="203200">
                <a:tc gridSpan="9">
                  <a:txBody>
                    <a:bodyPr/>
                    <a:lstStyle/>
                    <a:p>
                      <a:pPr marL="0" marR="0" algn="ctr">
                        <a:spcBef>
                          <a:spcPts val="100"/>
                        </a:spcBef>
                        <a:spcAft>
                          <a:spcPts val="0"/>
                        </a:spcAft>
                      </a:pPr>
                      <a:r>
                        <a:rPr lang="en-US" sz="1400" b="1" dirty="0">
                          <a:effectLst/>
                        </a:rPr>
                        <a:t>                                                                        Purchases Journal</a:t>
                      </a:r>
                      <a:r>
                        <a:rPr lang="en-US" sz="1400" b="0" dirty="0">
                          <a:effectLst/>
                        </a:rPr>
                        <a:t>                                                                 Page 18</a:t>
                      </a:r>
                      <a:endParaRPr lang="en-US" sz="1400" b="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52961776"/>
                  </a:ext>
                </a:extLst>
              </a:tr>
              <a:tr h="203200">
                <a:tc gridSpan="4">
                  <a:txBody>
                    <a:bodyPr/>
                    <a:lstStyle/>
                    <a:p>
                      <a:pPr marL="0" marR="0" algn="ctr">
                        <a:spcBef>
                          <a:spcPts val="100"/>
                        </a:spcBef>
                        <a:spcAft>
                          <a:spcPts val="0"/>
                        </a:spcAf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300"/>
                        </a:spcBef>
                        <a:spcAft>
                          <a:spcPts val="0"/>
                        </a:spcAft>
                      </a:pPr>
                      <a:r>
                        <a:rPr lang="en-US" sz="1400" b="1">
                          <a:effectLst/>
                        </a:rPr>
                        <a:t>Credit</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4">
                  <a:txBody>
                    <a:bodyPr/>
                    <a:lstStyle/>
                    <a:p>
                      <a:pPr marL="0" marR="0" algn="ctr">
                        <a:spcBef>
                          <a:spcPts val="300"/>
                        </a:spcBef>
                        <a:spcAft>
                          <a:spcPts val="0"/>
                        </a:spcAft>
                      </a:pPr>
                      <a:r>
                        <a:rPr lang="en-US" sz="1400" b="1" dirty="0">
                          <a:effectLst/>
                        </a:rPr>
                        <a:t>Debits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6345827"/>
                  </a:ext>
                </a:extLst>
              </a:tr>
              <a:tr h="0">
                <a:tc>
                  <a:txBody>
                    <a:bodyPr/>
                    <a:lstStyle/>
                    <a:p>
                      <a:pPr marL="0" marR="0" algn="ctr">
                        <a:spcBef>
                          <a:spcPts val="300"/>
                        </a:spcBef>
                        <a:spcAft>
                          <a:spcPts val="0"/>
                        </a:spcAft>
                      </a:pPr>
                      <a:r>
                        <a:rPr lang="en-US" sz="1400" dirty="0">
                          <a:effectLst/>
                        </a:rPr>
                        <a:t>Date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dirty="0">
                          <a:effectLst/>
                        </a:rPr>
                        <a:t>Account Credited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dirty="0">
                          <a:effectLst/>
                        </a:rPr>
                        <a:t>Terms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dirty="0">
                          <a:effectLst/>
                        </a:rPr>
                        <a:t>Post Ref.</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dirty="0">
                          <a:effectLst/>
                        </a:rPr>
                        <a:t>Accounts Payable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dirty="0">
                          <a:effectLst/>
                        </a:rPr>
                        <a:t>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gridSpan="2">
                  <a:txBody>
                    <a:bodyPr/>
                    <a:lstStyle/>
                    <a:p>
                      <a:pPr marL="0" marR="0" algn="ctr">
                        <a:spcBef>
                          <a:spcPts val="300"/>
                        </a:spcBef>
                        <a:spcAft>
                          <a:spcPts val="0"/>
                        </a:spcAft>
                      </a:pPr>
                      <a:r>
                        <a:rPr lang="en-US" sz="1400">
                          <a:effectLst/>
                        </a:rPr>
                        <a:t>Other 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300"/>
                        </a:spcBef>
                        <a:spcAft>
                          <a:spcPts val="0"/>
                        </a:spcAft>
                      </a:pPr>
                      <a:r>
                        <a:rPr lang="en-US" sz="1400">
                          <a:effectLst/>
                        </a:rPr>
                        <a:t>Amount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89805826"/>
                  </a:ext>
                </a:extLst>
              </a:tr>
              <a:tr h="0">
                <a:tc>
                  <a:txBody>
                    <a:bodyPr/>
                    <a:lstStyle/>
                    <a:p>
                      <a:pPr marL="0" marR="0" algn="ctr">
                        <a:spcBef>
                          <a:spcPts val="1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Name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Ref.</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369996746"/>
                  </a:ext>
                </a:extLst>
              </a:tr>
              <a:tr h="203200">
                <a:tc>
                  <a:txBody>
                    <a:bodyPr/>
                    <a:lstStyle/>
                    <a:p>
                      <a:pPr marL="0" marR="0" algn="ct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solidFill>
                            <a:schemeClr val="tx1"/>
                          </a:solidFill>
                          <a:effectLst/>
                        </a:rPr>
                        <a:t> </a:t>
                      </a: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70094158"/>
                  </a:ext>
                </a:extLst>
              </a:tr>
              <a:tr h="2032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972299129"/>
                  </a:ext>
                </a:extLst>
              </a:tr>
              <a:tr h="2032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64838436"/>
                  </a:ext>
                </a:extLst>
              </a:tr>
              <a:tr h="2032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173635001"/>
                  </a:ext>
                </a:extLst>
              </a:tr>
              <a:tr h="2032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010024942"/>
                  </a:ext>
                </a:extLst>
              </a:tr>
              <a:tr h="2032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203292021"/>
                  </a:ext>
                </a:extLst>
              </a:tr>
            </a:tbl>
          </a:graphicData>
        </a:graphic>
      </p:graphicFrame>
      <p:sp>
        <p:nvSpPr>
          <p:cNvPr id="6" name="TextBox 5">
            <a:extLst>
              <a:ext uri="{FF2B5EF4-FFF2-40B4-BE49-F238E27FC236}">
                <a16:creationId xmlns:a16="http://schemas.microsoft.com/office/drawing/2014/main" id="{5F1A9CA1-AE09-42A0-919D-55BF896F8E14}"/>
              </a:ext>
            </a:extLst>
          </p:cNvPr>
          <p:cNvSpPr txBox="1"/>
          <p:nvPr/>
        </p:nvSpPr>
        <p:spPr>
          <a:xfrm>
            <a:off x="2065100" y="3638828"/>
            <a:ext cx="615276" cy="369332"/>
          </a:xfrm>
          <a:prstGeom prst="rect">
            <a:avLst/>
          </a:prstGeom>
          <a:noFill/>
        </p:spPr>
        <p:txBody>
          <a:bodyPr wrap="square" rtlCol="0">
            <a:spAutoFit/>
          </a:bodyPr>
          <a:lstStyle/>
          <a:p>
            <a:r>
              <a:rPr lang="en-US" sz="1400" dirty="0"/>
              <a:t>July</a:t>
            </a:r>
            <a:r>
              <a:rPr lang="en-US" sz="1400" dirty="0">
                <a:solidFill>
                  <a:schemeClr val="accent2"/>
                </a:solidFill>
              </a:rPr>
              <a:t> </a:t>
            </a:r>
            <a:r>
              <a:rPr lang="en-US" sz="1400" dirty="0"/>
              <a:t>2</a:t>
            </a:r>
            <a:r>
              <a:rPr lang="en-US" dirty="0"/>
              <a:t> </a:t>
            </a:r>
          </a:p>
        </p:txBody>
      </p:sp>
      <p:sp>
        <p:nvSpPr>
          <p:cNvPr id="7" name="TextBox 6">
            <a:extLst>
              <a:ext uri="{FF2B5EF4-FFF2-40B4-BE49-F238E27FC236}">
                <a16:creationId xmlns:a16="http://schemas.microsoft.com/office/drawing/2014/main" id="{8880BB23-AE71-4CD9-8EBD-45C29D6F9764}"/>
              </a:ext>
            </a:extLst>
          </p:cNvPr>
          <p:cNvSpPr txBox="1"/>
          <p:nvPr/>
        </p:nvSpPr>
        <p:spPr>
          <a:xfrm>
            <a:off x="7340330" y="3687468"/>
            <a:ext cx="615276" cy="307777"/>
          </a:xfrm>
          <a:prstGeom prst="rect">
            <a:avLst/>
          </a:prstGeom>
          <a:noFill/>
        </p:spPr>
        <p:txBody>
          <a:bodyPr wrap="square" rtlCol="0">
            <a:spAutoFit/>
          </a:bodyPr>
          <a:lstStyle/>
          <a:p>
            <a:r>
              <a:rPr lang="en-US" sz="1400" dirty="0"/>
              <a:t>4,200</a:t>
            </a:r>
            <a:endParaRPr lang="en-US" dirty="0"/>
          </a:p>
        </p:txBody>
      </p:sp>
      <p:sp>
        <p:nvSpPr>
          <p:cNvPr id="8" name="TextBox 7">
            <a:extLst>
              <a:ext uri="{FF2B5EF4-FFF2-40B4-BE49-F238E27FC236}">
                <a16:creationId xmlns:a16="http://schemas.microsoft.com/office/drawing/2014/main" id="{C8B7A20E-FC20-4D8A-A561-B543BE602B5C}"/>
              </a:ext>
            </a:extLst>
          </p:cNvPr>
          <p:cNvSpPr txBox="1"/>
          <p:nvPr/>
        </p:nvSpPr>
        <p:spPr>
          <a:xfrm>
            <a:off x="6360269" y="3688615"/>
            <a:ext cx="615276" cy="307777"/>
          </a:xfrm>
          <a:prstGeom prst="rect">
            <a:avLst/>
          </a:prstGeom>
          <a:noFill/>
        </p:spPr>
        <p:txBody>
          <a:bodyPr wrap="square" rtlCol="0">
            <a:spAutoFit/>
          </a:bodyPr>
          <a:lstStyle/>
          <a:p>
            <a:r>
              <a:rPr lang="en-US" sz="1400" dirty="0"/>
              <a:t>4,200</a:t>
            </a:r>
            <a:endParaRPr lang="en-US" dirty="0"/>
          </a:p>
        </p:txBody>
      </p:sp>
      <p:sp>
        <p:nvSpPr>
          <p:cNvPr id="9" name="TextBox 8">
            <a:extLst>
              <a:ext uri="{FF2B5EF4-FFF2-40B4-BE49-F238E27FC236}">
                <a16:creationId xmlns:a16="http://schemas.microsoft.com/office/drawing/2014/main" id="{4F2C0454-B1C8-4460-BFAE-0592E628ECFF}"/>
              </a:ext>
            </a:extLst>
          </p:cNvPr>
          <p:cNvSpPr txBox="1"/>
          <p:nvPr/>
        </p:nvSpPr>
        <p:spPr>
          <a:xfrm>
            <a:off x="4351098" y="3680118"/>
            <a:ext cx="1172997" cy="307777"/>
          </a:xfrm>
          <a:prstGeom prst="rect">
            <a:avLst/>
          </a:prstGeom>
          <a:noFill/>
        </p:spPr>
        <p:txBody>
          <a:bodyPr wrap="square" rtlCol="0">
            <a:spAutoFit/>
          </a:bodyPr>
          <a:lstStyle/>
          <a:p>
            <a:r>
              <a:rPr lang="en-US" sz="1400" dirty="0"/>
              <a:t>1/10, n/30</a:t>
            </a:r>
            <a:endParaRPr lang="en-US" dirty="0"/>
          </a:p>
        </p:txBody>
      </p:sp>
      <p:sp>
        <p:nvSpPr>
          <p:cNvPr id="10" name="TextBox 9">
            <a:extLst>
              <a:ext uri="{FF2B5EF4-FFF2-40B4-BE49-F238E27FC236}">
                <a16:creationId xmlns:a16="http://schemas.microsoft.com/office/drawing/2014/main" id="{D96D3991-99F0-4A17-9C56-6419813960BE}"/>
              </a:ext>
            </a:extLst>
          </p:cNvPr>
          <p:cNvSpPr txBox="1"/>
          <p:nvPr/>
        </p:nvSpPr>
        <p:spPr>
          <a:xfrm>
            <a:off x="2957209" y="3669605"/>
            <a:ext cx="1318504" cy="307777"/>
          </a:xfrm>
          <a:prstGeom prst="rect">
            <a:avLst/>
          </a:prstGeom>
          <a:noFill/>
        </p:spPr>
        <p:txBody>
          <a:bodyPr wrap="square" rtlCol="0">
            <a:spAutoFit/>
          </a:bodyPr>
          <a:lstStyle/>
          <a:p>
            <a:r>
              <a:rPr lang="en-US" sz="1400" dirty="0"/>
              <a:t>Cincinnati Co.</a:t>
            </a:r>
            <a:endParaRPr lang="en-US" dirty="0"/>
          </a:p>
        </p:txBody>
      </p:sp>
      <p:sp>
        <p:nvSpPr>
          <p:cNvPr id="11" name="TextBox 10">
            <a:extLst>
              <a:ext uri="{FF2B5EF4-FFF2-40B4-BE49-F238E27FC236}">
                <a16:creationId xmlns:a16="http://schemas.microsoft.com/office/drawing/2014/main" id="{57D55FED-CB7F-4D35-A1E6-8E9526882954}"/>
              </a:ext>
            </a:extLst>
          </p:cNvPr>
          <p:cNvSpPr txBox="1"/>
          <p:nvPr/>
        </p:nvSpPr>
        <p:spPr>
          <a:xfrm>
            <a:off x="2070370" y="3841356"/>
            <a:ext cx="615276" cy="369332"/>
          </a:xfrm>
          <a:prstGeom prst="rect">
            <a:avLst/>
          </a:prstGeom>
          <a:noFill/>
        </p:spPr>
        <p:txBody>
          <a:bodyPr wrap="square" rtlCol="0">
            <a:spAutoFit/>
          </a:bodyPr>
          <a:lstStyle/>
          <a:p>
            <a:r>
              <a:rPr lang="en-US" sz="1400" dirty="0"/>
              <a:t>     </a:t>
            </a:r>
            <a:r>
              <a:rPr lang="en-US" sz="1400" b="1" dirty="0">
                <a:solidFill>
                  <a:schemeClr val="accent2"/>
                </a:solidFill>
              </a:rPr>
              <a:t>6</a:t>
            </a:r>
            <a:r>
              <a:rPr lang="en-US" b="1" dirty="0">
                <a:solidFill>
                  <a:schemeClr val="accent2"/>
                </a:solidFill>
              </a:rPr>
              <a:t> </a:t>
            </a:r>
          </a:p>
        </p:txBody>
      </p:sp>
      <p:sp>
        <p:nvSpPr>
          <p:cNvPr id="12" name="TextBox 11">
            <a:extLst>
              <a:ext uri="{FF2B5EF4-FFF2-40B4-BE49-F238E27FC236}">
                <a16:creationId xmlns:a16="http://schemas.microsoft.com/office/drawing/2014/main" id="{6893E187-B9DE-467E-BCCD-39289385F442}"/>
              </a:ext>
            </a:extLst>
          </p:cNvPr>
          <p:cNvSpPr txBox="1"/>
          <p:nvPr/>
        </p:nvSpPr>
        <p:spPr>
          <a:xfrm>
            <a:off x="2954978" y="3899926"/>
            <a:ext cx="1034374" cy="307777"/>
          </a:xfrm>
          <a:prstGeom prst="rect">
            <a:avLst/>
          </a:prstGeom>
          <a:noFill/>
        </p:spPr>
        <p:txBody>
          <a:bodyPr wrap="square" rtlCol="0">
            <a:spAutoFit/>
          </a:bodyPr>
          <a:lstStyle/>
          <a:p>
            <a:r>
              <a:rPr lang="en-US" sz="1400" b="1" dirty="0">
                <a:solidFill>
                  <a:schemeClr val="accent2"/>
                </a:solidFill>
              </a:rPr>
              <a:t>Racine Co.</a:t>
            </a:r>
            <a:endParaRPr lang="en-US" b="1" dirty="0">
              <a:solidFill>
                <a:schemeClr val="accent2"/>
              </a:solidFill>
            </a:endParaRPr>
          </a:p>
        </p:txBody>
      </p:sp>
      <p:sp>
        <p:nvSpPr>
          <p:cNvPr id="13" name="TextBox 12">
            <a:extLst>
              <a:ext uri="{FF2B5EF4-FFF2-40B4-BE49-F238E27FC236}">
                <a16:creationId xmlns:a16="http://schemas.microsoft.com/office/drawing/2014/main" id="{85912FF7-071A-4D4C-8A29-37D2F3CAD442}"/>
              </a:ext>
            </a:extLst>
          </p:cNvPr>
          <p:cNvSpPr txBox="1"/>
          <p:nvPr/>
        </p:nvSpPr>
        <p:spPr>
          <a:xfrm>
            <a:off x="4552137" y="3841356"/>
            <a:ext cx="615276" cy="369332"/>
          </a:xfrm>
          <a:prstGeom prst="rect">
            <a:avLst/>
          </a:prstGeom>
          <a:noFill/>
        </p:spPr>
        <p:txBody>
          <a:bodyPr wrap="square" rtlCol="0">
            <a:spAutoFit/>
          </a:bodyPr>
          <a:lstStyle/>
          <a:p>
            <a:r>
              <a:rPr lang="en-US" b="1" dirty="0">
                <a:solidFill>
                  <a:schemeClr val="accent2"/>
                </a:solidFill>
              </a:rPr>
              <a:t>   -</a:t>
            </a:r>
          </a:p>
        </p:txBody>
      </p:sp>
      <p:sp>
        <p:nvSpPr>
          <p:cNvPr id="14" name="TextBox 13">
            <a:extLst>
              <a:ext uri="{FF2B5EF4-FFF2-40B4-BE49-F238E27FC236}">
                <a16:creationId xmlns:a16="http://schemas.microsoft.com/office/drawing/2014/main" id="{8E4F42E3-450F-40D4-9D3A-A9749E3F39A0}"/>
              </a:ext>
            </a:extLst>
          </p:cNvPr>
          <p:cNvSpPr txBox="1"/>
          <p:nvPr/>
        </p:nvSpPr>
        <p:spPr>
          <a:xfrm>
            <a:off x="6512259" y="3899925"/>
            <a:ext cx="615276" cy="307777"/>
          </a:xfrm>
          <a:prstGeom prst="rect">
            <a:avLst/>
          </a:prstGeom>
          <a:noFill/>
        </p:spPr>
        <p:txBody>
          <a:bodyPr wrap="square" rtlCol="0">
            <a:spAutoFit/>
          </a:bodyPr>
          <a:lstStyle/>
          <a:p>
            <a:r>
              <a:rPr lang="en-US" sz="1400" b="1" dirty="0">
                <a:solidFill>
                  <a:schemeClr val="accent2"/>
                </a:solidFill>
              </a:rPr>
              <a:t>740</a:t>
            </a:r>
            <a:endParaRPr lang="en-US" b="1" dirty="0">
              <a:solidFill>
                <a:schemeClr val="accent2"/>
              </a:solidFill>
            </a:endParaRPr>
          </a:p>
        </p:txBody>
      </p:sp>
      <p:sp>
        <p:nvSpPr>
          <p:cNvPr id="15" name="TextBox 14">
            <a:extLst>
              <a:ext uri="{FF2B5EF4-FFF2-40B4-BE49-F238E27FC236}">
                <a16:creationId xmlns:a16="http://schemas.microsoft.com/office/drawing/2014/main" id="{D6CDA47B-6C42-48F6-9EEC-606396E3DBFA}"/>
              </a:ext>
            </a:extLst>
          </p:cNvPr>
          <p:cNvSpPr txBox="1"/>
          <p:nvPr/>
        </p:nvSpPr>
        <p:spPr>
          <a:xfrm>
            <a:off x="9677801" y="3899925"/>
            <a:ext cx="615276" cy="307777"/>
          </a:xfrm>
          <a:prstGeom prst="rect">
            <a:avLst/>
          </a:prstGeom>
          <a:noFill/>
        </p:spPr>
        <p:txBody>
          <a:bodyPr wrap="square" rtlCol="0">
            <a:spAutoFit/>
          </a:bodyPr>
          <a:lstStyle/>
          <a:p>
            <a:r>
              <a:rPr lang="en-US" sz="1400" b="1" dirty="0">
                <a:solidFill>
                  <a:schemeClr val="accent2"/>
                </a:solidFill>
              </a:rPr>
              <a:t>740</a:t>
            </a:r>
            <a:endParaRPr lang="en-US" b="1" dirty="0">
              <a:solidFill>
                <a:schemeClr val="accent2"/>
              </a:solidFill>
            </a:endParaRPr>
          </a:p>
        </p:txBody>
      </p:sp>
      <p:sp>
        <p:nvSpPr>
          <p:cNvPr id="16" name="TextBox 15">
            <a:extLst>
              <a:ext uri="{FF2B5EF4-FFF2-40B4-BE49-F238E27FC236}">
                <a16:creationId xmlns:a16="http://schemas.microsoft.com/office/drawing/2014/main" id="{9EF955F9-E4C0-469B-89B9-63D413330886}"/>
              </a:ext>
            </a:extLst>
          </p:cNvPr>
          <p:cNvSpPr txBox="1"/>
          <p:nvPr/>
        </p:nvSpPr>
        <p:spPr>
          <a:xfrm>
            <a:off x="8104152" y="3899924"/>
            <a:ext cx="814281" cy="307777"/>
          </a:xfrm>
          <a:prstGeom prst="rect">
            <a:avLst/>
          </a:prstGeom>
          <a:noFill/>
        </p:spPr>
        <p:txBody>
          <a:bodyPr wrap="square" rtlCol="0">
            <a:spAutoFit/>
          </a:bodyPr>
          <a:lstStyle/>
          <a:p>
            <a:r>
              <a:rPr lang="en-US" sz="1400" b="1" dirty="0">
                <a:solidFill>
                  <a:schemeClr val="accent2"/>
                </a:solidFill>
              </a:rPr>
              <a:t>Supplies</a:t>
            </a:r>
            <a:endParaRPr lang="en-US" b="1" dirty="0">
              <a:solidFill>
                <a:schemeClr val="accent2"/>
              </a:solidFill>
            </a:endParaRPr>
          </a:p>
        </p:txBody>
      </p:sp>
    </p:spTree>
    <p:extLst>
      <p:ext uri="{BB962C8B-B14F-4D97-AF65-F5344CB8AC3E}">
        <p14:creationId xmlns:p14="http://schemas.microsoft.com/office/powerpoint/2010/main" val="4086492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94D3DA6-4AF3-4C45-B884-F274AB0C98DE}"/>
              </a:ext>
            </a:extLst>
          </p:cNvPr>
          <p:cNvSpPr>
            <a:spLocks noGrp="1"/>
          </p:cNvSpPr>
          <p:nvPr>
            <p:ph type="ftr" sz="quarter" idx="11"/>
          </p:nvPr>
        </p:nvSpPr>
        <p:spPr/>
        <p:txBody>
          <a:bodyPr/>
          <a:lstStyle/>
          <a:p>
            <a:r>
              <a:rPr lang="en-US" dirty="0"/>
              <a:t>© Copyright 2018 Worthy and James Publishing</a:t>
            </a:r>
          </a:p>
        </p:txBody>
      </p:sp>
      <p:sp>
        <p:nvSpPr>
          <p:cNvPr id="3" name="Rectangle 2">
            <a:extLst>
              <a:ext uri="{FF2B5EF4-FFF2-40B4-BE49-F238E27FC236}">
                <a16:creationId xmlns:a16="http://schemas.microsoft.com/office/drawing/2014/main" id="{544097A0-E188-467E-BD60-341F540FE256}"/>
              </a:ext>
            </a:extLst>
          </p:cNvPr>
          <p:cNvSpPr/>
          <p:nvPr/>
        </p:nvSpPr>
        <p:spPr>
          <a:xfrm>
            <a:off x="2372738" y="234082"/>
            <a:ext cx="7675123" cy="1269578"/>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Purchases Journal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18354DA-2008-4747-8AA5-01CCC9E29F0B}"/>
              </a:ext>
            </a:extLst>
          </p:cNvPr>
          <p:cNvSpPr/>
          <p:nvPr/>
        </p:nvSpPr>
        <p:spPr>
          <a:xfrm>
            <a:off x="602304" y="1362271"/>
            <a:ext cx="11215991" cy="1138773"/>
          </a:xfrm>
          <a:prstGeom prst="rect">
            <a:avLst/>
          </a:prstGeom>
        </p:spPr>
        <p:txBody>
          <a:bodyPr wrap="square">
            <a:spAutoFit/>
          </a:bodyPr>
          <a:lstStyle/>
          <a:p>
            <a:r>
              <a:rPr lang="en-US" dirty="0"/>
              <a:t>On July 12, Our Company purchased $6,950 of merchandise inventory from New Castle, Inc.  Discount terms were 2/10, n/30.  </a:t>
            </a:r>
          </a:p>
          <a:p>
            <a:r>
              <a:rPr lang="en-US" dirty="0"/>
              <a:t> </a:t>
            </a:r>
          </a:p>
          <a:p>
            <a:pPr marL="114300" marR="0" indent="-11430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C2F3FAE0-37DC-4128-B886-BFE2AE979854}"/>
              </a:ext>
            </a:extLst>
          </p:cNvPr>
          <p:cNvGraphicFramePr>
            <a:graphicFrameLocks noGrp="1"/>
          </p:cNvGraphicFramePr>
          <p:nvPr>
            <p:extLst>
              <p:ext uri="{D42A27DB-BD31-4B8C-83A1-F6EECF244321}">
                <p14:modId xmlns:p14="http://schemas.microsoft.com/office/powerpoint/2010/main" val="1366274082"/>
              </p:ext>
            </p:extLst>
          </p:nvPr>
        </p:nvGraphicFramePr>
        <p:xfrm>
          <a:off x="2066317" y="2650014"/>
          <a:ext cx="8287965" cy="2346960"/>
        </p:xfrm>
        <a:graphic>
          <a:graphicData uri="http://schemas.openxmlformats.org/drawingml/2006/table">
            <a:tbl>
              <a:tblPr>
                <a:tableStyleId>{5940675A-B579-460E-94D1-54222C63F5DA}</a:tableStyleId>
              </a:tblPr>
              <a:tblGrid>
                <a:gridCol w="645009">
                  <a:extLst>
                    <a:ext uri="{9D8B030D-6E8A-4147-A177-3AD203B41FA5}">
                      <a16:colId xmlns:a16="http://schemas.microsoft.com/office/drawing/2014/main" val="147228796"/>
                    </a:ext>
                  </a:extLst>
                </a:gridCol>
                <a:gridCol w="1572898">
                  <a:extLst>
                    <a:ext uri="{9D8B030D-6E8A-4147-A177-3AD203B41FA5}">
                      <a16:colId xmlns:a16="http://schemas.microsoft.com/office/drawing/2014/main" val="3097469718"/>
                    </a:ext>
                  </a:extLst>
                </a:gridCol>
                <a:gridCol w="1078804">
                  <a:extLst>
                    <a:ext uri="{9D8B030D-6E8A-4147-A177-3AD203B41FA5}">
                      <a16:colId xmlns:a16="http://schemas.microsoft.com/office/drawing/2014/main" val="2053467015"/>
                    </a:ext>
                  </a:extLst>
                </a:gridCol>
                <a:gridCol w="686417">
                  <a:extLst>
                    <a:ext uri="{9D8B030D-6E8A-4147-A177-3AD203B41FA5}">
                      <a16:colId xmlns:a16="http://schemas.microsoft.com/office/drawing/2014/main" val="220189123"/>
                    </a:ext>
                  </a:extLst>
                </a:gridCol>
                <a:gridCol w="1003348">
                  <a:extLst>
                    <a:ext uri="{9D8B030D-6E8A-4147-A177-3AD203B41FA5}">
                      <a16:colId xmlns:a16="http://schemas.microsoft.com/office/drawing/2014/main" val="3988924311"/>
                    </a:ext>
                  </a:extLst>
                </a:gridCol>
                <a:gridCol w="931679">
                  <a:extLst>
                    <a:ext uri="{9D8B030D-6E8A-4147-A177-3AD203B41FA5}">
                      <a16:colId xmlns:a16="http://schemas.microsoft.com/office/drawing/2014/main" val="3458783493"/>
                    </a:ext>
                  </a:extLst>
                </a:gridCol>
                <a:gridCol w="963531">
                  <a:extLst>
                    <a:ext uri="{9D8B030D-6E8A-4147-A177-3AD203B41FA5}">
                      <a16:colId xmlns:a16="http://schemas.microsoft.com/office/drawing/2014/main" val="1122077974"/>
                    </a:ext>
                  </a:extLst>
                </a:gridCol>
                <a:gridCol w="474600">
                  <a:extLst>
                    <a:ext uri="{9D8B030D-6E8A-4147-A177-3AD203B41FA5}">
                      <a16:colId xmlns:a16="http://schemas.microsoft.com/office/drawing/2014/main" val="3298535754"/>
                    </a:ext>
                  </a:extLst>
                </a:gridCol>
                <a:gridCol w="931679">
                  <a:extLst>
                    <a:ext uri="{9D8B030D-6E8A-4147-A177-3AD203B41FA5}">
                      <a16:colId xmlns:a16="http://schemas.microsoft.com/office/drawing/2014/main" val="3085706692"/>
                    </a:ext>
                  </a:extLst>
                </a:gridCol>
              </a:tblGrid>
              <a:tr h="203200">
                <a:tc gridSpan="9">
                  <a:txBody>
                    <a:bodyPr/>
                    <a:lstStyle/>
                    <a:p>
                      <a:pPr marL="0" marR="0" algn="r">
                        <a:spcBef>
                          <a:spcPts val="100"/>
                        </a:spcBef>
                        <a:spcAft>
                          <a:spcPts val="0"/>
                        </a:spcAft>
                      </a:pPr>
                      <a:r>
                        <a:rPr lang="en-US" sz="1400" b="1" dirty="0">
                          <a:effectLst/>
                        </a:rPr>
                        <a:t> Purchases Journal</a:t>
                      </a:r>
                      <a:r>
                        <a:rPr lang="en-US" sz="1400" b="0" dirty="0">
                          <a:effectLst/>
                        </a:rPr>
                        <a:t>                                                                 Page 18</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52961776"/>
                  </a:ext>
                </a:extLst>
              </a:tr>
              <a:tr h="203200">
                <a:tc gridSpan="4">
                  <a:txBody>
                    <a:bodyPr/>
                    <a:lstStyle/>
                    <a:p>
                      <a:pPr marL="0" marR="0" algn="ctr">
                        <a:spcBef>
                          <a:spcPts val="100"/>
                        </a:spcBef>
                        <a:spcAft>
                          <a:spcPts val="0"/>
                        </a:spcAf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300"/>
                        </a:spcBef>
                        <a:spcAft>
                          <a:spcPts val="0"/>
                        </a:spcAft>
                      </a:pPr>
                      <a:r>
                        <a:rPr lang="en-US" sz="1400" b="1">
                          <a:effectLst/>
                        </a:rPr>
                        <a:t>Credit</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4">
                  <a:txBody>
                    <a:bodyPr/>
                    <a:lstStyle/>
                    <a:p>
                      <a:pPr marL="0" marR="0" algn="ctr">
                        <a:spcBef>
                          <a:spcPts val="300"/>
                        </a:spcBef>
                        <a:spcAft>
                          <a:spcPts val="0"/>
                        </a:spcAft>
                      </a:pPr>
                      <a:r>
                        <a:rPr lang="en-US" sz="1400" b="1" dirty="0">
                          <a:effectLst/>
                        </a:rPr>
                        <a:t>Debits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6345827"/>
                  </a:ext>
                </a:extLst>
              </a:tr>
              <a:tr h="0">
                <a:tc>
                  <a:txBody>
                    <a:bodyPr/>
                    <a:lstStyle/>
                    <a:p>
                      <a:pPr marL="0" marR="0" algn="ctr">
                        <a:spcBef>
                          <a:spcPts val="300"/>
                        </a:spcBef>
                        <a:spcAft>
                          <a:spcPts val="0"/>
                        </a:spcAft>
                      </a:pPr>
                      <a:r>
                        <a:rPr lang="en-US" sz="1400">
                          <a:effectLst/>
                        </a:rPr>
                        <a:t>Date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a:effectLst/>
                        </a:rPr>
                        <a:t>Account Credited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a:effectLst/>
                        </a:rPr>
                        <a:t>Terms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a:effectLst/>
                        </a:rPr>
                        <a:t>Post Ref.</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a:effectLst/>
                        </a:rPr>
                        <a:t>Accounts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dirty="0">
                          <a:effectLst/>
                        </a:rPr>
                        <a:t>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gridSpan="2">
                  <a:txBody>
                    <a:bodyPr/>
                    <a:lstStyle/>
                    <a:p>
                      <a:pPr marL="0" marR="0" algn="ctr">
                        <a:spcBef>
                          <a:spcPts val="300"/>
                        </a:spcBef>
                        <a:spcAft>
                          <a:spcPts val="0"/>
                        </a:spcAft>
                      </a:pPr>
                      <a:r>
                        <a:rPr lang="en-US" sz="1400">
                          <a:effectLst/>
                        </a:rPr>
                        <a:t>Other 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300"/>
                        </a:spcBef>
                        <a:spcAft>
                          <a:spcPts val="0"/>
                        </a:spcAft>
                      </a:pPr>
                      <a:r>
                        <a:rPr lang="en-US" sz="1400">
                          <a:effectLst/>
                        </a:rPr>
                        <a:t>Amount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89805826"/>
                  </a:ext>
                </a:extLst>
              </a:tr>
              <a:tr h="0">
                <a:tc>
                  <a:txBody>
                    <a:bodyPr/>
                    <a:lstStyle/>
                    <a:p>
                      <a:pPr marL="0" marR="0" algn="ctr">
                        <a:spcBef>
                          <a:spcPts val="1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Name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Ref.</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369996746"/>
                  </a:ext>
                </a:extLst>
              </a:tr>
              <a:tr h="203200">
                <a:tc>
                  <a:txBody>
                    <a:bodyPr/>
                    <a:lstStyle/>
                    <a:p>
                      <a:pPr marL="0" marR="0" algn="ct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solidFill>
                            <a:schemeClr val="tx1"/>
                          </a:solidFill>
                          <a:effectLst/>
                        </a:rPr>
                        <a:t> </a:t>
                      </a: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70094158"/>
                  </a:ext>
                </a:extLst>
              </a:tr>
              <a:tr h="2032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972299129"/>
                  </a:ext>
                </a:extLst>
              </a:tr>
              <a:tr h="2032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64838436"/>
                  </a:ext>
                </a:extLst>
              </a:tr>
              <a:tr h="2032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173635001"/>
                  </a:ext>
                </a:extLst>
              </a:tr>
              <a:tr h="2032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010024942"/>
                  </a:ext>
                </a:extLst>
              </a:tr>
              <a:tr h="2032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203292021"/>
                  </a:ext>
                </a:extLst>
              </a:tr>
            </a:tbl>
          </a:graphicData>
        </a:graphic>
      </p:graphicFrame>
      <p:sp>
        <p:nvSpPr>
          <p:cNvPr id="6" name="TextBox 5">
            <a:extLst>
              <a:ext uri="{FF2B5EF4-FFF2-40B4-BE49-F238E27FC236}">
                <a16:creationId xmlns:a16="http://schemas.microsoft.com/office/drawing/2014/main" id="{5F1A9CA1-AE09-42A0-919D-55BF896F8E14}"/>
              </a:ext>
            </a:extLst>
          </p:cNvPr>
          <p:cNvSpPr txBox="1"/>
          <p:nvPr/>
        </p:nvSpPr>
        <p:spPr>
          <a:xfrm>
            <a:off x="2065100" y="3638828"/>
            <a:ext cx="615276" cy="369332"/>
          </a:xfrm>
          <a:prstGeom prst="rect">
            <a:avLst/>
          </a:prstGeom>
          <a:noFill/>
        </p:spPr>
        <p:txBody>
          <a:bodyPr wrap="square" rtlCol="0">
            <a:spAutoFit/>
          </a:bodyPr>
          <a:lstStyle/>
          <a:p>
            <a:r>
              <a:rPr lang="en-US" sz="1400" dirty="0"/>
              <a:t>July</a:t>
            </a:r>
            <a:r>
              <a:rPr lang="en-US" sz="1400" dirty="0">
                <a:solidFill>
                  <a:schemeClr val="accent2"/>
                </a:solidFill>
              </a:rPr>
              <a:t> </a:t>
            </a:r>
            <a:r>
              <a:rPr lang="en-US" sz="1400" dirty="0"/>
              <a:t>2</a:t>
            </a:r>
            <a:r>
              <a:rPr lang="en-US" dirty="0"/>
              <a:t> </a:t>
            </a:r>
          </a:p>
        </p:txBody>
      </p:sp>
      <p:sp>
        <p:nvSpPr>
          <p:cNvPr id="7" name="TextBox 6">
            <a:extLst>
              <a:ext uri="{FF2B5EF4-FFF2-40B4-BE49-F238E27FC236}">
                <a16:creationId xmlns:a16="http://schemas.microsoft.com/office/drawing/2014/main" id="{8880BB23-AE71-4CD9-8EBD-45C29D6F9764}"/>
              </a:ext>
            </a:extLst>
          </p:cNvPr>
          <p:cNvSpPr txBox="1"/>
          <p:nvPr/>
        </p:nvSpPr>
        <p:spPr>
          <a:xfrm>
            <a:off x="7340330" y="3687468"/>
            <a:ext cx="615276" cy="307777"/>
          </a:xfrm>
          <a:prstGeom prst="rect">
            <a:avLst/>
          </a:prstGeom>
          <a:noFill/>
        </p:spPr>
        <p:txBody>
          <a:bodyPr wrap="square" rtlCol="0">
            <a:spAutoFit/>
          </a:bodyPr>
          <a:lstStyle/>
          <a:p>
            <a:r>
              <a:rPr lang="en-US" sz="1400" dirty="0"/>
              <a:t>4,200</a:t>
            </a:r>
            <a:endParaRPr lang="en-US" dirty="0"/>
          </a:p>
        </p:txBody>
      </p:sp>
      <p:sp>
        <p:nvSpPr>
          <p:cNvPr id="8" name="TextBox 7">
            <a:extLst>
              <a:ext uri="{FF2B5EF4-FFF2-40B4-BE49-F238E27FC236}">
                <a16:creationId xmlns:a16="http://schemas.microsoft.com/office/drawing/2014/main" id="{C8B7A20E-FC20-4D8A-A561-B543BE602B5C}"/>
              </a:ext>
            </a:extLst>
          </p:cNvPr>
          <p:cNvSpPr txBox="1"/>
          <p:nvPr/>
        </p:nvSpPr>
        <p:spPr>
          <a:xfrm>
            <a:off x="6360269" y="3688615"/>
            <a:ext cx="615276" cy="307777"/>
          </a:xfrm>
          <a:prstGeom prst="rect">
            <a:avLst/>
          </a:prstGeom>
          <a:noFill/>
        </p:spPr>
        <p:txBody>
          <a:bodyPr wrap="square" rtlCol="0">
            <a:spAutoFit/>
          </a:bodyPr>
          <a:lstStyle/>
          <a:p>
            <a:r>
              <a:rPr lang="en-US" sz="1400" dirty="0"/>
              <a:t>4,200</a:t>
            </a:r>
            <a:endParaRPr lang="en-US" dirty="0"/>
          </a:p>
        </p:txBody>
      </p:sp>
      <p:sp>
        <p:nvSpPr>
          <p:cNvPr id="9" name="TextBox 8">
            <a:extLst>
              <a:ext uri="{FF2B5EF4-FFF2-40B4-BE49-F238E27FC236}">
                <a16:creationId xmlns:a16="http://schemas.microsoft.com/office/drawing/2014/main" id="{4F2C0454-B1C8-4460-BFAE-0592E628ECFF}"/>
              </a:ext>
            </a:extLst>
          </p:cNvPr>
          <p:cNvSpPr txBox="1"/>
          <p:nvPr/>
        </p:nvSpPr>
        <p:spPr>
          <a:xfrm>
            <a:off x="4351098" y="3680118"/>
            <a:ext cx="1172997" cy="307777"/>
          </a:xfrm>
          <a:prstGeom prst="rect">
            <a:avLst/>
          </a:prstGeom>
          <a:noFill/>
        </p:spPr>
        <p:txBody>
          <a:bodyPr wrap="square" rtlCol="0">
            <a:spAutoFit/>
          </a:bodyPr>
          <a:lstStyle/>
          <a:p>
            <a:r>
              <a:rPr lang="en-US" sz="1400" dirty="0"/>
              <a:t>1/10, n/30</a:t>
            </a:r>
            <a:endParaRPr lang="en-US" dirty="0"/>
          </a:p>
        </p:txBody>
      </p:sp>
      <p:sp>
        <p:nvSpPr>
          <p:cNvPr id="10" name="TextBox 9">
            <a:extLst>
              <a:ext uri="{FF2B5EF4-FFF2-40B4-BE49-F238E27FC236}">
                <a16:creationId xmlns:a16="http://schemas.microsoft.com/office/drawing/2014/main" id="{D96D3991-99F0-4A17-9C56-6419813960BE}"/>
              </a:ext>
            </a:extLst>
          </p:cNvPr>
          <p:cNvSpPr txBox="1"/>
          <p:nvPr/>
        </p:nvSpPr>
        <p:spPr>
          <a:xfrm>
            <a:off x="2957209" y="3669605"/>
            <a:ext cx="1318504" cy="307777"/>
          </a:xfrm>
          <a:prstGeom prst="rect">
            <a:avLst/>
          </a:prstGeom>
          <a:noFill/>
        </p:spPr>
        <p:txBody>
          <a:bodyPr wrap="square" rtlCol="0">
            <a:spAutoFit/>
          </a:bodyPr>
          <a:lstStyle/>
          <a:p>
            <a:r>
              <a:rPr lang="en-US" sz="1400" dirty="0"/>
              <a:t>Cincinnati Co.</a:t>
            </a:r>
            <a:endParaRPr lang="en-US" dirty="0"/>
          </a:p>
        </p:txBody>
      </p:sp>
      <p:sp>
        <p:nvSpPr>
          <p:cNvPr id="11" name="TextBox 10">
            <a:extLst>
              <a:ext uri="{FF2B5EF4-FFF2-40B4-BE49-F238E27FC236}">
                <a16:creationId xmlns:a16="http://schemas.microsoft.com/office/drawing/2014/main" id="{57D55FED-CB7F-4D35-A1E6-8E9526882954}"/>
              </a:ext>
            </a:extLst>
          </p:cNvPr>
          <p:cNvSpPr txBox="1"/>
          <p:nvPr/>
        </p:nvSpPr>
        <p:spPr>
          <a:xfrm>
            <a:off x="2070370" y="3841356"/>
            <a:ext cx="615276" cy="369332"/>
          </a:xfrm>
          <a:prstGeom prst="rect">
            <a:avLst/>
          </a:prstGeom>
          <a:noFill/>
        </p:spPr>
        <p:txBody>
          <a:bodyPr wrap="square" rtlCol="0">
            <a:spAutoFit/>
          </a:bodyPr>
          <a:lstStyle/>
          <a:p>
            <a:r>
              <a:rPr lang="en-US" sz="1400" dirty="0"/>
              <a:t>     6</a:t>
            </a:r>
            <a:r>
              <a:rPr lang="en-US" dirty="0"/>
              <a:t> </a:t>
            </a:r>
          </a:p>
        </p:txBody>
      </p:sp>
      <p:sp>
        <p:nvSpPr>
          <p:cNvPr id="12" name="TextBox 11">
            <a:extLst>
              <a:ext uri="{FF2B5EF4-FFF2-40B4-BE49-F238E27FC236}">
                <a16:creationId xmlns:a16="http://schemas.microsoft.com/office/drawing/2014/main" id="{6893E187-B9DE-467E-BCCD-39289385F442}"/>
              </a:ext>
            </a:extLst>
          </p:cNvPr>
          <p:cNvSpPr txBox="1"/>
          <p:nvPr/>
        </p:nvSpPr>
        <p:spPr>
          <a:xfrm>
            <a:off x="2954978" y="3899926"/>
            <a:ext cx="1034374" cy="307777"/>
          </a:xfrm>
          <a:prstGeom prst="rect">
            <a:avLst/>
          </a:prstGeom>
          <a:noFill/>
        </p:spPr>
        <p:txBody>
          <a:bodyPr wrap="square" rtlCol="0">
            <a:spAutoFit/>
          </a:bodyPr>
          <a:lstStyle/>
          <a:p>
            <a:r>
              <a:rPr lang="en-US" sz="1400" dirty="0"/>
              <a:t>Racine Co.</a:t>
            </a:r>
            <a:endParaRPr lang="en-US" dirty="0"/>
          </a:p>
        </p:txBody>
      </p:sp>
      <p:sp>
        <p:nvSpPr>
          <p:cNvPr id="13" name="TextBox 12">
            <a:extLst>
              <a:ext uri="{FF2B5EF4-FFF2-40B4-BE49-F238E27FC236}">
                <a16:creationId xmlns:a16="http://schemas.microsoft.com/office/drawing/2014/main" id="{85912FF7-071A-4D4C-8A29-37D2F3CAD442}"/>
              </a:ext>
            </a:extLst>
          </p:cNvPr>
          <p:cNvSpPr txBox="1"/>
          <p:nvPr/>
        </p:nvSpPr>
        <p:spPr>
          <a:xfrm>
            <a:off x="4552137" y="3841356"/>
            <a:ext cx="615276" cy="369332"/>
          </a:xfrm>
          <a:prstGeom prst="rect">
            <a:avLst/>
          </a:prstGeom>
          <a:noFill/>
        </p:spPr>
        <p:txBody>
          <a:bodyPr wrap="square" rtlCol="0">
            <a:spAutoFit/>
          </a:bodyPr>
          <a:lstStyle/>
          <a:p>
            <a:r>
              <a:rPr lang="en-US" b="1" dirty="0"/>
              <a:t>   -</a:t>
            </a:r>
          </a:p>
        </p:txBody>
      </p:sp>
      <p:sp>
        <p:nvSpPr>
          <p:cNvPr id="14" name="TextBox 13">
            <a:extLst>
              <a:ext uri="{FF2B5EF4-FFF2-40B4-BE49-F238E27FC236}">
                <a16:creationId xmlns:a16="http://schemas.microsoft.com/office/drawing/2014/main" id="{8E4F42E3-450F-40D4-9D3A-A9749E3F39A0}"/>
              </a:ext>
            </a:extLst>
          </p:cNvPr>
          <p:cNvSpPr txBox="1"/>
          <p:nvPr/>
        </p:nvSpPr>
        <p:spPr>
          <a:xfrm>
            <a:off x="6512259" y="3899925"/>
            <a:ext cx="615276" cy="307777"/>
          </a:xfrm>
          <a:prstGeom prst="rect">
            <a:avLst/>
          </a:prstGeom>
          <a:noFill/>
        </p:spPr>
        <p:txBody>
          <a:bodyPr wrap="square" rtlCol="0">
            <a:spAutoFit/>
          </a:bodyPr>
          <a:lstStyle/>
          <a:p>
            <a:r>
              <a:rPr lang="en-US" sz="1400" dirty="0"/>
              <a:t>740</a:t>
            </a:r>
            <a:endParaRPr lang="en-US" dirty="0"/>
          </a:p>
        </p:txBody>
      </p:sp>
      <p:sp>
        <p:nvSpPr>
          <p:cNvPr id="15" name="TextBox 14">
            <a:extLst>
              <a:ext uri="{FF2B5EF4-FFF2-40B4-BE49-F238E27FC236}">
                <a16:creationId xmlns:a16="http://schemas.microsoft.com/office/drawing/2014/main" id="{D6CDA47B-6C42-48F6-9EEC-606396E3DBFA}"/>
              </a:ext>
            </a:extLst>
          </p:cNvPr>
          <p:cNvSpPr txBox="1"/>
          <p:nvPr/>
        </p:nvSpPr>
        <p:spPr>
          <a:xfrm>
            <a:off x="9677801" y="3899925"/>
            <a:ext cx="615276" cy="307777"/>
          </a:xfrm>
          <a:prstGeom prst="rect">
            <a:avLst/>
          </a:prstGeom>
          <a:noFill/>
        </p:spPr>
        <p:txBody>
          <a:bodyPr wrap="square" rtlCol="0">
            <a:spAutoFit/>
          </a:bodyPr>
          <a:lstStyle/>
          <a:p>
            <a:r>
              <a:rPr lang="en-US" sz="1400" dirty="0"/>
              <a:t>740</a:t>
            </a:r>
            <a:endParaRPr lang="en-US" dirty="0"/>
          </a:p>
        </p:txBody>
      </p:sp>
      <p:sp>
        <p:nvSpPr>
          <p:cNvPr id="16" name="TextBox 15">
            <a:extLst>
              <a:ext uri="{FF2B5EF4-FFF2-40B4-BE49-F238E27FC236}">
                <a16:creationId xmlns:a16="http://schemas.microsoft.com/office/drawing/2014/main" id="{9EF955F9-E4C0-469B-89B9-63D413330886}"/>
              </a:ext>
            </a:extLst>
          </p:cNvPr>
          <p:cNvSpPr txBox="1"/>
          <p:nvPr/>
        </p:nvSpPr>
        <p:spPr>
          <a:xfrm>
            <a:off x="8104152" y="3899924"/>
            <a:ext cx="814281" cy="307777"/>
          </a:xfrm>
          <a:prstGeom prst="rect">
            <a:avLst/>
          </a:prstGeom>
          <a:noFill/>
        </p:spPr>
        <p:txBody>
          <a:bodyPr wrap="square" rtlCol="0">
            <a:spAutoFit/>
          </a:bodyPr>
          <a:lstStyle/>
          <a:p>
            <a:r>
              <a:rPr lang="en-US" sz="1400" dirty="0"/>
              <a:t>Supplies</a:t>
            </a:r>
            <a:endParaRPr lang="en-US" dirty="0"/>
          </a:p>
        </p:txBody>
      </p:sp>
      <p:sp>
        <p:nvSpPr>
          <p:cNvPr id="17" name="TextBox 16">
            <a:extLst>
              <a:ext uri="{FF2B5EF4-FFF2-40B4-BE49-F238E27FC236}">
                <a16:creationId xmlns:a16="http://schemas.microsoft.com/office/drawing/2014/main" id="{C48F665D-E87F-494F-9966-A378F00D5FE5}"/>
              </a:ext>
            </a:extLst>
          </p:cNvPr>
          <p:cNvSpPr txBox="1"/>
          <p:nvPr/>
        </p:nvSpPr>
        <p:spPr>
          <a:xfrm>
            <a:off x="2031456" y="4123124"/>
            <a:ext cx="615276" cy="307777"/>
          </a:xfrm>
          <a:prstGeom prst="rect">
            <a:avLst/>
          </a:prstGeom>
          <a:noFill/>
        </p:spPr>
        <p:txBody>
          <a:bodyPr wrap="square" rtlCol="0">
            <a:spAutoFit/>
          </a:bodyPr>
          <a:lstStyle/>
          <a:p>
            <a:r>
              <a:rPr lang="en-US" sz="1400" dirty="0"/>
              <a:t>    </a:t>
            </a:r>
            <a:r>
              <a:rPr lang="en-US" sz="1400" b="1" dirty="0">
                <a:solidFill>
                  <a:schemeClr val="accent2"/>
                </a:solidFill>
              </a:rPr>
              <a:t>12</a:t>
            </a:r>
            <a:endParaRPr lang="en-US" b="1" dirty="0">
              <a:solidFill>
                <a:schemeClr val="accent2"/>
              </a:solidFill>
            </a:endParaRPr>
          </a:p>
        </p:txBody>
      </p:sp>
      <p:sp>
        <p:nvSpPr>
          <p:cNvPr id="18" name="TextBox 17">
            <a:extLst>
              <a:ext uri="{FF2B5EF4-FFF2-40B4-BE49-F238E27FC236}">
                <a16:creationId xmlns:a16="http://schemas.microsoft.com/office/drawing/2014/main" id="{CED32D0A-A8E7-4091-901D-FEF170825036}"/>
              </a:ext>
            </a:extLst>
          </p:cNvPr>
          <p:cNvSpPr txBox="1"/>
          <p:nvPr/>
        </p:nvSpPr>
        <p:spPr>
          <a:xfrm>
            <a:off x="2952339" y="4117877"/>
            <a:ext cx="1560885" cy="307777"/>
          </a:xfrm>
          <a:prstGeom prst="rect">
            <a:avLst/>
          </a:prstGeom>
          <a:noFill/>
        </p:spPr>
        <p:txBody>
          <a:bodyPr wrap="square" rtlCol="0">
            <a:spAutoFit/>
          </a:bodyPr>
          <a:lstStyle/>
          <a:p>
            <a:r>
              <a:rPr lang="en-US" sz="1400" b="1" dirty="0">
                <a:solidFill>
                  <a:schemeClr val="accent2"/>
                </a:solidFill>
              </a:rPr>
              <a:t>New Castle, Inc.</a:t>
            </a:r>
            <a:endParaRPr lang="en-US" b="1" dirty="0">
              <a:solidFill>
                <a:schemeClr val="accent2"/>
              </a:solidFill>
            </a:endParaRPr>
          </a:p>
        </p:txBody>
      </p:sp>
      <p:sp>
        <p:nvSpPr>
          <p:cNvPr id="19" name="TextBox 18">
            <a:extLst>
              <a:ext uri="{FF2B5EF4-FFF2-40B4-BE49-F238E27FC236}">
                <a16:creationId xmlns:a16="http://schemas.microsoft.com/office/drawing/2014/main" id="{A5EA7F00-41EB-433B-A677-289B62EE8DC8}"/>
              </a:ext>
            </a:extLst>
          </p:cNvPr>
          <p:cNvSpPr txBox="1"/>
          <p:nvPr/>
        </p:nvSpPr>
        <p:spPr>
          <a:xfrm>
            <a:off x="4369742" y="4094734"/>
            <a:ext cx="1172997" cy="307777"/>
          </a:xfrm>
          <a:prstGeom prst="rect">
            <a:avLst/>
          </a:prstGeom>
          <a:noFill/>
        </p:spPr>
        <p:txBody>
          <a:bodyPr wrap="square" rtlCol="0">
            <a:spAutoFit/>
          </a:bodyPr>
          <a:lstStyle/>
          <a:p>
            <a:r>
              <a:rPr lang="en-US" sz="1400" b="1" dirty="0">
                <a:solidFill>
                  <a:schemeClr val="accent2"/>
                </a:solidFill>
              </a:rPr>
              <a:t>2/10, n/30</a:t>
            </a:r>
            <a:endParaRPr lang="en-US" b="1" dirty="0">
              <a:solidFill>
                <a:schemeClr val="accent2"/>
              </a:solidFill>
            </a:endParaRPr>
          </a:p>
        </p:txBody>
      </p:sp>
      <p:sp>
        <p:nvSpPr>
          <p:cNvPr id="20" name="TextBox 19">
            <a:extLst>
              <a:ext uri="{FF2B5EF4-FFF2-40B4-BE49-F238E27FC236}">
                <a16:creationId xmlns:a16="http://schemas.microsoft.com/office/drawing/2014/main" id="{258C651C-F9AE-4203-A3A9-3C9396D0DEF5}"/>
              </a:ext>
            </a:extLst>
          </p:cNvPr>
          <p:cNvSpPr txBox="1"/>
          <p:nvPr/>
        </p:nvSpPr>
        <p:spPr>
          <a:xfrm>
            <a:off x="6360269" y="4117877"/>
            <a:ext cx="615276" cy="307777"/>
          </a:xfrm>
          <a:prstGeom prst="rect">
            <a:avLst/>
          </a:prstGeom>
          <a:noFill/>
        </p:spPr>
        <p:txBody>
          <a:bodyPr wrap="square" rtlCol="0">
            <a:spAutoFit/>
          </a:bodyPr>
          <a:lstStyle/>
          <a:p>
            <a:r>
              <a:rPr lang="en-US" sz="1400" b="1" dirty="0">
                <a:solidFill>
                  <a:schemeClr val="accent2"/>
                </a:solidFill>
              </a:rPr>
              <a:t>6,950</a:t>
            </a:r>
            <a:endParaRPr lang="en-US" b="1" dirty="0">
              <a:solidFill>
                <a:schemeClr val="accent2"/>
              </a:solidFill>
            </a:endParaRPr>
          </a:p>
        </p:txBody>
      </p:sp>
      <p:sp>
        <p:nvSpPr>
          <p:cNvPr id="21" name="TextBox 20">
            <a:extLst>
              <a:ext uri="{FF2B5EF4-FFF2-40B4-BE49-F238E27FC236}">
                <a16:creationId xmlns:a16="http://schemas.microsoft.com/office/drawing/2014/main" id="{9D69A6C0-A65F-46D1-9515-185A8EB12882}"/>
              </a:ext>
            </a:extLst>
          </p:cNvPr>
          <p:cNvSpPr txBox="1"/>
          <p:nvPr/>
        </p:nvSpPr>
        <p:spPr>
          <a:xfrm>
            <a:off x="7371140" y="4117876"/>
            <a:ext cx="615276" cy="307777"/>
          </a:xfrm>
          <a:prstGeom prst="rect">
            <a:avLst/>
          </a:prstGeom>
          <a:noFill/>
        </p:spPr>
        <p:txBody>
          <a:bodyPr wrap="square" rtlCol="0">
            <a:spAutoFit/>
          </a:bodyPr>
          <a:lstStyle/>
          <a:p>
            <a:r>
              <a:rPr lang="en-US" sz="1400" b="1" dirty="0">
                <a:solidFill>
                  <a:schemeClr val="accent2"/>
                </a:solidFill>
              </a:rPr>
              <a:t>6,950</a:t>
            </a:r>
            <a:endParaRPr lang="en-US" b="1" dirty="0">
              <a:solidFill>
                <a:schemeClr val="accent2"/>
              </a:solidFill>
            </a:endParaRPr>
          </a:p>
        </p:txBody>
      </p:sp>
    </p:spTree>
    <p:extLst>
      <p:ext uri="{BB962C8B-B14F-4D97-AF65-F5344CB8AC3E}">
        <p14:creationId xmlns:p14="http://schemas.microsoft.com/office/powerpoint/2010/main" val="339512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49E9E84-7100-4523-BA70-030A5FE86C3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63E74B11-961A-4F95-A291-A31C85B28C9C}"/>
              </a:ext>
            </a:extLst>
          </p:cNvPr>
          <p:cNvSpPr/>
          <p:nvPr/>
        </p:nvSpPr>
        <p:spPr>
          <a:xfrm>
            <a:off x="3242553" y="255850"/>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Purchases Journal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E354FBE0-02E8-440E-BB3C-0621B3FC5351}"/>
              </a:ext>
            </a:extLst>
          </p:cNvPr>
          <p:cNvSpPr/>
          <p:nvPr/>
        </p:nvSpPr>
        <p:spPr>
          <a:xfrm>
            <a:off x="1606686" y="1551342"/>
            <a:ext cx="11196536" cy="369332"/>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This is the completed journal with the remaining transaction for July before posting the accounts.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84F65AC8-5915-4977-B83F-D4B7AF3B5C43}"/>
              </a:ext>
            </a:extLst>
          </p:cNvPr>
          <p:cNvGraphicFramePr>
            <a:graphicFrameLocks noGrp="1"/>
          </p:cNvGraphicFramePr>
          <p:nvPr>
            <p:extLst>
              <p:ext uri="{D42A27DB-BD31-4B8C-83A1-F6EECF244321}">
                <p14:modId xmlns:p14="http://schemas.microsoft.com/office/powerpoint/2010/main" val="1127359092"/>
              </p:ext>
            </p:extLst>
          </p:nvPr>
        </p:nvGraphicFramePr>
        <p:xfrm>
          <a:off x="1786647" y="2664900"/>
          <a:ext cx="8618706" cy="2346960"/>
        </p:xfrm>
        <a:graphic>
          <a:graphicData uri="http://schemas.openxmlformats.org/drawingml/2006/table">
            <a:tbl>
              <a:tblPr>
                <a:tableStyleId>{5940675A-B579-460E-94D1-54222C63F5DA}</a:tableStyleId>
              </a:tblPr>
              <a:tblGrid>
                <a:gridCol w="656989">
                  <a:extLst>
                    <a:ext uri="{9D8B030D-6E8A-4147-A177-3AD203B41FA5}">
                      <a16:colId xmlns:a16="http://schemas.microsoft.com/office/drawing/2014/main" val="4263595181"/>
                    </a:ext>
                  </a:extLst>
                </a:gridCol>
                <a:gridCol w="1785222">
                  <a:extLst>
                    <a:ext uri="{9D8B030D-6E8A-4147-A177-3AD203B41FA5}">
                      <a16:colId xmlns:a16="http://schemas.microsoft.com/office/drawing/2014/main" val="1865941658"/>
                    </a:ext>
                  </a:extLst>
                </a:gridCol>
                <a:gridCol w="988725">
                  <a:extLst>
                    <a:ext uri="{9D8B030D-6E8A-4147-A177-3AD203B41FA5}">
                      <a16:colId xmlns:a16="http://schemas.microsoft.com/office/drawing/2014/main" val="3360682182"/>
                    </a:ext>
                  </a:extLst>
                </a:gridCol>
                <a:gridCol w="699165">
                  <a:extLst>
                    <a:ext uri="{9D8B030D-6E8A-4147-A177-3AD203B41FA5}">
                      <a16:colId xmlns:a16="http://schemas.microsoft.com/office/drawing/2014/main" val="4159127157"/>
                    </a:ext>
                  </a:extLst>
                </a:gridCol>
                <a:gridCol w="1052803">
                  <a:extLst>
                    <a:ext uri="{9D8B030D-6E8A-4147-A177-3AD203B41FA5}">
                      <a16:colId xmlns:a16="http://schemas.microsoft.com/office/drawing/2014/main" val="3145577805"/>
                    </a:ext>
                  </a:extLst>
                </a:gridCol>
                <a:gridCol w="1021981">
                  <a:extLst>
                    <a:ext uri="{9D8B030D-6E8A-4147-A177-3AD203B41FA5}">
                      <a16:colId xmlns:a16="http://schemas.microsoft.com/office/drawing/2014/main" val="908463669"/>
                    </a:ext>
                  </a:extLst>
                </a:gridCol>
                <a:gridCol w="981427">
                  <a:extLst>
                    <a:ext uri="{9D8B030D-6E8A-4147-A177-3AD203B41FA5}">
                      <a16:colId xmlns:a16="http://schemas.microsoft.com/office/drawing/2014/main" val="1695654036"/>
                    </a:ext>
                  </a:extLst>
                </a:gridCol>
                <a:gridCol w="483413">
                  <a:extLst>
                    <a:ext uri="{9D8B030D-6E8A-4147-A177-3AD203B41FA5}">
                      <a16:colId xmlns:a16="http://schemas.microsoft.com/office/drawing/2014/main" val="381638763"/>
                    </a:ext>
                  </a:extLst>
                </a:gridCol>
                <a:gridCol w="948981">
                  <a:extLst>
                    <a:ext uri="{9D8B030D-6E8A-4147-A177-3AD203B41FA5}">
                      <a16:colId xmlns:a16="http://schemas.microsoft.com/office/drawing/2014/main" val="2873417551"/>
                    </a:ext>
                  </a:extLst>
                </a:gridCol>
              </a:tblGrid>
              <a:tr h="203200">
                <a:tc gridSpan="9">
                  <a:txBody>
                    <a:bodyPr/>
                    <a:lstStyle/>
                    <a:p>
                      <a:pPr marL="0" marR="0" algn="r">
                        <a:spcBef>
                          <a:spcPts val="100"/>
                        </a:spcBef>
                        <a:spcAft>
                          <a:spcPts val="0"/>
                        </a:spcAft>
                      </a:pPr>
                      <a:r>
                        <a:rPr lang="en-US" sz="1400" dirty="0">
                          <a:effectLst/>
                        </a:rPr>
                        <a:t>Page 18</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69014215"/>
                  </a:ext>
                </a:extLst>
              </a:tr>
              <a:tr h="203200">
                <a:tc gridSpan="4">
                  <a:txBody>
                    <a:bodyPr/>
                    <a:lstStyle/>
                    <a:p>
                      <a:pPr marL="0" marR="0" algn="ctr">
                        <a:spcBef>
                          <a:spcPts val="1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300"/>
                        </a:spcBef>
                        <a:spcAft>
                          <a:spcPts val="0"/>
                        </a:spcAft>
                      </a:pPr>
                      <a:r>
                        <a:rPr lang="en-US" sz="1400" b="1" dirty="0">
                          <a:effectLst/>
                        </a:rPr>
                        <a:t>Credit</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4">
                  <a:txBody>
                    <a:bodyPr/>
                    <a:lstStyle/>
                    <a:p>
                      <a:pPr marL="0" marR="0" algn="ctr">
                        <a:spcBef>
                          <a:spcPts val="300"/>
                        </a:spcBef>
                        <a:spcAft>
                          <a:spcPts val="0"/>
                        </a:spcAft>
                      </a:pPr>
                      <a:r>
                        <a:rPr lang="en-US" sz="1400" b="1" dirty="0">
                          <a:effectLst/>
                        </a:rPr>
                        <a:t>Debits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1175758"/>
                  </a:ext>
                </a:extLst>
              </a:tr>
              <a:tr h="0">
                <a:tc>
                  <a:txBody>
                    <a:bodyPr/>
                    <a:lstStyle/>
                    <a:p>
                      <a:pPr marL="0" marR="0" algn="ctr">
                        <a:spcBef>
                          <a:spcPts val="300"/>
                        </a:spcBef>
                        <a:spcAft>
                          <a:spcPts val="0"/>
                        </a:spcAft>
                      </a:pPr>
                      <a:r>
                        <a:rPr lang="en-US" sz="1400">
                          <a:effectLst/>
                        </a:rPr>
                        <a:t>Date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a:effectLst/>
                        </a:rPr>
                        <a:t>Account Credited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a:effectLst/>
                        </a:rPr>
                        <a:t>Terms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a:effectLst/>
                        </a:rPr>
                        <a:t>Post Ref.</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a:effectLst/>
                        </a:rPr>
                        <a:t>Accounts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dirty="0">
                          <a:effectLst/>
                        </a:rPr>
                        <a:t>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gridSpan="2">
                  <a:txBody>
                    <a:bodyPr/>
                    <a:lstStyle/>
                    <a:p>
                      <a:pPr marL="0" marR="0" algn="ctr">
                        <a:spcBef>
                          <a:spcPts val="300"/>
                        </a:spcBef>
                        <a:spcAft>
                          <a:spcPts val="0"/>
                        </a:spcAft>
                      </a:pPr>
                      <a:r>
                        <a:rPr lang="en-US" sz="1400">
                          <a:effectLst/>
                        </a:rPr>
                        <a:t>Other 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300"/>
                        </a:spcBef>
                        <a:spcAft>
                          <a:spcPts val="0"/>
                        </a:spcAft>
                      </a:pPr>
                      <a:r>
                        <a:rPr lang="en-US" sz="1400">
                          <a:effectLst/>
                        </a:rPr>
                        <a:t>Amount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567754707"/>
                  </a:ext>
                </a:extLst>
              </a:tr>
              <a:tr h="0">
                <a:tc>
                  <a:txBody>
                    <a:bodyPr/>
                    <a:lstStyle/>
                    <a:p>
                      <a:pPr marL="0" marR="0" algn="ctr">
                        <a:spcBef>
                          <a:spcPts val="1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Name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Ref.</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105991344"/>
                  </a:ext>
                </a:extLst>
              </a:tr>
              <a:tr h="203200">
                <a:tc>
                  <a:txBody>
                    <a:bodyPr/>
                    <a:lstStyle/>
                    <a:p>
                      <a:pPr marL="0" marR="0" algn="ctr">
                        <a:spcBef>
                          <a:spcPts val="300"/>
                        </a:spcBef>
                        <a:spcAft>
                          <a:spcPts val="0"/>
                        </a:spcAft>
                      </a:pPr>
                      <a:r>
                        <a:rPr lang="en-US" sz="1400">
                          <a:effectLst/>
                        </a:rPr>
                        <a:t>July 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Cincinnati Co.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1/10, n/30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4,200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4,200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111717256"/>
                  </a:ext>
                </a:extLst>
              </a:tr>
              <a:tr h="203200">
                <a:tc>
                  <a:txBody>
                    <a:bodyPr/>
                    <a:lstStyle/>
                    <a:p>
                      <a:pPr marL="0" marR="0" algn="ctr">
                        <a:spcBef>
                          <a:spcPts val="300"/>
                        </a:spcBef>
                        <a:spcAft>
                          <a:spcPts val="0"/>
                        </a:spcAft>
                      </a:pPr>
                      <a:r>
                        <a:rPr lang="en-US" sz="1400">
                          <a:effectLst/>
                        </a:rPr>
                        <a:t>6</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Racine Co.</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740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Supplies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740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26494494"/>
                  </a:ext>
                </a:extLst>
              </a:tr>
              <a:tr h="203200">
                <a:tc>
                  <a:txBody>
                    <a:bodyPr/>
                    <a:lstStyle/>
                    <a:p>
                      <a:pPr marL="0" marR="0" algn="ctr">
                        <a:spcBef>
                          <a:spcPts val="300"/>
                        </a:spcBef>
                        <a:spcAft>
                          <a:spcPts val="0"/>
                        </a:spcAft>
                      </a:pPr>
                      <a:r>
                        <a:rPr lang="en-US" sz="1400">
                          <a:effectLst/>
                        </a:rPr>
                        <a:t>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New Castle, Inc.</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2/10, n/30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6,950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6,950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286305357"/>
                  </a:ext>
                </a:extLst>
              </a:tr>
              <a:tr h="203200">
                <a:tc>
                  <a:txBody>
                    <a:bodyPr/>
                    <a:lstStyle/>
                    <a:p>
                      <a:pPr marL="0" marR="0" algn="ctr">
                        <a:spcBef>
                          <a:spcPts val="300"/>
                        </a:spcBef>
                        <a:spcAft>
                          <a:spcPts val="0"/>
                        </a:spcAft>
                      </a:pPr>
                      <a:r>
                        <a:rPr lang="en-US" sz="1400">
                          <a:effectLst/>
                        </a:rPr>
                        <a:t>21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Dallas Co.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2/10, n/30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4,300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4,300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71411833"/>
                  </a:ext>
                </a:extLst>
              </a:tr>
              <a:tr h="2032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Total</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16,190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15,450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740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282315129"/>
                  </a:ext>
                </a:extLst>
              </a:tr>
              <a:tr h="2032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99338653"/>
                  </a:ext>
                </a:extLst>
              </a:tr>
            </a:tbl>
          </a:graphicData>
        </a:graphic>
      </p:graphicFrame>
      <p:sp>
        <p:nvSpPr>
          <p:cNvPr id="6" name="TextBox 5">
            <a:extLst>
              <a:ext uri="{FF2B5EF4-FFF2-40B4-BE49-F238E27FC236}">
                <a16:creationId xmlns:a16="http://schemas.microsoft.com/office/drawing/2014/main" id="{22E9E131-025E-4C41-A06B-279C442437CF}"/>
              </a:ext>
            </a:extLst>
          </p:cNvPr>
          <p:cNvSpPr txBox="1"/>
          <p:nvPr/>
        </p:nvSpPr>
        <p:spPr>
          <a:xfrm>
            <a:off x="5311301" y="2538919"/>
            <a:ext cx="2383278" cy="369332"/>
          </a:xfrm>
          <a:prstGeom prst="rect">
            <a:avLst/>
          </a:prstGeom>
          <a:noFill/>
        </p:spPr>
        <p:txBody>
          <a:bodyPr wrap="square" rtlCol="0">
            <a:spAutoFit/>
          </a:bodyPr>
          <a:lstStyle/>
          <a:p>
            <a:r>
              <a:rPr lang="en-US" sz="1400" b="1" dirty="0"/>
              <a:t>Purchases</a:t>
            </a:r>
            <a:r>
              <a:rPr lang="en-US" b="1" dirty="0"/>
              <a:t> </a:t>
            </a:r>
            <a:r>
              <a:rPr lang="en-US" sz="1400" b="1" dirty="0"/>
              <a:t>Journal</a:t>
            </a:r>
          </a:p>
        </p:txBody>
      </p:sp>
      <p:cxnSp>
        <p:nvCxnSpPr>
          <p:cNvPr id="8" name="Straight Connector 7">
            <a:extLst>
              <a:ext uri="{FF2B5EF4-FFF2-40B4-BE49-F238E27FC236}">
                <a16:creationId xmlns:a16="http://schemas.microsoft.com/office/drawing/2014/main" id="{131F8E19-3C33-4C0D-B030-3E903306D473}"/>
              </a:ext>
            </a:extLst>
          </p:cNvPr>
          <p:cNvCxnSpPr/>
          <p:nvPr/>
        </p:nvCxnSpPr>
        <p:spPr>
          <a:xfrm>
            <a:off x="5963055" y="4824921"/>
            <a:ext cx="203308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B8345BE-FB40-4729-9AB8-7AF1A1BC7A08}"/>
              </a:ext>
            </a:extLst>
          </p:cNvPr>
          <p:cNvCxnSpPr/>
          <p:nvPr/>
        </p:nvCxnSpPr>
        <p:spPr>
          <a:xfrm>
            <a:off x="9455285" y="4824921"/>
            <a:ext cx="9500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125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7D7E545-F898-4793-BDB9-BBD70A85053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67F96CB-C453-4075-9FF3-B0E7FDD3A30B}"/>
              </a:ext>
            </a:extLst>
          </p:cNvPr>
          <p:cNvSpPr/>
          <p:nvPr/>
        </p:nvSpPr>
        <p:spPr>
          <a:xfrm>
            <a:off x="3162300" y="136525"/>
            <a:ext cx="6096000" cy="1700466"/>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Purchases Journal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DFBAE83-14A4-4EFB-B6DE-F8DF67A6647F}"/>
              </a:ext>
            </a:extLst>
          </p:cNvPr>
          <p:cNvSpPr/>
          <p:nvPr/>
        </p:nvSpPr>
        <p:spPr>
          <a:xfrm>
            <a:off x="421532" y="1003891"/>
            <a:ext cx="11770468" cy="2031325"/>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The accounts are posted as follows: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marR="0" indent="-17462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Column totals for specific accounts (Accounts Payable and Inventory) are posted and their account numbers are entered to indicate posting to those accounts.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marR="0" indent="-17462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“Other” accounts must be posted individually.  For example, Supplies is posted as a debit to account 111.  The account number is entered to indicate posting.</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 credit posting to each subsidiary Account Payable is indicated with a check mark.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E4DF6B75-7161-4F2F-A613-9F1E1EB50D13}"/>
              </a:ext>
            </a:extLst>
          </p:cNvPr>
          <p:cNvGraphicFramePr>
            <a:graphicFrameLocks noGrp="1"/>
          </p:cNvGraphicFramePr>
          <p:nvPr>
            <p:extLst>
              <p:ext uri="{D42A27DB-BD31-4B8C-83A1-F6EECF244321}">
                <p14:modId xmlns:p14="http://schemas.microsoft.com/office/powerpoint/2010/main" val="3331191519"/>
              </p:ext>
            </p:extLst>
          </p:nvPr>
        </p:nvGraphicFramePr>
        <p:xfrm>
          <a:off x="1605064" y="3369310"/>
          <a:ext cx="8501974" cy="2346960"/>
        </p:xfrm>
        <a:graphic>
          <a:graphicData uri="http://schemas.openxmlformats.org/drawingml/2006/table">
            <a:tbl>
              <a:tblPr>
                <a:tableStyleId>{5940675A-B579-460E-94D1-54222C63F5DA}</a:tableStyleId>
              </a:tblPr>
              <a:tblGrid>
                <a:gridCol w="753201">
                  <a:extLst>
                    <a:ext uri="{9D8B030D-6E8A-4147-A177-3AD203B41FA5}">
                      <a16:colId xmlns:a16="http://schemas.microsoft.com/office/drawing/2014/main" val="4174324869"/>
                    </a:ext>
                  </a:extLst>
                </a:gridCol>
                <a:gridCol w="1841997">
                  <a:extLst>
                    <a:ext uri="{9D8B030D-6E8A-4147-A177-3AD203B41FA5}">
                      <a16:colId xmlns:a16="http://schemas.microsoft.com/office/drawing/2014/main" val="2883835626"/>
                    </a:ext>
                  </a:extLst>
                </a:gridCol>
                <a:gridCol w="736464">
                  <a:extLst>
                    <a:ext uri="{9D8B030D-6E8A-4147-A177-3AD203B41FA5}">
                      <a16:colId xmlns:a16="http://schemas.microsoft.com/office/drawing/2014/main" val="2705219791"/>
                    </a:ext>
                  </a:extLst>
                </a:gridCol>
                <a:gridCol w="721401">
                  <a:extLst>
                    <a:ext uri="{9D8B030D-6E8A-4147-A177-3AD203B41FA5}">
                      <a16:colId xmlns:a16="http://schemas.microsoft.com/office/drawing/2014/main" val="3228496603"/>
                    </a:ext>
                  </a:extLst>
                </a:gridCol>
                <a:gridCol w="979162">
                  <a:extLst>
                    <a:ext uri="{9D8B030D-6E8A-4147-A177-3AD203B41FA5}">
                      <a16:colId xmlns:a16="http://schemas.microsoft.com/office/drawing/2014/main" val="2646026561"/>
                    </a:ext>
                  </a:extLst>
                </a:gridCol>
                <a:gridCol w="979162">
                  <a:extLst>
                    <a:ext uri="{9D8B030D-6E8A-4147-A177-3AD203B41FA5}">
                      <a16:colId xmlns:a16="http://schemas.microsoft.com/office/drawing/2014/main" val="3965205600"/>
                    </a:ext>
                  </a:extLst>
                </a:gridCol>
                <a:gridCol w="1012638">
                  <a:extLst>
                    <a:ext uri="{9D8B030D-6E8A-4147-A177-3AD203B41FA5}">
                      <a16:colId xmlns:a16="http://schemas.microsoft.com/office/drawing/2014/main" val="630920211"/>
                    </a:ext>
                  </a:extLst>
                </a:gridCol>
                <a:gridCol w="498787">
                  <a:extLst>
                    <a:ext uri="{9D8B030D-6E8A-4147-A177-3AD203B41FA5}">
                      <a16:colId xmlns:a16="http://schemas.microsoft.com/office/drawing/2014/main" val="1583543588"/>
                    </a:ext>
                  </a:extLst>
                </a:gridCol>
                <a:gridCol w="979162">
                  <a:extLst>
                    <a:ext uri="{9D8B030D-6E8A-4147-A177-3AD203B41FA5}">
                      <a16:colId xmlns:a16="http://schemas.microsoft.com/office/drawing/2014/main" val="2355177540"/>
                    </a:ext>
                  </a:extLst>
                </a:gridCol>
              </a:tblGrid>
              <a:tr h="203200">
                <a:tc gridSpan="9">
                  <a:txBody>
                    <a:bodyPr/>
                    <a:lstStyle/>
                    <a:p>
                      <a:pPr marL="0" marR="0" algn="l">
                        <a:spcBef>
                          <a:spcPts val="100"/>
                        </a:spcBef>
                        <a:spcAft>
                          <a:spcPts val="0"/>
                        </a:spcAft>
                      </a:pPr>
                      <a:r>
                        <a:rPr lang="en-US" sz="1400" dirty="0">
                          <a:effectLst/>
                        </a:rPr>
                        <a:t>                                                                                  </a:t>
                      </a:r>
                      <a:r>
                        <a:rPr lang="en-US" sz="1400" b="1" dirty="0">
                          <a:effectLst/>
                        </a:rPr>
                        <a:t>Purchases Journal                                                                       </a:t>
                      </a:r>
                      <a:r>
                        <a:rPr lang="en-US" sz="1400" dirty="0">
                          <a:effectLst/>
                        </a:rPr>
                        <a:t>Page 18</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75995731"/>
                  </a:ext>
                </a:extLst>
              </a:tr>
              <a:tr h="203200">
                <a:tc gridSpan="4">
                  <a:txBody>
                    <a:bodyPr/>
                    <a:lstStyle/>
                    <a:p>
                      <a:pPr marL="0" marR="0" algn="ctr">
                        <a:spcBef>
                          <a:spcPts val="1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300"/>
                        </a:spcBef>
                        <a:spcAft>
                          <a:spcPts val="0"/>
                        </a:spcAft>
                      </a:pPr>
                      <a:r>
                        <a:rPr lang="en-US" sz="1400" b="1" dirty="0">
                          <a:effectLst/>
                        </a:rPr>
                        <a:t>Credit</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4">
                  <a:txBody>
                    <a:bodyPr/>
                    <a:lstStyle/>
                    <a:p>
                      <a:pPr marL="0" marR="0" algn="ctr">
                        <a:spcBef>
                          <a:spcPts val="300"/>
                        </a:spcBef>
                        <a:spcAft>
                          <a:spcPts val="0"/>
                        </a:spcAft>
                      </a:pPr>
                      <a:r>
                        <a:rPr lang="en-US" sz="1400" b="1" dirty="0">
                          <a:effectLst/>
                        </a:rPr>
                        <a:t>Debits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6840053"/>
                  </a:ext>
                </a:extLst>
              </a:tr>
              <a:tr h="0">
                <a:tc>
                  <a:txBody>
                    <a:bodyPr/>
                    <a:lstStyle/>
                    <a:p>
                      <a:pPr marL="0" marR="0" algn="ctr">
                        <a:spcBef>
                          <a:spcPts val="300"/>
                        </a:spcBef>
                        <a:spcAft>
                          <a:spcPts val="0"/>
                        </a:spcAft>
                      </a:pPr>
                      <a:r>
                        <a:rPr lang="en-US" sz="1400" dirty="0">
                          <a:effectLst/>
                        </a:rPr>
                        <a:t>Date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dirty="0">
                          <a:effectLst/>
                        </a:rPr>
                        <a:t>Account Credited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dirty="0">
                          <a:effectLst/>
                        </a:rPr>
                        <a:t>Terms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a:effectLst/>
                        </a:rPr>
                        <a:t>Post Ref.</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a:effectLst/>
                        </a:rPr>
                        <a:t>Accounts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a:effectLst/>
                        </a:rPr>
                        <a:t>Inventory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gridSpan="2">
                  <a:txBody>
                    <a:bodyPr/>
                    <a:lstStyle/>
                    <a:p>
                      <a:pPr marL="0" marR="0" algn="ctr">
                        <a:spcBef>
                          <a:spcPts val="300"/>
                        </a:spcBef>
                        <a:spcAft>
                          <a:spcPts val="0"/>
                        </a:spcAft>
                      </a:pPr>
                      <a:r>
                        <a:rPr lang="en-US" sz="1400">
                          <a:effectLst/>
                        </a:rPr>
                        <a:t>Other 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300"/>
                        </a:spcBef>
                        <a:spcAft>
                          <a:spcPts val="0"/>
                        </a:spcAft>
                      </a:pPr>
                      <a:r>
                        <a:rPr lang="en-US" sz="1400">
                          <a:effectLst/>
                        </a:rPr>
                        <a:t>Amount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753067796"/>
                  </a:ext>
                </a:extLst>
              </a:tr>
              <a:tr h="0">
                <a:tc>
                  <a:txBody>
                    <a:bodyPr/>
                    <a:lstStyle/>
                    <a:p>
                      <a:pPr marL="0" marR="0" algn="ctr">
                        <a:spcBef>
                          <a:spcPts val="1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Name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Ref.</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96178809"/>
                  </a:ext>
                </a:extLst>
              </a:tr>
              <a:tr h="203200">
                <a:tc>
                  <a:txBody>
                    <a:bodyPr/>
                    <a:lstStyle/>
                    <a:p>
                      <a:pPr marL="0" marR="0" algn="ctr">
                        <a:spcBef>
                          <a:spcPts val="300"/>
                        </a:spcBef>
                        <a:spcAft>
                          <a:spcPts val="0"/>
                        </a:spcAft>
                      </a:pPr>
                      <a:r>
                        <a:rPr lang="en-US" sz="1400">
                          <a:effectLst/>
                        </a:rPr>
                        <a:t>July 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Cincinnati Co.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1/10,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b="1" dirty="0">
                          <a:solidFill>
                            <a:schemeClr val="accent2"/>
                          </a:solidFill>
                          <a:effectLst/>
                        </a:rPr>
                        <a:t>✔</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4,200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4,200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946205969"/>
                  </a:ext>
                </a:extLst>
              </a:tr>
              <a:tr h="203200">
                <a:tc>
                  <a:txBody>
                    <a:bodyPr/>
                    <a:lstStyle/>
                    <a:p>
                      <a:pPr marL="0" marR="0" algn="ctr">
                        <a:spcBef>
                          <a:spcPts val="300"/>
                        </a:spcBef>
                        <a:spcAft>
                          <a:spcPts val="0"/>
                        </a:spcAft>
                      </a:pPr>
                      <a:r>
                        <a:rPr lang="en-US" sz="1400">
                          <a:effectLst/>
                        </a:rPr>
                        <a:t>6</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Racine Co.</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b="1" dirty="0">
                          <a:solidFill>
                            <a:schemeClr val="accent2"/>
                          </a:solidFill>
                          <a:effectLst/>
                        </a:rPr>
                        <a:t>✔</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740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Supplies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b="1" dirty="0">
                          <a:solidFill>
                            <a:schemeClr val="accent2"/>
                          </a:solidFill>
                          <a:effectLst/>
                        </a:rPr>
                        <a:t>111</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740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673667235"/>
                  </a:ext>
                </a:extLst>
              </a:tr>
              <a:tr h="203200">
                <a:tc>
                  <a:txBody>
                    <a:bodyPr/>
                    <a:lstStyle/>
                    <a:p>
                      <a:pPr marL="0" marR="0" algn="ctr">
                        <a:spcBef>
                          <a:spcPts val="300"/>
                        </a:spcBef>
                        <a:spcAft>
                          <a:spcPts val="0"/>
                        </a:spcAft>
                      </a:pPr>
                      <a:r>
                        <a:rPr lang="en-US" sz="1400">
                          <a:effectLst/>
                        </a:rPr>
                        <a:t>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New Castle, Inc.</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2/10,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b="1" dirty="0">
                          <a:solidFill>
                            <a:schemeClr val="accent2"/>
                          </a:solidFill>
                          <a:effectLst/>
                        </a:rPr>
                        <a:t>✔</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6,950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6,950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90246633"/>
                  </a:ext>
                </a:extLst>
              </a:tr>
              <a:tr h="203200">
                <a:tc>
                  <a:txBody>
                    <a:bodyPr/>
                    <a:lstStyle/>
                    <a:p>
                      <a:pPr marL="0" marR="0" algn="ctr">
                        <a:spcBef>
                          <a:spcPts val="300"/>
                        </a:spcBef>
                        <a:spcAft>
                          <a:spcPts val="0"/>
                        </a:spcAft>
                      </a:pPr>
                      <a:r>
                        <a:rPr lang="en-US" sz="1400">
                          <a:effectLst/>
                        </a:rPr>
                        <a:t>21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Dallas Co.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2/10,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b="1" dirty="0">
                          <a:solidFill>
                            <a:schemeClr val="accent2"/>
                          </a:solidFill>
                          <a:effectLst/>
                        </a:rPr>
                        <a:t>✔</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4,300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4,300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939683914"/>
                  </a:ext>
                </a:extLst>
              </a:tr>
              <a:tr h="2032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Total</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dirty="0">
                          <a:effectLst/>
                        </a:rPr>
                        <a:t>16,190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15,450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740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039549684"/>
                  </a:ext>
                </a:extLst>
              </a:tr>
              <a:tr h="2032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b="1" dirty="0">
                          <a:solidFill>
                            <a:schemeClr val="accent2"/>
                          </a:solidFill>
                          <a:effectLst/>
                        </a:rPr>
                        <a:t>(210)</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b="1" dirty="0">
                          <a:solidFill>
                            <a:schemeClr val="accent2"/>
                          </a:solidFill>
                          <a:effectLst/>
                        </a:rPr>
                        <a:t>(112)</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b="1" dirty="0">
                          <a:solidFill>
                            <a:schemeClr val="accent2"/>
                          </a:solidFill>
                          <a:effectLst/>
                        </a:rPr>
                        <a:t>(X)</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2415691"/>
                  </a:ext>
                </a:extLst>
              </a:tr>
            </a:tbl>
          </a:graphicData>
        </a:graphic>
      </p:graphicFrame>
      <p:cxnSp>
        <p:nvCxnSpPr>
          <p:cNvPr id="7" name="Straight Connector 6">
            <a:extLst>
              <a:ext uri="{FF2B5EF4-FFF2-40B4-BE49-F238E27FC236}">
                <a16:creationId xmlns:a16="http://schemas.microsoft.com/office/drawing/2014/main" id="{EC9A76E9-8053-42D1-9F8B-77A558018E64}"/>
              </a:ext>
            </a:extLst>
          </p:cNvPr>
          <p:cNvCxnSpPr/>
          <p:nvPr/>
        </p:nvCxnSpPr>
        <p:spPr>
          <a:xfrm>
            <a:off x="5642043" y="5475860"/>
            <a:ext cx="19747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7BB966F-C4A9-4E0A-9AAE-22A40A8B8DD7}"/>
              </a:ext>
            </a:extLst>
          </p:cNvPr>
          <p:cNvCxnSpPr>
            <a:cxnSpLocks/>
          </p:cNvCxnSpPr>
          <p:nvPr/>
        </p:nvCxnSpPr>
        <p:spPr>
          <a:xfrm>
            <a:off x="9119681" y="5481533"/>
            <a:ext cx="987357" cy="40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5827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FB4B6F2-1D80-45D0-9AAE-5EDE4F7DD86D}"/>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02F8252-0259-4162-8CA4-AD292C509812}"/>
              </a:ext>
            </a:extLst>
          </p:cNvPr>
          <p:cNvSpPr/>
          <p:nvPr/>
        </p:nvSpPr>
        <p:spPr>
          <a:xfrm>
            <a:off x="3349557" y="216940"/>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Sales Journal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DCB16879-6B18-43BA-9E29-86F11D7D718B}"/>
              </a:ext>
            </a:extLst>
          </p:cNvPr>
          <p:cNvSpPr/>
          <p:nvPr/>
        </p:nvSpPr>
        <p:spPr>
          <a:xfrm>
            <a:off x="1524000" y="1997839"/>
            <a:ext cx="9144000" cy="2862322"/>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All sales on account are entered in a sales journal.</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Notice that with each entry total debits still must equal total credits.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following example illustrates a typical sales journal; however, formats can vary somewhat.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illustration shows a sales journal for the perpetual inventory method; however, by removing or not using the Cost of Goods Sold column it can also be used for a periodic inventory method.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780568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a:t>
            </a:r>
            <a:r>
              <a:rPr lang="en-US" b="1"/>
              <a:t>Goal 15</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1137850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6C9CCF2-4B2F-4524-959E-4C85BEF60C4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C5FC345-6005-49E4-ABC6-5BA45BB93E03}"/>
              </a:ext>
            </a:extLst>
          </p:cNvPr>
          <p:cNvSpPr/>
          <p:nvPr/>
        </p:nvSpPr>
        <p:spPr>
          <a:xfrm>
            <a:off x="3262008" y="13652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Sales Journal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CFBD641E-41E1-425C-AB75-ECCDA2E27AFF}"/>
              </a:ext>
            </a:extLst>
          </p:cNvPr>
          <p:cNvSpPr/>
          <p:nvPr/>
        </p:nvSpPr>
        <p:spPr>
          <a:xfrm>
            <a:off x="1241897" y="1129104"/>
            <a:ext cx="10136221" cy="2031325"/>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On July 5, Our Company sold $7,100 of merchandise inventory to Waterloo Enterprises, with a cost of $4,250.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Single columns can be used to record the sales/accounts receivable and cost of goods sold/inventory because the account postings are always the same.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There is no column for customer payment terms because Our Company always uses the same terms.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2F7A88C0-E152-430D-8191-B70F6F96887F}"/>
              </a:ext>
            </a:extLst>
          </p:cNvPr>
          <p:cNvGraphicFramePr>
            <a:graphicFrameLocks noGrp="1"/>
          </p:cNvGraphicFramePr>
          <p:nvPr>
            <p:extLst>
              <p:ext uri="{D42A27DB-BD31-4B8C-83A1-F6EECF244321}">
                <p14:modId xmlns:p14="http://schemas.microsoft.com/office/powerpoint/2010/main" val="501306430"/>
              </p:ext>
            </p:extLst>
          </p:nvPr>
        </p:nvGraphicFramePr>
        <p:xfrm>
          <a:off x="2259331" y="3692650"/>
          <a:ext cx="7526696" cy="2133600"/>
        </p:xfrm>
        <a:graphic>
          <a:graphicData uri="http://schemas.openxmlformats.org/drawingml/2006/table">
            <a:tbl>
              <a:tblPr>
                <a:tableStyleId>{5940675A-B579-460E-94D1-54222C63F5DA}</a:tableStyleId>
              </a:tblPr>
              <a:tblGrid>
                <a:gridCol w="759574">
                  <a:extLst>
                    <a:ext uri="{9D8B030D-6E8A-4147-A177-3AD203B41FA5}">
                      <a16:colId xmlns:a16="http://schemas.microsoft.com/office/drawing/2014/main" val="2970495798"/>
                    </a:ext>
                  </a:extLst>
                </a:gridCol>
                <a:gridCol w="2359287">
                  <a:extLst>
                    <a:ext uri="{9D8B030D-6E8A-4147-A177-3AD203B41FA5}">
                      <a16:colId xmlns:a16="http://schemas.microsoft.com/office/drawing/2014/main" val="2144357115"/>
                    </a:ext>
                  </a:extLst>
                </a:gridCol>
                <a:gridCol w="886171">
                  <a:extLst>
                    <a:ext uri="{9D8B030D-6E8A-4147-A177-3AD203B41FA5}">
                      <a16:colId xmlns:a16="http://schemas.microsoft.com/office/drawing/2014/main" val="1920220558"/>
                    </a:ext>
                  </a:extLst>
                </a:gridCol>
                <a:gridCol w="621470">
                  <a:extLst>
                    <a:ext uri="{9D8B030D-6E8A-4147-A177-3AD203B41FA5}">
                      <a16:colId xmlns:a16="http://schemas.microsoft.com/office/drawing/2014/main" val="781370297"/>
                    </a:ext>
                  </a:extLst>
                </a:gridCol>
                <a:gridCol w="1381044">
                  <a:extLst>
                    <a:ext uri="{9D8B030D-6E8A-4147-A177-3AD203B41FA5}">
                      <a16:colId xmlns:a16="http://schemas.microsoft.com/office/drawing/2014/main" val="3799143218"/>
                    </a:ext>
                  </a:extLst>
                </a:gridCol>
                <a:gridCol w="1519150">
                  <a:extLst>
                    <a:ext uri="{9D8B030D-6E8A-4147-A177-3AD203B41FA5}">
                      <a16:colId xmlns:a16="http://schemas.microsoft.com/office/drawing/2014/main" val="1026322315"/>
                    </a:ext>
                  </a:extLst>
                </a:gridCol>
              </a:tblGrid>
              <a:tr h="190500">
                <a:tc gridSpan="6">
                  <a:txBody>
                    <a:bodyPr/>
                    <a:lstStyle/>
                    <a:p>
                      <a:pPr marL="0" marR="0" algn="r">
                        <a:spcBef>
                          <a:spcPts val="100"/>
                        </a:spcBef>
                        <a:spcAft>
                          <a:spcPts val="0"/>
                        </a:spcAft>
                      </a:pPr>
                      <a:r>
                        <a:rPr lang="en-US" sz="1400" b="1" dirty="0">
                          <a:effectLst/>
                        </a:rPr>
                        <a:t>Sales Journal</a:t>
                      </a:r>
                      <a:r>
                        <a:rPr lang="en-US" sz="1400" dirty="0">
                          <a:effectLst/>
                        </a:rPr>
                        <a:t>                                                              page 15</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74411454"/>
                  </a:ext>
                </a:extLst>
              </a:tr>
              <a:tr h="0">
                <a:tc>
                  <a:txBody>
                    <a:bodyPr/>
                    <a:lstStyle/>
                    <a:p>
                      <a:pPr marL="0" marR="0" algn="ctr">
                        <a:spcBef>
                          <a:spcPts val="0"/>
                        </a:spcBef>
                        <a:spcAft>
                          <a:spcPts val="0"/>
                        </a:spcAft>
                      </a:pPr>
                      <a:r>
                        <a:rPr lang="en-US" sz="1400">
                          <a:effectLst/>
                        </a:rPr>
                        <a:t>Date</a:t>
                      </a:r>
                    </a:p>
                    <a:p>
                      <a:pPr marL="0" marR="0" algn="ctr">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pPr>
                      <a:r>
                        <a:rPr lang="en-US" sz="1400">
                          <a:effectLst/>
                        </a:rPr>
                        <a:t>Customer </a:t>
                      </a:r>
                    </a:p>
                    <a:p>
                      <a:pPr marL="0" marR="0" algn="ctr">
                        <a:spcBef>
                          <a:spcPts val="0"/>
                        </a:spcBef>
                        <a:spcAft>
                          <a:spcPts val="0"/>
                        </a:spcAft>
                      </a:pPr>
                      <a:r>
                        <a:rPr lang="en-US" sz="1400">
                          <a:effectLst/>
                        </a:rPr>
                        <a:t>Account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pPr>
                      <a:r>
                        <a:rPr lang="en-US" sz="1400">
                          <a:effectLst/>
                        </a:rPr>
                        <a:t>Invoice Number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pPr>
                      <a:r>
                        <a:rPr lang="en-US" sz="1400">
                          <a:effectLst/>
                        </a:rPr>
                        <a:t>Post.</a:t>
                      </a:r>
                    </a:p>
                    <a:p>
                      <a:pPr marL="0" marR="0" algn="ctr">
                        <a:spcBef>
                          <a:spcPts val="0"/>
                        </a:spcBef>
                        <a:spcAft>
                          <a:spcPts val="0"/>
                        </a:spcAft>
                      </a:pPr>
                      <a:r>
                        <a:rPr lang="en-US" sz="1400">
                          <a:effectLst/>
                        </a:rPr>
                        <a:t>Ref.</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0"/>
                        </a:spcBef>
                        <a:spcAft>
                          <a:spcPts val="0"/>
                        </a:spcAft>
                        <a:tabLst>
                          <a:tab pos="1151890" algn="l"/>
                        </a:tabLst>
                      </a:pPr>
                      <a:r>
                        <a:rPr lang="en-US" sz="1400" b="1" dirty="0">
                          <a:effectLst/>
                        </a:rPr>
                        <a:t>Dr. </a:t>
                      </a:r>
                      <a:r>
                        <a:rPr lang="en-US" sz="1400" dirty="0">
                          <a:effectLst/>
                        </a:rPr>
                        <a:t>Accounts Receivable</a:t>
                      </a:r>
                    </a:p>
                    <a:p>
                      <a:pPr marL="0" marR="0">
                        <a:spcBef>
                          <a:spcPts val="0"/>
                        </a:spcBef>
                        <a:spcAft>
                          <a:spcPts val="0"/>
                        </a:spcAft>
                        <a:tabLst>
                          <a:tab pos="1151890" algn="l"/>
                        </a:tabLst>
                      </a:pPr>
                      <a:r>
                        <a:rPr lang="en-US" sz="1400" b="1" dirty="0">
                          <a:effectLst/>
                        </a:rPr>
                        <a:t>Cr.   </a:t>
                      </a:r>
                      <a:r>
                        <a:rPr lang="en-US" sz="1400" dirty="0">
                          <a:effectLst/>
                        </a:rPr>
                        <a:t>Sales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0"/>
                        </a:spcBef>
                        <a:spcAft>
                          <a:spcPts val="0"/>
                        </a:spcAft>
                      </a:pPr>
                      <a:r>
                        <a:rPr lang="en-US" sz="1400" b="1" dirty="0">
                          <a:effectLst/>
                        </a:rPr>
                        <a:t>Dr. </a:t>
                      </a:r>
                      <a:r>
                        <a:rPr lang="en-US" sz="1400" dirty="0">
                          <a:effectLst/>
                        </a:rPr>
                        <a:t>Cost of Goods Sold </a:t>
                      </a:r>
                    </a:p>
                    <a:p>
                      <a:pPr marL="0" marR="0">
                        <a:spcBef>
                          <a:spcPts val="0"/>
                        </a:spcBef>
                        <a:spcAft>
                          <a:spcPts val="0"/>
                        </a:spcAft>
                      </a:pPr>
                      <a:r>
                        <a:rPr lang="en-US" sz="1400" b="1" dirty="0">
                          <a:effectLst/>
                        </a:rPr>
                        <a:t>Cr. </a:t>
                      </a:r>
                      <a:r>
                        <a:rPr lang="en-US" sz="1400" dirty="0">
                          <a:effectLst/>
                        </a:rPr>
                        <a:t>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1975487017"/>
                  </a:ext>
                </a:extLst>
              </a:tr>
              <a:tr h="190500">
                <a:tc>
                  <a:txBody>
                    <a:bodyPr/>
                    <a:lstStyle/>
                    <a:p>
                      <a:pPr marL="0" marR="0" algn="ctr">
                        <a:spcBef>
                          <a:spcPts val="0"/>
                        </a:spcBef>
                        <a:spcAft>
                          <a:spcPts val="0"/>
                        </a:spcAft>
                      </a:pP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0"/>
                        </a:spcBef>
                        <a:spcAft>
                          <a:spcPts val="0"/>
                        </a:spcAft>
                      </a:pP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tabLst>
                          <a:tab pos="1151890" algn="l"/>
                        </a:tabLs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0"/>
                        </a:spcBef>
                        <a:spcAft>
                          <a:spcPts val="0"/>
                        </a:spcAft>
                        <a:tabLst>
                          <a:tab pos="1151890" algn="l"/>
                        </a:tabLs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0"/>
                        </a:spcBef>
                        <a:spcAft>
                          <a:spcPts val="0"/>
                        </a:spcAft>
                      </a:pP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1872066707"/>
                  </a:ext>
                </a:extLst>
              </a:tr>
              <a:tr h="190500">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3005025111"/>
                  </a:ext>
                </a:extLst>
              </a:tr>
              <a:tr h="190500">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1818898150"/>
                  </a:ext>
                </a:extLst>
              </a:tr>
              <a:tr h="190500">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2296308659"/>
                  </a:ext>
                </a:extLst>
              </a:tr>
              <a:tr h="190500">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3966788844"/>
                  </a:ext>
                </a:extLst>
              </a:tr>
              <a:tr h="190500">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1518060459"/>
                  </a:ext>
                </a:extLst>
              </a:tr>
            </a:tbl>
          </a:graphicData>
        </a:graphic>
      </p:graphicFrame>
      <p:sp>
        <p:nvSpPr>
          <p:cNvPr id="6" name="TextBox 5">
            <a:extLst>
              <a:ext uri="{FF2B5EF4-FFF2-40B4-BE49-F238E27FC236}">
                <a16:creationId xmlns:a16="http://schemas.microsoft.com/office/drawing/2014/main" id="{CDB3013C-F588-4B80-9224-BD653BDC4893}"/>
              </a:ext>
            </a:extLst>
          </p:cNvPr>
          <p:cNvSpPr txBox="1"/>
          <p:nvPr/>
        </p:nvSpPr>
        <p:spPr>
          <a:xfrm>
            <a:off x="2405973" y="4517894"/>
            <a:ext cx="775698" cy="307777"/>
          </a:xfrm>
          <a:prstGeom prst="rect">
            <a:avLst/>
          </a:prstGeom>
          <a:noFill/>
        </p:spPr>
        <p:txBody>
          <a:bodyPr wrap="square" rtlCol="0">
            <a:spAutoFit/>
          </a:bodyPr>
          <a:lstStyle/>
          <a:p>
            <a:r>
              <a:rPr lang="en-US" sz="1400" b="1" dirty="0">
                <a:solidFill>
                  <a:schemeClr val="accent2"/>
                </a:solidFill>
              </a:rPr>
              <a:t>July 5</a:t>
            </a:r>
          </a:p>
        </p:txBody>
      </p:sp>
      <p:sp>
        <p:nvSpPr>
          <p:cNvPr id="7" name="TextBox 6">
            <a:extLst>
              <a:ext uri="{FF2B5EF4-FFF2-40B4-BE49-F238E27FC236}">
                <a16:creationId xmlns:a16="http://schemas.microsoft.com/office/drawing/2014/main" id="{4749BEC6-9CB8-448F-A437-EF5D6776C285}"/>
              </a:ext>
            </a:extLst>
          </p:cNvPr>
          <p:cNvSpPr txBox="1"/>
          <p:nvPr/>
        </p:nvSpPr>
        <p:spPr>
          <a:xfrm>
            <a:off x="3376223" y="4508280"/>
            <a:ext cx="1963534" cy="307777"/>
          </a:xfrm>
          <a:prstGeom prst="rect">
            <a:avLst/>
          </a:prstGeom>
          <a:noFill/>
        </p:spPr>
        <p:txBody>
          <a:bodyPr wrap="square" rtlCol="0">
            <a:spAutoFit/>
          </a:bodyPr>
          <a:lstStyle/>
          <a:p>
            <a:r>
              <a:rPr lang="en-US" sz="1400" b="1" dirty="0">
                <a:solidFill>
                  <a:schemeClr val="accent2"/>
                </a:solidFill>
              </a:rPr>
              <a:t>Waterloo Enterprises</a:t>
            </a:r>
          </a:p>
        </p:txBody>
      </p:sp>
      <p:sp>
        <p:nvSpPr>
          <p:cNvPr id="8" name="TextBox 7">
            <a:extLst>
              <a:ext uri="{FF2B5EF4-FFF2-40B4-BE49-F238E27FC236}">
                <a16:creationId xmlns:a16="http://schemas.microsoft.com/office/drawing/2014/main" id="{54BBB911-113C-4EE3-ABD4-32E5F45602FC}"/>
              </a:ext>
            </a:extLst>
          </p:cNvPr>
          <p:cNvSpPr txBox="1"/>
          <p:nvPr/>
        </p:nvSpPr>
        <p:spPr>
          <a:xfrm>
            <a:off x="5634830" y="4501172"/>
            <a:ext cx="775698" cy="307777"/>
          </a:xfrm>
          <a:prstGeom prst="rect">
            <a:avLst/>
          </a:prstGeom>
          <a:noFill/>
        </p:spPr>
        <p:txBody>
          <a:bodyPr wrap="square" rtlCol="0">
            <a:spAutoFit/>
          </a:bodyPr>
          <a:lstStyle/>
          <a:p>
            <a:r>
              <a:rPr lang="en-US" sz="1400" b="1" dirty="0">
                <a:solidFill>
                  <a:schemeClr val="accent2"/>
                </a:solidFill>
              </a:rPr>
              <a:t>300</a:t>
            </a:r>
          </a:p>
        </p:txBody>
      </p:sp>
      <p:sp>
        <p:nvSpPr>
          <p:cNvPr id="9" name="TextBox 8">
            <a:extLst>
              <a:ext uri="{FF2B5EF4-FFF2-40B4-BE49-F238E27FC236}">
                <a16:creationId xmlns:a16="http://schemas.microsoft.com/office/drawing/2014/main" id="{C0AC020F-47C8-4F52-BEA7-4B745DF67C5B}"/>
              </a:ext>
            </a:extLst>
          </p:cNvPr>
          <p:cNvSpPr txBox="1"/>
          <p:nvPr/>
        </p:nvSpPr>
        <p:spPr>
          <a:xfrm>
            <a:off x="7254848" y="4508280"/>
            <a:ext cx="775698" cy="307777"/>
          </a:xfrm>
          <a:prstGeom prst="rect">
            <a:avLst/>
          </a:prstGeom>
          <a:noFill/>
        </p:spPr>
        <p:txBody>
          <a:bodyPr wrap="square" rtlCol="0">
            <a:spAutoFit/>
          </a:bodyPr>
          <a:lstStyle/>
          <a:p>
            <a:r>
              <a:rPr lang="en-US" sz="1400" b="1" dirty="0">
                <a:solidFill>
                  <a:schemeClr val="accent2"/>
                </a:solidFill>
              </a:rPr>
              <a:t>7,100</a:t>
            </a:r>
          </a:p>
        </p:txBody>
      </p:sp>
      <p:sp>
        <p:nvSpPr>
          <p:cNvPr id="10" name="TextBox 9">
            <a:extLst>
              <a:ext uri="{FF2B5EF4-FFF2-40B4-BE49-F238E27FC236}">
                <a16:creationId xmlns:a16="http://schemas.microsoft.com/office/drawing/2014/main" id="{37A571DB-0278-4475-A0AC-BA32A8A6E043}"/>
              </a:ext>
            </a:extLst>
          </p:cNvPr>
          <p:cNvSpPr txBox="1"/>
          <p:nvPr/>
        </p:nvSpPr>
        <p:spPr>
          <a:xfrm>
            <a:off x="8770017" y="4508280"/>
            <a:ext cx="775698" cy="307777"/>
          </a:xfrm>
          <a:prstGeom prst="rect">
            <a:avLst/>
          </a:prstGeom>
          <a:noFill/>
        </p:spPr>
        <p:txBody>
          <a:bodyPr wrap="square" rtlCol="0">
            <a:spAutoFit/>
          </a:bodyPr>
          <a:lstStyle/>
          <a:p>
            <a:r>
              <a:rPr lang="en-US" sz="1400" b="1" dirty="0">
                <a:solidFill>
                  <a:schemeClr val="accent2"/>
                </a:solidFill>
              </a:rPr>
              <a:t>4,250</a:t>
            </a:r>
          </a:p>
        </p:txBody>
      </p:sp>
    </p:spTree>
    <p:extLst>
      <p:ext uri="{BB962C8B-B14F-4D97-AF65-F5344CB8AC3E}">
        <p14:creationId xmlns:p14="http://schemas.microsoft.com/office/powerpoint/2010/main" val="2218720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6C9CCF2-4B2F-4524-959E-4C85BEF60C4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C5FC345-6005-49E4-ABC6-5BA45BB93E03}"/>
              </a:ext>
            </a:extLst>
          </p:cNvPr>
          <p:cNvSpPr/>
          <p:nvPr/>
        </p:nvSpPr>
        <p:spPr>
          <a:xfrm>
            <a:off x="3262008" y="13652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Sales Journal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2F7A88C0-E152-430D-8191-B70F6F96887F}"/>
              </a:ext>
            </a:extLst>
          </p:cNvPr>
          <p:cNvGraphicFramePr>
            <a:graphicFrameLocks noGrp="1"/>
          </p:cNvGraphicFramePr>
          <p:nvPr>
            <p:extLst>
              <p:ext uri="{D42A27DB-BD31-4B8C-83A1-F6EECF244321}">
                <p14:modId xmlns:p14="http://schemas.microsoft.com/office/powerpoint/2010/main" val="151785597"/>
              </p:ext>
            </p:extLst>
          </p:nvPr>
        </p:nvGraphicFramePr>
        <p:xfrm>
          <a:off x="2210693" y="2603152"/>
          <a:ext cx="7526696" cy="2133600"/>
        </p:xfrm>
        <a:graphic>
          <a:graphicData uri="http://schemas.openxmlformats.org/drawingml/2006/table">
            <a:tbl>
              <a:tblPr>
                <a:tableStyleId>{5940675A-B579-460E-94D1-54222C63F5DA}</a:tableStyleId>
              </a:tblPr>
              <a:tblGrid>
                <a:gridCol w="759574">
                  <a:extLst>
                    <a:ext uri="{9D8B030D-6E8A-4147-A177-3AD203B41FA5}">
                      <a16:colId xmlns:a16="http://schemas.microsoft.com/office/drawing/2014/main" val="2970495798"/>
                    </a:ext>
                  </a:extLst>
                </a:gridCol>
                <a:gridCol w="2359287">
                  <a:extLst>
                    <a:ext uri="{9D8B030D-6E8A-4147-A177-3AD203B41FA5}">
                      <a16:colId xmlns:a16="http://schemas.microsoft.com/office/drawing/2014/main" val="2144357115"/>
                    </a:ext>
                  </a:extLst>
                </a:gridCol>
                <a:gridCol w="886171">
                  <a:extLst>
                    <a:ext uri="{9D8B030D-6E8A-4147-A177-3AD203B41FA5}">
                      <a16:colId xmlns:a16="http://schemas.microsoft.com/office/drawing/2014/main" val="1920220558"/>
                    </a:ext>
                  </a:extLst>
                </a:gridCol>
                <a:gridCol w="621470">
                  <a:extLst>
                    <a:ext uri="{9D8B030D-6E8A-4147-A177-3AD203B41FA5}">
                      <a16:colId xmlns:a16="http://schemas.microsoft.com/office/drawing/2014/main" val="781370297"/>
                    </a:ext>
                  </a:extLst>
                </a:gridCol>
                <a:gridCol w="1381044">
                  <a:extLst>
                    <a:ext uri="{9D8B030D-6E8A-4147-A177-3AD203B41FA5}">
                      <a16:colId xmlns:a16="http://schemas.microsoft.com/office/drawing/2014/main" val="3799143218"/>
                    </a:ext>
                  </a:extLst>
                </a:gridCol>
                <a:gridCol w="1519150">
                  <a:extLst>
                    <a:ext uri="{9D8B030D-6E8A-4147-A177-3AD203B41FA5}">
                      <a16:colId xmlns:a16="http://schemas.microsoft.com/office/drawing/2014/main" val="1026322315"/>
                    </a:ext>
                  </a:extLst>
                </a:gridCol>
              </a:tblGrid>
              <a:tr h="190500">
                <a:tc gridSpan="6">
                  <a:txBody>
                    <a:bodyPr/>
                    <a:lstStyle/>
                    <a:p>
                      <a:pPr marL="0" marR="0" algn="r">
                        <a:spcBef>
                          <a:spcPts val="100"/>
                        </a:spcBef>
                        <a:spcAft>
                          <a:spcPts val="0"/>
                        </a:spcAft>
                      </a:pPr>
                      <a:r>
                        <a:rPr lang="en-US" sz="1400" b="1" dirty="0">
                          <a:effectLst/>
                        </a:rPr>
                        <a:t>Sales Journal</a:t>
                      </a:r>
                      <a:r>
                        <a:rPr lang="en-US" sz="1400" dirty="0">
                          <a:effectLst/>
                        </a:rPr>
                        <a:t>                                                              page 15</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74411454"/>
                  </a:ext>
                </a:extLst>
              </a:tr>
              <a:tr h="0">
                <a:tc>
                  <a:txBody>
                    <a:bodyPr/>
                    <a:lstStyle/>
                    <a:p>
                      <a:pPr marL="0" marR="0" algn="ctr">
                        <a:spcBef>
                          <a:spcPts val="0"/>
                        </a:spcBef>
                        <a:spcAft>
                          <a:spcPts val="0"/>
                        </a:spcAft>
                      </a:pPr>
                      <a:r>
                        <a:rPr lang="en-US" sz="1400">
                          <a:effectLst/>
                        </a:rPr>
                        <a:t>Date</a:t>
                      </a:r>
                    </a:p>
                    <a:p>
                      <a:pPr marL="0" marR="0" algn="ctr">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pPr>
                      <a:r>
                        <a:rPr lang="en-US" sz="1400">
                          <a:effectLst/>
                        </a:rPr>
                        <a:t>Customer </a:t>
                      </a:r>
                    </a:p>
                    <a:p>
                      <a:pPr marL="0" marR="0" algn="ctr">
                        <a:spcBef>
                          <a:spcPts val="0"/>
                        </a:spcBef>
                        <a:spcAft>
                          <a:spcPts val="0"/>
                        </a:spcAft>
                      </a:pPr>
                      <a:r>
                        <a:rPr lang="en-US" sz="1400">
                          <a:effectLst/>
                        </a:rPr>
                        <a:t>Account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pPr>
                      <a:r>
                        <a:rPr lang="en-US" sz="1400">
                          <a:effectLst/>
                        </a:rPr>
                        <a:t>Invoice Number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pPr>
                      <a:r>
                        <a:rPr lang="en-US" sz="1400">
                          <a:effectLst/>
                        </a:rPr>
                        <a:t>Post.</a:t>
                      </a:r>
                    </a:p>
                    <a:p>
                      <a:pPr marL="0" marR="0" algn="ctr">
                        <a:spcBef>
                          <a:spcPts val="0"/>
                        </a:spcBef>
                        <a:spcAft>
                          <a:spcPts val="0"/>
                        </a:spcAft>
                      </a:pPr>
                      <a:r>
                        <a:rPr lang="en-US" sz="1400">
                          <a:effectLst/>
                        </a:rPr>
                        <a:t>Ref.</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0"/>
                        </a:spcBef>
                        <a:spcAft>
                          <a:spcPts val="0"/>
                        </a:spcAft>
                        <a:tabLst>
                          <a:tab pos="1151890" algn="l"/>
                        </a:tabLst>
                      </a:pPr>
                      <a:r>
                        <a:rPr lang="en-US" sz="1400" b="1" dirty="0">
                          <a:effectLst/>
                        </a:rPr>
                        <a:t>Dr. </a:t>
                      </a:r>
                      <a:r>
                        <a:rPr lang="en-US" sz="1400" dirty="0">
                          <a:effectLst/>
                        </a:rPr>
                        <a:t>Accounts Receivable</a:t>
                      </a:r>
                    </a:p>
                    <a:p>
                      <a:pPr marL="0" marR="0">
                        <a:spcBef>
                          <a:spcPts val="0"/>
                        </a:spcBef>
                        <a:spcAft>
                          <a:spcPts val="0"/>
                        </a:spcAft>
                        <a:tabLst>
                          <a:tab pos="1151890" algn="l"/>
                        </a:tabLst>
                      </a:pPr>
                      <a:r>
                        <a:rPr lang="en-US" sz="1400" b="1" dirty="0">
                          <a:effectLst/>
                        </a:rPr>
                        <a:t>Cr.   </a:t>
                      </a:r>
                      <a:r>
                        <a:rPr lang="en-US" sz="1400" dirty="0">
                          <a:effectLst/>
                        </a:rPr>
                        <a:t>Sales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0"/>
                        </a:spcBef>
                        <a:spcAft>
                          <a:spcPts val="0"/>
                        </a:spcAft>
                      </a:pPr>
                      <a:r>
                        <a:rPr lang="en-US" sz="1400" b="1" dirty="0">
                          <a:effectLst/>
                        </a:rPr>
                        <a:t>Dr. </a:t>
                      </a:r>
                      <a:r>
                        <a:rPr lang="en-US" sz="1400" dirty="0">
                          <a:effectLst/>
                        </a:rPr>
                        <a:t>Cost of Goods Sold </a:t>
                      </a:r>
                    </a:p>
                    <a:p>
                      <a:pPr marL="0" marR="0">
                        <a:spcBef>
                          <a:spcPts val="0"/>
                        </a:spcBef>
                        <a:spcAft>
                          <a:spcPts val="0"/>
                        </a:spcAft>
                      </a:pPr>
                      <a:r>
                        <a:rPr lang="en-US" sz="1400" b="1" dirty="0">
                          <a:effectLst/>
                        </a:rPr>
                        <a:t>Cr. </a:t>
                      </a:r>
                      <a:r>
                        <a:rPr lang="en-US" sz="1400" dirty="0">
                          <a:effectLst/>
                        </a:rPr>
                        <a:t>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1975487017"/>
                  </a:ext>
                </a:extLst>
              </a:tr>
              <a:tr h="190500">
                <a:tc>
                  <a:txBody>
                    <a:bodyPr/>
                    <a:lstStyle/>
                    <a:p>
                      <a:pPr marL="0" marR="0" algn="ctr">
                        <a:spcBef>
                          <a:spcPts val="0"/>
                        </a:spcBef>
                        <a:spcAft>
                          <a:spcPts val="0"/>
                        </a:spcAft>
                      </a:pPr>
                      <a:r>
                        <a:rPr lang="en-US" sz="1400" b="0">
                          <a:solidFill>
                            <a:schemeClr val="tx1"/>
                          </a:solidFill>
                          <a:effectLst/>
                        </a:rPr>
                        <a:t>July 5</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0"/>
                        </a:spcBef>
                        <a:spcAft>
                          <a:spcPts val="0"/>
                        </a:spcAft>
                      </a:pPr>
                      <a:r>
                        <a:rPr lang="en-US" sz="1400" b="0">
                          <a:solidFill>
                            <a:schemeClr val="tx1"/>
                          </a:solidFill>
                          <a:effectLst/>
                        </a:rPr>
                        <a:t>Waterloo Enterprises</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pPr>
                      <a:r>
                        <a:rPr lang="en-US" sz="1400" b="0">
                          <a:solidFill>
                            <a:schemeClr val="tx1"/>
                          </a:solidFill>
                          <a:effectLst/>
                        </a:rPr>
                        <a:t>300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tabLst>
                          <a:tab pos="1151890" algn="l"/>
                        </a:tabLs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0"/>
                        </a:spcBef>
                        <a:spcAft>
                          <a:spcPts val="0"/>
                        </a:spcAft>
                        <a:tabLst>
                          <a:tab pos="1151890" algn="l"/>
                        </a:tabLst>
                      </a:pPr>
                      <a:r>
                        <a:rPr lang="en-US" sz="1400" b="0">
                          <a:solidFill>
                            <a:schemeClr val="tx1"/>
                          </a:solidFill>
                          <a:effectLst/>
                        </a:rPr>
                        <a:t>7,100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0"/>
                        </a:spcBef>
                        <a:spcAft>
                          <a:spcPts val="0"/>
                        </a:spcAft>
                      </a:pPr>
                      <a:r>
                        <a:rPr lang="en-US" sz="1400" b="0" dirty="0">
                          <a:solidFill>
                            <a:schemeClr val="tx1"/>
                          </a:solidFill>
                          <a:effectLst/>
                        </a:rPr>
                        <a:t>4,250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1872066707"/>
                  </a:ext>
                </a:extLst>
              </a:tr>
              <a:tr h="190500">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3005025111"/>
                  </a:ext>
                </a:extLst>
              </a:tr>
              <a:tr h="190500">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1818898150"/>
                  </a:ext>
                </a:extLst>
              </a:tr>
              <a:tr h="190500">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2296308659"/>
                  </a:ext>
                </a:extLst>
              </a:tr>
              <a:tr h="190500">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3966788844"/>
                  </a:ext>
                </a:extLst>
              </a:tr>
              <a:tr h="190500">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1518060459"/>
                  </a:ext>
                </a:extLst>
              </a:tr>
            </a:tbl>
          </a:graphicData>
        </a:graphic>
      </p:graphicFrame>
      <p:sp>
        <p:nvSpPr>
          <p:cNvPr id="6" name="Rectangle 5">
            <a:extLst>
              <a:ext uri="{FF2B5EF4-FFF2-40B4-BE49-F238E27FC236}">
                <a16:creationId xmlns:a16="http://schemas.microsoft.com/office/drawing/2014/main" id="{034FD066-0783-44E5-A473-07A39D7AFC56}"/>
              </a:ext>
            </a:extLst>
          </p:cNvPr>
          <p:cNvSpPr/>
          <p:nvPr/>
        </p:nvSpPr>
        <p:spPr>
          <a:xfrm>
            <a:off x="1130029" y="1474538"/>
            <a:ext cx="10359957" cy="369332"/>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On July 12, Our Company sold $5,700 of merchandise inventory to Lewiston, Inc., with a cost of $3,420.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7" name="TextBox 6">
            <a:extLst>
              <a:ext uri="{FF2B5EF4-FFF2-40B4-BE49-F238E27FC236}">
                <a16:creationId xmlns:a16="http://schemas.microsoft.com/office/drawing/2014/main" id="{CA607BC3-69CB-4246-89A7-9B4960705840}"/>
              </a:ext>
            </a:extLst>
          </p:cNvPr>
          <p:cNvSpPr txBox="1"/>
          <p:nvPr/>
        </p:nvSpPr>
        <p:spPr>
          <a:xfrm>
            <a:off x="2454611" y="3631039"/>
            <a:ext cx="775698" cy="307777"/>
          </a:xfrm>
          <a:prstGeom prst="rect">
            <a:avLst/>
          </a:prstGeom>
          <a:noFill/>
        </p:spPr>
        <p:txBody>
          <a:bodyPr wrap="square" rtlCol="0">
            <a:spAutoFit/>
          </a:bodyPr>
          <a:lstStyle/>
          <a:p>
            <a:r>
              <a:rPr lang="en-US" sz="1400" b="1" dirty="0">
                <a:solidFill>
                  <a:schemeClr val="accent2"/>
                </a:solidFill>
              </a:rPr>
              <a:t>12</a:t>
            </a:r>
          </a:p>
        </p:txBody>
      </p:sp>
      <p:sp>
        <p:nvSpPr>
          <p:cNvPr id="8" name="TextBox 7">
            <a:extLst>
              <a:ext uri="{FF2B5EF4-FFF2-40B4-BE49-F238E27FC236}">
                <a16:creationId xmlns:a16="http://schemas.microsoft.com/office/drawing/2014/main" id="{FC969858-D5CC-48FE-A3AD-845E9AA36F19}"/>
              </a:ext>
            </a:extLst>
          </p:cNvPr>
          <p:cNvSpPr txBox="1"/>
          <p:nvPr/>
        </p:nvSpPr>
        <p:spPr>
          <a:xfrm>
            <a:off x="2996119" y="3631038"/>
            <a:ext cx="1214895" cy="307777"/>
          </a:xfrm>
          <a:prstGeom prst="rect">
            <a:avLst/>
          </a:prstGeom>
          <a:noFill/>
        </p:spPr>
        <p:txBody>
          <a:bodyPr wrap="square" rtlCol="0">
            <a:spAutoFit/>
          </a:bodyPr>
          <a:lstStyle/>
          <a:p>
            <a:r>
              <a:rPr lang="en-US" sz="1400" b="1" dirty="0">
                <a:solidFill>
                  <a:schemeClr val="accent2"/>
                </a:solidFill>
              </a:rPr>
              <a:t>Lewiston, Inc.</a:t>
            </a:r>
          </a:p>
        </p:txBody>
      </p:sp>
      <p:sp>
        <p:nvSpPr>
          <p:cNvPr id="9" name="TextBox 8">
            <a:extLst>
              <a:ext uri="{FF2B5EF4-FFF2-40B4-BE49-F238E27FC236}">
                <a16:creationId xmlns:a16="http://schemas.microsoft.com/office/drawing/2014/main" id="{1E2B1E0F-18FD-421B-82F1-017B5F293183}"/>
              </a:ext>
            </a:extLst>
          </p:cNvPr>
          <p:cNvSpPr txBox="1"/>
          <p:nvPr/>
        </p:nvSpPr>
        <p:spPr>
          <a:xfrm>
            <a:off x="5576463" y="3631037"/>
            <a:ext cx="775698" cy="307777"/>
          </a:xfrm>
          <a:prstGeom prst="rect">
            <a:avLst/>
          </a:prstGeom>
          <a:noFill/>
        </p:spPr>
        <p:txBody>
          <a:bodyPr wrap="square" rtlCol="0">
            <a:spAutoFit/>
          </a:bodyPr>
          <a:lstStyle/>
          <a:p>
            <a:r>
              <a:rPr lang="en-US" sz="1400" b="1" dirty="0">
                <a:solidFill>
                  <a:schemeClr val="accent2"/>
                </a:solidFill>
              </a:rPr>
              <a:t>301</a:t>
            </a:r>
          </a:p>
        </p:txBody>
      </p:sp>
      <p:sp>
        <p:nvSpPr>
          <p:cNvPr id="10" name="TextBox 9">
            <a:extLst>
              <a:ext uri="{FF2B5EF4-FFF2-40B4-BE49-F238E27FC236}">
                <a16:creationId xmlns:a16="http://schemas.microsoft.com/office/drawing/2014/main" id="{145EF913-08A4-433D-AB0F-67FF0A083D3A}"/>
              </a:ext>
            </a:extLst>
          </p:cNvPr>
          <p:cNvSpPr txBox="1"/>
          <p:nvPr/>
        </p:nvSpPr>
        <p:spPr>
          <a:xfrm>
            <a:off x="7397158" y="3631036"/>
            <a:ext cx="775698" cy="307777"/>
          </a:xfrm>
          <a:prstGeom prst="rect">
            <a:avLst/>
          </a:prstGeom>
          <a:noFill/>
        </p:spPr>
        <p:txBody>
          <a:bodyPr wrap="square" rtlCol="0">
            <a:spAutoFit/>
          </a:bodyPr>
          <a:lstStyle/>
          <a:p>
            <a:r>
              <a:rPr lang="en-US" sz="1400" b="1" dirty="0">
                <a:solidFill>
                  <a:schemeClr val="accent2"/>
                </a:solidFill>
              </a:rPr>
              <a:t>5,700</a:t>
            </a:r>
          </a:p>
        </p:txBody>
      </p:sp>
      <p:sp>
        <p:nvSpPr>
          <p:cNvPr id="11" name="TextBox 10">
            <a:extLst>
              <a:ext uri="{FF2B5EF4-FFF2-40B4-BE49-F238E27FC236}">
                <a16:creationId xmlns:a16="http://schemas.microsoft.com/office/drawing/2014/main" id="{DDB90D57-8B19-4447-AC57-78E59A70EBA0}"/>
              </a:ext>
            </a:extLst>
          </p:cNvPr>
          <p:cNvSpPr txBox="1"/>
          <p:nvPr/>
        </p:nvSpPr>
        <p:spPr>
          <a:xfrm>
            <a:off x="8942233" y="3631036"/>
            <a:ext cx="775698" cy="307777"/>
          </a:xfrm>
          <a:prstGeom prst="rect">
            <a:avLst/>
          </a:prstGeom>
          <a:noFill/>
        </p:spPr>
        <p:txBody>
          <a:bodyPr wrap="square" rtlCol="0">
            <a:spAutoFit/>
          </a:bodyPr>
          <a:lstStyle/>
          <a:p>
            <a:r>
              <a:rPr lang="en-US" sz="1400" b="1" dirty="0">
                <a:solidFill>
                  <a:schemeClr val="accent2"/>
                </a:solidFill>
              </a:rPr>
              <a:t>3,420</a:t>
            </a:r>
          </a:p>
        </p:txBody>
      </p:sp>
    </p:spTree>
    <p:extLst>
      <p:ext uri="{BB962C8B-B14F-4D97-AF65-F5344CB8AC3E}">
        <p14:creationId xmlns:p14="http://schemas.microsoft.com/office/powerpoint/2010/main" val="159334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3FAF52A-5C99-4FF2-AE82-6028F8D80D7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01C5F36-D7D9-464C-9D6E-B0A0751D719B}"/>
              </a:ext>
            </a:extLst>
          </p:cNvPr>
          <p:cNvSpPr/>
          <p:nvPr/>
        </p:nvSpPr>
        <p:spPr>
          <a:xfrm>
            <a:off x="3162300" y="207212"/>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Sales Journal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A6351F4-9D0C-40EE-A6DA-4E5A4E0EC6A0}"/>
              </a:ext>
            </a:extLst>
          </p:cNvPr>
          <p:cNvSpPr/>
          <p:nvPr/>
        </p:nvSpPr>
        <p:spPr>
          <a:xfrm>
            <a:off x="1488332" y="1374312"/>
            <a:ext cx="9815208" cy="369332"/>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This is the completed journal with the remaining transactions for July before posting the accounts.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1F203863-2D5D-4BE5-8F10-EBB951C9D9D3}"/>
              </a:ext>
            </a:extLst>
          </p:cNvPr>
          <p:cNvGraphicFramePr>
            <a:graphicFrameLocks noGrp="1"/>
          </p:cNvGraphicFramePr>
          <p:nvPr>
            <p:extLst>
              <p:ext uri="{D42A27DB-BD31-4B8C-83A1-F6EECF244321}">
                <p14:modId xmlns:p14="http://schemas.microsoft.com/office/powerpoint/2010/main" val="1068424413"/>
              </p:ext>
            </p:extLst>
          </p:nvPr>
        </p:nvGraphicFramePr>
        <p:xfrm>
          <a:off x="2628981" y="2686601"/>
          <a:ext cx="6934038" cy="2133600"/>
        </p:xfrm>
        <a:graphic>
          <a:graphicData uri="http://schemas.openxmlformats.org/drawingml/2006/table">
            <a:tbl>
              <a:tblPr>
                <a:tableStyleId>{5940675A-B579-460E-94D1-54222C63F5DA}</a:tableStyleId>
              </a:tblPr>
              <a:tblGrid>
                <a:gridCol w="699765">
                  <a:extLst>
                    <a:ext uri="{9D8B030D-6E8A-4147-A177-3AD203B41FA5}">
                      <a16:colId xmlns:a16="http://schemas.microsoft.com/office/drawing/2014/main" val="1244995687"/>
                    </a:ext>
                  </a:extLst>
                </a:gridCol>
                <a:gridCol w="2173513">
                  <a:extLst>
                    <a:ext uri="{9D8B030D-6E8A-4147-A177-3AD203B41FA5}">
                      <a16:colId xmlns:a16="http://schemas.microsoft.com/office/drawing/2014/main" val="3339963949"/>
                    </a:ext>
                  </a:extLst>
                </a:gridCol>
                <a:gridCol w="816393">
                  <a:extLst>
                    <a:ext uri="{9D8B030D-6E8A-4147-A177-3AD203B41FA5}">
                      <a16:colId xmlns:a16="http://schemas.microsoft.com/office/drawing/2014/main" val="3511886643"/>
                    </a:ext>
                  </a:extLst>
                </a:gridCol>
                <a:gridCol w="572535">
                  <a:extLst>
                    <a:ext uri="{9D8B030D-6E8A-4147-A177-3AD203B41FA5}">
                      <a16:colId xmlns:a16="http://schemas.microsoft.com/office/drawing/2014/main" val="3340888090"/>
                    </a:ext>
                  </a:extLst>
                </a:gridCol>
                <a:gridCol w="1272301">
                  <a:extLst>
                    <a:ext uri="{9D8B030D-6E8A-4147-A177-3AD203B41FA5}">
                      <a16:colId xmlns:a16="http://schemas.microsoft.com/office/drawing/2014/main" val="2671533149"/>
                    </a:ext>
                  </a:extLst>
                </a:gridCol>
                <a:gridCol w="1399531">
                  <a:extLst>
                    <a:ext uri="{9D8B030D-6E8A-4147-A177-3AD203B41FA5}">
                      <a16:colId xmlns:a16="http://schemas.microsoft.com/office/drawing/2014/main" val="2580699037"/>
                    </a:ext>
                  </a:extLst>
                </a:gridCol>
              </a:tblGrid>
              <a:tr h="190500">
                <a:tc gridSpan="6">
                  <a:txBody>
                    <a:bodyPr/>
                    <a:lstStyle/>
                    <a:p>
                      <a:pPr marL="0" marR="0" algn="r">
                        <a:spcBef>
                          <a:spcPts val="100"/>
                        </a:spcBef>
                        <a:spcAft>
                          <a:spcPts val="0"/>
                        </a:spcAft>
                      </a:pPr>
                      <a:r>
                        <a:rPr lang="en-US" sz="1400" b="1" dirty="0">
                          <a:effectLst/>
                        </a:rPr>
                        <a:t>Sales Journal                                                              </a:t>
                      </a:r>
                      <a:r>
                        <a:rPr lang="en-US" sz="1400" dirty="0">
                          <a:effectLst/>
                        </a:rPr>
                        <a:t>page 15</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3376755"/>
                  </a:ext>
                </a:extLst>
              </a:tr>
              <a:tr h="0">
                <a:tc>
                  <a:txBody>
                    <a:bodyPr/>
                    <a:lstStyle/>
                    <a:p>
                      <a:pPr marL="0" marR="0" algn="ctr">
                        <a:spcBef>
                          <a:spcPts val="0"/>
                        </a:spcBef>
                        <a:spcAft>
                          <a:spcPts val="0"/>
                        </a:spcAft>
                      </a:pPr>
                      <a:r>
                        <a:rPr lang="en-US" sz="1400">
                          <a:effectLst/>
                        </a:rPr>
                        <a:t>Date</a:t>
                      </a:r>
                    </a:p>
                    <a:p>
                      <a:pPr marL="0" marR="0" algn="ctr">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pPr>
                      <a:r>
                        <a:rPr lang="en-US" sz="1400">
                          <a:effectLst/>
                        </a:rPr>
                        <a:t>Customer </a:t>
                      </a:r>
                    </a:p>
                    <a:p>
                      <a:pPr marL="0" marR="0" algn="ctr">
                        <a:spcBef>
                          <a:spcPts val="0"/>
                        </a:spcBef>
                        <a:spcAft>
                          <a:spcPts val="0"/>
                        </a:spcAft>
                      </a:pPr>
                      <a:r>
                        <a:rPr lang="en-US" sz="1400">
                          <a:effectLst/>
                        </a:rPr>
                        <a:t>Account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pPr>
                      <a:r>
                        <a:rPr lang="en-US" sz="1400">
                          <a:effectLst/>
                        </a:rPr>
                        <a:t>Invoice Number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pPr>
                      <a:r>
                        <a:rPr lang="en-US" sz="1400">
                          <a:effectLst/>
                        </a:rPr>
                        <a:t>Post.</a:t>
                      </a:r>
                    </a:p>
                    <a:p>
                      <a:pPr marL="0" marR="0" algn="ctr">
                        <a:spcBef>
                          <a:spcPts val="0"/>
                        </a:spcBef>
                        <a:spcAft>
                          <a:spcPts val="0"/>
                        </a:spcAft>
                      </a:pPr>
                      <a:r>
                        <a:rPr lang="en-US" sz="1400">
                          <a:effectLst/>
                        </a:rPr>
                        <a:t>Ref.</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0"/>
                        </a:spcBef>
                        <a:spcAft>
                          <a:spcPts val="0"/>
                        </a:spcAft>
                        <a:tabLst>
                          <a:tab pos="1151890" algn="l"/>
                        </a:tabLst>
                      </a:pPr>
                      <a:r>
                        <a:rPr lang="en-US" sz="1400" b="1" dirty="0">
                          <a:effectLst/>
                        </a:rPr>
                        <a:t>Dr. </a:t>
                      </a:r>
                      <a:r>
                        <a:rPr lang="en-US" sz="1400" dirty="0">
                          <a:effectLst/>
                        </a:rPr>
                        <a:t>Accounts Receivable</a:t>
                      </a:r>
                    </a:p>
                    <a:p>
                      <a:pPr marL="0" marR="0">
                        <a:spcBef>
                          <a:spcPts val="0"/>
                        </a:spcBef>
                        <a:spcAft>
                          <a:spcPts val="0"/>
                        </a:spcAft>
                        <a:tabLst>
                          <a:tab pos="1151890" algn="l"/>
                        </a:tabLst>
                      </a:pPr>
                      <a:r>
                        <a:rPr lang="en-US" sz="1400" b="1" dirty="0">
                          <a:effectLst/>
                        </a:rPr>
                        <a:t>Cr.   </a:t>
                      </a:r>
                      <a:r>
                        <a:rPr lang="en-US" sz="1400" dirty="0">
                          <a:effectLst/>
                        </a:rPr>
                        <a:t>Sales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0"/>
                        </a:spcBef>
                        <a:spcAft>
                          <a:spcPts val="0"/>
                        </a:spcAft>
                      </a:pPr>
                      <a:r>
                        <a:rPr lang="en-US" sz="1400" b="1" dirty="0">
                          <a:effectLst/>
                        </a:rPr>
                        <a:t>Dr. </a:t>
                      </a:r>
                      <a:r>
                        <a:rPr lang="en-US" sz="1400" dirty="0">
                          <a:effectLst/>
                        </a:rPr>
                        <a:t>Cost of Goods Sold </a:t>
                      </a:r>
                    </a:p>
                    <a:p>
                      <a:pPr marL="0" marR="0">
                        <a:spcBef>
                          <a:spcPts val="0"/>
                        </a:spcBef>
                        <a:spcAft>
                          <a:spcPts val="0"/>
                        </a:spcAft>
                      </a:pPr>
                      <a:r>
                        <a:rPr lang="en-US" sz="1400" b="1" dirty="0">
                          <a:effectLst/>
                        </a:rPr>
                        <a:t>Cr. </a:t>
                      </a:r>
                      <a:r>
                        <a:rPr lang="en-US" sz="1400" dirty="0">
                          <a:effectLst/>
                        </a:rPr>
                        <a:t>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2012900298"/>
                  </a:ext>
                </a:extLst>
              </a:tr>
              <a:tr h="190500">
                <a:tc>
                  <a:txBody>
                    <a:bodyPr/>
                    <a:lstStyle/>
                    <a:p>
                      <a:pPr marL="0" marR="0" algn="r">
                        <a:spcBef>
                          <a:spcPts val="0"/>
                        </a:spcBef>
                        <a:spcAft>
                          <a:spcPts val="0"/>
                        </a:spcAft>
                      </a:pPr>
                      <a:r>
                        <a:rPr lang="en-US" sz="1400">
                          <a:effectLst/>
                        </a:rPr>
                        <a:t>July 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0"/>
                        </a:spcBef>
                        <a:spcAft>
                          <a:spcPts val="0"/>
                        </a:spcAft>
                      </a:pPr>
                      <a:r>
                        <a:rPr lang="en-US" sz="1400">
                          <a:effectLst/>
                        </a:rPr>
                        <a:t>Waterloo Enterprises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pPr>
                      <a:r>
                        <a:rPr lang="en-US" sz="1400">
                          <a:effectLst/>
                        </a:rPr>
                        <a:t>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0"/>
                        </a:spcBef>
                        <a:spcAft>
                          <a:spcPts val="0"/>
                        </a:spcAft>
                        <a:tabLst>
                          <a:tab pos="1151890" algn="l"/>
                        </a:tabLst>
                      </a:pPr>
                      <a:r>
                        <a:rPr lang="en-US" sz="1400">
                          <a:effectLst/>
                        </a:rPr>
                        <a:t>7,100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0"/>
                        </a:spcBef>
                        <a:spcAft>
                          <a:spcPts val="0"/>
                        </a:spcAft>
                      </a:pPr>
                      <a:r>
                        <a:rPr lang="en-US" sz="1400">
                          <a:effectLst/>
                        </a:rPr>
                        <a:t>4,250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985304131"/>
                  </a:ext>
                </a:extLst>
              </a:tr>
              <a:tr h="190500">
                <a:tc>
                  <a:txBody>
                    <a:bodyPr/>
                    <a:lstStyle/>
                    <a:p>
                      <a:pPr marL="0" marR="0" algn="ctr">
                        <a:spcBef>
                          <a:spcPts val="200"/>
                        </a:spcBef>
                        <a:spcAft>
                          <a:spcPts val="0"/>
                        </a:spcAft>
                      </a:pPr>
                      <a:r>
                        <a:rPr lang="en-US" sz="1400">
                          <a:effectLst/>
                        </a:rPr>
                        <a:t>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Lewiston, Inc.</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a:effectLst/>
                        </a:rPr>
                        <a:t>301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tabLst>
                          <a:tab pos="1151890" algn="l"/>
                        </a:tabLst>
                      </a:pPr>
                      <a:r>
                        <a:rPr lang="en-US" sz="1400">
                          <a:effectLst/>
                        </a:rPr>
                        <a:t>5,700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pPr>
                      <a:r>
                        <a:rPr lang="en-US" sz="1400">
                          <a:effectLst/>
                        </a:rPr>
                        <a:t>3,420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1357511177"/>
                  </a:ext>
                </a:extLst>
              </a:tr>
              <a:tr h="190500">
                <a:tc>
                  <a:txBody>
                    <a:bodyPr/>
                    <a:lstStyle/>
                    <a:p>
                      <a:pPr marL="0" marR="0" algn="ctr">
                        <a:spcBef>
                          <a:spcPts val="200"/>
                        </a:spcBef>
                        <a:spcAft>
                          <a:spcPts val="0"/>
                        </a:spcAft>
                      </a:pPr>
                      <a:r>
                        <a:rPr lang="en-US" sz="1400">
                          <a:effectLst/>
                        </a:rPr>
                        <a:t>17</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Springfield, Inc.</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a:effectLst/>
                        </a:rPr>
                        <a:t>302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tabLst>
                          <a:tab pos="1151890" algn="l"/>
                        </a:tabLst>
                      </a:pPr>
                      <a:r>
                        <a:rPr lang="en-US" sz="1400">
                          <a:effectLst/>
                        </a:rPr>
                        <a:t>8,900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pPr>
                      <a:r>
                        <a:rPr lang="en-US" sz="1400">
                          <a:effectLst/>
                        </a:rPr>
                        <a:t>5,340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3543111468"/>
                  </a:ext>
                </a:extLst>
              </a:tr>
              <a:tr h="190500">
                <a:tc>
                  <a:txBody>
                    <a:bodyPr/>
                    <a:lstStyle/>
                    <a:p>
                      <a:pPr marL="0" marR="0" algn="ctr">
                        <a:spcBef>
                          <a:spcPts val="200"/>
                        </a:spcBef>
                        <a:spcAft>
                          <a:spcPts val="0"/>
                        </a:spcAft>
                      </a:pPr>
                      <a:r>
                        <a:rPr lang="en-US" sz="1400">
                          <a:effectLst/>
                        </a:rPr>
                        <a:t>27</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Bismarck, Inc.</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a:effectLst/>
                        </a:rPr>
                        <a:t>303</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tabLst>
                          <a:tab pos="1151890" algn="l"/>
                        </a:tabLst>
                      </a:pPr>
                      <a:r>
                        <a:rPr lang="en-US" sz="1400">
                          <a:effectLst/>
                        </a:rPr>
                        <a:t>11,750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pPr>
                      <a:r>
                        <a:rPr lang="en-US" sz="1400">
                          <a:effectLst/>
                        </a:rPr>
                        <a:t>7,050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1606523602"/>
                  </a:ext>
                </a:extLst>
              </a:tr>
              <a:tr h="190500">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Total</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tabLst>
                          <a:tab pos="1151890" algn="l"/>
                        </a:tabLst>
                      </a:pPr>
                      <a:r>
                        <a:rPr lang="en-US" sz="1400">
                          <a:effectLst/>
                        </a:rPr>
                        <a:t>33,450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pPr>
                      <a:r>
                        <a:rPr lang="en-US" sz="1400">
                          <a:effectLst/>
                        </a:rPr>
                        <a:t>20,060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1727324919"/>
                  </a:ext>
                </a:extLst>
              </a:tr>
              <a:tr h="190500">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2558495073"/>
                  </a:ext>
                </a:extLst>
              </a:tr>
            </a:tbl>
          </a:graphicData>
        </a:graphic>
      </p:graphicFrame>
      <p:cxnSp>
        <p:nvCxnSpPr>
          <p:cNvPr id="7" name="Straight Connector 6">
            <a:extLst>
              <a:ext uri="{FF2B5EF4-FFF2-40B4-BE49-F238E27FC236}">
                <a16:creationId xmlns:a16="http://schemas.microsoft.com/office/drawing/2014/main" id="{606206CD-F491-4BCC-8A0C-0853BF4FE537}"/>
              </a:ext>
            </a:extLst>
          </p:cNvPr>
          <p:cNvCxnSpPr/>
          <p:nvPr/>
        </p:nvCxnSpPr>
        <p:spPr>
          <a:xfrm>
            <a:off x="6887183" y="4581728"/>
            <a:ext cx="26758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597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EBEE647-4F48-49FA-81B5-EC3E8A58ECA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C1A8399-ED04-4AA6-A676-D75313CBC4CA}"/>
              </a:ext>
            </a:extLst>
          </p:cNvPr>
          <p:cNvSpPr/>
          <p:nvPr/>
        </p:nvSpPr>
        <p:spPr>
          <a:xfrm>
            <a:off x="3300919" y="13652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Sales Journal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595020D9-8141-4F96-9D2B-472D80410BB6}"/>
              </a:ext>
            </a:extLst>
          </p:cNvPr>
          <p:cNvSpPr/>
          <p:nvPr/>
        </p:nvSpPr>
        <p:spPr>
          <a:xfrm>
            <a:off x="800910" y="935691"/>
            <a:ext cx="11391090" cy="3416320"/>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The accounts are posted as follows: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Column totals for specific accounts are posted and their account numbers are entered to indicate posting to those accounts.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marR="0" indent="-17462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Example: Under the column total, (115/401) is entered with 115 (Accounts Receivable) on the left to indicate a debit to account 115  and 401(Sales) on the right as a credit to account 401.</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 credit posting to each subsidiary Account Payable is indicated with a check mark.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8FC2AE05-60A8-41F9-B304-32B09A483B8E}"/>
              </a:ext>
            </a:extLst>
          </p:cNvPr>
          <p:cNvGraphicFramePr>
            <a:graphicFrameLocks noGrp="1"/>
          </p:cNvGraphicFramePr>
          <p:nvPr>
            <p:extLst>
              <p:ext uri="{D42A27DB-BD31-4B8C-83A1-F6EECF244321}">
                <p14:modId xmlns:p14="http://schemas.microsoft.com/office/powerpoint/2010/main" val="3217044624"/>
              </p:ext>
            </p:extLst>
          </p:nvPr>
        </p:nvGraphicFramePr>
        <p:xfrm>
          <a:off x="2898844" y="3834465"/>
          <a:ext cx="6595352" cy="2133600"/>
        </p:xfrm>
        <a:graphic>
          <a:graphicData uri="http://schemas.openxmlformats.org/drawingml/2006/table">
            <a:tbl>
              <a:tblPr>
                <a:tableStyleId>{5940675A-B579-460E-94D1-54222C63F5DA}</a:tableStyleId>
              </a:tblPr>
              <a:tblGrid>
                <a:gridCol w="665586">
                  <a:extLst>
                    <a:ext uri="{9D8B030D-6E8A-4147-A177-3AD203B41FA5}">
                      <a16:colId xmlns:a16="http://schemas.microsoft.com/office/drawing/2014/main" val="972621453"/>
                    </a:ext>
                  </a:extLst>
                </a:gridCol>
                <a:gridCol w="2067351">
                  <a:extLst>
                    <a:ext uri="{9D8B030D-6E8A-4147-A177-3AD203B41FA5}">
                      <a16:colId xmlns:a16="http://schemas.microsoft.com/office/drawing/2014/main" val="152848729"/>
                    </a:ext>
                  </a:extLst>
                </a:gridCol>
                <a:gridCol w="776517">
                  <a:extLst>
                    <a:ext uri="{9D8B030D-6E8A-4147-A177-3AD203B41FA5}">
                      <a16:colId xmlns:a16="http://schemas.microsoft.com/office/drawing/2014/main" val="1240042402"/>
                    </a:ext>
                  </a:extLst>
                </a:gridCol>
                <a:gridCol w="544570">
                  <a:extLst>
                    <a:ext uri="{9D8B030D-6E8A-4147-A177-3AD203B41FA5}">
                      <a16:colId xmlns:a16="http://schemas.microsoft.com/office/drawing/2014/main" val="2447560605"/>
                    </a:ext>
                  </a:extLst>
                </a:gridCol>
                <a:gridCol w="1210156">
                  <a:extLst>
                    <a:ext uri="{9D8B030D-6E8A-4147-A177-3AD203B41FA5}">
                      <a16:colId xmlns:a16="http://schemas.microsoft.com/office/drawing/2014/main" val="956866214"/>
                    </a:ext>
                  </a:extLst>
                </a:gridCol>
                <a:gridCol w="1331172">
                  <a:extLst>
                    <a:ext uri="{9D8B030D-6E8A-4147-A177-3AD203B41FA5}">
                      <a16:colId xmlns:a16="http://schemas.microsoft.com/office/drawing/2014/main" val="1443330728"/>
                    </a:ext>
                  </a:extLst>
                </a:gridCol>
              </a:tblGrid>
              <a:tr h="190500">
                <a:tc gridSpan="6">
                  <a:txBody>
                    <a:bodyPr/>
                    <a:lstStyle/>
                    <a:p>
                      <a:pPr marL="0" marR="0" algn="r">
                        <a:spcBef>
                          <a:spcPts val="100"/>
                        </a:spcBef>
                        <a:spcAft>
                          <a:spcPts val="0"/>
                        </a:spcAft>
                      </a:pPr>
                      <a:r>
                        <a:rPr lang="en-US" sz="1400">
                          <a:effectLst/>
                        </a:rPr>
                        <a:t>Sales Journal                                                              page 15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40806347"/>
                  </a:ext>
                </a:extLst>
              </a:tr>
              <a:tr h="0">
                <a:tc>
                  <a:txBody>
                    <a:bodyPr/>
                    <a:lstStyle/>
                    <a:p>
                      <a:pPr marL="0" marR="0" algn="ctr">
                        <a:spcBef>
                          <a:spcPts val="0"/>
                        </a:spcBef>
                        <a:spcAft>
                          <a:spcPts val="0"/>
                        </a:spcAft>
                      </a:pPr>
                      <a:r>
                        <a:rPr lang="en-US" sz="1400">
                          <a:effectLst/>
                        </a:rPr>
                        <a:t>Date</a:t>
                      </a:r>
                    </a:p>
                    <a:p>
                      <a:pPr marL="0" marR="0" algn="ctr">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pPr>
                      <a:r>
                        <a:rPr lang="en-US" sz="1400">
                          <a:effectLst/>
                        </a:rPr>
                        <a:t>Customer </a:t>
                      </a:r>
                    </a:p>
                    <a:p>
                      <a:pPr marL="0" marR="0" algn="ctr">
                        <a:spcBef>
                          <a:spcPts val="0"/>
                        </a:spcBef>
                        <a:spcAft>
                          <a:spcPts val="0"/>
                        </a:spcAft>
                      </a:pPr>
                      <a:r>
                        <a:rPr lang="en-US" sz="1400">
                          <a:effectLst/>
                        </a:rPr>
                        <a:t>Account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pPr>
                      <a:r>
                        <a:rPr lang="en-US" sz="1400">
                          <a:effectLst/>
                        </a:rPr>
                        <a:t>Invoice Number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pPr>
                      <a:r>
                        <a:rPr lang="en-US" sz="1400">
                          <a:effectLst/>
                        </a:rPr>
                        <a:t>Post.</a:t>
                      </a:r>
                    </a:p>
                    <a:p>
                      <a:pPr marL="0" marR="0" algn="ctr">
                        <a:spcBef>
                          <a:spcPts val="0"/>
                        </a:spcBef>
                        <a:spcAft>
                          <a:spcPts val="0"/>
                        </a:spcAft>
                      </a:pPr>
                      <a:r>
                        <a:rPr lang="en-US" sz="1400">
                          <a:effectLst/>
                        </a:rPr>
                        <a:t>Ref.</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0"/>
                        </a:spcBef>
                        <a:spcAft>
                          <a:spcPts val="0"/>
                        </a:spcAft>
                        <a:tabLst>
                          <a:tab pos="1151890" algn="l"/>
                        </a:tabLst>
                      </a:pPr>
                      <a:r>
                        <a:rPr lang="en-US" sz="1400" b="1" dirty="0">
                          <a:effectLst/>
                        </a:rPr>
                        <a:t>Dr. </a:t>
                      </a:r>
                      <a:r>
                        <a:rPr lang="en-US" sz="1400" dirty="0">
                          <a:effectLst/>
                        </a:rPr>
                        <a:t>Accounts Receivable</a:t>
                      </a:r>
                    </a:p>
                    <a:p>
                      <a:pPr marL="0" marR="0">
                        <a:spcBef>
                          <a:spcPts val="0"/>
                        </a:spcBef>
                        <a:spcAft>
                          <a:spcPts val="0"/>
                        </a:spcAft>
                        <a:tabLst>
                          <a:tab pos="1151890" algn="l"/>
                        </a:tabLst>
                      </a:pPr>
                      <a:r>
                        <a:rPr lang="en-US" sz="1400" b="1" dirty="0">
                          <a:effectLst/>
                        </a:rPr>
                        <a:t>Cr.   </a:t>
                      </a:r>
                      <a:r>
                        <a:rPr lang="en-US" sz="1400" dirty="0">
                          <a:effectLst/>
                        </a:rPr>
                        <a:t>Sales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0"/>
                        </a:spcBef>
                        <a:spcAft>
                          <a:spcPts val="0"/>
                        </a:spcAft>
                      </a:pPr>
                      <a:r>
                        <a:rPr lang="en-US" sz="1400" b="1" dirty="0">
                          <a:effectLst/>
                        </a:rPr>
                        <a:t>Dr. </a:t>
                      </a:r>
                      <a:r>
                        <a:rPr lang="en-US" sz="1400" dirty="0">
                          <a:effectLst/>
                        </a:rPr>
                        <a:t>Cost of Goods Sold </a:t>
                      </a:r>
                    </a:p>
                    <a:p>
                      <a:pPr marL="0" marR="0">
                        <a:spcBef>
                          <a:spcPts val="0"/>
                        </a:spcBef>
                        <a:spcAft>
                          <a:spcPts val="0"/>
                        </a:spcAft>
                      </a:pPr>
                      <a:r>
                        <a:rPr lang="en-US" sz="1400" b="1" dirty="0">
                          <a:effectLst/>
                        </a:rPr>
                        <a:t>Cr. </a:t>
                      </a:r>
                      <a:r>
                        <a:rPr lang="en-US" sz="1400" dirty="0">
                          <a:effectLst/>
                        </a:rPr>
                        <a:t>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3078818684"/>
                  </a:ext>
                </a:extLst>
              </a:tr>
              <a:tr h="190500">
                <a:tc>
                  <a:txBody>
                    <a:bodyPr/>
                    <a:lstStyle/>
                    <a:p>
                      <a:pPr marL="0" marR="0" algn="r">
                        <a:spcBef>
                          <a:spcPts val="0"/>
                        </a:spcBef>
                        <a:spcAft>
                          <a:spcPts val="0"/>
                        </a:spcAft>
                      </a:pPr>
                      <a:r>
                        <a:rPr lang="en-US" sz="1400">
                          <a:effectLst/>
                        </a:rPr>
                        <a:t>July 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0"/>
                        </a:spcBef>
                        <a:spcAft>
                          <a:spcPts val="0"/>
                        </a:spcAft>
                      </a:pPr>
                      <a:r>
                        <a:rPr lang="en-US" sz="1400">
                          <a:effectLst/>
                        </a:rPr>
                        <a:t>Waterloo Enterprises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pPr>
                      <a:r>
                        <a:rPr lang="en-US" sz="1400">
                          <a:effectLst/>
                        </a:rPr>
                        <a:t>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0"/>
                        </a:spcBef>
                        <a:spcAft>
                          <a:spcPts val="0"/>
                        </a:spcAft>
                        <a:tabLst>
                          <a:tab pos="1151890" algn="l"/>
                        </a:tabLst>
                      </a:pPr>
                      <a:r>
                        <a:rPr lang="en-US" sz="1400" b="1" dirty="0">
                          <a:solidFill>
                            <a:schemeClr val="accent2"/>
                          </a:solidFill>
                          <a:effectLst/>
                        </a:rPr>
                        <a:t>✔</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0"/>
                        </a:spcBef>
                        <a:spcAft>
                          <a:spcPts val="0"/>
                        </a:spcAft>
                        <a:tabLst>
                          <a:tab pos="1151890" algn="l"/>
                        </a:tabLst>
                      </a:pPr>
                      <a:r>
                        <a:rPr lang="en-US" sz="1400">
                          <a:effectLst/>
                        </a:rPr>
                        <a:t>7,100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0"/>
                        </a:spcBef>
                        <a:spcAft>
                          <a:spcPts val="0"/>
                        </a:spcAft>
                      </a:pPr>
                      <a:r>
                        <a:rPr lang="en-US" sz="1400">
                          <a:effectLst/>
                        </a:rPr>
                        <a:t>4,250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3357604370"/>
                  </a:ext>
                </a:extLst>
              </a:tr>
              <a:tr h="190500">
                <a:tc>
                  <a:txBody>
                    <a:bodyPr/>
                    <a:lstStyle/>
                    <a:p>
                      <a:pPr marL="0" marR="0" algn="ctr">
                        <a:spcBef>
                          <a:spcPts val="200"/>
                        </a:spcBef>
                        <a:spcAft>
                          <a:spcPts val="0"/>
                        </a:spcAft>
                      </a:pPr>
                      <a:r>
                        <a:rPr lang="en-US" sz="1400">
                          <a:effectLst/>
                        </a:rPr>
                        <a:t>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Lewiston, Inc.</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a:effectLst/>
                        </a:rPr>
                        <a:t>301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b="1" dirty="0">
                          <a:solidFill>
                            <a:schemeClr val="accent2"/>
                          </a:solidFill>
                          <a:effectLst/>
                        </a:rPr>
                        <a:t>✔</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tabLst>
                          <a:tab pos="1151890" algn="l"/>
                        </a:tabLst>
                      </a:pPr>
                      <a:r>
                        <a:rPr lang="en-US" sz="1400">
                          <a:effectLst/>
                        </a:rPr>
                        <a:t>5,700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pPr>
                      <a:r>
                        <a:rPr lang="en-US" sz="1400">
                          <a:effectLst/>
                        </a:rPr>
                        <a:t>3,420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3988328516"/>
                  </a:ext>
                </a:extLst>
              </a:tr>
              <a:tr h="190500">
                <a:tc>
                  <a:txBody>
                    <a:bodyPr/>
                    <a:lstStyle/>
                    <a:p>
                      <a:pPr marL="0" marR="0" algn="ctr">
                        <a:spcBef>
                          <a:spcPts val="200"/>
                        </a:spcBef>
                        <a:spcAft>
                          <a:spcPts val="0"/>
                        </a:spcAft>
                      </a:pPr>
                      <a:r>
                        <a:rPr lang="en-US" sz="1400">
                          <a:effectLst/>
                        </a:rPr>
                        <a:t>17</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Springfield, Inc.</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a:effectLst/>
                        </a:rPr>
                        <a:t>302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b="1" dirty="0">
                          <a:solidFill>
                            <a:schemeClr val="accent2"/>
                          </a:solidFill>
                          <a:effectLst/>
                        </a:rPr>
                        <a:t>✔</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tabLst>
                          <a:tab pos="1151890" algn="l"/>
                        </a:tabLst>
                      </a:pPr>
                      <a:r>
                        <a:rPr lang="en-US" sz="1400">
                          <a:effectLst/>
                        </a:rPr>
                        <a:t>8,900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pPr>
                      <a:r>
                        <a:rPr lang="en-US" sz="1400">
                          <a:effectLst/>
                        </a:rPr>
                        <a:t>5,340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4181500450"/>
                  </a:ext>
                </a:extLst>
              </a:tr>
              <a:tr h="190500">
                <a:tc>
                  <a:txBody>
                    <a:bodyPr/>
                    <a:lstStyle/>
                    <a:p>
                      <a:pPr marL="0" marR="0" algn="ctr">
                        <a:spcBef>
                          <a:spcPts val="200"/>
                        </a:spcBef>
                        <a:spcAft>
                          <a:spcPts val="0"/>
                        </a:spcAft>
                      </a:pPr>
                      <a:r>
                        <a:rPr lang="en-US" sz="1400">
                          <a:effectLst/>
                        </a:rPr>
                        <a:t>27</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Bismarck, Inc.</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a:effectLst/>
                        </a:rPr>
                        <a:t>303</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b="1" dirty="0">
                          <a:solidFill>
                            <a:schemeClr val="accent2"/>
                          </a:solidFill>
                          <a:effectLst/>
                        </a:rPr>
                        <a:t>✔</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tabLst>
                          <a:tab pos="1151890" algn="l"/>
                        </a:tabLst>
                      </a:pPr>
                      <a:r>
                        <a:rPr lang="en-US" sz="1400" dirty="0">
                          <a:effectLst/>
                        </a:rPr>
                        <a:t>11,750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pPr>
                      <a:r>
                        <a:rPr lang="en-US" sz="1400">
                          <a:effectLst/>
                        </a:rPr>
                        <a:t>7,050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2766128831"/>
                  </a:ext>
                </a:extLst>
              </a:tr>
              <a:tr h="190500">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Total</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tabLst>
                          <a:tab pos="1151890" algn="l"/>
                        </a:tabLst>
                      </a:pPr>
                      <a:r>
                        <a:rPr lang="en-US" sz="1400" dirty="0">
                          <a:effectLst/>
                        </a:rPr>
                        <a:t>33,450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274320" algn="r">
                        <a:spcBef>
                          <a:spcPts val="200"/>
                        </a:spcBef>
                        <a:spcAft>
                          <a:spcPts val="0"/>
                        </a:spcAft>
                      </a:pPr>
                      <a:r>
                        <a:rPr lang="en-US" sz="1400" dirty="0">
                          <a:effectLst/>
                        </a:rPr>
                        <a:t>20,060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2381052599"/>
                  </a:ext>
                </a:extLst>
              </a:tr>
              <a:tr h="190500">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tabLst>
                          <a:tab pos="1151890" algn="l"/>
                        </a:tabLst>
                      </a:pPr>
                      <a:r>
                        <a:rPr lang="en-US" sz="1400" b="1" dirty="0">
                          <a:solidFill>
                            <a:schemeClr val="accent2"/>
                          </a:solidFill>
                          <a:effectLst/>
                        </a:rPr>
                        <a:t>(115/401)</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tc>
                  <a:txBody>
                    <a:bodyPr/>
                    <a:lstStyle/>
                    <a:p>
                      <a:pPr marL="0" marR="0" algn="ctr">
                        <a:spcBef>
                          <a:spcPts val="200"/>
                        </a:spcBef>
                        <a:spcAft>
                          <a:spcPts val="0"/>
                        </a:spcAft>
                      </a:pPr>
                      <a:r>
                        <a:rPr lang="en-US" sz="1400" b="1" dirty="0">
                          <a:solidFill>
                            <a:schemeClr val="accent2"/>
                          </a:solidFill>
                          <a:effectLst/>
                        </a:rPr>
                        <a:t>(501/118)</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R="45720" marT="0" marB="0"/>
                </a:tc>
                <a:extLst>
                  <a:ext uri="{0D108BD9-81ED-4DB2-BD59-A6C34878D82A}">
                    <a16:rowId xmlns:a16="http://schemas.microsoft.com/office/drawing/2014/main" val="1125201855"/>
                  </a:ext>
                </a:extLst>
              </a:tr>
            </a:tbl>
          </a:graphicData>
        </a:graphic>
      </p:graphicFrame>
      <p:cxnSp>
        <p:nvCxnSpPr>
          <p:cNvPr id="7" name="Straight Connector 6">
            <a:extLst>
              <a:ext uri="{FF2B5EF4-FFF2-40B4-BE49-F238E27FC236}">
                <a16:creationId xmlns:a16="http://schemas.microsoft.com/office/drawing/2014/main" id="{1E0229F0-4806-4B74-91BF-04850A01F97C}"/>
              </a:ext>
            </a:extLst>
          </p:cNvPr>
          <p:cNvCxnSpPr/>
          <p:nvPr/>
        </p:nvCxnSpPr>
        <p:spPr>
          <a:xfrm>
            <a:off x="6965004" y="5768504"/>
            <a:ext cx="2529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0276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AEBB191-5CDD-417A-B61C-1C233748AFF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53673FC-559E-43DF-9ACB-12C43B26A91C}"/>
              </a:ext>
            </a:extLst>
          </p:cNvPr>
          <p:cNvSpPr/>
          <p:nvPr/>
        </p:nvSpPr>
        <p:spPr>
          <a:xfrm>
            <a:off x="3162300" y="216940"/>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Cash Receipts Journal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505C599C-44DB-4FC2-8EAF-17521631A43F}"/>
              </a:ext>
            </a:extLst>
          </p:cNvPr>
          <p:cNvSpPr/>
          <p:nvPr/>
        </p:nvSpPr>
        <p:spPr>
          <a:xfrm>
            <a:off x="1293778" y="1660640"/>
            <a:ext cx="8939719" cy="3693319"/>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All receipts of cash are entered in a cash receipts journal.  For any transaction that involves a cash receipt, the entire transaction is recorded in a cash receipts journal, unless it cannot be entered due to account type.  Then use the general journal.</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Notice that with each entry total debits still must equal total credits.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following example illustrates a typical cash receipts journal; however, formats can vary somewhat.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illustration shows a cash receipts journal for the perpetual inventory method; however, by removing or not using the Cost of Goods Sold column it can also be used for a periodic inventory method.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314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5803CE-D6E8-4F33-874D-77B47EA2B7D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927CB5C-AE8C-4C54-9522-B713D21C6261}"/>
              </a:ext>
            </a:extLst>
          </p:cNvPr>
          <p:cNvSpPr/>
          <p:nvPr/>
        </p:nvSpPr>
        <p:spPr>
          <a:xfrm>
            <a:off x="3281464" y="226667"/>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Cash Receipts Journal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D765570-E585-472E-9D8C-025141C65FB3}"/>
              </a:ext>
            </a:extLst>
          </p:cNvPr>
          <p:cNvSpPr/>
          <p:nvPr/>
        </p:nvSpPr>
        <p:spPr>
          <a:xfrm>
            <a:off x="333983" y="1352543"/>
            <a:ext cx="11858017" cy="646331"/>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July 8: Collected payment in full on account from Wichita Enterprises on a balance of $12,100 within the discount period.  </a:t>
            </a:r>
          </a:p>
          <a:p>
            <a:r>
              <a:rPr lang="en-US" dirty="0">
                <a:latin typeface="Times" panose="02020603050405020304" pitchFamily="18" charset="0"/>
                <a:ea typeface="MS Mincho" panose="02020609040205080304" pitchFamily="49" charset="-128"/>
                <a:cs typeface="Times New Roman" panose="02020603050405020304" pitchFamily="18" charset="0"/>
              </a:rPr>
              <a:t>Our Company payment terms are 2/10, n/30.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9F62A431-BFA1-45D6-81DC-ACD02438B3CF}"/>
              </a:ext>
            </a:extLst>
          </p:cNvPr>
          <p:cNvGraphicFramePr>
            <a:graphicFrameLocks noGrp="1"/>
          </p:cNvGraphicFramePr>
          <p:nvPr>
            <p:extLst>
              <p:ext uri="{D42A27DB-BD31-4B8C-83A1-F6EECF244321}">
                <p14:modId xmlns:p14="http://schemas.microsoft.com/office/powerpoint/2010/main" val="3558292508"/>
              </p:ext>
            </p:extLst>
          </p:nvPr>
        </p:nvGraphicFramePr>
        <p:xfrm>
          <a:off x="758757" y="2558374"/>
          <a:ext cx="10175132" cy="3341624"/>
        </p:xfrm>
        <a:graphic>
          <a:graphicData uri="http://schemas.openxmlformats.org/drawingml/2006/table">
            <a:tbl>
              <a:tblPr>
                <a:tableStyleId>{5940675A-B579-460E-94D1-54222C63F5DA}</a:tableStyleId>
              </a:tblPr>
              <a:tblGrid>
                <a:gridCol w="636529">
                  <a:extLst>
                    <a:ext uri="{9D8B030D-6E8A-4147-A177-3AD203B41FA5}">
                      <a16:colId xmlns:a16="http://schemas.microsoft.com/office/drawing/2014/main" val="3005237447"/>
                    </a:ext>
                  </a:extLst>
                </a:gridCol>
                <a:gridCol w="1832582">
                  <a:extLst>
                    <a:ext uri="{9D8B030D-6E8A-4147-A177-3AD203B41FA5}">
                      <a16:colId xmlns:a16="http://schemas.microsoft.com/office/drawing/2014/main" val="3736258615"/>
                    </a:ext>
                  </a:extLst>
                </a:gridCol>
                <a:gridCol w="523479">
                  <a:extLst>
                    <a:ext uri="{9D8B030D-6E8A-4147-A177-3AD203B41FA5}">
                      <a16:colId xmlns:a16="http://schemas.microsoft.com/office/drawing/2014/main" val="815011542"/>
                    </a:ext>
                  </a:extLst>
                </a:gridCol>
                <a:gridCol w="799552">
                  <a:extLst>
                    <a:ext uri="{9D8B030D-6E8A-4147-A177-3AD203B41FA5}">
                      <a16:colId xmlns:a16="http://schemas.microsoft.com/office/drawing/2014/main" val="3521510726"/>
                    </a:ext>
                  </a:extLst>
                </a:gridCol>
                <a:gridCol w="868366">
                  <a:extLst>
                    <a:ext uri="{9D8B030D-6E8A-4147-A177-3AD203B41FA5}">
                      <a16:colId xmlns:a16="http://schemas.microsoft.com/office/drawing/2014/main" val="2350697487"/>
                    </a:ext>
                  </a:extLst>
                </a:gridCol>
                <a:gridCol w="931447">
                  <a:extLst>
                    <a:ext uri="{9D8B030D-6E8A-4147-A177-3AD203B41FA5}">
                      <a16:colId xmlns:a16="http://schemas.microsoft.com/office/drawing/2014/main" val="1692240322"/>
                    </a:ext>
                  </a:extLst>
                </a:gridCol>
                <a:gridCol w="976505">
                  <a:extLst>
                    <a:ext uri="{9D8B030D-6E8A-4147-A177-3AD203B41FA5}">
                      <a16:colId xmlns:a16="http://schemas.microsoft.com/office/drawing/2014/main" val="276665482"/>
                    </a:ext>
                  </a:extLst>
                </a:gridCol>
                <a:gridCol w="761051">
                  <a:extLst>
                    <a:ext uri="{9D8B030D-6E8A-4147-A177-3AD203B41FA5}">
                      <a16:colId xmlns:a16="http://schemas.microsoft.com/office/drawing/2014/main" val="1349711436"/>
                    </a:ext>
                  </a:extLst>
                </a:gridCol>
                <a:gridCol w="865910">
                  <a:extLst>
                    <a:ext uri="{9D8B030D-6E8A-4147-A177-3AD203B41FA5}">
                      <a16:colId xmlns:a16="http://schemas.microsoft.com/office/drawing/2014/main" val="3477012014"/>
                    </a:ext>
                  </a:extLst>
                </a:gridCol>
                <a:gridCol w="919396">
                  <a:extLst>
                    <a:ext uri="{9D8B030D-6E8A-4147-A177-3AD203B41FA5}">
                      <a16:colId xmlns:a16="http://schemas.microsoft.com/office/drawing/2014/main" val="3906483009"/>
                    </a:ext>
                  </a:extLst>
                </a:gridCol>
                <a:gridCol w="1060315">
                  <a:extLst>
                    <a:ext uri="{9D8B030D-6E8A-4147-A177-3AD203B41FA5}">
                      <a16:colId xmlns:a16="http://schemas.microsoft.com/office/drawing/2014/main" val="2037937531"/>
                    </a:ext>
                  </a:extLst>
                </a:gridCol>
              </a:tblGrid>
              <a:tr h="354584">
                <a:tc gridSpan="11">
                  <a:txBody>
                    <a:bodyPr/>
                    <a:lstStyle/>
                    <a:p>
                      <a:pPr marL="0" marR="91440" algn="l">
                        <a:lnSpc>
                          <a:spcPts val="1200"/>
                        </a:lnSpc>
                        <a:spcBef>
                          <a:spcPts val="300"/>
                        </a:spcBef>
                        <a:spcAft>
                          <a:spcPts val="0"/>
                        </a:spcAft>
                      </a:pPr>
                      <a:r>
                        <a:rPr lang="en-US" sz="1400" dirty="0">
                          <a:effectLst/>
                        </a:rPr>
                        <a:t>                                                                                                           </a:t>
                      </a:r>
                      <a:r>
                        <a:rPr lang="en-US" sz="1400" b="1" dirty="0">
                          <a:effectLst/>
                        </a:rPr>
                        <a:t>Cash Receipts Journal                                                                                 </a:t>
                      </a:r>
                      <a:r>
                        <a:rPr lang="en-US" sz="1400" dirty="0">
                          <a:effectLst/>
                        </a:rPr>
                        <a:t>page 40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2035944"/>
                  </a:ext>
                </a:extLst>
              </a:tr>
              <a:tr h="0">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indent="130810" algn="ctr">
                        <a:spcBef>
                          <a:spcPts val="0"/>
                        </a:spcBef>
                        <a:spcAft>
                          <a:spcPts val="0"/>
                        </a:spcAft>
                      </a:pPr>
                      <a:r>
                        <a:rPr lang="en-US" sz="1400" b="1" dirty="0">
                          <a:effectLst/>
                        </a:rPr>
                        <a:t>Other Accounts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3">
                  <a:txBody>
                    <a:bodyPr/>
                    <a:lstStyle/>
                    <a:p>
                      <a:pPr marL="0" marR="0" algn="ctr">
                        <a:spcBef>
                          <a:spcPts val="0"/>
                        </a:spcBef>
                        <a:spcAft>
                          <a:spcPts val="0"/>
                        </a:spcAft>
                      </a:pPr>
                      <a:r>
                        <a:rPr lang="en-US" sz="1400" b="1" dirty="0">
                          <a:effectLst/>
                        </a:rPr>
                        <a:t>Debits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400" b="1" dirty="0">
                          <a:effectLst/>
                        </a:rPr>
                        <a:t>Credits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b="1" dirty="0">
                          <a:effectLst/>
                        </a:rPr>
                        <a:t>Dr.  </a:t>
                      </a:r>
                      <a:r>
                        <a:rPr lang="en-US" sz="1400" dirty="0">
                          <a:effectLst/>
                        </a:rPr>
                        <a:t>Cost of</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extLst>
                  <a:ext uri="{0D108BD9-81ED-4DB2-BD59-A6C34878D82A}">
                    <a16:rowId xmlns:a16="http://schemas.microsoft.com/office/drawing/2014/main" val="1959284259"/>
                  </a:ext>
                </a:extLst>
              </a:tr>
              <a:tr h="0">
                <a:tc>
                  <a:txBody>
                    <a:bodyPr/>
                    <a:lstStyle/>
                    <a:p>
                      <a:pPr marL="0" marR="0" indent="3175" algn="ctr">
                        <a:spcBef>
                          <a:spcPts val="0"/>
                        </a:spcBef>
                        <a:spcAft>
                          <a:spcPts val="0"/>
                        </a:spcAft>
                      </a:pPr>
                      <a:r>
                        <a:rPr lang="en-US" sz="1400">
                          <a:effectLst/>
                        </a:rPr>
                        <a:t> </a:t>
                      </a:r>
                    </a:p>
                    <a:p>
                      <a:pPr marL="0" marR="0" indent="3175"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Account </a:t>
                      </a:r>
                    </a:p>
                    <a:p>
                      <a:pPr marL="0" marR="0" algn="ctr">
                        <a:spcBef>
                          <a:spcPts val="0"/>
                        </a:spcBef>
                        <a:spcAft>
                          <a:spcPts val="0"/>
                        </a:spcAft>
                      </a:pPr>
                      <a:r>
                        <a:rPr lang="en-US" sz="1400">
                          <a:effectLst/>
                        </a:rPr>
                        <a:t>Name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Post Ref.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Sales</a:t>
                      </a:r>
                    </a:p>
                    <a:p>
                      <a:pPr marL="0" marR="0" algn="ctr">
                        <a:spcBef>
                          <a:spcPts val="0"/>
                        </a:spcBef>
                        <a:spcAft>
                          <a:spcPts val="0"/>
                        </a:spcAft>
                      </a:pPr>
                      <a:r>
                        <a:rPr lang="en-US" sz="1400">
                          <a:effectLst/>
                        </a:rPr>
                        <a:t>Discount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Other </a:t>
                      </a:r>
                    </a:p>
                    <a:p>
                      <a:pPr marL="0" marR="0" algn="ctr">
                        <a:spcBef>
                          <a:spcPts val="0"/>
                        </a:spcBef>
                        <a:spcAft>
                          <a:spcPts val="0"/>
                        </a:spcAft>
                      </a:pPr>
                      <a:r>
                        <a:rPr lang="en-US" sz="1400">
                          <a:effectLst/>
                        </a:rPr>
                        <a:t>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Accounts</a:t>
                      </a:r>
                    </a:p>
                    <a:p>
                      <a:pPr marL="0" marR="0" algn="ctr">
                        <a:spcBef>
                          <a:spcPts val="0"/>
                        </a:spcBef>
                        <a:spcAft>
                          <a:spcPts val="0"/>
                        </a:spcAft>
                      </a:pPr>
                      <a:r>
                        <a:rPr lang="en-US" sz="1400">
                          <a:effectLst/>
                        </a:rPr>
                        <a:t>Receivable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Sales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Sales Tax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Other</a:t>
                      </a:r>
                    </a:p>
                    <a:p>
                      <a:pPr marL="0" marR="0" algn="l">
                        <a:spcBef>
                          <a:spcPts val="0"/>
                        </a:spcBef>
                        <a:spcAft>
                          <a:spcPts val="0"/>
                        </a:spcAft>
                      </a:pPr>
                      <a:r>
                        <a:rPr lang="en-US" sz="1400" dirty="0">
                          <a:effectLst/>
                        </a:rPr>
                        <a:t>Accounts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Goods Sold</a:t>
                      </a:r>
                    </a:p>
                    <a:p>
                      <a:pPr marL="0" marR="0" algn="ctr">
                        <a:spcBef>
                          <a:spcPts val="0"/>
                        </a:spcBef>
                        <a:spcAft>
                          <a:spcPts val="0"/>
                        </a:spcAft>
                      </a:pPr>
                      <a:r>
                        <a:rPr lang="en-US" sz="1400" b="1" dirty="0">
                          <a:effectLst/>
                        </a:rPr>
                        <a:t>Cr. </a:t>
                      </a:r>
                      <a:r>
                        <a:rPr lang="en-US" sz="1400" dirty="0">
                          <a:effectLst/>
                        </a:rPr>
                        <a:t>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extLst>
                  <a:ext uri="{0D108BD9-81ED-4DB2-BD59-A6C34878D82A}">
                    <a16:rowId xmlns:a16="http://schemas.microsoft.com/office/drawing/2014/main" val="1965605715"/>
                  </a:ext>
                </a:extLst>
              </a:tr>
              <a:tr h="0">
                <a:tc>
                  <a:txBody>
                    <a:bodyPr/>
                    <a:lstStyle/>
                    <a:p>
                      <a:pPr marL="0" marR="0" indent="3175" algn="ctr">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618567647"/>
                  </a:ext>
                </a:extLst>
              </a:tr>
              <a:tr h="190500">
                <a:tc>
                  <a:txBody>
                    <a:bodyPr/>
                    <a:lstStyle/>
                    <a:p>
                      <a:pPr marL="0" marR="0" algn="ctr">
                        <a:spcBef>
                          <a:spcPts val="3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12656501"/>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88487565"/>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10458040"/>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14874733"/>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86036916"/>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97842721"/>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533205213"/>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017277258"/>
                  </a:ext>
                </a:extLst>
              </a:tr>
              <a:tr h="1905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965964888"/>
                  </a:ext>
                </a:extLst>
              </a:tr>
              <a:tr h="1905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883321071"/>
                  </a:ext>
                </a:extLst>
              </a:tr>
            </a:tbl>
          </a:graphicData>
        </a:graphic>
      </p:graphicFrame>
      <p:sp>
        <p:nvSpPr>
          <p:cNvPr id="6" name="TextBox 5">
            <a:extLst>
              <a:ext uri="{FF2B5EF4-FFF2-40B4-BE49-F238E27FC236}">
                <a16:creationId xmlns:a16="http://schemas.microsoft.com/office/drawing/2014/main" id="{B3CF0E53-BBA4-4DDF-862E-FC030A7F7444}"/>
              </a:ext>
            </a:extLst>
          </p:cNvPr>
          <p:cNvSpPr txBox="1"/>
          <p:nvPr/>
        </p:nvSpPr>
        <p:spPr>
          <a:xfrm>
            <a:off x="782266" y="3735468"/>
            <a:ext cx="632298" cy="307777"/>
          </a:xfrm>
          <a:prstGeom prst="rect">
            <a:avLst/>
          </a:prstGeom>
          <a:noFill/>
        </p:spPr>
        <p:txBody>
          <a:bodyPr wrap="square" rtlCol="0">
            <a:spAutoFit/>
          </a:bodyPr>
          <a:lstStyle/>
          <a:p>
            <a:r>
              <a:rPr lang="en-US" sz="1400" b="1" dirty="0">
                <a:solidFill>
                  <a:schemeClr val="accent2"/>
                </a:solidFill>
              </a:rPr>
              <a:t>July 8</a:t>
            </a:r>
          </a:p>
        </p:txBody>
      </p:sp>
      <p:sp>
        <p:nvSpPr>
          <p:cNvPr id="7" name="TextBox 6">
            <a:extLst>
              <a:ext uri="{FF2B5EF4-FFF2-40B4-BE49-F238E27FC236}">
                <a16:creationId xmlns:a16="http://schemas.microsoft.com/office/drawing/2014/main" id="{EBE729B3-579B-45E6-954C-A62BBB7BAC83}"/>
              </a:ext>
            </a:extLst>
          </p:cNvPr>
          <p:cNvSpPr txBox="1"/>
          <p:nvPr/>
        </p:nvSpPr>
        <p:spPr>
          <a:xfrm>
            <a:off x="1410303" y="3735467"/>
            <a:ext cx="1747732" cy="307777"/>
          </a:xfrm>
          <a:prstGeom prst="rect">
            <a:avLst/>
          </a:prstGeom>
          <a:noFill/>
        </p:spPr>
        <p:txBody>
          <a:bodyPr wrap="square" rtlCol="0">
            <a:spAutoFit/>
          </a:bodyPr>
          <a:lstStyle/>
          <a:p>
            <a:r>
              <a:rPr lang="en-US" sz="1400" b="1" dirty="0">
                <a:solidFill>
                  <a:schemeClr val="accent2"/>
                </a:solidFill>
              </a:rPr>
              <a:t>Wichita Enterprises</a:t>
            </a:r>
          </a:p>
        </p:txBody>
      </p:sp>
      <p:sp>
        <p:nvSpPr>
          <p:cNvPr id="8" name="TextBox 7">
            <a:extLst>
              <a:ext uri="{FF2B5EF4-FFF2-40B4-BE49-F238E27FC236}">
                <a16:creationId xmlns:a16="http://schemas.microsoft.com/office/drawing/2014/main" id="{0BB65691-8B8E-49FB-8A37-C96C9DEA5C1A}"/>
              </a:ext>
            </a:extLst>
          </p:cNvPr>
          <p:cNvSpPr txBox="1"/>
          <p:nvPr/>
        </p:nvSpPr>
        <p:spPr>
          <a:xfrm>
            <a:off x="3809581" y="3734654"/>
            <a:ext cx="749033" cy="307777"/>
          </a:xfrm>
          <a:prstGeom prst="rect">
            <a:avLst/>
          </a:prstGeom>
          <a:noFill/>
        </p:spPr>
        <p:txBody>
          <a:bodyPr wrap="square" rtlCol="0">
            <a:spAutoFit/>
          </a:bodyPr>
          <a:lstStyle/>
          <a:p>
            <a:r>
              <a:rPr lang="en-US" sz="1400" b="1" dirty="0">
                <a:solidFill>
                  <a:schemeClr val="accent2"/>
                </a:solidFill>
              </a:rPr>
              <a:t>11,858</a:t>
            </a:r>
          </a:p>
        </p:txBody>
      </p:sp>
      <p:sp>
        <p:nvSpPr>
          <p:cNvPr id="9" name="TextBox 8">
            <a:extLst>
              <a:ext uri="{FF2B5EF4-FFF2-40B4-BE49-F238E27FC236}">
                <a16:creationId xmlns:a16="http://schemas.microsoft.com/office/drawing/2014/main" id="{F6D173AC-9BDE-4D41-8F5D-4E35638CDF33}"/>
              </a:ext>
            </a:extLst>
          </p:cNvPr>
          <p:cNvSpPr txBox="1"/>
          <p:nvPr/>
        </p:nvSpPr>
        <p:spPr>
          <a:xfrm>
            <a:off x="4892005" y="3728580"/>
            <a:ext cx="632298" cy="307777"/>
          </a:xfrm>
          <a:prstGeom prst="rect">
            <a:avLst/>
          </a:prstGeom>
          <a:noFill/>
        </p:spPr>
        <p:txBody>
          <a:bodyPr wrap="square" rtlCol="0">
            <a:spAutoFit/>
          </a:bodyPr>
          <a:lstStyle/>
          <a:p>
            <a:r>
              <a:rPr lang="en-US" sz="1400" b="1" dirty="0">
                <a:solidFill>
                  <a:schemeClr val="accent2"/>
                </a:solidFill>
              </a:rPr>
              <a:t>242</a:t>
            </a:r>
          </a:p>
        </p:txBody>
      </p:sp>
      <p:sp>
        <p:nvSpPr>
          <p:cNvPr id="10" name="TextBox 9">
            <a:extLst>
              <a:ext uri="{FF2B5EF4-FFF2-40B4-BE49-F238E27FC236}">
                <a16:creationId xmlns:a16="http://schemas.microsoft.com/office/drawing/2014/main" id="{0808375C-E2A5-4291-A291-2B941B09B009}"/>
              </a:ext>
            </a:extLst>
          </p:cNvPr>
          <p:cNvSpPr txBox="1"/>
          <p:nvPr/>
        </p:nvSpPr>
        <p:spPr>
          <a:xfrm>
            <a:off x="6667699" y="3728579"/>
            <a:ext cx="749033" cy="307777"/>
          </a:xfrm>
          <a:prstGeom prst="rect">
            <a:avLst/>
          </a:prstGeom>
          <a:noFill/>
        </p:spPr>
        <p:txBody>
          <a:bodyPr wrap="square" rtlCol="0">
            <a:spAutoFit/>
          </a:bodyPr>
          <a:lstStyle/>
          <a:p>
            <a:r>
              <a:rPr lang="en-US" sz="1400" b="1" dirty="0">
                <a:solidFill>
                  <a:schemeClr val="accent2"/>
                </a:solidFill>
              </a:rPr>
              <a:t>12,100</a:t>
            </a:r>
          </a:p>
        </p:txBody>
      </p:sp>
    </p:spTree>
    <p:extLst>
      <p:ext uri="{BB962C8B-B14F-4D97-AF65-F5344CB8AC3E}">
        <p14:creationId xmlns:p14="http://schemas.microsoft.com/office/powerpoint/2010/main" val="3417135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5803CE-D6E8-4F33-874D-77B47EA2B7D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927CB5C-AE8C-4C54-9522-B713D21C6261}"/>
              </a:ext>
            </a:extLst>
          </p:cNvPr>
          <p:cNvSpPr/>
          <p:nvPr/>
        </p:nvSpPr>
        <p:spPr>
          <a:xfrm>
            <a:off x="3281464" y="226667"/>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Cash Receipts Journal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9F62A431-BFA1-45D6-81DC-ACD02438B3CF}"/>
              </a:ext>
            </a:extLst>
          </p:cNvPr>
          <p:cNvGraphicFramePr>
            <a:graphicFrameLocks noGrp="1"/>
          </p:cNvGraphicFramePr>
          <p:nvPr>
            <p:extLst>
              <p:ext uri="{D42A27DB-BD31-4B8C-83A1-F6EECF244321}">
                <p14:modId xmlns:p14="http://schemas.microsoft.com/office/powerpoint/2010/main" val="956740296"/>
              </p:ext>
            </p:extLst>
          </p:nvPr>
        </p:nvGraphicFramePr>
        <p:xfrm>
          <a:off x="825012" y="2758299"/>
          <a:ext cx="10175132" cy="3079496"/>
        </p:xfrm>
        <a:graphic>
          <a:graphicData uri="http://schemas.openxmlformats.org/drawingml/2006/table">
            <a:tbl>
              <a:tblPr>
                <a:tableStyleId>{5940675A-B579-460E-94D1-54222C63F5DA}</a:tableStyleId>
              </a:tblPr>
              <a:tblGrid>
                <a:gridCol w="636529">
                  <a:extLst>
                    <a:ext uri="{9D8B030D-6E8A-4147-A177-3AD203B41FA5}">
                      <a16:colId xmlns:a16="http://schemas.microsoft.com/office/drawing/2014/main" val="3005237447"/>
                    </a:ext>
                  </a:extLst>
                </a:gridCol>
                <a:gridCol w="1832582">
                  <a:extLst>
                    <a:ext uri="{9D8B030D-6E8A-4147-A177-3AD203B41FA5}">
                      <a16:colId xmlns:a16="http://schemas.microsoft.com/office/drawing/2014/main" val="3736258615"/>
                    </a:ext>
                  </a:extLst>
                </a:gridCol>
                <a:gridCol w="523479">
                  <a:extLst>
                    <a:ext uri="{9D8B030D-6E8A-4147-A177-3AD203B41FA5}">
                      <a16:colId xmlns:a16="http://schemas.microsoft.com/office/drawing/2014/main" val="815011542"/>
                    </a:ext>
                  </a:extLst>
                </a:gridCol>
                <a:gridCol w="799552">
                  <a:extLst>
                    <a:ext uri="{9D8B030D-6E8A-4147-A177-3AD203B41FA5}">
                      <a16:colId xmlns:a16="http://schemas.microsoft.com/office/drawing/2014/main" val="3521510726"/>
                    </a:ext>
                  </a:extLst>
                </a:gridCol>
                <a:gridCol w="868366">
                  <a:extLst>
                    <a:ext uri="{9D8B030D-6E8A-4147-A177-3AD203B41FA5}">
                      <a16:colId xmlns:a16="http://schemas.microsoft.com/office/drawing/2014/main" val="2350697487"/>
                    </a:ext>
                  </a:extLst>
                </a:gridCol>
                <a:gridCol w="931447">
                  <a:extLst>
                    <a:ext uri="{9D8B030D-6E8A-4147-A177-3AD203B41FA5}">
                      <a16:colId xmlns:a16="http://schemas.microsoft.com/office/drawing/2014/main" val="1692240322"/>
                    </a:ext>
                  </a:extLst>
                </a:gridCol>
                <a:gridCol w="976505">
                  <a:extLst>
                    <a:ext uri="{9D8B030D-6E8A-4147-A177-3AD203B41FA5}">
                      <a16:colId xmlns:a16="http://schemas.microsoft.com/office/drawing/2014/main" val="276665482"/>
                    </a:ext>
                  </a:extLst>
                </a:gridCol>
                <a:gridCol w="761051">
                  <a:extLst>
                    <a:ext uri="{9D8B030D-6E8A-4147-A177-3AD203B41FA5}">
                      <a16:colId xmlns:a16="http://schemas.microsoft.com/office/drawing/2014/main" val="1349711436"/>
                    </a:ext>
                  </a:extLst>
                </a:gridCol>
                <a:gridCol w="865910">
                  <a:extLst>
                    <a:ext uri="{9D8B030D-6E8A-4147-A177-3AD203B41FA5}">
                      <a16:colId xmlns:a16="http://schemas.microsoft.com/office/drawing/2014/main" val="3477012014"/>
                    </a:ext>
                  </a:extLst>
                </a:gridCol>
                <a:gridCol w="919396">
                  <a:extLst>
                    <a:ext uri="{9D8B030D-6E8A-4147-A177-3AD203B41FA5}">
                      <a16:colId xmlns:a16="http://schemas.microsoft.com/office/drawing/2014/main" val="3906483009"/>
                    </a:ext>
                  </a:extLst>
                </a:gridCol>
                <a:gridCol w="1060315">
                  <a:extLst>
                    <a:ext uri="{9D8B030D-6E8A-4147-A177-3AD203B41FA5}">
                      <a16:colId xmlns:a16="http://schemas.microsoft.com/office/drawing/2014/main" val="2037937531"/>
                    </a:ext>
                  </a:extLst>
                </a:gridCol>
              </a:tblGrid>
              <a:tr h="305816">
                <a:tc gridSpan="11">
                  <a:txBody>
                    <a:bodyPr/>
                    <a:lstStyle/>
                    <a:p>
                      <a:pPr marL="0" marR="91440" algn="l">
                        <a:lnSpc>
                          <a:spcPts val="1200"/>
                        </a:lnSpc>
                        <a:spcBef>
                          <a:spcPts val="300"/>
                        </a:spcBef>
                        <a:spcAft>
                          <a:spcPts val="0"/>
                        </a:spcAft>
                      </a:pPr>
                      <a:r>
                        <a:rPr lang="en-US" sz="1400" dirty="0">
                          <a:effectLst/>
                        </a:rPr>
                        <a:t>                                                                                                           </a:t>
                      </a:r>
                      <a:r>
                        <a:rPr lang="en-US" sz="1400" b="1" dirty="0">
                          <a:effectLst/>
                        </a:rPr>
                        <a:t>Cash Receipts Journal                                                                                 </a:t>
                      </a:r>
                      <a:r>
                        <a:rPr lang="en-US" sz="1400" dirty="0">
                          <a:effectLst/>
                        </a:rPr>
                        <a:t>page 40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2035944"/>
                  </a:ext>
                </a:extLst>
              </a:tr>
              <a:tr h="0">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indent="130810" algn="ctr">
                        <a:spcBef>
                          <a:spcPts val="0"/>
                        </a:spcBef>
                        <a:spcAft>
                          <a:spcPts val="0"/>
                        </a:spcAft>
                      </a:pPr>
                      <a:r>
                        <a:rPr lang="en-US" sz="1400" b="1" dirty="0">
                          <a:effectLst/>
                        </a:rPr>
                        <a:t>Other Accounts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3">
                  <a:txBody>
                    <a:bodyPr/>
                    <a:lstStyle/>
                    <a:p>
                      <a:pPr marL="0" marR="0" algn="ctr">
                        <a:spcBef>
                          <a:spcPts val="0"/>
                        </a:spcBef>
                        <a:spcAft>
                          <a:spcPts val="0"/>
                        </a:spcAft>
                      </a:pPr>
                      <a:r>
                        <a:rPr lang="en-US" sz="1400" b="1" dirty="0">
                          <a:effectLst/>
                        </a:rPr>
                        <a:t>Debits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400" b="1" dirty="0">
                          <a:effectLst/>
                        </a:rPr>
                        <a:t>Credits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b="1" dirty="0">
                          <a:effectLst/>
                        </a:rPr>
                        <a:t>Dr.  </a:t>
                      </a:r>
                      <a:r>
                        <a:rPr lang="en-US" sz="1400" dirty="0">
                          <a:effectLst/>
                        </a:rPr>
                        <a:t>Cost of</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extLst>
                  <a:ext uri="{0D108BD9-81ED-4DB2-BD59-A6C34878D82A}">
                    <a16:rowId xmlns:a16="http://schemas.microsoft.com/office/drawing/2014/main" val="1959284259"/>
                  </a:ext>
                </a:extLst>
              </a:tr>
              <a:tr h="0">
                <a:tc>
                  <a:txBody>
                    <a:bodyPr/>
                    <a:lstStyle/>
                    <a:p>
                      <a:pPr marL="0" marR="0" indent="3175" algn="ctr">
                        <a:spcBef>
                          <a:spcPts val="0"/>
                        </a:spcBef>
                        <a:spcAft>
                          <a:spcPts val="0"/>
                        </a:spcAft>
                      </a:pPr>
                      <a:r>
                        <a:rPr lang="en-US" sz="1400">
                          <a:effectLst/>
                        </a:rPr>
                        <a:t> </a:t>
                      </a:r>
                    </a:p>
                    <a:p>
                      <a:pPr marL="0" marR="0" indent="3175"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Account </a:t>
                      </a:r>
                    </a:p>
                    <a:p>
                      <a:pPr marL="0" marR="0" algn="ctr">
                        <a:spcBef>
                          <a:spcPts val="0"/>
                        </a:spcBef>
                        <a:spcAft>
                          <a:spcPts val="0"/>
                        </a:spcAft>
                      </a:pPr>
                      <a:r>
                        <a:rPr lang="en-US" sz="1400">
                          <a:effectLst/>
                        </a:rPr>
                        <a:t>Name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Post Ref.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Sales</a:t>
                      </a:r>
                    </a:p>
                    <a:p>
                      <a:pPr marL="0" marR="0" algn="ctr">
                        <a:spcBef>
                          <a:spcPts val="0"/>
                        </a:spcBef>
                        <a:spcAft>
                          <a:spcPts val="0"/>
                        </a:spcAft>
                      </a:pPr>
                      <a:r>
                        <a:rPr lang="en-US" sz="1400">
                          <a:effectLst/>
                        </a:rPr>
                        <a:t>Discount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Other </a:t>
                      </a:r>
                    </a:p>
                    <a:p>
                      <a:pPr marL="0" marR="0" algn="ctr">
                        <a:spcBef>
                          <a:spcPts val="0"/>
                        </a:spcBef>
                        <a:spcAft>
                          <a:spcPts val="0"/>
                        </a:spcAft>
                      </a:pPr>
                      <a:r>
                        <a:rPr lang="en-US" sz="1400">
                          <a:effectLst/>
                        </a:rPr>
                        <a:t>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Accounts</a:t>
                      </a:r>
                    </a:p>
                    <a:p>
                      <a:pPr marL="0" marR="0" algn="ctr">
                        <a:spcBef>
                          <a:spcPts val="0"/>
                        </a:spcBef>
                        <a:spcAft>
                          <a:spcPts val="0"/>
                        </a:spcAft>
                      </a:pPr>
                      <a:r>
                        <a:rPr lang="en-US" sz="1400">
                          <a:effectLst/>
                        </a:rPr>
                        <a:t>Receivable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Sales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Sales Tax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Other</a:t>
                      </a:r>
                    </a:p>
                    <a:p>
                      <a:pPr marL="0" marR="0" algn="l">
                        <a:spcBef>
                          <a:spcPts val="0"/>
                        </a:spcBef>
                        <a:spcAft>
                          <a:spcPts val="0"/>
                        </a:spcAft>
                      </a:pPr>
                      <a:r>
                        <a:rPr lang="en-US" sz="1400" dirty="0">
                          <a:effectLst/>
                        </a:rPr>
                        <a:t>Accounts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Goods Sold</a:t>
                      </a:r>
                    </a:p>
                    <a:p>
                      <a:pPr marL="0" marR="0" algn="ctr">
                        <a:spcBef>
                          <a:spcPts val="0"/>
                        </a:spcBef>
                        <a:spcAft>
                          <a:spcPts val="0"/>
                        </a:spcAft>
                      </a:pPr>
                      <a:r>
                        <a:rPr lang="en-US" sz="1400" b="1" dirty="0">
                          <a:effectLst/>
                        </a:rPr>
                        <a:t>Cr. </a:t>
                      </a:r>
                      <a:r>
                        <a:rPr lang="en-US" sz="1400" dirty="0">
                          <a:effectLst/>
                        </a:rPr>
                        <a:t>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extLst>
                  <a:ext uri="{0D108BD9-81ED-4DB2-BD59-A6C34878D82A}">
                    <a16:rowId xmlns:a16="http://schemas.microsoft.com/office/drawing/2014/main" val="1965605715"/>
                  </a:ext>
                </a:extLst>
              </a:tr>
              <a:tr h="190500">
                <a:tc>
                  <a:txBody>
                    <a:bodyPr/>
                    <a:lstStyle/>
                    <a:p>
                      <a:pPr marL="0" marR="0" algn="ct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12656501"/>
                  </a:ext>
                </a:extLst>
              </a:tr>
              <a:tr h="190500">
                <a:tc>
                  <a:txBody>
                    <a:bodyPr/>
                    <a:lstStyle/>
                    <a:p>
                      <a:pPr marL="0" marR="0" algn="ct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88487565"/>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10458040"/>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14874733"/>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86036916"/>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97842721"/>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533205213"/>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017277258"/>
                  </a:ext>
                </a:extLst>
              </a:tr>
              <a:tr h="1905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965964888"/>
                  </a:ext>
                </a:extLst>
              </a:tr>
              <a:tr h="1905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883321071"/>
                  </a:ext>
                </a:extLst>
              </a:tr>
            </a:tbl>
          </a:graphicData>
        </a:graphic>
      </p:graphicFrame>
      <p:sp>
        <p:nvSpPr>
          <p:cNvPr id="6" name="TextBox 5">
            <a:extLst>
              <a:ext uri="{FF2B5EF4-FFF2-40B4-BE49-F238E27FC236}">
                <a16:creationId xmlns:a16="http://schemas.microsoft.com/office/drawing/2014/main" id="{B3CF0E53-BBA4-4DDF-862E-FC030A7F7444}"/>
              </a:ext>
            </a:extLst>
          </p:cNvPr>
          <p:cNvSpPr txBox="1"/>
          <p:nvPr/>
        </p:nvSpPr>
        <p:spPr>
          <a:xfrm>
            <a:off x="898773" y="3861794"/>
            <a:ext cx="632298" cy="307777"/>
          </a:xfrm>
          <a:prstGeom prst="rect">
            <a:avLst/>
          </a:prstGeom>
          <a:noFill/>
        </p:spPr>
        <p:txBody>
          <a:bodyPr wrap="square" rtlCol="0">
            <a:spAutoFit/>
          </a:bodyPr>
          <a:lstStyle/>
          <a:p>
            <a:r>
              <a:rPr lang="en-US" sz="1400" dirty="0"/>
              <a:t>July 8</a:t>
            </a:r>
          </a:p>
        </p:txBody>
      </p:sp>
      <p:sp>
        <p:nvSpPr>
          <p:cNvPr id="7" name="TextBox 6">
            <a:extLst>
              <a:ext uri="{FF2B5EF4-FFF2-40B4-BE49-F238E27FC236}">
                <a16:creationId xmlns:a16="http://schemas.microsoft.com/office/drawing/2014/main" id="{EBE729B3-579B-45E6-954C-A62BBB7BAC83}"/>
              </a:ext>
            </a:extLst>
          </p:cNvPr>
          <p:cNvSpPr txBox="1"/>
          <p:nvPr/>
        </p:nvSpPr>
        <p:spPr>
          <a:xfrm>
            <a:off x="1469064" y="3867130"/>
            <a:ext cx="1747732" cy="307777"/>
          </a:xfrm>
          <a:prstGeom prst="rect">
            <a:avLst/>
          </a:prstGeom>
          <a:noFill/>
        </p:spPr>
        <p:txBody>
          <a:bodyPr wrap="square" rtlCol="0">
            <a:spAutoFit/>
          </a:bodyPr>
          <a:lstStyle/>
          <a:p>
            <a:r>
              <a:rPr lang="en-US" sz="1400" dirty="0"/>
              <a:t>Wichita Enterprises</a:t>
            </a:r>
          </a:p>
        </p:txBody>
      </p:sp>
      <p:sp>
        <p:nvSpPr>
          <p:cNvPr id="8" name="TextBox 7">
            <a:extLst>
              <a:ext uri="{FF2B5EF4-FFF2-40B4-BE49-F238E27FC236}">
                <a16:creationId xmlns:a16="http://schemas.microsoft.com/office/drawing/2014/main" id="{0BB65691-8B8E-49FB-8A37-C96C9DEA5C1A}"/>
              </a:ext>
            </a:extLst>
          </p:cNvPr>
          <p:cNvSpPr txBox="1"/>
          <p:nvPr/>
        </p:nvSpPr>
        <p:spPr>
          <a:xfrm>
            <a:off x="3875835" y="3874218"/>
            <a:ext cx="749033" cy="307777"/>
          </a:xfrm>
          <a:prstGeom prst="rect">
            <a:avLst/>
          </a:prstGeom>
          <a:noFill/>
        </p:spPr>
        <p:txBody>
          <a:bodyPr wrap="square" rtlCol="0">
            <a:spAutoFit/>
          </a:bodyPr>
          <a:lstStyle/>
          <a:p>
            <a:r>
              <a:rPr lang="en-US" sz="1400" dirty="0"/>
              <a:t>11,858</a:t>
            </a:r>
          </a:p>
        </p:txBody>
      </p:sp>
      <p:sp>
        <p:nvSpPr>
          <p:cNvPr id="9" name="TextBox 8">
            <a:extLst>
              <a:ext uri="{FF2B5EF4-FFF2-40B4-BE49-F238E27FC236}">
                <a16:creationId xmlns:a16="http://schemas.microsoft.com/office/drawing/2014/main" id="{F6D173AC-9BDE-4D41-8F5D-4E35638CDF33}"/>
              </a:ext>
            </a:extLst>
          </p:cNvPr>
          <p:cNvSpPr txBox="1"/>
          <p:nvPr/>
        </p:nvSpPr>
        <p:spPr>
          <a:xfrm>
            <a:off x="4929262" y="3874218"/>
            <a:ext cx="632298" cy="307777"/>
          </a:xfrm>
          <a:prstGeom prst="rect">
            <a:avLst/>
          </a:prstGeom>
          <a:noFill/>
        </p:spPr>
        <p:txBody>
          <a:bodyPr wrap="square" rtlCol="0">
            <a:spAutoFit/>
          </a:bodyPr>
          <a:lstStyle/>
          <a:p>
            <a:r>
              <a:rPr lang="en-US" sz="1400" dirty="0"/>
              <a:t>242</a:t>
            </a:r>
          </a:p>
        </p:txBody>
      </p:sp>
      <p:sp>
        <p:nvSpPr>
          <p:cNvPr id="10" name="TextBox 9">
            <a:extLst>
              <a:ext uri="{FF2B5EF4-FFF2-40B4-BE49-F238E27FC236}">
                <a16:creationId xmlns:a16="http://schemas.microsoft.com/office/drawing/2014/main" id="{0808375C-E2A5-4291-A291-2B941B09B009}"/>
              </a:ext>
            </a:extLst>
          </p:cNvPr>
          <p:cNvSpPr txBox="1"/>
          <p:nvPr/>
        </p:nvSpPr>
        <p:spPr>
          <a:xfrm>
            <a:off x="6733953" y="3878682"/>
            <a:ext cx="749033" cy="307777"/>
          </a:xfrm>
          <a:prstGeom prst="rect">
            <a:avLst/>
          </a:prstGeom>
          <a:noFill/>
        </p:spPr>
        <p:txBody>
          <a:bodyPr wrap="square" rtlCol="0">
            <a:spAutoFit/>
          </a:bodyPr>
          <a:lstStyle/>
          <a:p>
            <a:r>
              <a:rPr lang="en-US" sz="1400" dirty="0"/>
              <a:t>12,100</a:t>
            </a:r>
          </a:p>
        </p:txBody>
      </p:sp>
      <p:sp>
        <p:nvSpPr>
          <p:cNvPr id="11" name="Rectangle 10">
            <a:extLst>
              <a:ext uri="{FF2B5EF4-FFF2-40B4-BE49-F238E27FC236}">
                <a16:creationId xmlns:a16="http://schemas.microsoft.com/office/drawing/2014/main" id="{FAC6FA72-0BBD-471B-843D-A79611716978}"/>
              </a:ext>
            </a:extLst>
          </p:cNvPr>
          <p:cNvSpPr/>
          <p:nvPr/>
        </p:nvSpPr>
        <p:spPr>
          <a:xfrm>
            <a:off x="832518" y="1565792"/>
            <a:ext cx="8425782" cy="369332"/>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Received an advance payment from a customer in the amount of $7,000 on July 9.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12" name="TextBox 11">
            <a:extLst>
              <a:ext uri="{FF2B5EF4-FFF2-40B4-BE49-F238E27FC236}">
                <a16:creationId xmlns:a16="http://schemas.microsoft.com/office/drawing/2014/main" id="{FCCEC1A8-F96E-4DFB-B0DE-C8497360FB02}"/>
              </a:ext>
            </a:extLst>
          </p:cNvPr>
          <p:cNvSpPr txBox="1"/>
          <p:nvPr/>
        </p:nvSpPr>
        <p:spPr>
          <a:xfrm>
            <a:off x="984715" y="4076782"/>
            <a:ext cx="632298" cy="307777"/>
          </a:xfrm>
          <a:prstGeom prst="rect">
            <a:avLst/>
          </a:prstGeom>
          <a:noFill/>
        </p:spPr>
        <p:txBody>
          <a:bodyPr wrap="square" rtlCol="0">
            <a:spAutoFit/>
          </a:bodyPr>
          <a:lstStyle/>
          <a:p>
            <a:r>
              <a:rPr lang="en-US" sz="1400" b="1" dirty="0">
                <a:solidFill>
                  <a:schemeClr val="accent2"/>
                </a:solidFill>
              </a:rPr>
              <a:t>9</a:t>
            </a:r>
          </a:p>
        </p:txBody>
      </p:sp>
      <p:sp>
        <p:nvSpPr>
          <p:cNvPr id="13" name="TextBox 12">
            <a:extLst>
              <a:ext uri="{FF2B5EF4-FFF2-40B4-BE49-F238E27FC236}">
                <a16:creationId xmlns:a16="http://schemas.microsoft.com/office/drawing/2014/main" id="{156E019B-41AD-4A1C-8743-E16D5BA2B419}"/>
              </a:ext>
            </a:extLst>
          </p:cNvPr>
          <p:cNvSpPr txBox="1"/>
          <p:nvPr/>
        </p:nvSpPr>
        <p:spPr>
          <a:xfrm>
            <a:off x="1416869" y="4073590"/>
            <a:ext cx="1653202" cy="307777"/>
          </a:xfrm>
          <a:prstGeom prst="rect">
            <a:avLst/>
          </a:prstGeom>
          <a:noFill/>
        </p:spPr>
        <p:txBody>
          <a:bodyPr wrap="square" rtlCol="0">
            <a:spAutoFit/>
          </a:bodyPr>
          <a:lstStyle/>
          <a:p>
            <a:r>
              <a:rPr lang="en-US" sz="1400" b="1" dirty="0">
                <a:solidFill>
                  <a:schemeClr val="accent2"/>
                </a:solidFill>
              </a:rPr>
              <a:t>Unearned Revenue</a:t>
            </a:r>
          </a:p>
        </p:txBody>
      </p:sp>
      <p:sp>
        <p:nvSpPr>
          <p:cNvPr id="14" name="TextBox 13">
            <a:extLst>
              <a:ext uri="{FF2B5EF4-FFF2-40B4-BE49-F238E27FC236}">
                <a16:creationId xmlns:a16="http://schemas.microsoft.com/office/drawing/2014/main" id="{F524CD67-4D8F-4AA7-B73F-9F33862078B5}"/>
              </a:ext>
            </a:extLst>
          </p:cNvPr>
          <p:cNvSpPr txBox="1"/>
          <p:nvPr/>
        </p:nvSpPr>
        <p:spPr>
          <a:xfrm>
            <a:off x="3960684" y="4067054"/>
            <a:ext cx="632298" cy="307777"/>
          </a:xfrm>
          <a:prstGeom prst="rect">
            <a:avLst/>
          </a:prstGeom>
          <a:noFill/>
        </p:spPr>
        <p:txBody>
          <a:bodyPr wrap="square" rtlCol="0">
            <a:spAutoFit/>
          </a:bodyPr>
          <a:lstStyle/>
          <a:p>
            <a:r>
              <a:rPr lang="en-US" sz="1400" b="1" dirty="0">
                <a:solidFill>
                  <a:schemeClr val="accent2"/>
                </a:solidFill>
              </a:rPr>
              <a:t>7,000</a:t>
            </a:r>
          </a:p>
        </p:txBody>
      </p:sp>
      <p:sp>
        <p:nvSpPr>
          <p:cNvPr id="15" name="TextBox 14">
            <a:extLst>
              <a:ext uri="{FF2B5EF4-FFF2-40B4-BE49-F238E27FC236}">
                <a16:creationId xmlns:a16="http://schemas.microsoft.com/office/drawing/2014/main" id="{3923B269-DD72-4DFE-85CF-1CD06A3B8C48}"/>
              </a:ext>
            </a:extLst>
          </p:cNvPr>
          <p:cNvSpPr txBox="1"/>
          <p:nvPr/>
        </p:nvSpPr>
        <p:spPr>
          <a:xfrm>
            <a:off x="9209667" y="4053265"/>
            <a:ext cx="632298" cy="307777"/>
          </a:xfrm>
          <a:prstGeom prst="rect">
            <a:avLst/>
          </a:prstGeom>
          <a:noFill/>
        </p:spPr>
        <p:txBody>
          <a:bodyPr wrap="square" rtlCol="0">
            <a:spAutoFit/>
          </a:bodyPr>
          <a:lstStyle/>
          <a:p>
            <a:r>
              <a:rPr lang="en-US" sz="1400" b="1" dirty="0">
                <a:solidFill>
                  <a:schemeClr val="accent2"/>
                </a:solidFill>
              </a:rPr>
              <a:t>7,000</a:t>
            </a:r>
          </a:p>
        </p:txBody>
      </p:sp>
    </p:spTree>
    <p:extLst>
      <p:ext uri="{BB962C8B-B14F-4D97-AF65-F5344CB8AC3E}">
        <p14:creationId xmlns:p14="http://schemas.microsoft.com/office/powerpoint/2010/main" val="226141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5803CE-D6E8-4F33-874D-77B47EA2B7D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927CB5C-AE8C-4C54-9522-B713D21C6261}"/>
              </a:ext>
            </a:extLst>
          </p:cNvPr>
          <p:cNvSpPr/>
          <p:nvPr/>
        </p:nvSpPr>
        <p:spPr>
          <a:xfrm>
            <a:off x="3281464" y="226667"/>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Cash Receipts Journal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9F62A431-BFA1-45D6-81DC-ACD02438B3CF}"/>
              </a:ext>
            </a:extLst>
          </p:cNvPr>
          <p:cNvGraphicFramePr>
            <a:graphicFrameLocks noGrp="1"/>
          </p:cNvGraphicFramePr>
          <p:nvPr>
            <p:extLst>
              <p:ext uri="{D42A27DB-BD31-4B8C-83A1-F6EECF244321}">
                <p14:modId xmlns:p14="http://schemas.microsoft.com/office/powerpoint/2010/main" val="2615895725"/>
              </p:ext>
            </p:extLst>
          </p:nvPr>
        </p:nvGraphicFramePr>
        <p:xfrm>
          <a:off x="858055" y="2738589"/>
          <a:ext cx="10175132" cy="3050665"/>
        </p:xfrm>
        <a:graphic>
          <a:graphicData uri="http://schemas.openxmlformats.org/drawingml/2006/table">
            <a:tbl>
              <a:tblPr>
                <a:tableStyleId>{5940675A-B579-460E-94D1-54222C63F5DA}</a:tableStyleId>
              </a:tblPr>
              <a:tblGrid>
                <a:gridCol w="636529">
                  <a:extLst>
                    <a:ext uri="{9D8B030D-6E8A-4147-A177-3AD203B41FA5}">
                      <a16:colId xmlns:a16="http://schemas.microsoft.com/office/drawing/2014/main" val="3005237447"/>
                    </a:ext>
                  </a:extLst>
                </a:gridCol>
                <a:gridCol w="1832582">
                  <a:extLst>
                    <a:ext uri="{9D8B030D-6E8A-4147-A177-3AD203B41FA5}">
                      <a16:colId xmlns:a16="http://schemas.microsoft.com/office/drawing/2014/main" val="3736258615"/>
                    </a:ext>
                  </a:extLst>
                </a:gridCol>
                <a:gridCol w="523479">
                  <a:extLst>
                    <a:ext uri="{9D8B030D-6E8A-4147-A177-3AD203B41FA5}">
                      <a16:colId xmlns:a16="http://schemas.microsoft.com/office/drawing/2014/main" val="815011542"/>
                    </a:ext>
                  </a:extLst>
                </a:gridCol>
                <a:gridCol w="799552">
                  <a:extLst>
                    <a:ext uri="{9D8B030D-6E8A-4147-A177-3AD203B41FA5}">
                      <a16:colId xmlns:a16="http://schemas.microsoft.com/office/drawing/2014/main" val="3521510726"/>
                    </a:ext>
                  </a:extLst>
                </a:gridCol>
                <a:gridCol w="868366">
                  <a:extLst>
                    <a:ext uri="{9D8B030D-6E8A-4147-A177-3AD203B41FA5}">
                      <a16:colId xmlns:a16="http://schemas.microsoft.com/office/drawing/2014/main" val="2350697487"/>
                    </a:ext>
                  </a:extLst>
                </a:gridCol>
                <a:gridCol w="931447">
                  <a:extLst>
                    <a:ext uri="{9D8B030D-6E8A-4147-A177-3AD203B41FA5}">
                      <a16:colId xmlns:a16="http://schemas.microsoft.com/office/drawing/2014/main" val="1692240322"/>
                    </a:ext>
                  </a:extLst>
                </a:gridCol>
                <a:gridCol w="976505">
                  <a:extLst>
                    <a:ext uri="{9D8B030D-6E8A-4147-A177-3AD203B41FA5}">
                      <a16:colId xmlns:a16="http://schemas.microsoft.com/office/drawing/2014/main" val="276665482"/>
                    </a:ext>
                  </a:extLst>
                </a:gridCol>
                <a:gridCol w="761051">
                  <a:extLst>
                    <a:ext uri="{9D8B030D-6E8A-4147-A177-3AD203B41FA5}">
                      <a16:colId xmlns:a16="http://schemas.microsoft.com/office/drawing/2014/main" val="1349711436"/>
                    </a:ext>
                  </a:extLst>
                </a:gridCol>
                <a:gridCol w="865910">
                  <a:extLst>
                    <a:ext uri="{9D8B030D-6E8A-4147-A177-3AD203B41FA5}">
                      <a16:colId xmlns:a16="http://schemas.microsoft.com/office/drawing/2014/main" val="3477012014"/>
                    </a:ext>
                  </a:extLst>
                </a:gridCol>
                <a:gridCol w="919396">
                  <a:extLst>
                    <a:ext uri="{9D8B030D-6E8A-4147-A177-3AD203B41FA5}">
                      <a16:colId xmlns:a16="http://schemas.microsoft.com/office/drawing/2014/main" val="3906483009"/>
                    </a:ext>
                  </a:extLst>
                </a:gridCol>
                <a:gridCol w="1060315">
                  <a:extLst>
                    <a:ext uri="{9D8B030D-6E8A-4147-A177-3AD203B41FA5}">
                      <a16:colId xmlns:a16="http://schemas.microsoft.com/office/drawing/2014/main" val="2037937531"/>
                    </a:ext>
                  </a:extLst>
                </a:gridCol>
              </a:tblGrid>
              <a:tr h="276985">
                <a:tc gridSpan="11">
                  <a:txBody>
                    <a:bodyPr/>
                    <a:lstStyle/>
                    <a:p>
                      <a:pPr marL="0" marR="91440" algn="l">
                        <a:lnSpc>
                          <a:spcPts val="1200"/>
                        </a:lnSpc>
                        <a:spcBef>
                          <a:spcPts val="300"/>
                        </a:spcBef>
                        <a:spcAft>
                          <a:spcPts val="0"/>
                        </a:spcAft>
                      </a:pPr>
                      <a:r>
                        <a:rPr lang="en-US" sz="1400" dirty="0">
                          <a:effectLst/>
                        </a:rPr>
                        <a:t>                                                                                                           </a:t>
                      </a:r>
                      <a:r>
                        <a:rPr lang="en-US" sz="1400" b="1" dirty="0">
                          <a:effectLst/>
                        </a:rPr>
                        <a:t>Cash Receipts Journal                                                                                 </a:t>
                      </a:r>
                      <a:r>
                        <a:rPr lang="en-US" sz="1400" dirty="0">
                          <a:effectLst/>
                        </a:rPr>
                        <a:t>page 40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2035944"/>
                  </a:ext>
                </a:extLst>
              </a:tr>
              <a:tr h="0">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indent="130810" algn="ctr">
                        <a:spcBef>
                          <a:spcPts val="0"/>
                        </a:spcBef>
                        <a:spcAft>
                          <a:spcPts val="0"/>
                        </a:spcAft>
                      </a:pPr>
                      <a:r>
                        <a:rPr lang="en-US" sz="1400" b="1" dirty="0">
                          <a:effectLst/>
                        </a:rPr>
                        <a:t>Other Accounts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3">
                  <a:txBody>
                    <a:bodyPr/>
                    <a:lstStyle/>
                    <a:p>
                      <a:pPr marL="0" marR="0" algn="ctr">
                        <a:spcBef>
                          <a:spcPts val="0"/>
                        </a:spcBef>
                        <a:spcAft>
                          <a:spcPts val="0"/>
                        </a:spcAft>
                      </a:pPr>
                      <a:r>
                        <a:rPr lang="en-US" sz="1400" b="1" dirty="0">
                          <a:effectLst/>
                        </a:rPr>
                        <a:t>Debits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400" b="1" dirty="0">
                          <a:effectLst/>
                        </a:rPr>
                        <a:t>Credits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b="1" dirty="0">
                          <a:effectLst/>
                        </a:rPr>
                        <a:t>Dr.  </a:t>
                      </a:r>
                      <a:r>
                        <a:rPr lang="en-US" sz="1400" dirty="0">
                          <a:effectLst/>
                        </a:rPr>
                        <a:t>Cost of</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extLst>
                  <a:ext uri="{0D108BD9-81ED-4DB2-BD59-A6C34878D82A}">
                    <a16:rowId xmlns:a16="http://schemas.microsoft.com/office/drawing/2014/main" val="1959284259"/>
                  </a:ext>
                </a:extLst>
              </a:tr>
              <a:tr h="0">
                <a:tc>
                  <a:txBody>
                    <a:bodyPr/>
                    <a:lstStyle/>
                    <a:p>
                      <a:pPr marL="0" marR="0" indent="3175" algn="ctr">
                        <a:spcBef>
                          <a:spcPts val="0"/>
                        </a:spcBef>
                        <a:spcAft>
                          <a:spcPts val="0"/>
                        </a:spcAft>
                      </a:pPr>
                      <a:r>
                        <a:rPr lang="en-US" sz="1400">
                          <a:effectLst/>
                        </a:rPr>
                        <a:t> </a:t>
                      </a:r>
                    </a:p>
                    <a:p>
                      <a:pPr marL="0" marR="0" indent="3175"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Account </a:t>
                      </a:r>
                    </a:p>
                    <a:p>
                      <a:pPr marL="0" marR="0" algn="ctr">
                        <a:spcBef>
                          <a:spcPts val="0"/>
                        </a:spcBef>
                        <a:spcAft>
                          <a:spcPts val="0"/>
                        </a:spcAft>
                      </a:pPr>
                      <a:r>
                        <a:rPr lang="en-US" sz="1400">
                          <a:effectLst/>
                        </a:rPr>
                        <a:t>Name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Post Ref.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Sales</a:t>
                      </a:r>
                    </a:p>
                    <a:p>
                      <a:pPr marL="0" marR="0" algn="ctr">
                        <a:spcBef>
                          <a:spcPts val="0"/>
                        </a:spcBef>
                        <a:spcAft>
                          <a:spcPts val="0"/>
                        </a:spcAft>
                      </a:pPr>
                      <a:r>
                        <a:rPr lang="en-US" sz="1400">
                          <a:effectLst/>
                        </a:rPr>
                        <a:t>Discount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Other </a:t>
                      </a:r>
                    </a:p>
                    <a:p>
                      <a:pPr marL="0" marR="0" algn="ctr">
                        <a:spcBef>
                          <a:spcPts val="0"/>
                        </a:spcBef>
                        <a:spcAft>
                          <a:spcPts val="0"/>
                        </a:spcAft>
                      </a:pPr>
                      <a:r>
                        <a:rPr lang="en-US" sz="1400">
                          <a:effectLst/>
                        </a:rPr>
                        <a:t>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Accounts</a:t>
                      </a:r>
                    </a:p>
                    <a:p>
                      <a:pPr marL="0" marR="0" algn="ctr">
                        <a:spcBef>
                          <a:spcPts val="0"/>
                        </a:spcBef>
                        <a:spcAft>
                          <a:spcPts val="0"/>
                        </a:spcAft>
                      </a:pPr>
                      <a:r>
                        <a:rPr lang="en-US" sz="1400">
                          <a:effectLst/>
                        </a:rPr>
                        <a:t>Receivable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Sales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Sales Tax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Other</a:t>
                      </a:r>
                    </a:p>
                    <a:p>
                      <a:pPr marL="0" marR="0" algn="l">
                        <a:spcBef>
                          <a:spcPts val="0"/>
                        </a:spcBef>
                        <a:spcAft>
                          <a:spcPts val="0"/>
                        </a:spcAft>
                      </a:pPr>
                      <a:r>
                        <a:rPr lang="en-US" sz="1400" dirty="0">
                          <a:effectLst/>
                        </a:rPr>
                        <a:t>Accounts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Goods Sold</a:t>
                      </a:r>
                    </a:p>
                    <a:p>
                      <a:pPr marL="0" marR="0" algn="ctr">
                        <a:spcBef>
                          <a:spcPts val="0"/>
                        </a:spcBef>
                        <a:spcAft>
                          <a:spcPts val="0"/>
                        </a:spcAft>
                      </a:pPr>
                      <a:r>
                        <a:rPr lang="en-US" sz="1400" b="1" dirty="0">
                          <a:effectLst/>
                        </a:rPr>
                        <a:t>Cr. </a:t>
                      </a:r>
                      <a:r>
                        <a:rPr lang="en-US" sz="1400" dirty="0">
                          <a:effectLst/>
                        </a:rPr>
                        <a:t>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extLst>
                  <a:ext uri="{0D108BD9-81ED-4DB2-BD59-A6C34878D82A}">
                    <a16:rowId xmlns:a16="http://schemas.microsoft.com/office/drawing/2014/main" val="1965605715"/>
                  </a:ext>
                </a:extLst>
              </a:tr>
              <a:tr h="190500">
                <a:tc>
                  <a:txBody>
                    <a:bodyPr/>
                    <a:lstStyle/>
                    <a:p>
                      <a:pPr marL="0" marR="0" algn="ct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12656501"/>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88487565"/>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10458040"/>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14874733"/>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86036916"/>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97842721"/>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533205213"/>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017277258"/>
                  </a:ext>
                </a:extLst>
              </a:tr>
              <a:tr h="1905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965964888"/>
                  </a:ext>
                </a:extLst>
              </a:tr>
              <a:tr h="1905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883321071"/>
                  </a:ext>
                </a:extLst>
              </a:tr>
            </a:tbl>
          </a:graphicData>
        </a:graphic>
      </p:graphicFrame>
      <p:sp>
        <p:nvSpPr>
          <p:cNvPr id="6" name="TextBox 5">
            <a:extLst>
              <a:ext uri="{FF2B5EF4-FFF2-40B4-BE49-F238E27FC236}">
                <a16:creationId xmlns:a16="http://schemas.microsoft.com/office/drawing/2014/main" id="{B3CF0E53-BBA4-4DDF-862E-FC030A7F7444}"/>
              </a:ext>
            </a:extLst>
          </p:cNvPr>
          <p:cNvSpPr txBox="1"/>
          <p:nvPr/>
        </p:nvSpPr>
        <p:spPr>
          <a:xfrm>
            <a:off x="832518" y="3813253"/>
            <a:ext cx="632298" cy="307777"/>
          </a:xfrm>
          <a:prstGeom prst="rect">
            <a:avLst/>
          </a:prstGeom>
          <a:noFill/>
        </p:spPr>
        <p:txBody>
          <a:bodyPr wrap="square" rtlCol="0">
            <a:spAutoFit/>
          </a:bodyPr>
          <a:lstStyle/>
          <a:p>
            <a:r>
              <a:rPr lang="en-US" sz="1400" dirty="0"/>
              <a:t>July 8</a:t>
            </a:r>
          </a:p>
        </p:txBody>
      </p:sp>
      <p:sp>
        <p:nvSpPr>
          <p:cNvPr id="7" name="TextBox 6">
            <a:extLst>
              <a:ext uri="{FF2B5EF4-FFF2-40B4-BE49-F238E27FC236}">
                <a16:creationId xmlns:a16="http://schemas.microsoft.com/office/drawing/2014/main" id="{EBE729B3-579B-45E6-954C-A62BBB7BAC83}"/>
              </a:ext>
            </a:extLst>
          </p:cNvPr>
          <p:cNvSpPr txBox="1"/>
          <p:nvPr/>
        </p:nvSpPr>
        <p:spPr>
          <a:xfrm>
            <a:off x="1422265" y="3808861"/>
            <a:ext cx="1747732" cy="307777"/>
          </a:xfrm>
          <a:prstGeom prst="rect">
            <a:avLst/>
          </a:prstGeom>
          <a:noFill/>
        </p:spPr>
        <p:txBody>
          <a:bodyPr wrap="square" rtlCol="0">
            <a:spAutoFit/>
          </a:bodyPr>
          <a:lstStyle/>
          <a:p>
            <a:r>
              <a:rPr lang="en-US" sz="1400" dirty="0"/>
              <a:t>Wichita Enterprises</a:t>
            </a:r>
          </a:p>
        </p:txBody>
      </p:sp>
      <p:sp>
        <p:nvSpPr>
          <p:cNvPr id="8" name="TextBox 7">
            <a:extLst>
              <a:ext uri="{FF2B5EF4-FFF2-40B4-BE49-F238E27FC236}">
                <a16:creationId xmlns:a16="http://schemas.microsoft.com/office/drawing/2014/main" id="{0BB65691-8B8E-49FB-8A37-C96C9DEA5C1A}"/>
              </a:ext>
            </a:extLst>
          </p:cNvPr>
          <p:cNvSpPr txBox="1"/>
          <p:nvPr/>
        </p:nvSpPr>
        <p:spPr>
          <a:xfrm>
            <a:off x="3809580" y="3815949"/>
            <a:ext cx="749033" cy="307777"/>
          </a:xfrm>
          <a:prstGeom prst="rect">
            <a:avLst/>
          </a:prstGeom>
          <a:noFill/>
        </p:spPr>
        <p:txBody>
          <a:bodyPr wrap="square" rtlCol="0">
            <a:spAutoFit/>
          </a:bodyPr>
          <a:lstStyle/>
          <a:p>
            <a:r>
              <a:rPr lang="en-US" sz="1400" dirty="0"/>
              <a:t>11,858</a:t>
            </a:r>
          </a:p>
        </p:txBody>
      </p:sp>
      <p:sp>
        <p:nvSpPr>
          <p:cNvPr id="9" name="TextBox 8">
            <a:extLst>
              <a:ext uri="{FF2B5EF4-FFF2-40B4-BE49-F238E27FC236}">
                <a16:creationId xmlns:a16="http://schemas.microsoft.com/office/drawing/2014/main" id="{F6D173AC-9BDE-4D41-8F5D-4E35638CDF33}"/>
              </a:ext>
            </a:extLst>
          </p:cNvPr>
          <p:cNvSpPr txBox="1"/>
          <p:nvPr/>
        </p:nvSpPr>
        <p:spPr>
          <a:xfrm>
            <a:off x="4863007" y="3815949"/>
            <a:ext cx="632298" cy="307777"/>
          </a:xfrm>
          <a:prstGeom prst="rect">
            <a:avLst/>
          </a:prstGeom>
          <a:noFill/>
        </p:spPr>
        <p:txBody>
          <a:bodyPr wrap="square" rtlCol="0">
            <a:spAutoFit/>
          </a:bodyPr>
          <a:lstStyle/>
          <a:p>
            <a:r>
              <a:rPr lang="en-US" sz="1400" dirty="0"/>
              <a:t>242</a:t>
            </a:r>
          </a:p>
        </p:txBody>
      </p:sp>
      <p:sp>
        <p:nvSpPr>
          <p:cNvPr id="10" name="TextBox 9">
            <a:extLst>
              <a:ext uri="{FF2B5EF4-FFF2-40B4-BE49-F238E27FC236}">
                <a16:creationId xmlns:a16="http://schemas.microsoft.com/office/drawing/2014/main" id="{0808375C-E2A5-4291-A291-2B941B09B009}"/>
              </a:ext>
            </a:extLst>
          </p:cNvPr>
          <p:cNvSpPr txBox="1"/>
          <p:nvPr/>
        </p:nvSpPr>
        <p:spPr>
          <a:xfrm>
            <a:off x="6667698" y="3820415"/>
            <a:ext cx="749033" cy="307777"/>
          </a:xfrm>
          <a:prstGeom prst="rect">
            <a:avLst/>
          </a:prstGeom>
          <a:noFill/>
        </p:spPr>
        <p:txBody>
          <a:bodyPr wrap="square" rtlCol="0">
            <a:spAutoFit/>
          </a:bodyPr>
          <a:lstStyle/>
          <a:p>
            <a:r>
              <a:rPr lang="en-US" sz="1400" dirty="0"/>
              <a:t>12,100</a:t>
            </a:r>
          </a:p>
        </p:txBody>
      </p:sp>
      <p:sp>
        <p:nvSpPr>
          <p:cNvPr id="11" name="Rectangle 10">
            <a:extLst>
              <a:ext uri="{FF2B5EF4-FFF2-40B4-BE49-F238E27FC236}">
                <a16:creationId xmlns:a16="http://schemas.microsoft.com/office/drawing/2014/main" id="{FAC6FA72-0BBD-471B-843D-A79611716978}"/>
              </a:ext>
            </a:extLst>
          </p:cNvPr>
          <p:cNvSpPr/>
          <p:nvPr/>
        </p:nvSpPr>
        <p:spPr>
          <a:xfrm>
            <a:off x="832518" y="1423984"/>
            <a:ext cx="10101371" cy="861774"/>
          </a:xfrm>
          <a:prstGeom prst="rect">
            <a:avLst/>
          </a:prstGeom>
        </p:spPr>
        <p:txBody>
          <a:bodyPr wrap="square">
            <a:spAutoFit/>
          </a:bodyPr>
          <a:lstStyle/>
          <a:p>
            <a:pPr marL="114300" indent="-114300"/>
            <a:r>
              <a:rPr lang="en-US" dirty="0"/>
              <a:t>Made a $1,000 cash sale to a retail customer on July 15.  Cost of merchandise was $500.  Sales tax rate is 3.8% </a:t>
            </a:r>
          </a:p>
          <a:p>
            <a:pPr marL="114300" marR="0" indent="-11430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12" name="TextBox 11">
            <a:extLst>
              <a:ext uri="{FF2B5EF4-FFF2-40B4-BE49-F238E27FC236}">
                <a16:creationId xmlns:a16="http://schemas.microsoft.com/office/drawing/2014/main" id="{FCCEC1A8-F96E-4DFB-B0DE-C8497360FB02}"/>
              </a:ext>
            </a:extLst>
          </p:cNvPr>
          <p:cNvSpPr txBox="1"/>
          <p:nvPr/>
        </p:nvSpPr>
        <p:spPr>
          <a:xfrm>
            <a:off x="984715" y="4009284"/>
            <a:ext cx="632298" cy="307777"/>
          </a:xfrm>
          <a:prstGeom prst="rect">
            <a:avLst/>
          </a:prstGeom>
          <a:noFill/>
        </p:spPr>
        <p:txBody>
          <a:bodyPr wrap="square" rtlCol="0">
            <a:spAutoFit/>
          </a:bodyPr>
          <a:lstStyle/>
          <a:p>
            <a:r>
              <a:rPr lang="en-US" sz="1400" dirty="0"/>
              <a:t>9</a:t>
            </a:r>
          </a:p>
        </p:txBody>
      </p:sp>
      <p:sp>
        <p:nvSpPr>
          <p:cNvPr id="13" name="TextBox 12">
            <a:extLst>
              <a:ext uri="{FF2B5EF4-FFF2-40B4-BE49-F238E27FC236}">
                <a16:creationId xmlns:a16="http://schemas.microsoft.com/office/drawing/2014/main" id="{156E019B-41AD-4A1C-8743-E16D5BA2B419}"/>
              </a:ext>
            </a:extLst>
          </p:cNvPr>
          <p:cNvSpPr txBox="1"/>
          <p:nvPr/>
        </p:nvSpPr>
        <p:spPr>
          <a:xfrm>
            <a:off x="1422265" y="4033007"/>
            <a:ext cx="1653202" cy="307777"/>
          </a:xfrm>
          <a:prstGeom prst="rect">
            <a:avLst/>
          </a:prstGeom>
          <a:noFill/>
        </p:spPr>
        <p:txBody>
          <a:bodyPr wrap="square" rtlCol="0">
            <a:spAutoFit/>
          </a:bodyPr>
          <a:lstStyle/>
          <a:p>
            <a:r>
              <a:rPr lang="en-US" sz="1400" dirty="0"/>
              <a:t>Unearned Revenue</a:t>
            </a:r>
          </a:p>
        </p:txBody>
      </p:sp>
      <p:sp>
        <p:nvSpPr>
          <p:cNvPr id="14" name="TextBox 13">
            <a:extLst>
              <a:ext uri="{FF2B5EF4-FFF2-40B4-BE49-F238E27FC236}">
                <a16:creationId xmlns:a16="http://schemas.microsoft.com/office/drawing/2014/main" id="{F524CD67-4D8F-4AA7-B73F-9F33862078B5}"/>
              </a:ext>
            </a:extLst>
          </p:cNvPr>
          <p:cNvSpPr txBox="1"/>
          <p:nvPr/>
        </p:nvSpPr>
        <p:spPr>
          <a:xfrm>
            <a:off x="3871264" y="4028857"/>
            <a:ext cx="632298" cy="307777"/>
          </a:xfrm>
          <a:prstGeom prst="rect">
            <a:avLst/>
          </a:prstGeom>
          <a:noFill/>
        </p:spPr>
        <p:txBody>
          <a:bodyPr wrap="square" rtlCol="0">
            <a:spAutoFit/>
          </a:bodyPr>
          <a:lstStyle/>
          <a:p>
            <a:r>
              <a:rPr lang="en-US" sz="1400" dirty="0"/>
              <a:t>7,000</a:t>
            </a:r>
          </a:p>
        </p:txBody>
      </p:sp>
      <p:sp>
        <p:nvSpPr>
          <p:cNvPr id="15" name="TextBox 14">
            <a:extLst>
              <a:ext uri="{FF2B5EF4-FFF2-40B4-BE49-F238E27FC236}">
                <a16:creationId xmlns:a16="http://schemas.microsoft.com/office/drawing/2014/main" id="{3923B269-DD72-4DFE-85CF-1CD06A3B8C48}"/>
              </a:ext>
            </a:extLst>
          </p:cNvPr>
          <p:cNvSpPr txBox="1"/>
          <p:nvPr/>
        </p:nvSpPr>
        <p:spPr>
          <a:xfrm>
            <a:off x="9312673" y="4033006"/>
            <a:ext cx="632298" cy="307777"/>
          </a:xfrm>
          <a:prstGeom prst="rect">
            <a:avLst/>
          </a:prstGeom>
          <a:noFill/>
        </p:spPr>
        <p:txBody>
          <a:bodyPr wrap="square" rtlCol="0">
            <a:spAutoFit/>
          </a:bodyPr>
          <a:lstStyle/>
          <a:p>
            <a:r>
              <a:rPr lang="en-US" sz="1400" dirty="0"/>
              <a:t>7,000</a:t>
            </a:r>
          </a:p>
        </p:txBody>
      </p:sp>
      <p:sp>
        <p:nvSpPr>
          <p:cNvPr id="16" name="TextBox 15">
            <a:extLst>
              <a:ext uri="{FF2B5EF4-FFF2-40B4-BE49-F238E27FC236}">
                <a16:creationId xmlns:a16="http://schemas.microsoft.com/office/drawing/2014/main" id="{CF5076C7-0ECA-4767-B637-EF5CEB43494B}"/>
              </a:ext>
            </a:extLst>
          </p:cNvPr>
          <p:cNvSpPr txBox="1"/>
          <p:nvPr/>
        </p:nvSpPr>
        <p:spPr>
          <a:xfrm>
            <a:off x="943778" y="4244227"/>
            <a:ext cx="409778" cy="307777"/>
          </a:xfrm>
          <a:prstGeom prst="rect">
            <a:avLst/>
          </a:prstGeom>
          <a:noFill/>
        </p:spPr>
        <p:txBody>
          <a:bodyPr wrap="square" rtlCol="0">
            <a:spAutoFit/>
          </a:bodyPr>
          <a:lstStyle/>
          <a:p>
            <a:r>
              <a:rPr lang="en-US" sz="1400" b="1" dirty="0">
                <a:solidFill>
                  <a:schemeClr val="accent2"/>
                </a:solidFill>
              </a:rPr>
              <a:t>15</a:t>
            </a:r>
          </a:p>
        </p:txBody>
      </p:sp>
      <p:sp>
        <p:nvSpPr>
          <p:cNvPr id="17" name="TextBox 16">
            <a:extLst>
              <a:ext uri="{FF2B5EF4-FFF2-40B4-BE49-F238E27FC236}">
                <a16:creationId xmlns:a16="http://schemas.microsoft.com/office/drawing/2014/main" id="{7AA8F2DB-FE40-40CF-8E8F-D861F7281292}"/>
              </a:ext>
            </a:extLst>
          </p:cNvPr>
          <p:cNvSpPr txBox="1"/>
          <p:nvPr/>
        </p:nvSpPr>
        <p:spPr>
          <a:xfrm>
            <a:off x="3870116" y="4241765"/>
            <a:ext cx="834425" cy="307777"/>
          </a:xfrm>
          <a:prstGeom prst="rect">
            <a:avLst/>
          </a:prstGeom>
          <a:noFill/>
        </p:spPr>
        <p:txBody>
          <a:bodyPr wrap="square" rtlCol="0">
            <a:spAutoFit/>
          </a:bodyPr>
          <a:lstStyle/>
          <a:p>
            <a:r>
              <a:rPr lang="en-US" sz="1400" b="1" dirty="0">
                <a:solidFill>
                  <a:schemeClr val="accent2"/>
                </a:solidFill>
              </a:rPr>
              <a:t>1,038</a:t>
            </a:r>
          </a:p>
        </p:txBody>
      </p:sp>
      <p:sp>
        <p:nvSpPr>
          <p:cNvPr id="18" name="TextBox 17">
            <a:extLst>
              <a:ext uri="{FF2B5EF4-FFF2-40B4-BE49-F238E27FC236}">
                <a16:creationId xmlns:a16="http://schemas.microsoft.com/office/drawing/2014/main" id="{4CD55F2C-45BC-40A7-9847-DF3606EF4EEF}"/>
              </a:ext>
            </a:extLst>
          </p:cNvPr>
          <p:cNvSpPr txBox="1"/>
          <p:nvPr/>
        </p:nvSpPr>
        <p:spPr>
          <a:xfrm>
            <a:off x="7566412" y="4244970"/>
            <a:ext cx="834425" cy="307777"/>
          </a:xfrm>
          <a:prstGeom prst="rect">
            <a:avLst/>
          </a:prstGeom>
          <a:noFill/>
        </p:spPr>
        <p:txBody>
          <a:bodyPr wrap="square" rtlCol="0">
            <a:spAutoFit/>
          </a:bodyPr>
          <a:lstStyle/>
          <a:p>
            <a:r>
              <a:rPr lang="en-US" sz="1400" b="1" dirty="0">
                <a:solidFill>
                  <a:schemeClr val="accent2"/>
                </a:solidFill>
              </a:rPr>
              <a:t>1,000</a:t>
            </a:r>
          </a:p>
        </p:txBody>
      </p:sp>
      <p:sp>
        <p:nvSpPr>
          <p:cNvPr id="19" name="TextBox 18">
            <a:extLst>
              <a:ext uri="{FF2B5EF4-FFF2-40B4-BE49-F238E27FC236}">
                <a16:creationId xmlns:a16="http://schemas.microsoft.com/office/drawing/2014/main" id="{24E386AB-F311-4E80-AA9F-D7681A70C028}"/>
              </a:ext>
            </a:extLst>
          </p:cNvPr>
          <p:cNvSpPr txBox="1"/>
          <p:nvPr/>
        </p:nvSpPr>
        <p:spPr>
          <a:xfrm>
            <a:off x="8654628" y="4248171"/>
            <a:ext cx="834425" cy="307777"/>
          </a:xfrm>
          <a:prstGeom prst="rect">
            <a:avLst/>
          </a:prstGeom>
          <a:noFill/>
        </p:spPr>
        <p:txBody>
          <a:bodyPr wrap="square" rtlCol="0">
            <a:spAutoFit/>
          </a:bodyPr>
          <a:lstStyle/>
          <a:p>
            <a:r>
              <a:rPr lang="en-US" sz="1400" b="1" dirty="0">
                <a:solidFill>
                  <a:schemeClr val="accent2"/>
                </a:solidFill>
              </a:rPr>
              <a:t>38</a:t>
            </a:r>
          </a:p>
        </p:txBody>
      </p:sp>
      <p:sp>
        <p:nvSpPr>
          <p:cNvPr id="20" name="TextBox 19">
            <a:extLst>
              <a:ext uri="{FF2B5EF4-FFF2-40B4-BE49-F238E27FC236}">
                <a16:creationId xmlns:a16="http://schemas.microsoft.com/office/drawing/2014/main" id="{7706098E-EE36-43E4-A4E1-FE8FD3126ECA}"/>
              </a:ext>
            </a:extLst>
          </p:cNvPr>
          <p:cNvSpPr txBox="1"/>
          <p:nvPr/>
        </p:nvSpPr>
        <p:spPr>
          <a:xfrm>
            <a:off x="10299251" y="4256068"/>
            <a:ext cx="834425" cy="307777"/>
          </a:xfrm>
          <a:prstGeom prst="rect">
            <a:avLst/>
          </a:prstGeom>
          <a:noFill/>
        </p:spPr>
        <p:txBody>
          <a:bodyPr wrap="square" rtlCol="0">
            <a:spAutoFit/>
          </a:bodyPr>
          <a:lstStyle/>
          <a:p>
            <a:r>
              <a:rPr lang="en-US" sz="1400" b="1" dirty="0">
                <a:solidFill>
                  <a:schemeClr val="accent2"/>
                </a:solidFill>
              </a:rPr>
              <a:t>500</a:t>
            </a:r>
          </a:p>
        </p:txBody>
      </p:sp>
    </p:spTree>
    <p:extLst>
      <p:ext uri="{BB962C8B-B14F-4D97-AF65-F5344CB8AC3E}">
        <p14:creationId xmlns:p14="http://schemas.microsoft.com/office/powerpoint/2010/main" val="2156482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5803CE-D6E8-4F33-874D-77B47EA2B7D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927CB5C-AE8C-4C54-9522-B713D21C6261}"/>
              </a:ext>
            </a:extLst>
          </p:cNvPr>
          <p:cNvSpPr/>
          <p:nvPr/>
        </p:nvSpPr>
        <p:spPr>
          <a:xfrm>
            <a:off x="3281464" y="226667"/>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Cash Receipts Journal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9F62A431-BFA1-45D6-81DC-ACD02438B3CF}"/>
              </a:ext>
            </a:extLst>
          </p:cNvPr>
          <p:cNvGraphicFramePr>
            <a:graphicFrameLocks noGrp="1"/>
          </p:cNvGraphicFramePr>
          <p:nvPr>
            <p:extLst>
              <p:ext uri="{D42A27DB-BD31-4B8C-83A1-F6EECF244321}">
                <p14:modId xmlns:p14="http://schemas.microsoft.com/office/powerpoint/2010/main" val="1940119308"/>
              </p:ext>
            </p:extLst>
          </p:nvPr>
        </p:nvGraphicFramePr>
        <p:xfrm>
          <a:off x="858055" y="2538919"/>
          <a:ext cx="10175132" cy="3176550"/>
        </p:xfrm>
        <a:graphic>
          <a:graphicData uri="http://schemas.openxmlformats.org/drawingml/2006/table">
            <a:tbl>
              <a:tblPr>
                <a:tableStyleId>{5940675A-B579-460E-94D1-54222C63F5DA}</a:tableStyleId>
              </a:tblPr>
              <a:tblGrid>
                <a:gridCol w="636529">
                  <a:extLst>
                    <a:ext uri="{9D8B030D-6E8A-4147-A177-3AD203B41FA5}">
                      <a16:colId xmlns:a16="http://schemas.microsoft.com/office/drawing/2014/main" val="3005237447"/>
                    </a:ext>
                  </a:extLst>
                </a:gridCol>
                <a:gridCol w="1832582">
                  <a:extLst>
                    <a:ext uri="{9D8B030D-6E8A-4147-A177-3AD203B41FA5}">
                      <a16:colId xmlns:a16="http://schemas.microsoft.com/office/drawing/2014/main" val="3736258615"/>
                    </a:ext>
                  </a:extLst>
                </a:gridCol>
                <a:gridCol w="523479">
                  <a:extLst>
                    <a:ext uri="{9D8B030D-6E8A-4147-A177-3AD203B41FA5}">
                      <a16:colId xmlns:a16="http://schemas.microsoft.com/office/drawing/2014/main" val="815011542"/>
                    </a:ext>
                  </a:extLst>
                </a:gridCol>
                <a:gridCol w="799552">
                  <a:extLst>
                    <a:ext uri="{9D8B030D-6E8A-4147-A177-3AD203B41FA5}">
                      <a16:colId xmlns:a16="http://schemas.microsoft.com/office/drawing/2014/main" val="3521510726"/>
                    </a:ext>
                  </a:extLst>
                </a:gridCol>
                <a:gridCol w="868366">
                  <a:extLst>
                    <a:ext uri="{9D8B030D-6E8A-4147-A177-3AD203B41FA5}">
                      <a16:colId xmlns:a16="http://schemas.microsoft.com/office/drawing/2014/main" val="2350697487"/>
                    </a:ext>
                  </a:extLst>
                </a:gridCol>
                <a:gridCol w="931447">
                  <a:extLst>
                    <a:ext uri="{9D8B030D-6E8A-4147-A177-3AD203B41FA5}">
                      <a16:colId xmlns:a16="http://schemas.microsoft.com/office/drawing/2014/main" val="1692240322"/>
                    </a:ext>
                  </a:extLst>
                </a:gridCol>
                <a:gridCol w="976505">
                  <a:extLst>
                    <a:ext uri="{9D8B030D-6E8A-4147-A177-3AD203B41FA5}">
                      <a16:colId xmlns:a16="http://schemas.microsoft.com/office/drawing/2014/main" val="276665482"/>
                    </a:ext>
                  </a:extLst>
                </a:gridCol>
                <a:gridCol w="761051">
                  <a:extLst>
                    <a:ext uri="{9D8B030D-6E8A-4147-A177-3AD203B41FA5}">
                      <a16:colId xmlns:a16="http://schemas.microsoft.com/office/drawing/2014/main" val="1349711436"/>
                    </a:ext>
                  </a:extLst>
                </a:gridCol>
                <a:gridCol w="865910">
                  <a:extLst>
                    <a:ext uri="{9D8B030D-6E8A-4147-A177-3AD203B41FA5}">
                      <a16:colId xmlns:a16="http://schemas.microsoft.com/office/drawing/2014/main" val="3477012014"/>
                    </a:ext>
                  </a:extLst>
                </a:gridCol>
                <a:gridCol w="919396">
                  <a:extLst>
                    <a:ext uri="{9D8B030D-6E8A-4147-A177-3AD203B41FA5}">
                      <a16:colId xmlns:a16="http://schemas.microsoft.com/office/drawing/2014/main" val="3906483009"/>
                    </a:ext>
                  </a:extLst>
                </a:gridCol>
                <a:gridCol w="1060315">
                  <a:extLst>
                    <a:ext uri="{9D8B030D-6E8A-4147-A177-3AD203B41FA5}">
                      <a16:colId xmlns:a16="http://schemas.microsoft.com/office/drawing/2014/main" val="2037937531"/>
                    </a:ext>
                  </a:extLst>
                </a:gridCol>
              </a:tblGrid>
              <a:tr h="402870">
                <a:tc gridSpan="11">
                  <a:txBody>
                    <a:bodyPr/>
                    <a:lstStyle/>
                    <a:p>
                      <a:pPr marL="0" marR="91440" algn="l">
                        <a:lnSpc>
                          <a:spcPts val="1200"/>
                        </a:lnSpc>
                        <a:spcBef>
                          <a:spcPts val="300"/>
                        </a:spcBef>
                        <a:spcAft>
                          <a:spcPts val="0"/>
                        </a:spcAft>
                      </a:pPr>
                      <a:r>
                        <a:rPr lang="en-US" sz="1400" dirty="0">
                          <a:effectLst/>
                        </a:rPr>
                        <a:t>                                                                                                           </a:t>
                      </a:r>
                      <a:r>
                        <a:rPr lang="en-US" sz="1400" b="1" dirty="0">
                          <a:effectLst/>
                        </a:rPr>
                        <a:t>Cash Receipts Journal                                                                                  </a:t>
                      </a:r>
                      <a:r>
                        <a:rPr lang="en-US" sz="1400" dirty="0">
                          <a:effectLst/>
                        </a:rPr>
                        <a:t>page 40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2035944"/>
                  </a:ext>
                </a:extLst>
              </a:tr>
              <a:tr h="0">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indent="130810" algn="ctr">
                        <a:spcBef>
                          <a:spcPts val="0"/>
                        </a:spcBef>
                        <a:spcAft>
                          <a:spcPts val="0"/>
                        </a:spcAft>
                      </a:pPr>
                      <a:r>
                        <a:rPr lang="en-US" sz="1400" b="1" dirty="0">
                          <a:effectLst/>
                        </a:rPr>
                        <a:t>Other Accounts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3">
                  <a:txBody>
                    <a:bodyPr/>
                    <a:lstStyle/>
                    <a:p>
                      <a:pPr marL="0" marR="0" algn="ctr">
                        <a:spcBef>
                          <a:spcPts val="0"/>
                        </a:spcBef>
                        <a:spcAft>
                          <a:spcPts val="0"/>
                        </a:spcAft>
                      </a:pPr>
                      <a:r>
                        <a:rPr lang="en-US" sz="1400" b="1" dirty="0">
                          <a:effectLst/>
                        </a:rPr>
                        <a:t>Debits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400" b="1" dirty="0">
                          <a:effectLst/>
                        </a:rPr>
                        <a:t>Credits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b="1" dirty="0">
                          <a:effectLst/>
                        </a:rPr>
                        <a:t>Dr.  </a:t>
                      </a:r>
                      <a:r>
                        <a:rPr lang="en-US" sz="1400" dirty="0">
                          <a:effectLst/>
                        </a:rPr>
                        <a:t>Cost of</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extLst>
                  <a:ext uri="{0D108BD9-81ED-4DB2-BD59-A6C34878D82A}">
                    <a16:rowId xmlns:a16="http://schemas.microsoft.com/office/drawing/2014/main" val="1959284259"/>
                  </a:ext>
                </a:extLst>
              </a:tr>
              <a:tr h="0">
                <a:tc>
                  <a:txBody>
                    <a:bodyPr/>
                    <a:lstStyle/>
                    <a:p>
                      <a:pPr marL="0" marR="0" indent="3175" algn="ctr">
                        <a:spcBef>
                          <a:spcPts val="0"/>
                        </a:spcBef>
                        <a:spcAft>
                          <a:spcPts val="0"/>
                        </a:spcAft>
                      </a:pPr>
                      <a:r>
                        <a:rPr lang="en-US" sz="1400">
                          <a:effectLst/>
                        </a:rPr>
                        <a:t> </a:t>
                      </a:r>
                    </a:p>
                    <a:p>
                      <a:pPr marL="0" marR="0" indent="3175"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Account </a:t>
                      </a:r>
                    </a:p>
                    <a:p>
                      <a:pPr marL="0" marR="0" algn="ctr">
                        <a:spcBef>
                          <a:spcPts val="0"/>
                        </a:spcBef>
                        <a:spcAft>
                          <a:spcPts val="0"/>
                        </a:spcAft>
                      </a:pPr>
                      <a:r>
                        <a:rPr lang="en-US" sz="1400">
                          <a:effectLst/>
                        </a:rPr>
                        <a:t>Name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Post Ref.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Sales</a:t>
                      </a:r>
                    </a:p>
                    <a:p>
                      <a:pPr marL="0" marR="0" algn="ctr">
                        <a:spcBef>
                          <a:spcPts val="0"/>
                        </a:spcBef>
                        <a:spcAft>
                          <a:spcPts val="0"/>
                        </a:spcAft>
                      </a:pPr>
                      <a:r>
                        <a:rPr lang="en-US" sz="1400">
                          <a:effectLst/>
                        </a:rPr>
                        <a:t>Discount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Other </a:t>
                      </a:r>
                    </a:p>
                    <a:p>
                      <a:pPr marL="0" marR="0" algn="ctr">
                        <a:spcBef>
                          <a:spcPts val="0"/>
                        </a:spcBef>
                        <a:spcAft>
                          <a:spcPts val="0"/>
                        </a:spcAft>
                      </a:pPr>
                      <a:r>
                        <a:rPr lang="en-US" sz="1400">
                          <a:effectLst/>
                        </a:rPr>
                        <a:t>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Accounts</a:t>
                      </a:r>
                    </a:p>
                    <a:p>
                      <a:pPr marL="0" marR="0" algn="ctr">
                        <a:spcBef>
                          <a:spcPts val="0"/>
                        </a:spcBef>
                        <a:spcAft>
                          <a:spcPts val="0"/>
                        </a:spcAft>
                      </a:pPr>
                      <a:r>
                        <a:rPr lang="en-US" sz="1400">
                          <a:effectLst/>
                        </a:rPr>
                        <a:t>Receivable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Sales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Sales Tax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Other</a:t>
                      </a:r>
                    </a:p>
                    <a:p>
                      <a:pPr marL="0" marR="0" algn="l">
                        <a:spcBef>
                          <a:spcPts val="0"/>
                        </a:spcBef>
                        <a:spcAft>
                          <a:spcPts val="0"/>
                        </a:spcAft>
                      </a:pPr>
                      <a:r>
                        <a:rPr lang="en-US" sz="1400" dirty="0">
                          <a:effectLst/>
                        </a:rPr>
                        <a:t>Accounts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Goods Sold</a:t>
                      </a:r>
                    </a:p>
                    <a:p>
                      <a:pPr marL="0" marR="0" algn="ctr">
                        <a:spcBef>
                          <a:spcPts val="0"/>
                        </a:spcBef>
                        <a:spcAft>
                          <a:spcPts val="0"/>
                        </a:spcAft>
                      </a:pPr>
                      <a:r>
                        <a:rPr lang="en-US" sz="1400" b="1" dirty="0">
                          <a:effectLst/>
                        </a:rPr>
                        <a:t>Cr. </a:t>
                      </a:r>
                      <a:r>
                        <a:rPr lang="en-US" sz="1400" dirty="0">
                          <a:effectLst/>
                        </a:rPr>
                        <a:t>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extLst>
                  <a:ext uri="{0D108BD9-81ED-4DB2-BD59-A6C34878D82A}">
                    <a16:rowId xmlns:a16="http://schemas.microsoft.com/office/drawing/2014/main" val="1965605715"/>
                  </a:ext>
                </a:extLst>
              </a:tr>
              <a:tr h="190500">
                <a:tc>
                  <a:txBody>
                    <a:bodyPr/>
                    <a:lstStyle/>
                    <a:p>
                      <a:pPr marL="0" marR="0" algn="ct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12656501"/>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88487565"/>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10458040"/>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14874733"/>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86036916"/>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97842721"/>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533205213"/>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017277258"/>
                  </a:ext>
                </a:extLst>
              </a:tr>
              <a:tr h="1905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965964888"/>
                  </a:ext>
                </a:extLst>
              </a:tr>
              <a:tr h="1905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883321071"/>
                  </a:ext>
                </a:extLst>
              </a:tr>
            </a:tbl>
          </a:graphicData>
        </a:graphic>
      </p:graphicFrame>
      <p:sp>
        <p:nvSpPr>
          <p:cNvPr id="6" name="TextBox 5">
            <a:extLst>
              <a:ext uri="{FF2B5EF4-FFF2-40B4-BE49-F238E27FC236}">
                <a16:creationId xmlns:a16="http://schemas.microsoft.com/office/drawing/2014/main" id="{B3CF0E53-BBA4-4DDF-862E-FC030A7F7444}"/>
              </a:ext>
            </a:extLst>
          </p:cNvPr>
          <p:cNvSpPr txBox="1"/>
          <p:nvPr/>
        </p:nvSpPr>
        <p:spPr>
          <a:xfrm>
            <a:off x="832518" y="3745157"/>
            <a:ext cx="632298" cy="307777"/>
          </a:xfrm>
          <a:prstGeom prst="rect">
            <a:avLst/>
          </a:prstGeom>
          <a:noFill/>
        </p:spPr>
        <p:txBody>
          <a:bodyPr wrap="square" rtlCol="0">
            <a:spAutoFit/>
          </a:bodyPr>
          <a:lstStyle/>
          <a:p>
            <a:r>
              <a:rPr lang="en-US" sz="1400" dirty="0"/>
              <a:t>July 8</a:t>
            </a:r>
          </a:p>
        </p:txBody>
      </p:sp>
      <p:sp>
        <p:nvSpPr>
          <p:cNvPr id="7" name="TextBox 6">
            <a:extLst>
              <a:ext uri="{FF2B5EF4-FFF2-40B4-BE49-F238E27FC236}">
                <a16:creationId xmlns:a16="http://schemas.microsoft.com/office/drawing/2014/main" id="{EBE729B3-579B-45E6-954C-A62BBB7BAC83}"/>
              </a:ext>
            </a:extLst>
          </p:cNvPr>
          <p:cNvSpPr txBox="1"/>
          <p:nvPr/>
        </p:nvSpPr>
        <p:spPr>
          <a:xfrm>
            <a:off x="1431993" y="3750493"/>
            <a:ext cx="1747732" cy="307777"/>
          </a:xfrm>
          <a:prstGeom prst="rect">
            <a:avLst/>
          </a:prstGeom>
          <a:noFill/>
        </p:spPr>
        <p:txBody>
          <a:bodyPr wrap="square" rtlCol="0">
            <a:spAutoFit/>
          </a:bodyPr>
          <a:lstStyle/>
          <a:p>
            <a:r>
              <a:rPr lang="en-US" sz="1400" dirty="0"/>
              <a:t>Wichita Enterprises</a:t>
            </a:r>
          </a:p>
        </p:txBody>
      </p:sp>
      <p:sp>
        <p:nvSpPr>
          <p:cNvPr id="8" name="TextBox 7">
            <a:extLst>
              <a:ext uri="{FF2B5EF4-FFF2-40B4-BE49-F238E27FC236}">
                <a16:creationId xmlns:a16="http://schemas.microsoft.com/office/drawing/2014/main" id="{0BB65691-8B8E-49FB-8A37-C96C9DEA5C1A}"/>
              </a:ext>
            </a:extLst>
          </p:cNvPr>
          <p:cNvSpPr txBox="1"/>
          <p:nvPr/>
        </p:nvSpPr>
        <p:spPr>
          <a:xfrm>
            <a:off x="3809580" y="3767309"/>
            <a:ext cx="749033" cy="307777"/>
          </a:xfrm>
          <a:prstGeom prst="rect">
            <a:avLst/>
          </a:prstGeom>
          <a:noFill/>
        </p:spPr>
        <p:txBody>
          <a:bodyPr wrap="square" rtlCol="0">
            <a:spAutoFit/>
          </a:bodyPr>
          <a:lstStyle/>
          <a:p>
            <a:r>
              <a:rPr lang="en-US" sz="1400" dirty="0"/>
              <a:t>11,858</a:t>
            </a:r>
          </a:p>
        </p:txBody>
      </p:sp>
      <p:sp>
        <p:nvSpPr>
          <p:cNvPr id="9" name="TextBox 8">
            <a:extLst>
              <a:ext uri="{FF2B5EF4-FFF2-40B4-BE49-F238E27FC236}">
                <a16:creationId xmlns:a16="http://schemas.microsoft.com/office/drawing/2014/main" id="{F6D173AC-9BDE-4D41-8F5D-4E35638CDF33}"/>
              </a:ext>
            </a:extLst>
          </p:cNvPr>
          <p:cNvSpPr txBox="1"/>
          <p:nvPr/>
        </p:nvSpPr>
        <p:spPr>
          <a:xfrm>
            <a:off x="4863007" y="3767309"/>
            <a:ext cx="632298" cy="307777"/>
          </a:xfrm>
          <a:prstGeom prst="rect">
            <a:avLst/>
          </a:prstGeom>
          <a:noFill/>
        </p:spPr>
        <p:txBody>
          <a:bodyPr wrap="square" rtlCol="0">
            <a:spAutoFit/>
          </a:bodyPr>
          <a:lstStyle/>
          <a:p>
            <a:r>
              <a:rPr lang="en-US" sz="1400" dirty="0"/>
              <a:t>242</a:t>
            </a:r>
          </a:p>
        </p:txBody>
      </p:sp>
      <p:sp>
        <p:nvSpPr>
          <p:cNvPr id="10" name="TextBox 9">
            <a:extLst>
              <a:ext uri="{FF2B5EF4-FFF2-40B4-BE49-F238E27FC236}">
                <a16:creationId xmlns:a16="http://schemas.microsoft.com/office/drawing/2014/main" id="{0808375C-E2A5-4291-A291-2B941B09B009}"/>
              </a:ext>
            </a:extLst>
          </p:cNvPr>
          <p:cNvSpPr txBox="1"/>
          <p:nvPr/>
        </p:nvSpPr>
        <p:spPr>
          <a:xfrm>
            <a:off x="6667698" y="3771775"/>
            <a:ext cx="749033" cy="307777"/>
          </a:xfrm>
          <a:prstGeom prst="rect">
            <a:avLst/>
          </a:prstGeom>
          <a:noFill/>
        </p:spPr>
        <p:txBody>
          <a:bodyPr wrap="square" rtlCol="0">
            <a:spAutoFit/>
          </a:bodyPr>
          <a:lstStyle/>
          <a:p>
            <a:r>
              <a:rPr lang="en-US" sz="1400" dirty="0"/>
              <a:t>12,100</a:t>
            </a:r>
          </a:p>
        </p:txBody>
      </p:sp>
      <p:sp>
        <p:nvSpPr>
          <p:cNvPr id="11" name="Rectangle 10">
            <a:extLst>
              <a:ext uri="{FF2B5EF4-FFF2-40B4-BE49-F238E27FC236}">
                <a16:creationId xmlns:a16="http://schemas.microsoft.com/office/drawing/2014/main" id="{FAC6FA72-0BBD-471B-843D-A79611716978}"/>
              </a:ext>
            </a:extLst>
          </p:cNvPr>
          <p:cNvSpPr/>
          <p:nvPr/>
        </p:nvSpPr>
        <p:spPr>
          <a:xfrm>
            <a:off x="832518" y="1433712"/>
            <a:ext cx="10101371" cy="584775"/>
          </a:xfrm>
          <a:prstGeom prst="rect">
            <a:avLst/>
          </a:prstGeom>
        </p:spPr>
        <p:txBody>
          <a:bodyPr wrap="square">
            <a:spAutoFit/>
          </a:bodyPr>
          <a:lstStyle/>
          <a:p>
            <a:pPr marL="114300" indent="-114300"/>
            <a:r>
              <a:rPr lang="en-US" dirty="0"/>
              <a:t>On July 16, received $9,500 payment on account from Quail Creek Co., after expiration of discount period. </a:t>
            </a:r>
          </a:p>
          <a:p>
            <a:pPr marL="114300" marR="0" indent="-11430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12" name="TextBox 11">
            <a:extLst>
              <a:ext uri="{FF2B5EF4-FFF2-40B4-BE49-F238E27FC236}">
                <a16:creationId xmlns:a16="http://schemas.microsoft.com/office/drawing/2014/main" id="{FCCEC1A8-F96E-4DFB-B0DE-C8497360FB02}"/>
              </a:ext>
            </a:extLst>
          </p:cNvPr>
          <p:cNvSpPr txBox="1"/>
          <p:nvPr/>
        </p:nvSpPr>
        <p:spPr>
          <a:xfrm>
            <a:off x="984715" y="3960644"/>
            <a:ext cx="632298" cy="307777"/>
          </a:xfrm>
          <a:prstGeom prst="rect">
            <a:avLst/>
          </a:prstGeom>
          <a:noFill/>
        </p:spPr>
        <p:txBody>
          <a:bodyPr wrap="square" rtlCol="0">
            <a:spAutoFit/>
          </a:bodyPr>
          <a:lstStyle/>
          <a:p>
            <a:r>
              <a:rPr lang="en-US" sz="1400" dirty="0"/>
              <a:t>9</a:t>
            </a:r>
          </a:p>
        </p:txBody>
      </p:sp>
      <p:sp>
        <p:nvSpPr>
          <p:cNvPr id="13" name="TextBox 12">
            <a:extLst>
              <a:ext uri="{FF2B5EF4-FFF2-40B4-BE49-F238E27FC236}">
                <a16:creationId xmlns:a16="http://schemas.microsoft.com/office/drawing/2014/main" id="{156E019B-41AD-4A1C-8743-E16D5BA2B419}"/>
              </a:ext>
            </a:extLst>
          </p:cNvPr>
          <p:cNvSpPr txBox="1"/>
          <p:nvPr/>
        </p:nvSpPr>
        <p:spPr>
          <a:xfrm>
            <a:off x="1441721" y="3984367"/>
            <a:ext cx="1653202" cy="307777"/>
          </a:xfrm>
          <a:prstGeom prst="rect">
            <a:avLst/>
          </a:prstGeom>
          <a:noFill/>
        </p:spPr>
        <p:txBody>
          <a:bodyPr wrap="square" rtlCol="0">
            <a:spAutoFit/>
          </a:bodyPr>
          <a:lstStyle/>
          <a:p>
            <a:r>
              <a:rPr lang="en-US" sz="1400" dirty="0"/>
              <a:t>Unearned Revenue</a:t>
            </a:r>
          </a:p>
        </p:txBody>
      </p:sp>
      <p:sp>
        <p:nvSpPr>
          <p:cNvPr id="14" name="TextBox 13">
            <a:extLst>
              <a:ext uri="{FF2B5EF4-FFF2-40B4-BE49-F238E27FC236}">
                <a16:creationId xmlns:a16="http://schemas.microsoft.com/office/drawing/2014/main" id="{F524CD67-4D8F-4AA7-B73F-9F33862078B5}"/>
              </a:ext>
            </a:extLst>
          </p:cNvPr>
          <p:cNvSpPr txBox="1"/>
          <p:nvPr/>
        </p:nvSpPr>
        <p:spPr>
          <a:xfrm>
            <a:off x="3890720" y="3980217"/>
            <a:ext cx="632298" cy="307777"/>
          </a:xfrm>
          <a:prstGeom prst="rect">
            <a:avLst/>
          </a:prstGeom>
          <a:noFill/>
        </p:spPr>
        <p:txBody>
          <a:bodyPr wrap="square" rtlCol="0">
            <a:spAutoFit/>
          </a:bodyPr>
          <a:lstStyle/>
          <a:p>
            <a:r>
              <a:rPr lang="en-US" sz="1400" dirty="0"/>
              <a:t>7,000</a:t>
            </a:r>
          </a:p>
        </p:txBody>
      </p:sp>
      <p:sp>
        <p:nvSpPr>
          <p:cNvPr id="15" name="TextBox 14">
            <a:extLst>
              <a:ext uri="{FF2B5EF4-FFF2-40B4-BE49-F238E27FC236}">
                <a16:creationId xmlns:a16="http://schemas.microsoft.com/office/drawing/2014/main" id="{3923B269-DD72-4DFE-85CF-1CD06A3B8C48}"/>
              </a:ext>
            </a:extLst>
          </p:cNvPr>
          <p:cNvSpPr txBox="1"/>
          <p:nvPr/>
        </p:nvSpPr>
        <p:spPr>
          <a:xfrm>
            <a:off x="9261854" y="3980716"/>
            <a:ext cx="632298" cy="307777"/>
          </a:xfrm>
          <a:prstGeom prst="rect">
            <a:avLst/>
          </a:prstGeom>
          <a:noFill/>
        </p:spPr>
        <p:txBody>
          <a:bodyPr wrap="square" rtlCol="0">
            <a:spAutoFit/>
          </a:bodyPr>
          <a:lstStyle/>
          <a:p>
            <a:r>
              <a:rPr lang="en-US" sz="1400" dirty="0"/>
              <a:t>7,000</a:t>
            </a:r>
          </a:p>
        </p:txBody>
      </p:sp>
      <p:sp>
        <p:nvSpPr>
          <p:cNvPr id="16" name="TextBox 15">
            <a:extLst>
              <a:ext uri="{FF2B5EF4-FFF2-40B4-BE49-F238E27FC236}">
                <a16:creationId xmlns:a16="http://schemas.microsoft.com/office/drawing/2014/main" id="{CF5076C7-0ECA-4767-B637-EF5CEB43494B}"/>
              </a:ext>
            </a:extLst>
          </p:cNvPr>
          <p:cNvSpPr txBox="1"/>
          <p:nvPr/>
        </p:nvSpPr>
        <p:spPr>
          <a:xfrm>
            <a:off x="943778" y="4185859"/>
            <a:ext cx="409778" cy="307777"/>
          </a:xfrm>
          <a:prstGeom prst="rect">
            <a:avLst/>
          </a:prstGeom>
          <a:noFill/>
        </p:spPr>
        <p:txBody>
          <a:bodyPr wrap="square" rtlCol="0">
            <a:spAutoFit/>
          </a:bodyPr>
          <a:lstStyle/>
          <a:p>
            <a:r>
              <a:rPr lang="en-US" sz="1400" dirty="0"/>
              <a:t>15</a:t>
            </a:r>
          </a:p>
        </p:txBody>
      </p:sp>
      <p:sp>
        <p:nvSpPr>
          <p:cNvPr id="17" name="TextBox 16">
            <a:extLst>
              <a:ext uri="{FF2B5EF4-FFF2-40B4-BE49-F238E27FC236}">
                <a16:creationId xmlns:a16="http://schemas.microsoft.com/office/drawing/2014/main" id="{7AA8F2DB-FE40-40CF-8E8F-D861F7281292}"/>
              </a:ext>
            </a:extLst>
          </p:cNvPr>
          <p:cNvSpPr txBox="1"/>
          <p:nvPr/>
        </p:nvSpPr>
        <p:spPr>
          <a:xfrm>
            <a:off x="3909028" y="4173669"/>
            <a:ext cx="834425" cy="307777"/>
          </a:xfrm>
          <a:prstGeom prst="rect">
            <a:avLst/>
          </a:prstGeom>
          <a:noFill/>
        </p:spPr>
        <p:txBody>
          <a:bodyPr wrap="square" rtlCol="0">
            <a:spAutoFit/>
          </a:bodyPr>
          <a:lstStyle/>
          <a:p>
            <a:r>
              <a:rPr lang="en-US" sz="1400" dirty="0"/>
              <a:t>1,038</a:t>
            </a:r>
          </a:p>
        </p:txBody>
      </p:sp>
      <p:sp>
        <p:nvSpPr>
          <p:cNvPr id="18" name="TextBox 17">
            <a:extLst>
              <a:ext uri="{FF2B5EF4-FFF2-40B4-BE49-F238E27FC236}">
                <a16:creationId xmlns:a16="http://schemas.microsoft.com/office/drawing/2014/main" id="{4CD55F2C-45BC-40A7-9847-DF3606EF4EEF}"/>
              </a:ext>
            </a:extLst>
          </p:cNvPr>
          <p:cNvSpPr txBox="1"/>
          <p:nvPr/>
        </p:nvSpPr>
        <p:spPr>
          <a:xfrm>
            <a:off x="7578100" y="4173669"/>
            <a:ext cx="834425" cy="307777"/>
          </a:xfrm>
          <a:prstGeom prst="rect">
            <a:avLst/>
          </a:prstGeom>
          <a:noFill/>
        </p:spPr>
        <p:txBody>
          <a:bodyPr wrap="square" rtlCol="0">
            <a:spAutoFit/>
          </a:bodyPr>
          <a:lstStyle/>
          <a:p>
            <a:r>
              <a:rPr lang="en-US" sz="1400" dirty="0"/>
              <a:t>1,000</a:t>
            </a:r>
          </a:p>
        </p:txBody>
      </p:sp>
      <p:sp>
        <p:nvSpPr>
          <p:cNvPr id="19" name="TextBox 18">
            <a:extLst>
              <a:ext uri="{FF2B5EF4-FFF2-40B4-BE49-F238E27FC236}">
                <a16:creationId xmlns:a16="http://schemas.microsoft.com/office/drawing/2014/main" id="{24E386AB-F311-4E80-AA9F-D7681A70C028}"/>
              </a:ext>
            </a:extLst>
          </p:cNvPr>
          <p:cNvSpPr txBox="1"/>
          <p:nvPr/>
        </p:nvSpPr>
        <p:spPr>
          <a:xfrm>
            <a:off x="8654628" y="4189803"/>
            <a:ext cx="834425" cy="307777"/>
          </a:xfrm>
          <a:prstGeom prst="rect">
            <a:avLst/>
          </a:prstGeom>
          <a:noFill/>
        </p:spPr>
        <p:txBody>
          <a:bodyPr wrap="square" rtlCol="0">
            <a:spAutoFit/>
          </a:bodyPr>
          <a:lstStyle/>
          <a:p>
            <a:r>
              <a:rPr lang="en-US" sz="1400" dirty="0"/>
              <a:t>38</a:t>
            </a:r>
          </a:p>
        </p:txBody>
      </p:sp>
      <p:sp>
        <p:nvSpPr>
          <p:cNvPr id="20" name="TextBox 19">
            <a:extLst>
              <a:ext uri="{FF2B5EF4-FFF2-40B4-BE49-F238E27FC236}">
                <a16:creationId xmlns:a16="http://schemas.microsoft.com/office/drawing/2014/main" id="{7706098E-EE36-43E4-A4E1-FE8FD3126ECA}"/>
              </a:ext>
            </a:extLst>
          </p:cNvPr>
          <p:cNvSpPr txBox="1"/>
          <p:nvPr/>
        </p:nvSpPr>
        <p:spPr>
          <a:xfrm>
            <a:off x="10299251" y="4197700"/>
            <a:ext cx="834425" cy="307777"/>
          </a:xfrm>
          <a:prstGeom prst="rect">
            <a:avLst/>
          </a:prstGeom>
          <a:noFill/>
        </p:spPr>
        <p:txBody>
          <a:bodyPr wrap="square" rtlCol="0">
            <a:spAutoFit/>
          </a:bodyPr>
          <a:lstStyle/>
          <a:p>
            <a:r>
              <a:rPr lang="en-US" sz="1400" dirty="0"/>
              <a:t>500</a:t>
            </a:r>
          </a:p>
        </p:txBody>
      </p:sp>
      <p:sp>
        <p:nvSpPr>
          <p:cNvPr id="21" name="TextBox 20">
            <a:extLst>
              <a:ext uri="{FF2B5EF4-FFF2-40B4-BE49-F238E27FC236}">
                <a16:creationId xmlns:a16="http://schemas.microsoft.com/office/drawing/2014/main" id="{F1D50E2B-794E-4360-9374-EC2FD7F22A9B}"/>
              </a:ext>
            </a:extLst>
          </p:cNvPr>
          <p:cNvSpPr txBox="1"/>
          <p:nvPr/>
        </p:nvSpPr>
        <p:spPr>
          <a:xfrm>
            <a:off x="936343" y="4417408"/>
            <a:ext cx="834425" cy="307777"/>
          </a:xfrm>
          <a:prstGeom prst="rect">
            <a:avLst/>
          </a:prstGeom>
          <a:noFill/>
        </p:spPr>
        <p:txBody>
          <a:bodyPr wrap="square" rtlCol="0">
            <a:spAutoFit/>
          </a:bodyPr>
          <a:lstStyle/>
          <a:p>
            <a:r>
              <a:rPr lang="en-US" sz="1400" b="1">
                <a:solidFill>
                  <a:schemeClr val="accent2"/>
                </a:solidFill>
              </a:rPr>
              <a:t>16</a:t>
            </a:r>
            <a:endParaRPr lang="en-US" sz="1400" b="1" dirty="0">
              <a:solidFill>
                <a:schemeClr val="accent2"/>
              </a:solidFill>
            </a:endParaRPr>
          </a:p>
        </p:txBody>
      </p:sp>
      <p:sp>
        <p:nvSpPr>
          <p:cNvPr id="22" name="TextBox 21">
            <a:extLst>
              <a:ext uri="{FF2B5EF4-FFF2-40B4-BE49-F238E27FC236}">
                <a16:creationId xmlns:a16="http://schemas.microsoft.com/office/drawing/2014/main" id="{A2B694DA-326A-4F8D-88D9-C93695CBAC5C}"/>
              </a:ext>
            </a:extLst>
          </p:cNvPr>
          <p:cNvSpPr txBox="1"/>
          <p:nvPr/>
        </p:nvSpPr>
        <p:spPr>
          <a:xfrm>
            <a:off x="1437485" y="4417408"/>
            <a:ext cx="1554531" cy="307777"/>
          </a:xfrm>
          <a:prstGeom prst="rect">
            <a:avLst/>
          </a:prstGeom>
          <a:noFill/>
        </p:spPr>
        <p:txBody>
          <a:bodyPr wrap="square" rtlCol="0">
            <a:spAutoFit/>
          </a:bodyPr>
          <a:lstStyle/>
          <a:p>
            <a:r>
              <a:rPr lang="en-US" sz="1400" b="1" dirty="0">
                <a:solidFill>
                  <a:schemeClr val="accent2"/>
                </a:solidFill>
              </a:rPr>
              <a:t>Quail Creek Co.</a:t>
            </a:r>
          </a:p>
        </p:txBody>
      </p:sp>
      <p:sp>
        <p:nvSpPr>
          <p:cNvPr id="23" name="TextBox 22">
            <a:extLst>
              <a:ext uri="{FF2B5EF4-FFF2-40B4-BE49-F238E27FC236}">
                <a16:creationId xmlns:a16="http://schemas.microsoft.com/office/drawing/2014/main" id="{5128D143-F077-4C3D-A16E-0847027586B3}"/>
              </a:ext>
            </a:extLst>
          </p:cNvPr>
          <p:cNvSpPr txBox="1"/>
          <p:nvPr/>
        </p:nvSpPr>
        <p:spPr>
          <a:xfrm>
            <a:off x="3909028" y="4398462"/>
            <a:ext cx="834425" cy="307777"/>
          </a:xfrm>
          <a:prstGeom prst="rect">
            <a:avLst/>
          </a:prstGeom>
          <a:noFill/>
        </p:spPr>
        <p:txBody>
          <a:bodyPr wrap="square" rtlCol="0">
            <a:spAutoFit/>
          </a:bodyPr>
          <a:lstStyle/>
          <a:p>
            <a:r>
              <a:rPr lang="en-US" sz="1400" b="1" dirty="0">
                <a:solidFill>
                  <a:schemeClr val="accent2"/>
                </a:solidFill>
              </a:rPr>
              <a:t>9,500</a:t>
            </a:r>
          </a:p>
        </p:txBody>
      </p:sp>
      <p:sp>
        <p:nvSpPr>
          <p:cNvPr id="24" name="TextBox 23">
            <a:extLst>
              <a:ext uri="{FF2B5EF4-FFF2-40B4-BE49-F238E27FC236}">
                <a16:creationId xmlns:a16="http://schemas.microsoft.com/office/drawing/2014/main" id="{4026BDE8-A116-4DCD-90E5-A399D56EBF3B}"/>
              </a:ext>
            </a:extLst>
          </p:cNvPr>
          <p:cNvSpPr txBox="1"/>
          <p:nvPr/>
        </p:nvSpPr>
        <p:spPr>
          <a:xfrm>
            <a:off x="6778939" y="4417407"/>
            <a:ext cx="834425" cy="307777"/>
          </a:xfrm>
          <a:prstGeom prst="rect">
            <a:avLst/>
          </a:prstGeom>
          <a:noFill/>
        </p:spPr>
        <p:txBody>
          <a:bodyPr wrap="square" rtlCol="0">
            <a:spAutoFit/>
          </a:bodyPr>
          <a:lstStyle/>
          <a:p>
            <a:r>
              <a:rPr lang="en-US" sz="1400" b="1" dirty="0">
                <a:solidFill>
                  <a:schemeClr val="accent2"/>
                </a:solidFill>
              </a:rPr>
              <a:t>9,500</a:t>
            </a:r>
          </a:p>
        </p:txBody>
      </p:sp>
    </p:spTree>
    <p:extLst>
      <p:ext uri="{BB962C8B-B14F-4D97-AF65-F5344CB8AC3E}">
        <p14:creationId xmlns:p14="http://schemas.microsoft.com/office/powerpoint/2010/main" val="598200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5803CE-D6E8-4F33-874D-77B47EA2B7D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927CB5C-AE8C-4C54-9522-B713D21C6261}"/>
              </a:ext>
            </a:extLst>
          </p:cNvPr>
          <p:cNvSpPr/>
          <p:nvPr/>
        </p:nvSpPr>
        <p:spPr>
          <a:xfrm>
            <a:off x="632298" y="43141"/>
            <a:ext cx="11559702" cy="838691"/>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Cash Receipts Journal</a:t>
            </a:r>
            <a:endParaRPr lang="en-US"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9F62A431-BFA1-45D6-81DC-ACD02438B3CF}"/>
              </a:ext>
            </a:extLst>
          </p:cNvPr>
          <p:cNvGraphicFramePr>
            <a:graphicFrameLocks noGrp="1"/>
          </p:cNvGraphicFramePr>
          <p:nvPr>
            <p:extLst>
              <p:ext uri="{D42A27DB-BD31-4B8C-83A1-F6EECF244321}">
                <p14:modId xmlns:p14="http://schemas.microsoft.com/office/powerpoint/2010/main" val="630718133"/>
              </p:ext>
            </p:extLst>
          </p:nvPr>
        </p:nvGraphicFramePr>
        <p:xfrm>
          <a:off x="842913" y="3122579"/>
          <a:ext cx="10175132" cy="3146898"/>
        </p:xfrm>
        <a:graphic>
          <a:graphicData uri="http://schemas.openxmlformats.org/drawingml/2006/table">
            <a:tbl>
              <a:tblPr>
                <a:tableStyleId>{5940675A-B579-460E-94D1-54222C63F5DA}</a:tableStyleId>
              </a:tblPr>
              <a:tblGrid>
                <a:gridCol w="636529">
                  <a:extLst>
                    <a:ext uri="{9D8B030D-6E8A-4147-A177-3AD203B41FA5}">
                      <a16:colId xmlns:a16="http://schemas.microsoft.com/office/drawing/2014/main" val="3005237447"/>
                    </a:ext>
                  </a:extLst>
                </a:gridCol>
                <a:gridCol w="1832582">
                  <a:extLst>
                    <a:ext uri="{9D8B030D-6E8A-4147-A177-3AD203B41FA5}">
                      <a16:colId xmlns:a16="http://schemas.microsoft.com/office/drawing/2014/main" val="3736258615"/>
                    </a:ext>
                  </a:extLst>
                </a:gridCol>
                <a:gridCol w="523479">
                  <a:extLst>
                    <a:ext uri="{9D8B030D-6E8A-4147-A177-3AD203B41FA5}">
                      <a16:colId xmlns:a16="http://schemas.microsoft.com/office/drawing/2014/main" val="815011542"/>
                    </a:ext>
                  </a:extLst>
                </a:gridCol>
                <a:gridCol w="799552">
                  <a:extLst>
                    <a:ext uri="{9D8B030D-6E8A-4147-A177-3AD203B41FA5}">
                      <a16:colId xmlns:a16="http://schemas.microsoft.com/office/drawing/2014/main" val="3521510726"/>
                    </a:ext>
                  </a:extLst>
                </a:gridCol>
                <a:gridCol w="868366">
                  <a:extLst>
                    <a:ext uri="{9D8B030D-6E8A-4147-A177-3AD203B41FA5}">
                      <a16:colId xmlns:a16="http://schemas.microsoft.com/office/drawing/2014/main" val="2350697487"/>
                    </a:ext>
                  </a:extLst>
                </a:gridCol>
                <a:gridCol w="931447">
                  <a:extLst>
                    <a:ext uri="{9D8B030D-6E8A-4147-A177-3AD203B41FA5}">
                      <a16:colId xmlns:a16="http://schemas.microsoft.com/office/drawing/2014/main" val="1692240322"/>
                    </a:ext>
                  </a:extLst>
                </a:gridCol>
                <a:gridCol w="976505">
                  <a:extLst>
                    <a:ext uri="{9D8B030D-6E8A-4147-A177-3AD203B41FA5}">
                      <a16:colId xmlns:a16="http://schemas.microsoft.com/office/drawing/2014/main" val="276665482"/>
                    </a:ext>
                  </a:extLst>
                </a:gridCol>
                <a:gridCol w="761051">
                  <a:extLst>
                    <a:ext uri="{9D8B030D-6E8A-4147-A177-3AD203B41FA5}">
                      <a16:colId xmlns:a16="http://schemas.microsoft.com/office/drawing/2014/main" val="1349711436"/>
                    </a:ext>
                  </a:extLst>
                </a:gridCol>
                <a:gridCol w="865910">
                  <a:extLst>
                    <a:ext uri="{9D8B030D-6E8A-4147-A177-3AD203B41FA5}">
                      <a16:colId xmlns:a16="http://schemas.microsoft.com/office/drawing/2014/main" val="3477012014"/>
                    </a:ext>
                  </a:extLst>
                </a:gridCol>
                <a:gridCol w="919396">
                  <a:extLst>
                    <a:ext uri="{9D8B030D-6E8A-4147-A177-3AD203B41FA5}">
                      <a16:colId xmlns:a16="http://schemas.microsoft.com/office/drawing/2014/main" val="3906483009"/>
                    </a:ext>
                  </a:extLst>
                </a:gridCol>
                <a:gridCol w="1060315">
                  <a:extLst>
                    <a:ext uri="{9D8B030D-6E8A-4147-A177-3AD203B41FA5}">
                      <a16:colId xmlns:a16="http://schemas.microsoft.com/office/drawing/2014/main" val="2037937531"/>
                    </a:ext>
                  </a:extLst>
                </a:gridCol>
              </a:tblGrid>
              <a:tr h="373218">
                <a:tc gridSpan="11">
                  <a:txBody>
                    <a:bodyPr/>
                    <a:lstStyle/>
                    <a:p>
                      <a:pPr marL="0" marR="91440" algn="l">
                        <a:lnSpc>
                          <a:spcPts val="1200"/>
                        </a:lnSpc>
                        <a:spcBef>
                          <a:spcPts val="300"/>
                        </a:spcBef>
                        <a:spcAft>
                          <a:spcPts val="0"/>
                        </a:spcAft>
                      </a:pPr>
                      <a:r>
                        <a:rPr lang="en-US" sz="1400" dirty="0">
                          <a:effectLst/>
                        </a:rPr>
                        <a:t>                                                                                                           </a:t>
                      </a:r>
                      <a:r>
                        <a:rPr lang="en-US" sz="1400" b="1" dirty="0">
                          <a:effectLst/>
                        </a:rPr>
                        <a:t>Cash Receipts Journal                                                                                 </a:t>
                      </a:r>
                      <a:r>
                        <a:rPr lang="en-US" sz="1400" dirty="0">
                          <a:effectLst/>
                        </a:rPr>
                        <a:t>page 40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2035944"/>
                  </a:ext>
                </a:extLst>
              </a:tr>
              <a:tr h="0">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indent="130810" algn="ctr">
                        <a:spcBef>
                          <a:spcPts val="0"/>
                        </a:spcBef>
                        <a:spcAft>
                          <a:spcPts val="0"/>
                        </a:spcAft>
                      </a:pPr>
                      <a:r>
                        <a:rPr lang="en-US" sz="1400" b="1" dirty="0">
                          <a:effectLst/>
                        </a:rPr>
                        <a:t>Other Accounts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3">
                  <a:txBody>
                    <a:bodyPr/>
                    <a:lstStyle/>
                    <a:p>
                      <a:pPr marL="0" marR="0" algn="ctr">
                        <a:spcBef>
                          <a:spcPts val="0"/>
                        </a:spcBef>
                        <a:spcAft>
                          <a:spcPts val="0"/>
                        </a:spcAft>
                      </a:pPr>
                      <a:r>
                        <a:rPr lang="en-US" sz="1400" b="1" dirty="0">
                          <a:effectLst/>
                        </a:rPr>
                        <a:t>Debits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400" b="1" dirty="0">
                          <a:effectLst/>
                        </a:rPr>
                        <a:t>Credits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b="1" dirty="0">
                          <a:effectLst/>
                        </a:rPr>
                        <a:t>Dr.  </a:t>
                      </a:r>
                      <a:r>
                        <a:rPr lang="en-US" sz="1400" dirty="0">
                          <a:effectLst/>
                        </a:rPr>
                        <a:t>Cost of</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extLst>
                  <a:ext uri="{0D108BD9-81ED-4DB2-BD59-A6C34878D82A}">
                    <a16:rowId xmlns:a16="http://schemas.microsoft.com/office/drawing/2014/main" val="1959284259"/>
                  </a:ext>
                </a:extLst>
              </a:tr>
              <a:tr h="0">
                <a:tc>
                  <a:txBody>
                    <a:bodyPr/>
                    <a:lstStyle/>
                    <a:p>
                      <a:pPr marL="0" marR="0" indent="3175" algn="ctr">
                        <a:spcBef>
                          <a:spcPts val="0"/>
                        </a:spcBef>
                        <a:spcAft>
                          <a:spcPts val="0"/>
                        </a:spcAft>
                      </a:pPr>
                      <a:r>
                        <a:rPr lang="en-US" sz="1400">
                          <a:effectLst/>
                        </a:rPr>
                        <a:t> </a:t>
                      </a:r>
                    </a:p>
                    <a:p>
                      <a:pPr marL="0" marR="0" indent="3175"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Account </a:t>
                      </a:r>
                    </a:p>
                    <a:p>
                      <a:pPr marL="0" marR="0" algn="ctr">
                        <a:spcBef>
                          <a:spcPts val="0"/>
                        </a:spcBef>
                        <a:spcAft>
                          <a:spcPts val="0"/>
                        </a:spcAft>
                      </a:pPr>
                      <a:r>
                        <a:rPr lang="en-US" sz="1400">
                          <a:effectLst/>
                        </a:rPr>
                        <a:t>Name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Post Ref.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Sales</a:t>
                      </a:r>
                    </a:p>
                    <a:p>
                      <a:pPr marL="0" marR="0" algn="ctr">
                        <a:spcBef>
                          <a:spcPts val="0"/>
                        </a:spcBef>
                        <a:spcAft>
                          <a:spcPts val="0"/>
                        </a:spcAft>
                      </a:pPr>
                      <a:r>
                        <a:rPr lang="en-US" sz="1400">
                          <a:effectLst/>
                        </a:rPr>
                        <a:t>Discount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Other </a:t>
                      </a:r>
                    </a:p>
                    <a:p>
                      <a:pPr marL="0" marR="0" algn="ctr">
                        <a:spcBef>
                          <a:spcPts val="0"/>
                        </a:spcBef>
                        <a:spcAft>
                          <a:spcPts val="0"/>
                        </a:spcAft>
                      </a:pPr>
                      <a:r>
                        <a:rPr lang="en-US" sz="1400">
                          <a:effectLst/>
                        </a:rPr>
                        <a:t>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Accounts</a:t>
                      </a:r>
                    </a:p>
                    <a:p>
                      <a:pPr marL="0" marR="0" algn="ctr">
                        <a:spcBef>
                          <a:spcPts val="0"/>
                        </a:spcBef>
                        <a:spcAft>
                          <a:spcPts val="0"/>
                        </a:spcAft>
                      </a:pPr>
                      <a:r>
                        <a:rPr lang="en-US" sz="1400">
                          <a:effectLst/>
                        </a:rPr>
                        <a:t>Receivable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Sales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Sales Tax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Other</a:t>
                      </a:r>
                    </a:p>
                    <a:p>
                      <a:pPr marL="0" marR="0" algn="l">
                        <a:spcBef>
                          <a:spcPts val="0"/>
                        </a:spcBef>
                        <a:spcAft>
                          <a:spcPts val="0"/>
                        </a:spcAft>
                      </a:pPr>
                      <a:r>
                        <a:rPr lang="en-US" sz="1400" dirty="0">
                          <a:effectLst/>
                        </a:rPr>
                        <a:t>Accounts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Goods Sold</a:t>
                      </a:r>
                    </a:p>
                    <a:p>
                      <a:pPr marL="0" marR="0" algn="ctr">
                        <a:spcBef>
                          <a:spcPts val="0"/>
                        </a:spcBef>
                        <a:spcAft>
                          <a:spcPts val="0"/>
                        </a:spcAft>
                      </a:pPr>
                      <a:r>
                        <a:rPr lang="en-US" sz="1400" b="1" dirty="0">
                          <a:effectLst/>
                        </a:rPr>
                        <a:t>Cr. </a:t>
                      </a:r>
                      <a:r>
                        <a:rPr lang="en-US" sz="1400" dirty="0">
                          <a:effectLst/>
                        </a:rPr>
                        <a:t>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extLst>
                  <a:ext uri="{0D108BD9-81ED-4DB2-BD59-A6C34878D82A}">
                    <a16:rowId xmlns:a16="http://schemas.microsoft.com/office/drawing/2014/main" val="1965605715"/>
                  </a:ext>
                </a:extLst>
              </a:tr>
              <a:tr h="190500">
                <a:tc>
                  <a:txBody>
                    <a:bodyPr/>
                    <a:lstStyle/>
                    <a:p>
                      <a:pPr marL="0" marR="0" algn="ct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12656501"/>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88487565"/>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10458040"/>
                  </a:ext>
                </a:extLst>
              </a:tr>
              <a:tr h="190500">
                <a:tc>
                  <a:txBody>
                    <a:bodyPr/>
                    <a:lstStyle/>
                    <a:p>
                      <a:pPr marL="0" marR="0" algn="ct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dirty="0">
                          <a:solidFill>
                            <a:schemeClr val="tx1"/>
                          </a:solidFill>
                          <a:effectLst/>
                        </a:rPr>
                        <a:t> </a:t>
                      </a: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14874733"/>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86036916"/>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97842721"/>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533205213"/>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017277258"/>
                  </a:ext>
                </a:extLst>
              </a:tr>
              <a:tr h="1905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965964888"/>
                  </a:ext>
                </a:extLst>
              </a:tr>
              <a:tr h="1905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883321071"/>
                  </a:ext>
                </a:extLst>
              </a:tr>
            </a:tbl>
          </a:graphicData>
        </a:graphic>
      </p:graphicFrame>
      <p:sp>
        <p:nvSpPr>
          <p:cNvPr id="6" name="TextBox 5">
            <a:extLst>
              <a:ext uri="{FF2B5EF4-FFF2-40B4-BE49-F238E27FC236}">
                <a16:creationId xmlns:a16="http://schemas.microsoft.com/office/drawing/2014/main" id="{B3CF0E53-BBA4-4DDF-862E-FC030A7F7444}"/>
              </a:ext>
            </a:extLst>
          </p:cNvPr>
          <p:cNvSpPr txBox="1"/>
          <p:nvPr/>
        </p:nvSpPr>
        <p:spPr>
          <a:xfrm>
            <a:off x="842913" y="4288493"/>
            <a:ext cx="632298" cy="307777"/>
          </a:xfrm>
          <a:prstGeom prst="rect">
            <a:avLst/>
          </a:prstGeom>
          <a:noFill/>
        </p:spPr>
        <p:txBody>
          <a:bodyPr wrap="square" rtlCol="0">
            <a:spAutoFit/>
          </a:bodyPr>
          <a:lstStyle/>
          <a:p>
            <a:r>
              <a:rPr lang="en-US" sz="1400" dirty="0"/>
              <a:t>July 8</a:t>
            </a:r>
          </a:p>
        </p:txBody>
      </p:sp>
      <p:sp>
        <p:nvSpPr>
          <p:cNvPr id="7" name="TextBox 6">
            <a:extLst>
              <a:ext uri="{FF2B5EF4-FFF2-40B4-BE49-F238E27FC236}">
                <a16:creationId xmlns:a16="http://schemas.microsoft.com/office/drawing/2014/main" id="{EBE729B3-579B-45E6-954C-A62BBB7BAC83}"/>
              </a:ext>
            </a:extLst>
          </p:cNvPr>
          <p:cNvSpPr txBox="1"/>
          <p:nvPr/>
        </p:nvSpPr>
        <p:spPr>
          <a:xfrm>
            <a:off x="1466334" y="4285188"/>
            <a:ext cx="1747732" cy="307777"/>
          </a:xfrm>
          <a:prstGeom prst="rect">
            <a:avLst/>
          </a:prstGeom>
          <a:noFill/>
        </p:spPr>
        <p:txBody>
          <a:bodyPr wrap="square" rtlCol="0">
            <a:spAutoFit/>
          </a:bodyPr>
          <a:lstStyle/>
          <a:p>
            <a:r>
              <a:rPr lang="en-US" sz="1400" dirty="0"/>
              <a:t>Wichita Enterprises</a:t>
            </a:r>
          </a:p>
        </p:txBody>
      </p:sp>
      <p:sp>
        <p:nvSpPr>
          <p:cNvPr id="8" name="TextBox 7">
            <a:extLst>
              <a:ext uri="{FF2B5EF4-FFF2-40B4-BE49-F238E27FC236}">
                <a16:creationId xmlns:a16="http://schemas.microsoft.com/office/drawing/2014/main" id="{0BB65691-8B8E-49FB-8A37-C96C9DEA5C1A}"/>
              </a:ext>
            </a:extLst>
          </p:cNvPr>
          <p:cNvSpPr txBox="1"/>
          <p:nvPr/>
        </p:nvSpPr>
        <p:spPr>
          <a:xfrm>
            <a:off x="3917071" y="4308859"/>
            <a:ext cx="749033" cy="307777"/>
          </a:xfrm>
          <a:prstGeom prst="rect">
            <a:avLst/>
          </a:prstGeom>
          <a:noFill/>
        </p:spPr>
        <p:txBody>
          <a:bodyPr wrap="square" rtlCol="0">
            <a:spAutoFit/>
          </a:bodyPr>
          <a:lstStyle/>
          <a:p>
            <a:r>
              <a:rPr lang="en-US" sz="1400" dirty="0"/>
              <a:t>11,858</a:t>
            </a:r>
          </a:p>
        </p:txBody>
      </p:sp>
      <p:sp>
        <p:nvSpPr>
          <p:cNvPr id="9" name="TextBox 8">
            <a:extLst>
              <a:ext uri="{FF2B5EF4-FFF2-40B4-BE49-F238E27FC236}">
                <a16:creationId xmlns:a16="http://schemas.microsoft.com/office/drawing/2014/main" id="{F6D173AC-9BDE-4D41-8F5D-4E35638CDF33}"/>
              </a:ext>
            </a:extLst>
          </p:cNvPr>
          <p:cNvSpPr txBox="1"/>
          <p:nvPr/>
        </p:nvSpPr>
        <p:spPr>
          <a:xfrm>
            <a:off x="4933798" y="4308859"/>
            <a:ext cx="632298" cy="307777"/>
          </a:xfrm>
          <a:prstGeom prst="rect">
            <a:avLst/>
          </a:prstGeom>
          <a:noFill/>
        </p:spPr>
        <p:txBody>
          <a:bodyPr wrap="square" rtlCol="0">
            <a:spAutoFit/>
          </a:bodyPr>
          <a:lstStyle/>
          <a:p>
            <a:r>
              <a:rPr lang="en-US" sz="1400" dirty="0"/>
              <a:t>242</a:t>
            </a:r>
          </a:p>
        </p:txBody>
      </p:sp>
      <p:sp>
        <p:nvSpPr>
          <p:cNvPr id="10" name="TextBox 9">
            <a:extLst>
              <a:ext uri="{FF2B5EF4-FFF2-40B4-BE49-F238E27FC236}">
                <a16:creationId xmlns:a16="http://schemas.microsoft.com/office/drawing/2014/main" id="{0808375C-E2A5-4291-A291-2B941B09B009}"/>
              </a:ext>
            </a:extLst>
          </p:cNvPr>
          <p:cNvSpPr txBox="1"/>
          <p:nvPr/>
        </p:nvSpPr>
        <p:spPr>
          <a:xfrm>
            <a:off x="6627611" y="4318622"/>
            <a:ext cx="749033" cy="307777"/>
          </a:xfrm>
          <a:prstGeom prst="rect">
            <a:avLst/>
          </a:prstGeom>
          <a:noFill/>
        </p:spPr>
        <p:txBody>
          <a:bodyPr wrap="square" rtlCol="0">
            <a:spAutoFit/>
          </a:bodyPr>
          <a:lstStyle/>
          <a:p>
            <a:r>
              <a:rPr lang="en-US" sz="1400" dirty="0"/>
              <a:t>12,100</a:t>
            </a:r>
          </a:p>
        </p:txBody>
      </p:sp>
      <p:sp>
        <p:nvSpPr>
          <p:cNvPr id="12" name="TextBox 11">
            <a:extLst>
              <a:ext uri="{FF2B5EF4-FFF2-40B4-BE49-F238E27FC236}">
                <a16:creationId xmlns:a16="http://schemas.microsoft.com/office/drawing/2014/main" id="{FCCEC1A8-F96E-4DFB-B0DE-C8497360FB02}"/>
              </a:ext>
            </a:extLst>
          </p:cNvPr>
          <p:cNvSpPr txBox="1"/>
          <p:nvPr/>
        </p:nvSpPr>
        <p:spPr>
          <a:xfrm>
            <a:off x="996557" y="4506654"/>
            <a:ext cx="632298" cy="307777"/>
          </a:xfrm>
          <a:prstGeom prst="rect">
            <a:avLst/>
          </a:prstGeom>
          <a:noFill/>
        </p:spPr>
        <p:txBody>
          <a:bodyPr wrap="square" rtlCol="0">
            <a:spAutoFit/>
          </a:bodyPr>
          <a:lstStyle/>
          <a:p>
            <a:r>
              <a:rPr lang="en-US" sz="1400" dirty="0"/>
              <a:t>9</a:t>
            </a:r>
          </a:p>
        </p:txBody>
      </p:sp>
      <p:sp>
        <p:nvSpPr>
          <p:cNvPr id="13" name="TextBox 12">
            <a:extLst>
              <a:ext uri="{FF2B5EF4-FFF2-40B4-BE49-F238E27FC236}">
                <a16:creationId xmlns:a16="http://schemas.microsoft.com/office/drawing/2014/main" id="{156E019B-41AD-4A1C-8743-E16D5BA2B419}"/>
              </a:ext>
            </a:extLst>
          </p:cNvPr>
          <p:cNvSpPr txBox="1"/>
          <p:nvPr/>
        </p:nvSpPr>
        <p:spPr>
          <a:xfrm>
            <a:off x="1478724" y="4538985"/>
            <a:ext cx="1653202" cy="307777"/>
          </a:xfrm>
          <a:prstGeom prst="rect">
            <a:avLst/>
          </a:prstGeom>
          <a:noFill/>
        </p:spPr>
        <p:txBody>
          <a:bodyPr wrap="square" rtlCol="0">
            <a:spAutoFit/>
          </a:bodyPr>
          <a:lstStyle/>
          <a:p>
            <a:r>
              <a:rPr lang="en-US" sz="1400" dirty="0"/>
              <a:t>Unearned Revenue</a:t>
            </a:r>
          </a:p>
        </p:txBody>
      </p:sp>
      <p:sp>
        <p:nvSpPr>
          <p:cNvPr id="14" name="TextBox 13">
            <a:extLst>
              <a:ext uri="{FF2B5EF4-FFF2-40B4-BE49-F238E27FC236}">
                <a16:creationId xmlns:a16="http://schemas.microsoft.com/office/drawing/2014/main" id="{F524CD67-4D8F-4AA7-B73F-9F33862078B5}"/>
              </a:ext>
            </a:extLst>
          </p:cNvPr>
          <p:cNvSpPr txBox="1"/>
          <p:nvPr/>
        </p:nvSpPr>
        <p:spPr>
          <a:xfrm>
            <a:off x="4003001" y="4521294"/>
            <a:ext cx="632298" cy="307777"/>
          </a:xfrm>
          <a:prstGeom prst="rect">
            <a:avLst/>
          </a:prstGeom>
          <a:noFill/>
        </p:spPr>
        <p:txBody>
          <a:bodyPr wrap="square" rtlCol="0">
            <a:spAutoFit/>
          </a:bodyPr>
          <a:lstStyle/>
          <a:p>
            <a:r>
              <a:rPr lang="en-US" sz="1400" dirty="0"/>
              <a:t>7,000</a:t>
            </a:r>
          </a:p>
        </p:txBody>
      </p:sp>
      <p:sp>
        <p:nvSpPr>
          <p:cNvPr id="15" name="TextBox 14">
            <a:extLst>
              <a:ext uri="{FF2B5EF4-FFF2-40B4-BE49-F238E27FC236}">
                <a16:creationId xmlns:a16="http://schemas.microsoft.com/office/drawing/2014/main" id="{3923B269-DD72-4DFE-85CF-1CD06A3B8C48}"/>
              </a:ext>
            </a:extLst>
          </p:cNvPr>
          <p:cNvSpPr txBox="1"/>
          <p:nvPr/>
        </p:nvSpPr>
        <p:spPr>
          <a:xfrm>
            <a:off x="9260184" y="4538985"/>
            <a:ext cx="632298" cy="307777"/>
          </a:xfrm>
          <a:prstGeom prst="rect">
            <a:avLst/>
          </a:prstGeom>
          <a:noFill/>
        </p:spPr>
        <p:txBody>
          <a:bodyPr wrap="square" rtlCol="0">
            <a:spAutoFit/>
          </a:bodyPr>
          <a:lstStyle/>
          <a:p>
            <a:r>
              <a:rPr lang="en-US" sz="1400" dirty="0"/>
              <a:t>7,000</a:t>
            </a:r>
          </a:p>
        </p:txBody>
      </p:sp>
      <p:sp>
        <p:nvSpPr>
          <p:cNvPr id="16" name="TextBox 15">
            <a:extLst>
              <a:ext uri="{FF2B5EF4-FFF2-40B4-BE49-F238E27FC236}">
                <a16:creationId xmlns:a16="http://schemas.microsoft.com/office/drawing/2014/main" id="{CF5076C7-0ECA-4767-B637-EF5CEB43494B}"/>
              </a:ext>
            </a:extLst>
          </p:cNvPr>
          <p:cNvSpPr txBox="1"/>
          <p:nvPr/>
        </p:nvSpPr>
        <p:spPr>
          <a:xfrm>
            <a:off x="930659" y="4740992"/>
            <a:ext cx="409778" cy="307777"/>
          </a:xfrm>
          <a:prstGeom prst="rect">
            <a:avLst/>
          </a:prstGeom>
          <a:noFill/>
        </p:spPr>
        <p:txBody>
          <a:bodyPr wrap="square" rtlCol="0">
            <a:spAutoFit/>
          </a:bodyPr>
          <a:lstStyle/>
          <a:p>
            <a:r>
              <a:rPr lang="en-US" sz="1400" dirty="0"/>
              <a:t>15</a:t>
            </a:r>
          </a:p>
        </p:txBody>
      </p:sp>
      <p:sp>
        <p:nvSpPr>
          <p:cNvPr id="17" name="TextBox 16">
            <a:extLst>
              <a:ext uri="{FF2B5EF4-FFF2-40B4-BE49-F238E27FC236}">
                <a16:creationId xmlns:a16="http://schemas.microsoft.com/office/drawing/2014/main" id="{7AA8F2DB-FE40-40CF-8E8F-D861F7281292}"/>
              </a:ext>
            </a:extLst>
          </p:cNvPr>
          <p:cNvSpPr txBox="1"/>
          <p:nvPr/>
        </p:nvSpPr>
        <p:spPr>
          <a:xfrm>
            <a:off x="4018823" y="4732827"/>
            <a:ext cx="834425" cy="307777"/>
          </a:xfrm>
          <a:prstGeom prst="rect">
            <a:avLst/>
          </a:prstGeom>
          <a:noFill/>
        </p:spPr>
        <p:txBody>
          <a:bodyPr wrap="square" rtlCol="0">
            <a:spAutoFit/>
          </a:bodyPr>
          <a:lstStyle/>
          <a:p>
            <a:r>
              <a:rPr lang="en-US" sz="1400" dirty="0"/>
              <a:t>1,038</a:t>
            </a:r>
          </a:p>
        </p:txBody>
      </p:sp>
      <p:sp>
        <p:nvSpPr>
          <p:cNvPr id="18" name="TextBox 17">
            <a:extLst>
              <a:ext uri="{FF2B5EF4-FFF2-40B4-BE49-F238E27FC236}">
                <a16:creationId xmlns:a16="http://schemas.microsoft.com/office/drawing/2014/main" id="{4CD55F2C-45BC-40A7-9847-DF3606EF4EEF}"/>
              </a:ext>
            </a:extLst>
          </p:cNvPr>
          <p:cNvSpPr txBox="1"/>
          <p:nvPr/>
        </p:nvSpPr>
        <p:spPr>
          <a:xfrm>
            <a:off x="7542983" y="4740991"/>
            <a:ext cx="834425" cy="307777"/>
          </a:xfrm>
          <a:prstGeom prst="rect">
            <a:avLst/>
          </a:prstGeom>
          <a:noFill/>
        </p:spPr>
        <p:txBody>
          <a:bodyPr wrap="square" rtlCol="0">
            <a:spAutoFit/>
          </a:bodyPr>
          <a:lstStyle/>
          <a:p>
            <a:r>
              <a:rPr lang="en-US" sz="1400" dirty="0"/>
              <a:t>1,000</a:t>
            </a:r>
          </a:p>
        </p:txBody>
      </p:sp>
      <p:sp>
        <p:nvSpPr>
          <p:cNvPr id="19" name="TextBox 18">
            <a:extLst>
              <a:ext uri="{FF2B5EF4-FFF2-40B4-BE49-F238E27FC236}">
                <a16:creationId xmlns:a16="http://schemas.microsoft.com/office/drawing/2014/main" id="{24E386AB-F311-4E80-AA9F-D7681A70C028}"/>
              </a:ext>
            </a:extLst>
          </p:cNvPr>
          <p:cNvSpPr txBox="1"/>
          <p:nvPr/>
        </p:nvSpPr>
        <p:spPr>
          <a:xfrm>
            <a:off x="8648570" y="4742554"/>
            <a:ext cx="834425" cy="307777"/>
          </a:xfrm>
          <a:prstGeom prst="rect">
            <a:avLst/>
          </a:prstGeom>
          <a:noFill/>
        </p:spPr>
        <p:txBody>
          <a:bodyPr wrap="square" rtlCol="0">
            <a:spAutoFit/>
          </a:bodyPr>
          <a:lstStyle/>
          <a:p>
            <a:r>
              <a:rPr lang="en-US" sz="1400" dirty="0"/>
              <a:t>38</a:t>
            </a:r>
          </a:p>
        </p:txBody>
      </p:sp>
      <p:sp>
        <p:nvSpPr>
          <p:cNvPr id="20" name="TextBox 19">
            <a:extLst>
              <a:ext uri="{FF2B5EF4-FFF2-40B4-BE49-F238E27FC236}">
                <a16:creationId xmlns:a16="http://schemas.microsoft.com/office/drawing/2014/main" id="{7706098E-EE36-43E4-A4E1-FE8FD3126ECA}"/>
              </a:ext>
            </a:extLst>
          </p:cNvPr>
          <p:cNvSpPr txBox="1"/>
          <p:nvPr/>
        </p:nvSpPr>
        <p:spPr>
          <a:xfrm>
            <a:off x="10260948" y="4744153"/>
            <a:ext cx="834425" cy="307777"/>
          </a:xfrm>
          <a:prstGeom prst="rect">
            <a:avLst/>
          </a:prstGeom>
          <a:noFill/>
        </p:spPr>
        <p:txBody>
          <a:bodyPr wrap="square" rtlCol="0">
            <a:spAutoFit/>
          </a:bodyPr>
          <a:lstStyle/>
          <a:p>
            <a:r>
              <a:rPr lang="en-US" sz="1400" dirty="0"/>
              <a:t>500</a:t>
            </a:r>
          </a:p>
        </p:txBody>
      </p:sp>
      <p:sp>
        <p:nvSpPr>
          <p:cNvPr id="21" name="TextBox 20">
            <a:extLst>
              <a:ext uri="{FF2B5EF4-FFF2-40B4-BE49-F238E27FC236}">
                <a16:creationId xmlns:a16="http://schemas.microsoft.com/office/drawing/2014/main" id="{F1D50E2B-794E-4360-9374-EC2FD7F22A9B}"/>
              </a:ext>
            </a:extLst>
          </p:cNvPr>
          <p:cNvSpPr txBox="1"/>
          <p:nvPr/>
        </p:nvSpPr>
        <p:spPr>
          <a:xfrm>
            <a:off x="930659" y="4972026"/>
            <a:ext cx="834425" cy="307777"/>
          </a:xfrm>
          <a:prstGeom prst="rect">
            <a:avLst/>
          </a:prstGeom>
          <a:noFill/>
        </p:spPr>
        <p:txBody>
          <a:bodyPr wrap="square" rtlCol="0">
            <a:spAutoFit/>
          </a:bodyPr>
          <a:lstStyle/>
          <a:p>
            <a:r>
              <a:rPr lang="en-US" sz="1400" dirty="0"/>
              <a:t>16</a:t>
            </a:r>
          </a:p>
        </p:txBody>
      </p:sp>
      <p:sp>
        <p:nvSpPr>
          <p:cNvPr id="22" name="TextBox 21">
            <a:extLst>
              <a:ext uri="{FF2B5EF4-FFF2-40B4-BE49-F238E27FC236}">
                <a16:creationId xmlns:a16="http://schemas.microsoft.com/office/drawing/2014/main" id="{A2B694DA-326A-4F8D-88D9-C93695CBAC5C}"/>
              </a:ext>
            </a:extLst>
          </p:cNvPr>
          <p:cNvSpPr txBox="1"/>
          <p:nvPr/>
        </p:nvSpPr>
        <p:spPr>
          <a:xfrm>
            <a:off x="1475211" y="4939645"/>
            <a:ext cx="1554531" cy="307777"/>
          </a:xfrm>
          <a:prstGeom prst="rect">
            <a:avLst/>
          </a:prstGeom>
          <a:noFill/>
        </p:spPr>
        <p:txBody>
          <a:bodyPr wrap="square" rtlCol="0">
            <a:spAutoFit/>
          </a:bodyPr>
          <a:lstStyle/>
          <a:p>
            <a:r>
              <a:rPr lang="en-US" sz="1400" dirty="0"/>
              <a:t>Quail Creek Co</a:t>
            </a:r>
            <a:r>
              <a:rPr lang="en-US" sz="1400" b="1" dirty="0">
                <a:solidFill>
                  <a:schemeClr val="accent2"/>
                </a:solidFill>
              </a:rPr>
              <a:t>.</a:t>
            </a:r>
          </a:p>
        </p:txBody>
      </p:sp>
      <p:sp>
        <p:nvSpPr>
          <p:cNvPr id="23" name="TextBox 22">
            <a:extLst>
              <a:ext uri="{FF2B5EF4-FFF2-40B4-BE49-F238E27FC236}">
                <a16:creationId xmlns:a16="http://schemas.microsoft.com/office/drawing/2014/main" id="{5128D143-F077-4C3D-A16E-0847027586B3}"/>
              </a:ext>
            </a:extLst>
          </p:cNvPr>
          <p:cNvSpPr txBox="1"/>
          <p:nvPr/>
        </p:nvSpPr>
        <p:spPr>
          <a:xfrm>
            <a:off x="4028582" y="4939644"/>
            <a:ext cx="834425" cy="307777"/>
          </a:xfrm>
          <a:prstGeom prst="rect">
            <a:avLst/>
          </a:prstGeom>
          <a:noFill/>
        </p:spPr>
        <p:txBody>
          <a:bodyPr wrap="square" rtlCol="0">
            <a:spAutoFit/>
          </a:bodyPr>
          <a:lstStyle/>
          <a:p>
            <a:r>
              <a:rPr lang="en-US" sz="1400" dirty="0"/>
              <a:t>9,500</a:t>
            </a:r>
          </a:p>
        </p:txBody>
      </p:sp>
      <p:sp>
        <p:nvSpPr>
          <p:cNvPr id="24" name="TextBox 23">
            <a:extLst>
              <a:ext uri="{FF2B5EF4-FFF2-40B4-BE49-F238E27FC236}">
                <a16:creationId xmlns:a16="http://schemas.microsoft.com/office/drawing/2014/main" id="{4026BDE8-A116-4DCD-90E5-A399D56EBF3B}"/>
              </a:ext>
            </a:extLst>
          </p:cNvPr>
          <p:cNvSpPr txBox="1"/>
          <p:nvPr/>
        </p:nvSpPr>
        <p:spPr>
          <a:xfrm>
            <a:off x="6743675" y="4954548"/>
            <a:ext cx="834425" cy="307777"/>
          </a:xfrm>
          <a:prstGeom prst="rect">
            <a:avLst/>
          </a:prstGeom>
          <a:noFill/>
        </p:spPr>
        <p:txBody>
          <a:bodyPr wrap="square" rtlCol="0">
            <a:spAutoFit/>
          </a:bodyPr>
          <a:lstStyle/>
          <a:p>
            <a:r>
              <a:rPr lang="en-US" sz="1400" dirty="0"/>
              <a:t>9,500</a:t>
            </a:r>
          </a:p>
        </p:txBody>
      </p:sp>
      <p:sp>
        <p:nvSpPr>
          <p:cNvPr id="4" name="Rectangle 3">
            <a:extLst>
              <a:ext uri="{FF2B5EF4-FFF2-40B4-BE49-F238E27FC236}">
                <a16:creationId xmlns:a16="http://schemas.microsoft.com/office/drawing/2014/main" id="{466EC601-326F-4A80-AB29-40A379999E73}"/>
              </a:ext>
            </a:extLst>
          </p:cNvPr>
          <p:cNvSpPr/>
          <p:nvPr/>
        </p:nvSpPr>
        <p:spPr>
          <a:xfrm>
            <a:off x="485770" y="1062477"/>
            <a:ext cx="12363855" cy="1815882"/>
          </a:xfrm>
          <a:prstGeom prst="rect">
            <a:avLst/>
          </a:prstGeom>
        </p:spPr>
        <p:txBody>
          <a:bodyPr wrap="square">
            <a:spAutoFit/>
          </a:bodyPr>
          <a:lstStyle/>
          <a:p>
            <a:pPr marL="114300" marR="0" indent="-114300">
              <a:spcBef>
                <a:spcPts val="0"/>
              </a:spcBef>
              <a:spcAft>
                <a:spcPts val="0"/>
              </a:spcAft>
            </a:pPr>
            <a:r>
              <a:rPr lang="en-US" sz="1600" dirty="0">
                <a:latin typeface="Times" panose="02020603050405020304" pitchFamily="18" charset="0"/>
                <a:ea typeface="MS Mincho" panose="02020609040205080304" pitchFamily="49" charset="-128"/>
                <a:cs typeface="Times New Roman" panose="02020603050405020304" pitchFamily="18" charset="0"/>
              </a:rPr>
              <a:t>• Made a $3,900 sale to Santa Fe, Inc. on July 16. The customer (not a retail customer) made a partial payment of $2,000 of the invoice, </a:t>
            </a:r>
          </a:p>
          <a:p>
            <a:pPr marL="114300" marR="0" indent="-114300">
              <a:spcBef>
                <a:spcPts val="0"/>
              </a:spcBef>
              <a:spcAft>
                <a:spcPts val="0"/>
              </a:spcAft>
            </a:pPr>
            <a:r>
              <a:rPr lang="en-US" sz="1600" dirty="0">
                <a:latin typeface="Times" panose="02020603050405020304" pitchFamily="18" charset="0"/>
                <a:ea typeface="MS Mincho" panose="02020609040205080304" pitchFamily="49" charset="-128"/>
                <a:cs typeface="Times New Roman" panose="02020603050405020304" pitchFamily="18" charset="0"/>
              </a:rPr>
              <a:t>   and agreed to pay the balance on account.  Our Company credit terms are 2/10, n/30. Cost of merchandise is $2,496.</a:t>
            </a:r>
          </a:p>
          <a:p>
            <a:pPr marL="114300" marR="0" indent="-114300">
              <a:spcBef>
                <a:spcPts val="0"/>
              </a:spcBef>
              <a:spcAft>
                <a:spcPts val="0"/>
              </a:spcAft>
            </a:pPr>
            <a:r>
              <a:rPr lang="en-US" sz="1600" dirty="0">
                <a:latin typeface="Times" panose="02020603050405020304" pitchFamily="18" charset="0"/>
                <a:ea typeface="MS Mincho" panose="02020609040205080304" pitchFamily="49" charset="-128"/>
                <a:cs typeface="Times New Roman" panose="02020603050405020304" pitchFamily="18" charset="0"/>
              </a:rPr>
              <a:t> </a:t>
            </a:r>
          </a:p>
          <a:p>
            <a:pPr marL="114300" marR="0" indent="-114300">
              <a:spcBef>
                <a:spcPts val="0"/>
              </a:spcBef>
              <a:spcAft>
                <a:spcPts val="0"/>
              </a:spcAft>
            </a:pPr>
            <a:r>
              <a:rPr lang="en-US" sz="1600" b="1" dirty="0">
                <a:solidFill>
                  <a:srgbClr val="FF6600"/>
                </a:solidFill>
                <a:latin typeface="Times" panose="02020603050405020304" pitchFamily="18" charset="0"/>
                <a:ea typeface="MS Mincho" panose="02020609040205080304" pitchFamily="49" charset="-128"/>
                <a:cs typeface="Times New Roman" panose="02020603050405020304" pitchFamily="18" charset="0"/>
              </a:rPr>
              <a:t>   Note:  If a transaction involves any cash receipt, the entire transaction is recorded in the cash receipts journal.  Also note that the </a:t>
            </a:r>
          </a:p>
          <a:p>
            <a:pPr marL="114300" marR="0" indent="-114300">
              <a:spcBef>
                <a:spcPts val="0"/>
              </a:spcBef>
              <a:spcAft>
                <a:spcPts val="0"/>
              </a:spcAft>
            </a:pPr>
            <a:r>
              <a:rPr lang="en-US" sz="1600" b="1" dirty="0">
                <a:solidFill>
                  <a:srgbClr val="FF6600"/>
                </a:solidFill>
                <a:latin typeface="Times" panose="02020603050405020304" pitchFamily="18" charset="0"/>
                <a:ea typeface="MS Mincho" panose="02020609040205080304" pitchFamily="49" charset="-128"/>
                <a:cs typeface="Times New Roman" panose="02020603050405020304" pitchFamily="18" charset="0"/>
              </a:rPr>
              <a:t>   non-retail customer is receiving a discount on the partial payment.</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1600" b="1" dirty="0">
                <a:solidFill>
                  <a:srgbClr val="FF6600"/>
                </a:solidFill>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1600" b="1" dirty="0">
                <a:solidFill>
                  <a:srgbClr val="FF6600"/>
                </a:solidFill>
                <a:latin typeface="Times" panose="02020603050405020304" pitchFamily="18" charset="0"/>
                <a:ea typeface="MS Mincho" panose="02020609040205080304" pitchFamily="49" charset="-128"/>
                <a:cs typeface="Times New Roman" panose="02020603050405020304" pitchFamily="18" charset="0"/>
              </a:rPr>
              <a:t>   It is necessary to use two lines to record this transaction.</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25" name="TextBox 24">
            <a:extLst>
              <a:ext uri="{FF2B5EF4-FFF2-40B4-BE49-F238E27FC236}">
                <a16:creationId xmlns:a16="http://schemas.microsoft.com/office/drawing/2014/main" id="{C8DB0D5F-6396-43D6-A509-721B9500F06C}"/>
              </a:ext>
            </a:extLst>
          </p:cNvPr>
          <p:cNvSpPr txBox="1"/>
          <p:nvPr/>
        </p:nvSpPr>
        <p:spPr>
          <a:xfrm>
            <a:off x="948166" y="5169351"/>
            <a:ext cx="834425" cy="307777"/>
          </a:xfrm>
          <a:prstGeom prst="rect">
            <a:avLst/>
          </a:prstGeom>
          <a:noFill/>
        </p:spPr>
        <p:txBody>
          <a:bodyPr wrap="square" rtlCol="0">
            <a:spAutoFit/>
          </a:bodyPr>
          <a:lstStyle/>
          <a:p>
            <a:r>
              <a:rPr lang="en-US" sz="1400" b="1" dirty="0">
                <a:solidFill>
                  <a:schemeClr val="accent2"/>
                </a:solidFill>
              </a:rPr>
              <a:t>16</a:t>
            </a:r>
          </a:p>
        </p:txBody>
      </p:sp>
      <p:sp>
        <p:nvSpPr>
          <p:cNvPr id="26" name="TextBox 25">
            <a:extLst>
              <a:ext uri="{FF2B5EF4-FFF2-40B4-BE49-F238E27FC236}">
                <a16:creationId xmlns:a16="http://schemas.microsoft.com/office/drawing/2014/main" id="{C334DB6E-D9A3-4C27-9E45-234D48FF825A}"/>
              </a:ext>
            </a:extLst>
          </p:cNvPr>
          <p:cNvSpPr txBox="1"/>
          <p:nvPr/>
        </p:nvSpPr>
        <p:spPr>
          <a:xfrm>
            <a:off x="1475211" y="5169863"/>
            <a:ext cx="1503071" cy="307777"/>
          </a:xfrm>
          <a:prstGeom prst="rect">
            <a:avLst/>
          </a:prstGeom>
          <a:noFill/>
        </p:spPr>
        <p:txBody>
          <a:bodyPr wrap="square" rtlCol="0">
            <a:spAutoFit/>
          </a:bodyPr>
          <a:lstStyle/>
          <a:p>
            <a:r>
              <a:rPr lang="en-US" sz="1400" b="1" dirty="0">
                <a:solidFill>
                  <a:schemeClr val="accent2"/>
                </a:solidFill>
              </a:rPr>
              <a:t>Santa Fe, Inc.</a:t>
            </a:r>
          </a:p>
        </p:txBody>
      </p:sp>
      <p:sp>
        <p:nvSpPr>
          <p:cNvPr id="27" name="TextBox 26">
            <a:extLst>
              <a:ext uri="{FF2B5EF4-FFF2-40B4-BE49-F238E27FC236}">
                <a16:creationId xmlns:a16="http://schemas.microsoft.com/office/drawing/2014/main" id="{A71014FF-F00E-45D3-B366-EE0B70FADDC6}"/>
              </a:ext>
            </a:extLst>
          </p:cNvPr>
          <p:cNvSpPr txBox="1"/>
          <p:nvPr/>
        </p:nvSpPr>
        <p:spPr>
          <a:xfrm>
            <a:off x="4004913" y="5145953"/>
            <a:ext cx="1503071" cy="307777"/>
          </a:xfrm>
          <a:prstGeom prst="rect">
            <a:avLst/>
          </a:prstGeom>
          <a:noFill/>
        </p:spPr>
        <p:txBody>
          <a:bodyPr wrap="square" rtlCol="0">
            <a:spAutoFit/>
          </a:bodyPr>
          <a:lstStyle/>
          <a:p>
            <a:r>
              <a:rPr lang="en-US" sz="1400" b="1" dirty="0">
                <a:solidFill>
                  <a:schemeClr val="accent2"/>
                </a:solidFill>
              </a:rPr>
              <a:t>1,960</a:t>
            </a:r>
          </a:p>
        </p:txBody>
      </p:sp>
      <p:sp>
        <p:nvSpPr>
          <p:cNvPr id="28" name="TextBox 27">
            <a:extLst>
              <a:ext uri="{FF2B5EF4-FFF2-40B4-BE49-F238E27FC236}">
                <a16:creationId xmlns:a16="http://schemas.microsoft.com/office/drawing/2014/main" id="{5B5AF051-37A9-4393-9936-6C8BEFA5DADB}"/>
              </a:ext>
            </a:extLst>
          </p:cNvPr>
          <p:cNvSpPr txBox="1"/>
          <p:nvPr/>
        </p:nvSpPr>
        <p:spPr>
          <a:xfrm>
            <a:off x="5050937" y="5145953"/>
            <a:ext cx="1503071" cy="307777"/>
          </a:xfrm>
          <a:prstGeom prst="rect">
            <a:avLst/>
          </a:prstGeom>
          <a:noFill/>
        </p:spPr>
        <p:txBody>
          <a:bodyPr wrap="square" rtlCol="0">
            <a:spAutoFit/>
          </a:bodyPr>
          <a:lstStyle/>
          <a:p>
            <a:r>
              <a:rPr lang="en-US" sz="1400" b="1" dirty="0">
                <a:solidFill>
                  <a:schemeClr val="accent2"/>
                </a:solidFill>
              </a:rPr>
              <a:t>40</a:t>
            </a:r>
          </a:p>
        </p:txBody>
      </p:sp>
      <p:sp>
        <p:nvSpPr>
          <p:cNvPr id="29" name="TextBox 28">
            <a:extLst>
              <a:ext uri="{FF2B5EF4-FFF2-40B4-BE49-F238E27FC236}">
                <a16:creationId xmlns:a16="http://schemas.microsoft.com/office/drawing/2014/main" id="{62FB3E67-02C3-4DC4-B1DC-155AC6C7444E}"/>
              </a:ext>
            </a:extLst>
          </p:cNvPr>
          <p:cNvSpPr txBox="1"/>
          <p:nvPr/>
        </p:nvSpPr>
        <p:spPr>
          <a:xfrm>
            <a:off x="7554011" y="5157978"/>
            <a:ext cx="1503071" cy="307777"/>
          </a:xfrm>
          <a:prstGeom prst="rect">
            <a:avLst/>
          </a:prstGeom>
          <a:noFill/>
        </p:spPr>
        <p:txBody>
          <a:bodyPr wrap="square" rtlCol="0">
            <a:spAutoFit/>
          </a:bodyPr>
          <a:lstStyle/>
          <a:p>
            <a:r>
              <a:rPr lang="en-US" sz="1400" b="1" dirty="0">
                <a:solidFill>
                  <a:schemeClr val="accent2"/>
                </a:solidFill>
              </a:rPr>
              <a:t>3,900</a:t>
            </a:r>
          </a:p>
        </p:txBody>
      </p:sp>
      <p:sp>
        <p:nvSpPr>
          <p:cNvPr id="30" name="TextBox 29">
            <a:extLst>
              <a:ext uri="{FF2B5EF4-FFF2-40B4-BE49-F238E27FC236}">
                <a16:creationId xmlns:a16="http://schemas.microsoft.com/office/drawing/2014/main" id="{7E3396A4-7615-4536-BE2E-5B104047051D}"/>
              </a:ext>
            </a:extLst>
          </p:cNvPr>
          <p:cNvSpPr txBox="1"/>
          <p:nvPr/>
        </p:nvSpPr>
        <p:spPr>
          <a:xfrm>
            <a:off x="10147303" y="5157977"/>
            <a:ext cx="1503071" cy="307777"/>
          </a:xfrm>
          <a:prstGeom prst="rect">
            <a:avLst/>
          </a:prstGeom>
          <a:noFill/>
        </p:spPr>
        <p:txBody>
          <a:bodyPr wrap="square" rtlCol="0">
            <a:spAutoFit/>
          </a:bodyPr>
          <a:lstStyle/>
          <a:p>
            <a:r>
              <a:rPr lang="en-US" sz="1400" b="1" dirty="0">
                <a:solidFill>
                  <a:schemeClr val="accent2"/>
                </a:solidFill>
              </a:rPr>
              <a:t>2,496</a:t>
            </a:r>
          </a:p>
        </p:txBody>
      </p:sp>
      <p:sp>
        <p:nvSpPr>
          <p:cNvPr id="31" name="TextBox 30">
            <a:extLst>
              <a:ext uri="{FF2B5EF4-FFF2-40B4-BE49-F238E27FC236}">
                <a16:creationId xmlns:a16="http://schemas.microsoft.com/office/drawing/2014/main" id="{776B83B3-1440-43FE-BCC3-E6AB9333E794}"/>
              </a:ext>
            </a:extLst>
          </p:cNvPr>
          <p:cNvSpPr txBox="1"/>
          <p:nvPr/>
        </p:nvSpPr>
        <p:spPr>
          <a:xfrm>
            <a:off x="1462502" y="5366676"/>
            <a:ext cx="1884450" cy="307777"/>
          </a:xfrm>
          <a:prstGeom prst="rect">
            <a:avLst/>
          </a:prstGeom>
          <a:noFill/>
        </p:spPr>
        <p:txBody>
          <a:bodyPr wrap="square" rtlCol="0">
            <a:spAutoFit/>
          </a:bodyPr>
          <a:lstStyle/>
          <a:p>
            <a:r>
              <a:rPr lang="en-US" sz="1400" b="1" dirty="0">
                <a:solidFill>
                  <a:schemeClr val="accent2"/>
                </a:solidFill>
              </a:rPr>
              <a:t>Accounts Receivable</a:t>
            </a:r>
          </a:p>
        </p:txBody>
      </p:sp>
      <p:sp>
        <p:nvSpPr>
          <p:cNvPr id="32" name="TextBox 31">
            <a:extLst>
              <a:ext uri="{FF2B5EF4-FFF2-40B4-BE49-F238E27FC236}">
                <a16:creationId xmlns:a16="http://schemas.microsoft.com/office/drawing/2014/main" id="{4171CD1D-5298-4E8E-A6F3-9F9C714B351A}"/>
              </a:ext>
            </a:extLst>
          </p:cNvPr>
          <p:cNvSpPr txBox="1"/>
          <p:nvPr/>
        </p:nvSpPr>
        <p:spPr>
          <a:xfrm>
            <a:off x="5701726" y="5386714"/>
            <a:ext cx="1503071" cy="307777"/>
          </a:xfrm>
          <a:prstGeom prst="rect">
            <a:avLst/>
          </a:prstGeom>
          <a:noFill/>
        </p:spPr>
        <p:txBody>
          <a:bodyPr wrap="square" rtlCol="0">
            <a:spAutoFit/>
          </a:bodyPr>
          <a:lstStyle/>
          <a:p>
            <a:r>
              <a:rPr lang="en-US" sz="1400" b="1" dirty="0">
                <a:solidFill>
                  <a:schemeClr val="accent2"/>
                </a:solidFill>
              </a:rPr>
              <a:t>1,900</a:t>
            </a:r>
          </a:p>
        </p:txBody>
      </p:sp>
    </p:spTree>
    <p:extLst>
      <p:ext uri="{BB962C8B-B14F-4D97-AF65-F5344CB8AC3E}">
        <p14:creationId xmlns:p14="http://schemas.microsoft.com/office/powerpoint/2010/main" val="396469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0" grpId="0"/>
      <p:bldP spid="31" grpId="0"/>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A04A36C-A95B-408D-AC46-6F53AC85FD9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11774BB-41FA-4EB0-B946-A8320A09F3AC}"/>
              </a:ext>
            </a:extLst>
          </p:cNvPr>
          <p:cNvSpPr/>
          <p:nvPr/>
        </p:nvSpPr>
        <p:spPr>
          <a:xfrm>
            <a:off x="3048000" y="27530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Accounting Systems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ECFC881-B0B9-4F53-B95F-414F8E41D347}"/>
              </a:ext>
            </a:extLst>
          </p:cNvPr>
          <p:cNvSpPr/>
          <p:nvPr/>
        </p:nvSpPr>
        <p:spPr>
          <a:xfrm>
            <a:off x="1215957" y="2439910"/>
            <a:ext cx="10301591" cy="2577629"/>
          </a:xfrm>
          <a:prstGeom prst="rect">
            <a:avLst/>
          </a:prstGeom>
        </p:spPr>
        <p:txBody>
          <a:bodyPr wrap="square">
            <a:spAutoFit/>
          </a:bodyPr>
          <a:lstStyle/>
          <a:p>
            <a:pP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In our previous discussions about recording transactions, we examined the basic elements of an accounting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system.  These were journals, ledgers, and the steps in the accounting cycle.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However, by themselves these would be sufficient for only the smallest businesses.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In practice, more features are regularly used in most accounting systems.  These features can either be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manual or part of accounting software.  We will discuss these features in this learning goal.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0009099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5803CE-D6E8-4F33-874D-77B47EA2B7D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927CB5C-AE8C-4C54-9522-B713D21C6261}"/>
              </a:ext>
            </a:extLst>
          </p:cNvPr>
          <p:cNvSpPr/>
          <p:nvPr/>
        </p:nvSpPr>
        <p:spPr>
          <a:xfrm>
            <a:off x="632298" y="43141"/>
            <a:ext cx="11559702" cy="838691"/>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Cash Receipts Journal</a:t>
            </a:r>
            <a:endParaRPr lang="en-US"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9F62A431-BFA1-45D6-81DC-ACD02438B3CF}"/>
              </a:ext>
            </a:extLst>
          </p:cNvPr>
          <p:cNvGraphicFramePr>
            <a:graphicFrameLocks noGrp="1"/>
          </p:cNvGraphicFramePr>
          <p:nvPr>
            <p:extLst>
              <p:ext uri="{D42A27DB-BD31-4B8C-83A1-F6EECF244321}">
                <p14:modId xmlns:p14="http://schemas.microsoft.com/office/powerpoint/2010/main" val="2071013273"/>
              </p:ext>
            </p:extLst>
          </p:nvPr>
        </p:nvGraphicFramePr>
        <p:xfrm>
          <a:off x="842913" y="3171217"/>
          <a:ext cx="10175132" cy="3098260"/>
        </p:xfrm>
        <a:graphic>
          <a:graphicData uri="http://schemas.openxmlformats.org/drawingml/2006/table">
            <a:tbl>
              <a:tblPr>
                <a:tableStyleId>{5940675A-B579-460E-94D1-54222C63F5DA}</a:tableStyleId>
              </a:tblPr>
              <a:tblGrid>
                <a:gridCol w="636529">
                  <a:extLst>
                    <a:ext uri="{9D8B030D-6E8A-4147-A177-3AD203B41FA5}">
                      <a16:colId xmlns:a16="http://schemas.microsoft.com/office/drawing/2014/main" val="3005237447"/>
                    </a:ext>
                  </a:extLst>
                </a:gridCol>
                <a:gridCol w="1832582">
                  <a:extLst>
                    <a:ext uri="{9D8B030D-6E8A-4147-A177-3AD203B41FA5}">
                      <a16:colId xmlns:a16="http://schemas.microsoft.com/office/drawing/2014/main" val="3736258615"/>
                    </a:ext>
                  </a:extLst>
                </a:gridCol>
                <a:gridCol w="523479">
                  <a:extLst>
                    <a:ext uri="{9D8B030D-6E8A-4147-A177-3AD203B41FA5}">
                      <a16:colId xmlns:a16="http://schemas.microsoft.com/office/drawing/2014/main" val="815011542"/>
                    </a:ext>
                  </a:extLst>
                </a:gridCol>
                <a:gridCol w="799552">
                  <a:extLst>
                    <a:ext uri="{9D8B030D-6E8A-4147-A177-3AD203B41FA5}">
                      <a16:colId xmlns:a16="http://schemas.microsoft.com/office/drawing/2014/main" val="3521510726"/>
                    </a:ext>
                  </a:extLst>
                </a:gridCol>
                <a:gridCol w="868366">
                  <a:extLst>
                    <a:ext uri="{9D8B030D-6E8A-4147-A177-3AD203B41FA5}">
                      <a16:colId xmlns:a16="http://schemas.microsoft.com/office/drawing/2014/main" val="2350697487"/>
                    </a:ext>
                  </a:extLst>
                </a:gridCol>
                <a:gridCol w="931447">
                  <a:extLst>
                    <a:ext uri="{9D8B030D-6E8A-4147-A177-3AD203B41FA5}">
                      <a16:colId xmlns:a16="http://schemas.microsoft.com/office/drawing/2014/main" val="1692240322"/>
                    </a:ext>
                  </a:extLst>
                </a:gridCol>
                <a:gridCol w="976505">
                  <a:extLst>
                    <a:ext uri="{9D8B030D-6E8A-4147-A177-3AD203B41FA5}">
                      <a16:colId xmlns:a16="http://schemas.microsoft.com/office/drawing/2014/main" val="276665482"/>
                    </a:ext>
                  </a:extLst>
                </a:gridCol>
                <a:gridCol w="761051">
                  <a:extLst>
                    <a:ext uri="{9D8B030D-6E8A-4147-A177-3AD203B41FA5}">
                      <a16:colId xmlns:a16="http://schemas.microsoft.com/office/drawing/2014/main" val="1349711436"/>
                    </a:ext>
                  </a:extLst>
                </a:gridCol>
                <a:gridCol w="865910">
                  <a:extLst>
                    <a:ext uri="{9D8B030D-6E8A-4147-A177-3AD203B41FA5}">
                      <a16:colId xmlns:a16="http://schemas.microsoft.com/office/drawing/2014/main" val="3477012014"/>
                    </a:ext>
                  </a:extLst>
                </a:gridCol>
                <a:gridCol w="919396">
                  <a:extLst>
                    <a:ext uri="{9D8B030D-6E8A-4147-A177-3AD203B41FA5}">
                      <a16:colId xmlns:a16="http://schemas.microsoft.com/office/drawing/2014/main" val="3906483009"/>
                    </a:ext>
                  </a:extLst>
                </a:gridCol>
                <a:gridCol w="1060315">
                  <a:extLst>
                    <a:ext uri="{9D8B030D-6E8A-4147-A177-3AD203B41FA5}">
                      <a16:colId xmlns:a16="http://schemas.microsoft.com/office/drawing/2014/main" val="2037937531"/>
                    </a:ext>
                  </a:extLst>
                </a:gridCol>
              </a:tblGrid>
              <a:tr h="324580">
                <a:tc gridSpan="11">
                  <a:txBody>
                    <a:bodyPr/>
                    <a:lstStyle/>
                    <a:p>
                      <a:pPr marL="0" marR="91440" algn="l">
                        <a:lnSpc>
                          <a:spcPts val="1200"/>
                        </a:lnSpc>
                        <a:spcBef>
                          <a:spcPts val="300"/>
                        </a:spcBef>
                        <a:spcAft>
                          <a:spcPts val="0"/>
                        </a:spcAft>
                      </a:pPr>
                      <a:r>
                        <a:rPr lang="en-US" sz="1400" dirty="0">
                          <a:effectLst/>
                        </a:rPr>
                        <a:t>                                                                                                           </a:t>
                      </a:r>
                      <a:r>
                        <a:rPr lang="en-US" sz="1400" b="1" dirty="0">
                          <a:effectLst/>
                        </a:rPr>
                        <a:t>Cash Receipts Journal                                                                                  </a:t>
                      </a:r>
                      <a:r>
                        <a:rPr lang="en-US" sz="1400" dirty="0">
                          <a:effectLst/>
                        </a:rPr>
                        <a:t>page 40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2035944"/>
                  </a:ext>
                </a:extLst>
              </a:tr>
              <a:tr h="0">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indent="130810" algn="ctr">
                        <a:spcBef>
                          <a:spcPts val="0"/>
                        </a:spcBef>
                        <a:spcAft>
                          <a:spcPts val="0"/>
                        </a:spcAft>
                      </a:pPr>
                      <a:r>
                        <a:rPr lang="en-US" sz="1400" b="1" dirty="0">
                          <a:effectLst/>
                        </a:rPr>
                        <a:t>Other Accounts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gridSpan="3">
                  <a:txBody>
                    <a:bodyPr/>
                    <a:lstStyle/>
                    <a:p>
                      <a:pPr marL="0" marR="0" algn="ctr">
                        <a:spcBef>
                          <a:spcPts val="0"/>
                        </a:spcBef>
                        <a:spcAft>
                          <a:spcPts val="0"/>
                        </a:spcAft>
                      </a:pPr>
                      <a:r>
                        <a:rPr lang="en-US" sz="1400" b="1" dirty="0">
                          <a:effectLst/>
                        </a:rPr>
                        <a:t>Debits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400" b="1" dirty="0">
                          <a:effectLst/>
                        </a:rPr>
                        <a:t>Credits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b="1" dirty="0">
                          <a:effectLst/>
                        </a:rPr>
                        <a:t>Dr.  </a:t>
                      </a:r>
                      <a:r>
                        <a:rPr lang="en-US" sz="1400" dirty="0">
                          <a:effectLst/>
                        </a:rPr>
                        <a:t>Cost of</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extLst>
                  <a:ext uri="{0D108BD9-81ED-4DB2-BD59-A6C34878D82A}">
                    <a16:rowId xmlns:a16="http://schemas.microsoft.com/office/drawing/2014/main" val="1959284259"/>
                  </a:ext>
                </a:extLst>
              </a:tr>
              <a:tr h="0">
                <a:tc>
                  <a:txBody>
                    <a:bodyPr/>
                    <a:lstStyle/>
                    <a:p>
                      <a:pPr marL="0" marR="0" indent="3175" algn="ctr">
                        <a:spcBef>
                          <a:spcPts val="0"/>
                        </a:spcBef>
                        <a:spcAft>
                          <a:spcPts val="0"/>
                        </a:spcAft>
                      </a:pPr>
                      <a:r>
                        <a:rPr lang="en-US" sz="1400">
                          <a:effectLst/>
                        </a:rPr>
                        <a:t> </a:t>
                      </a:r>
                    </a:p>
                    <a:p>
                      <a:pPr marL="0" marR="0" indent="3175"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Account </a:t>
                      </a:r>
                    </a:p>
                    <a:p>
                      <a:pPr marL="0" marR="0" algn="ctr">
                        <a:spcBef>
                          <a:spcPts val="0"/>
                        </a:spcBef>
                        <a:spcAft>
                          <a:spcPts val="0"/>
                        </a:spcAft>
                      </a:pPr>
                      <a:r>
                        <a:rPr lang="en-US" sz="1400">
                          <a:effectLst/>
                        </a:rPr>
                        <a:t>Name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Post Ref.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Sales</a:t>
                      </a:r>
                    </a:p>
                    <a:p>
                      <a:pPr marL="0" marR="0" algn="ctr">
                        <a:spcBef>
                          <a:spcPts val="0"/>
                        </a:spcBef>
                        <a:spcAft>
                          <a:spcPts val="0"/>
                        </a:spcAft>
                      </a:pPr>
                      <a:r>
                        <a:rPr lang="en-US" sz="1400">
                          <a:effectLst/>
                        </a:rPr>
                        <a:t>Discount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Other </a:t>
                      </a:r>
                    </a:p>
                    <a:p>
                      <a:pPr marL="0" marR="0" algn="ctr">
                        <a:spcBef>
                          <a:spcPts val="0"/>
                        </a:spcBef>
                        <a:spcAft>
                          <a:spcPts val="0"/>
                        </a:spcAft>
                      </a:pPr>
                      <a:r>
                        <a:rPr lang="en-US" sz="1400">
                          <a:effectLst/>
                        </a:rPr>
                        <a:t>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Accounts</a:t>
                      </a:r>
                    </a:p>
                    <a:p>
                      <a:pPr marL="0" marR="0" algn="ctr">
                        <a:spcBef>
                          <a:spcPts val="0"/>
                        </a:spcBef>
                        <a:spcAft>
                          <a:spcPts val="0"/>
                        </a:spcAft>
                      </a:pPr>
                      <a:r>
                        <a:rPr lang="en-US" sz="1400">
                          <a:effectLst/>
                        </a:rPr>
                        <a:t>Receivable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Sales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Sales Tax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Other</a:t>
                      </a:r>
                    </a:p>
                    <a:p>
                      <a:pPr marL="0" marR="0" algn="l">
                        <a:spcBef>
                          <a:spcPts val="0"/>
                        </a:spcBef>
                        <a:spcAft>
                          <a:spcPts val="0"/>
                        </a:spcAft>
                      </a:pPr>
                      <a:r>
                        <a:rPr lang="en-US" sz="1400" dirty="0">
                          <a:effectLst/>
                        </a:rPr>
                        <a:t>Accounts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Goods Sold</a:t>
                      </a:r>
                    </a:p>
                    <a:p>
                      <a:pPr marL="0" marR="0" algn="ctr">
                        <a:spcBef>
                          <a:spcPts val="0"/>
                        </a:spcBef>
                        <a:spcAft>
                          <a:spcPts val="0"/>
                        </a:spcAft>
                      </a:pPr>
                      <a:r>
                        <a:rPr lang="en-US" sz="1400" b="1" dirty="0">
                          <a:effectLst/>
                        </a:rPr>
                        <a:t>Cr. </a:t>
                      </a:r>
                      <a:r>
                        <a:rPr lang="en-US" sz="1400" dirty="0">
                          <a:effectLst/>
                        </a:rPr>
                        <a:t>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extLst>
                  <a:ext uri="{0D108BD9-81ED-4DB2-BD59-A6C34878D82A}">
                    <a16:rowId xmlns:a16="http://schemas.microsoft.com/office/drawing/2014/main" val="1965605715"/>
                  </a:ext>
                </a:extLst>
              </a:tr>
              <a:tr h="190500">
                <a:tc>
                  <a:txBody>
                    <a:bodyPr/>
                    <a:lstStyle/>
                    <a:p>
                      <a:pPr marL="0" marR="0" algn="ct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12656501"/>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88487565"/>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10458040"/>
                  </a:ext>
                </a:extLst>
              </a:tr>
              <a:tr h="190500">
                <a:tc>
                  <a:txBody>
                    <a:bodyPr/>
                    <a:lstStyle/>
                    <a:p>
                      <a:pPr marL="0" marR="0" algn="ct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dirty="0">
                          <a:solidFill>
                            <a:schemeClr val="tx1"/>
                          </a:solidFill>
                          <a:effectLst/>
                        </a:rPr>
                        <a:t> </a:t>
                      </a: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14874733"/>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86036916"/>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97842721"/>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533205213"/>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017277258"/>
                  </a:ext>
                </a:extLst>
              </a:tr>
              <a:tr h="1905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965964888"/>
                  </a:ext>
                </a:extLst>
              </a:tr>
              <a:tr h="19050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883321071"/>
                  </a:ext>
                </a:extLst>
              </a:tr>
            </a:tbl>
          </a:graphicData>
        </a:graphic>
      </p:graphicFrame>
      <p:sp>
        <p:nvSpPr>
          <p:cNvPr id="6" name="TextBox 5">
            <a:extLst>
              <a:ext uri="{FF2B5EF4-FFF2-40B4-BE49-F238E27FC236}">
                <a16:creationId xmlns:a16="http://schemas.microsoft.com/office/drawing/2014/main" id="{B3CF0E53-BBA4-4DDF-862E-FC030A7F7444}"/>
              </a:ext>
            </a:extLst>
          </p:cNvPr>
          <p:cNvSpPr txBox="1"/>
          <p:nvPr/>
        </p:nvSpPr>
        <p:spPr>
          <a:xfrm>
            <a:off x="842913" y="4307951"/>
            <a:ext cx="632298" cy="307777"/>
          </a:xfrm>
          <a:prstGeom prst="rect">
            <a:avLst/>
          </a:prstGeom>
          <a:noFill/>
        </p:spPr>
        <p:txBody>
          <a:bodyPr wrap="square" rtlCol="0">
            <a:spAutoFit/>
          </a:bodyPr>
          <a:lstStyle/>
          <a:p>
            <a:r>
              <a:rPr lang="en-US" sz="1400" dirty="0"/>
              <a:t>July 8</a:t>
            </a:r>
          </a:p>
        </p:txBody>
      </p:sp>
      <p:sp>
        <p:nvSpPr>
          <p:cNvPr id="7" name="TextBox 6">
            <a:extLst>
              <a:ext uri="{FF2B5EF4-FFF2-40B4-BE49-F238E27FC236}">
                <a16:creationId xmlns:a16="http://schemas.microsoft.com/office/drawing/2014/main" id="{EBE729B3-579B-45E6-954C-A62BBB7BAC83}"/>
              </a:ext>
            </a:extLst>
          </p:cNvPr>
          <p:cNvSpPr txBox="1"/>
          <p:nvPr/>
        </p:nvSpPr>
        <p:spPr>
          <a:xfrm>
            <a:off x="1466334" y="4304646"/>
            <a:ext cx="1747732" cy="307777"/>
          </a:xfrm>
          <a:prstGeom prst="rect">
            <a:avLst/>
          </a:prstGeom>
          <a:noFill/>
        </p:spPr>
        <p:txBody>
          <a:bodyPr wrap="square" rtlCol="0">
            <a:spAutoFit/>
          </a:bodyPr>
          <a:lstStyle/>
          <a:p>
            <a:r>
              <a:rPr lang="en-US" sz="1400" dirty="0"/>
              <a:t>Wichita Enterprises</a:t>
            </a:r>
          </a:p>
        </p:txBody>
      </p:sp>
      <p:sp>
        <p:nvSpPr>
          <p:cNvPr id="8" name="TextBox 7">
            <a:extLst>
              <a:ext uri="{FF2B5EF4-FFF2-40B4-BE49-F238E27FC236}">
                <a16:creationId xmlns:a16="http://schemas.microsoft.com/office/drawing/2014/main" id="{0BB65691-8B8E-49FB-8A37-C96C9DEA5C1A}"/>
              </a:ext>
            </a:extLst>
          </p:cNvPr>
          <p:cNvSpPr txBox="1"/>
          <p:nvPr/>
        </p:nvSpPr>
        <p:spPr>
          <a:xfrm>
            <a:off x="3917071" y="4308861"/>
            <a:ext cx="749033" cy="307777"/>
          </a:xfrm>
          <a:prstGeom prst="rect">
            <a:avLst/>
          </a:prstGeom>
          <a:noFill/>
        </p:spPr>
        <p:txBody>
          <a:bodyPr wrap="square" rtlCol="0">
            <a:spAutoFit/>
          </a:bodyPr>
          <a:lstStyle/>
          <a:p>
            <a:r>
              <a:rPr lang="en-US" sz="1400" dirty="0"/>
              <a:t>11,858</a:t>
            </a:r>
          </a:p>
        </p:txBody>
      </p:sp>
      <p:sp>
        <p:nvSpPr>
          <p:cNvPr id="9" name="TextBox 8">
            <a:extLst>
              <a:ext uri="{FF2B5EF4-FFF2-40B4-BE49-F238E27FC236}">
                <a16:creationId xmlns:a16="http://schemas.microsoft.com/office/drawing/2014/main" id="{F6D173AC-9BDE-4D41-8F5D-4E35638CDF33}"/>
              </a:ext>
            </a:extLst>
          </p:cNvPr>
          <p:cNvSpPr txBox="1"/>
          <p:nvPr/>
        </p:nvSpPr>
        <p:spPr>
          <a:xfrm>
            <a:off x="4933798" y="4308861"/>
            <a:ext cx="632298" cy="307777"/>
          </a:xfrm>
          <a:prstGeom prst="rect">
            <a:avLst/>
          </a:prstGeom>
          <a:noFill/>
        </p:spPr>
        <p:txBody>
          <a:bodyPr wrap="square" rtlCol="0">
            <a:spAutoFit/>
          </a:bodyPr>
          <a:lstStyle/>
          <a:p>
            <a:r>
              <a:rPr lang="en-US" sz="1400" dirty="0"/>
              <a:t>242</a:t>
            </a:r>
          </a:p>
        </p:txBody>
      </p:sp>
      <p:sp>
        <p:nvSpPr>
          <p:cNvPr id="10" name="TextBox 9">
            <a:extLst>
              <a:ext uri="{FF2B5EF4-FFF2-40B4-BE49-F238E27FC236}">
                <a16:creationId xmlns:a16="http://schemas.microsoft.com/office/drawing/2014/main" id="{0808375C-E2A5-4291-A291-2B941B09B009}"/>
              </a:ext>
            </a:extLst>
          </p:cNvPr>
          <p:cNvSpPr txBox="1"/>
          <p:nvPr/>
        </p:nvSpPr>
        <p:spPr>
          <a:xfrm>
            <a:off x="6627611" y="4318624"/>
            <a:ext cx="749033" cy="307777"/>
          </a:xfrm>
          <a:prstGeom prst="rect">
            <a:avLst/>
          </a:prstGeom>
          <a:noFill/>
        </p:spPr>
        <p:txBody>
          <a:bodyPr wrap="square" rtlCol="0">
            <a:spAutoFit/>
          </a:bodyPr>
          <a:lstStyle/>
          <a:p>
            <a:r>
              <a:rPr lang="en-US" sz="1400" dirty="0"/>
              <a:t>12,100</a:t>
            </a:r>
          </a:p>
        </p:txBody>
      </p:sp>
      <p:sp>
        <p:nvSpPr>
          <p:cNvPr id="12" name="TextBox 11">
            <a:extLst>
              <a:ext uri="{FF2B5EF4-FFF2-40B4-BE49-F238E27FC236}">
                <a16:creationId xmlns:a16="http://schemas.microsoft.com/office/drawing/2014/main" id="{FCCEC1A8-F96E-4DFB-B0DE-C8497360FB02}"/>
              </a:ext>
            </a:extLst>
          </p:cNvPr>
          <p:cNvSpPr txBox="1"/>
          <p:nvPr/>
        </p:nvSpPr>
        <p:spPr>
          <a:xfrm>
            <a:off x="996557" y="4516382"/>
            <a:ext cx="632298" cy="307777"/>
          </a:xfrm>
          <a:prstGeom prst="rect">
            <a:avLst/>
          </a:prstGeom>
          <a:noFill/>
        </p:spPr>
        <p:txBody>
          <a:bodyPr wrap="square" rtlCol="0">
            <a:spAutoFit/>
          </a:bodyPr>
          <a:lstStyle/>
          <a:p>
            <a:r>
              <a:rPr lang="en-US" sz="1400" dirty="0"/>
              <a:t>9</a:t>
            </a:r>
          </a:p>
        </p:txBody>
      </p:sp>
      <p:sp>
        <p:nvSpPr>
          <p:cNvPr id="13" name="TextBox 12">
            <a:extLst>
              <a:ext uri="{FF2B5EF4-FFF2-40B4-BE49-F238E27FC236}">
                <a16:creationId xmlns:a16="http://schemas.microsoft.com/office/drawing/2014/main" id="{156E019B-41AD-4A1C-8743-E16D5BA2B419}"/>
              </a:ext>
            </a:extLst>
          </p:cNvPr>
          <p:cNvSpPr txBox="1"/>
          <p:nvPr/>
        </p:nvSpPr>
        <p:spPr>
          <a:xfrm>
            <a:off x="1478724" y="4548713"/>
            <a:ext cx="1653202" cy="307777"/>
          </a:xfrm>
          <a:prstGeom prst="rect">
            <a:avLst/>
          </a:prstGeom>
          <a:noFill/>
        </p:spPr>
        <p:txBody>
          <a:bodyPr wrap="square" rtlCol="0">
            <a:spAutoFit/>
          </a:bodyPr>
          <a:lstStyle/>
          <a:p>
            <a:r>
              <a:rPr lang="en-US" sz="1400" dirty="0"/>
              <a:t>Unearned Revenue</a:t>
            </a:r>
          </a:p>
        </p:txBody>
      </p:sp>
      <p:sp>
        <p:nvSpPr>
          <p:cNvPr id="14" name="TextBox 13">
            <a:extLst>
              <a:ext uri="{FF2B5EF4-FFF2-40B4-BE49-F238E27FC236}">
                <a16:creationId xmlns:a16="http://schemas.microsoft.com/office/drawing/2014/main" id="{F524CD67-4D8F-4AA7-B73F-9F33862078B5}"/>
              </a:ext>
            </a:extLst>
          </p:cNvPr>
          <p:cNvSpPr txBox="1"/>
          <p:nvPr/>
        </p:nvSpPr>
        <p:spPr>
          <a:xfrm>
            <a:off x="4003001" y="4531022"/>
            <a:ext cx="632298" cy="307777"/>
          </a:xfrm>
          <a:prstGeom prst="rect">
            <a:avLst/>
          </a:prstGeom>
          <a:noFill/>
        </p:spPr>
        <p:txBody>
          <a:bodyPr wrap="square" rtlCol="0">
            <a:spAutoFit/>
          </a:bodyPr>
          <a:lstStyle/>
          <a:p>
            <a:r>
              <a:rPr lang="en-US" sz="1400" dirty="0"/>
              <a:t>7,000</a:t>
            </a:r>
          </a:p>
        </p:txBody>
      </p:sp>
      <p:sp>
        <p:nvSpPr>
          <p:cNvPr id="15" name="TextBox 14">
            <a:extLst>
              <a:ext uri="{FF2B5EF4-FFF2-40B4-BE49-F238E27FC236}">
                <a16:creationId xmlns:a16="http://schemas.microsoft.com/office/drawing/2014/main" id="{3923B269-DD72-4DFE-85CF-1CD06A3B8C48}"/>
              </a:ext>
            </a:extLst>
          </p:cNvPr>
          <p:cNvSpPr txBox="1"/>
          <p:nvPr/>
        </p:nvSpPr>
        <p:spPr>
          <a:xfrm>
            <a:off x="9368956" y="4531021"/>
            <a:ext cx="632298" cy="307777"/>
          </a:xfrm>
          <a:prstGeom prst="rect">
            <a:avLst/>
          </a:prstGeom>
          <a:noFill/>
        </p:spPr>
        <p:txBody>
          <a:bodyPr wrap="square" rtlCol="0">
            <a:spAutoFit/>
          </a:bodyPr>
          <a:lstStyle/>
          <a:p>
            <a:r>
              <a:rPr lang="en-US" sz="1400" dirty="0"/>
              <a:t>7,000</a:t>
            </a:r>
          </a:p>
        </p:txBody>
      </p:sp>
      <p:sp>
        <p:nvSpPr>
          <p:cNvPr id="16" name="TextBox 15">
            <a:extLst>
              <a:ext uri="{FF2B5EF4-FFF2-40B4-BE49-F238E27FC236}">
                <a16:creationId xmlns:a16="http://schemas.microsoft.com/office/drawing/2014/main" id="{CF5076C7-0ECA-4767-B637-EF5CEB43494B}"/>
              </a:ext>
            </a:extLst>
          </p:cNvPr>
          <p:cNvSpPr txBox="1"/>
          <p:nvPr/>
        </p:nvSpPr>
        <p:spPr>
          <a:xfrm>
            <a:off x="930659" y="4750720"/>
            <a:ext cx="409778" cy="307777"/>
          </a:xfrm>
          <a:prstGeom prst="rect">
            <a:avLst/>
          </a:prstGeom>
          <a:noFill/>
        </p:spPr>
        <p:txBody>
          <a:bodyPr wrap="square" rtlCol="0">
            <a:spAutoFit/>
          </a:bodyPr>
          <a:lstStyle/>
          <a:p>
            <a:r>
              <a:rPr lang="en-US" sz="1400" dirty="0"/>
              <a:t>15</a:t>
            </a:r>
          </a:p>
        </p:txBody>
      </p:sp>
      <p:sp>
        <p:nvSpPr>
          <p:cNvPr id="17" name="TextBox 16">
            <a:extLst>
              <a:ext uri="{FF2B5EF4-FFF2-40B4-BE49-F238E27FC236}">
                <a16:creationId xmlns:a16="http://schemas.microsoft.com/office/drawing/2014/main" id="{7AA8F2DB-FE40-40CF-8E8F-D861F7281292}"/>
              </a:ext>
            </a:extLst>
          </p:cNvPr>
          <p:cNvSpPr txBox="1"/>
          <p:nvPr/>
        </p:nvSpPr>
        <p:spPr>
          <a:xfrm>
            <a:off x="4018823" y="4742555"/>
            <a:ext cx="834425" cy="307777"/>
          </a:xfrm>
          <a:prstGeom prst="rect">
            <a:avLst/>
          </a:prstGeom>
          <a:noFill/>
        </p:spPr>
        <p:txBody>
          <a:bodyPr wrap="square" rtlCol="0">
            <a:spAutoFit/>
          </a:bodyPr>
          <a:lstStyle/>
          <a:p>
            <a:r>
              <a:rPr lang="en-US" sz="1400" dirty="0"/>
              <a:t>1,038</a:t>
            </a:r>
          </a:p>
        </p:txBody>
      </p:sp>
      <p:sp>
        <p:nvSpPr>
          <p:cNvPr id="18" name="TextBox 17">
            <a:extLst>
              <a:ext uri="{FF2B5EF4-FFF2-40B4-BE49-F238E27FC236}">
                <a16:creationId xmlns:a16="http://schemas.microsoft.com/office/drawing/2014/main" id="{4CD55F2C-45BC-40A7-9847-DF3606EF4EEF}"/>
              </a:ext>
            </a:extLst>
          </p:cNvPr>
          <p:cNvSpPr txBox="1"/>
          <p:nvPr/>
        </p:nvSpPr>
        <p:spPr>
          <a:xfrm>
            <a:off x="7542983" y="4750719"/>
            <a:ext cx="834425" cy="307777"/>
          </a:xfrm>
          <a:prstGeom prst="rect">
            <a:avLst/>
          </a:prstGeom>
          <a:noFill/>
        </p:spPr>
        <p:txBody>
          <a:bodyPr wrap="square" rtlCol="0">
            <a:spAutoFit/>
          </a:bodyPr>
          <a:lstStyle/>
          <a:p>
            <a:r>
              <a:rPr lang="en-US" sz="1400" dirty="0"/>
              <a:t>1,000</a:t>
            </a:r>
          </a:p>
        </p:txBody>
      </p:sp>
      <p:sp>
        <p:nvSpPr>
          <p:cNvPr id="19" name="TextBox 18">
            <a:extLst>
              <a:ext uri="{FF2B5EF4-FFF2-40B4-BE49-F238E27FC236}">
                <a16:creationId xmlns:a16="http://schemas.microsoft.com/office/drawing/2014/main" id="{24E386AB-F311-4E80-AA9F-D7681A70C028}"/>
              </a:ext>
            </a:extLst>
          </p:cNvPr>
          <p:cNvSpPr txBox="1"/>
          <p:nvPr/>
        </p:nvSpPr>
        <p:spPr>
          <a:xfrm>
            <a:off x="8648570" y="4752282"/>
            <a:ext cx="834425" cy="307777"/>
          </a:xfrm>
          <a:prstGeom prst="rect">
            <a:avLst/>
          </a:prstGeom>
          <a:noFill/>
        </p:spPr>
        <p:txBody>
          <a:bodyPr wrap="square" rtlCol="0">
            <a:spAutoFit/>
          </a:bodyPr>
          <a:lstStyle/>
          <a:p>
            <a:r>
              <a:rPr lang="en-US" sz="1400" dirty="0"/>
              <a:t>38</a:t>
            </a:r>
          </a:p>
        </p:txBody>
      </p:sp>
      <p:sp>
        <p:nvSpPr>
          <p:cNvPr id="20" name="TextBox 19">
            <a:extLst>
              <a:ext uri="{FF2B5EF4-FFF2-40B4-BE49-F238E27FC236}">
                <a16:creationId xmlns:a16="http://schemas.microsoft.com/office/drawing/2014/main" id="{7706098E-EE36-43E4-A4E1-FE8FD3126ECA}"/>
              </a:ext>
            </a:extLst>
          </p:cNvPr>
          <p:cNvSpPr txBox="1"/>
          <p:nvPr/>
        </p:nvSpPr>
        <p:spPr>
          <a:xfrm>
            <a:off x="10260948" y="4753881"/>
            <a:ext cx="834425" cy="307777"/>
          </a:xfrm>
          <a:prstGeom prst="rect">
            <a:avLst/>
          </a:prstGeom>
          <a:noFill/>
        </p:spPr>
        <p:txBody>
          <a:bodyPr wrap="square" rtlCol="0">
            <a:spAutoFit/>
          </a:bodyPr>
          <a:lstStyle/>
          <a:p>
            <a:r>
              <a:rPr lang="en-US" sz="1400" dirty="0"/>
              <a:t>500</a:t>
            </a:r>
          </a:p>
        </p:txBody>
      </p:sp>
      <p:sp>
        <p:nvSpPr>
          <p:cNvPr id="21" name="TextBox 20">
            <a:extLst>
              <a:ext uri="{FF2B5EF4-FFF2-40B4-BE49-F238E27FC236}">
                <a16:creationId xmlns:a16="http://schemas.microsoft.com/office/drawing/2014/main" id="{F1D50E2B-794E-4360-9374-EC2FD7F22A9B}"/>
              </a:ext>
            </a:extLst>
          </p:cNvPr>
          <p:cNvSpPr txBox="1"/>
          <p:nvPr/>
        </p:nvSpPr>
        <p:spPr>
          <a:xfrm>
            <a:off x="930659" y="4962298"/>
            <a:ext cx="834425" cy="307777"/>
          </a:xfrm>
          <a:prstGeom prst="rect">
            <a:avLst/>
          </a:prstGeom>
          <a:noFill/>
        </p:spPr>
        <p:txBody>
          <a:bodyPr wrap="square" rtlCol="0">
            <a:spAutoFit/>
          </a:bodyPr>
          <a:lstStyle/>
          <a:p>
            <a:r>
              <a:rPr lang="en-US" sz="1400" dirty="0"/>
              <a:t>16</a:t>
            </a:r>
          </a:p>
        </p:txBody>
      </p:sp>
      <p:sp>
        <p:nvSpPr>
          <p:cNvPr id="22" name="TextBox 21">
            <a:extLst>
              <a:ext uri="{FF2B5EF4-FFF2-40B4-BE49-F238E27FC236}">
                <a16:creationId xmlns:a16="http://schemas.microsoft.com/office/drawing/2014/main" id="{A2B694DA-326A-4F8D-88D9-C93695CBAC5C}"/>
              </a:ext>
            </a:extLst>
          </p:cNvPr>
          <p:cNvSpPr txBox="1"/>
          <p:nvPr/>
        </p:nvSpPr>
        <p:spPr>
          <a:xfrm>
            <a:off x="1475211" y="4949373"/>
            <a:ext cx="1554531" cy="307777"/>
          </a:xfrm>
          <a:prstGeom prst="rect">
            <a:avLst/>
          </a:prstGeom>
          <a:noFill/>
        </p:spPr>
        <p:txBody>
          <a:bodyPr wrap="square" rtlCol="0">
            <a:spAutoFit/>
          </a:bodyPr>
          <a:lstStyle/>
          <a:p>
            <a:r>
              <a:rPr lang="en-US" sz="1400" dirty="0"/>
              <a:t>Quail Creek Co</a:t>
            </a:r>
            <a:r>
              <a:rPr lang="en-US" sz="1400" b="1" dirty="0">
                <a:solidFill>
                  <a:schemeClr val="accent2"/>
                </a:solidFill>
              </a:rPr>
              <a:t>.</a:t>
            </a:r>
          </a:p>
        </p:txBody>
      </p:sp>
      <p:sp>
        <p:nvSpPr>
          <p:cNvPr id="23" name="TextBox 22">
            <a:extLst>
              <a:ext uri="{FF2B5EF4-FFF2-40B4-BE49-F238E27FC236}">
                <a16:creationId xmlns:a16="http://schemas.microsoft.com/office/drawing/2014/main" id="{5128D143-F077-4C3D-A16E-0847027586B3}"/>
              </a:ext>
            </a:extLst>
          </p:cNvPr>
          <p:cNvSpPr txBox="1"/>
          <p:nvPr/>
        </p:nvSpPr>
        <p:spPr>
          <a:xfrm>
            <a:off x="4028582" y="4949372"/>
            <a:ext cx="834425" cy="307777"/>
          </a:xfrm>
          <a:prstGeom prst="rect">
            <a:avLst/>
          </a:prstGeom>
          <a:noFill/>
        </p:spPr>
        <p:txBody>
          <a:bodyPr wrap="square" rtlCol="0">
            <a:spAutoFit/>
          </a:bodyPr>
          <a:lstStyle/>
          <a:p>
            <a:r>
              <a:rPr lang="en-US" sz="1400" dirty="0"/>
              <a:t>9,500</a:t>
            </a:r>
          </a:p>
        </p:txBody>
      </p:sp>
      <p:sp>
        <p:nvSpPr>
          <p:cNvPr id="24" name="TextBox 23">
            <a:extLst>
              <a:ext uri="{FF2B5EF4-FFF2-40B4-BE49-F238E27FC236}">
                <a16:creationId xmlns:a16="http://schemas.microsoft.com/office/drawing/2014/main" id="{4026BDE8-A116-4DCD-90E5-A399D56EBF3B}"/>
              </a:ext>
            </a:extLst>
          </p:cNvPr>
          <p:cNvSpPr txBox="1"/>
          <p:nvPr/>
        </p:nvSpPr>
        <p:spPr>
          <a:xfrm>
            <a:off x="6743675" y="4964276"/>
            <a:ext cx="834425" cy="307777"/>
          </a:xfrm>
          <a:prstGeom prst="rect">
            <a:avLst/>
          </a:prstGeom>
          <a:noFill/>
        </p:spPr>
        <p:txBody>
          <a:bodyPr wrap="square" rtlCol="0">
            <a:spAutoFit/>
          </a:bodyPr>
          <a:lstStyle/>
          <a:p>
            <a:r>
              <a:rPr lang="en-US" sz="1400" dirty="0"/>
              <a:t>9,500</a:t>
            </a:r>
          </a:p>
        </p:txBody>
      </p:sp>
      <p:sp>
        <p:nvSpPr>
          <p:cNvPr id="25" name="TextBox 24">
            <a:extLst>
              <a:ext uri="{FF2B5EF4-FFF2-40B4-BE49-F238E27FC236}">
                <a16:creationId xmlns:a16="http://schemas.microsoft.com/office/drawing/2014/main" id="{C8DB0D5F-6396-43D6-A509-721B9500F06C}"/>
              </a:ext>
            </a:extLst>
          </p:cNvPr>
          <p:cNvSpPr txBox="1"/>
          <p:nvPr/>
        </p:nvSpPr>
        <p:spPr>
          <a:xfrm>
            <a:off x="948166" y="5179079"/>
            <a:ext cx="834425" cy="307777"/>
          </a:xfrm>
          <a:prstGeom prst="rect">
            <a:avLst/>
          </a:prstGeom>
          <a:noFill/>
        </p:spPr>
        <p:txBody>
          <a:bodyPr wrap="square" rtlCol="0">
            <a:spAutoFit/>
          </a:bodyPr>
          <a:lstStyle/>
          <a:p>
            <a:r>
              <a:rPr lang="en-US" sz="1400" dirty="0"/>
              <a:t>16</a:t>
            </a:r>
          </a:p>
        </p:txBody>
      </p:sp>
      <p:sp>
        <p:nvSpPr>
          <p:cNvPr id="26" name="TextBox 25">
            <a:extLst>
              <a:ext uri="{FF2B5EF4-FFF2-40B4-BE49-F238E27FC236}">
                <a16:creationId xmlns:a16="http://schemas.microsoft.com/office/drawing/2014/main" id="{C334DB6E-D9A3-4C27-9E45-234D48FF825A}"/>
              </a:ext>
            </a:extLst>
          </p:cNvPr>
          <p:cNvSpPr txBox="1"/>
          <p:nvPr/>
        </p:nvSpPr>
        <p:spPr>
          <a:xfrm>
            <a:off x="1475211" y="5179591"/>
            <a:ext cx="1503071" cy="307777"/>
          </a:xfrm>
          <a:prstGeom prst="rect">
            <a:avLst/>
          </a:prstGeom>
          <a:noFill/>
        </p:spPr>
        <p:txBody>
          <a:bodyPr wrap="square" rtlCol="0">
            <a:spAutoFit/>
          </a:bodyPr>
          <a:lstStyle/>
          <a:p>
            <a:r>
              <a:rPr lang="en-US" sz="1400" dirty="0"/>
              <a:t>Santa Fe, Inc.</a:t>
            </a:r>
          </a:p>
        </p:txBody>
      </p:sp>
      <p:sp>
        <p:nvSpPr>
          <p:cNvPr id="27" name="TextBox 26">
            <a:extLst>
              <a:ext uri="{FF2B5EF4-FFF2-40B4-BE49-F238E27FC236}">
                <a16:creationId xmlns:a16="http://schemas.microsoft.com/office/drawing/2014/main" id="{A71014FF-F00E-45D3-B366-EE0B70FADDC6}"/>
              </a:ext>
            </a:extLst>
          </p:cNvPr>
          <p:cNvSpPr txBox="1"/>
          <p:nvPr/>
        </p:nvSpPr>
        <p:spPr>
          <a:xfrm>
            <a:off x="4004913" y="5155681"/>
            <a:ext cx="1503071" cy="307777"/>
          </a:xfrm>
          <a:prstGeom prst="rect">
            <a:avLst/>
          </a:prstGeom>
          <a:noFill/>
        </p:spPr>
        <p:txBody>
          <a:bodyPr wrap="square" rtlCol="0">
            <a:spAutoFit/>
          </a:bodyPr>
          <a:lstStyle/>
          <a:p>
            <a:r>
              <a:rPr lang="en-US" sz="1400" dirty="0"/>
              <a:t>1,960</a:t>
            </a:r>
          </a:p>
        </p:txBody>
      </p:sp>
      <p:sp>
        <p:nvSpPr>
          <p:cNvPr id="28" name="TextBox 27">
            <a:extLst>
              <a:ext uri="{FF2B5EF4-FFF2-40B4-BE49-F238E27FC236}">
                <a16:creationId xmlns:a16="http://schemas.microsoft.com/office/drawing/2014/main" id="{5B5AF051-37A9-4393-9936-6C8BEFA5DADB}"/>
              </a:ext>
            </a:extLst>
          </p:cNvPr>
          <p:cNvSpPr txBox="1"/>
          <p:nvPr/>
        </p:nvSpPr>
        <p:spPr>
          <a:xfrm>
            <a:off x="5050937" y="5155681"/>
            <a:ext cx="1503071" cy="307777"/>
          </a:xfrm>
          <a:prstGeom prst="rect">
            <a:avLst/>
          </a:prstGeom>
          <a:noFill/>
        </p:spPr>
        <p:txBody>
          <a:bodyPr wrap="square" rtlCol="0">
            <a:spAutoFit/>
          </a:bodyPr>
          <a:lstStyle/>
          <a:p>
            <a:r>
              <a:rPr lang="en-US" sz="1400" dirty="0"/>
              <a:t>40</a:t>
            </a:r>
          </a:p>
        </p:txBody>
      </p:sp>
      <p:sp>
        <p:nvSpPr>
          <p:cNvPr id="29" name="TextBox 28">
            <a:extLst>
              <a:ext uri="{FF2B5EF4-FFF2-40B4-BE49-F238E27FC236}">
                <a16:creationId xmlns:a16="http://schemas.microsoft.com/office/drawing/2014/main" id="{62FB3E67-02C3-4DC4-B1DC-155AC6C7444E}"/>
              </a:ext>
            </a:extLst>
          </p:cNvPr>
          <p:cNvSpPr txBox="1"/>
          <p:nvPr/>
        </p:nvSpPr>
        <p:spPr>
          <a:xfrm>
            <a:off x="7554011" y="5167706"/>
            <a:ext cx="1503071" cy="307777"/>
          </a:xfrm>
          <a:prstGeom prst="rect">
            <a:avLst/>
          </a:prstGeom>
          <a:noFill/>
        </p:spPr>
        <p:txBody>
          <a:bodyPr wrap="square" rtlCol="0">
            <a:spAutoFit/>
          </a:bodyPr>
          <a:lstStyle/>
          <a:p>
            <a:r>
              <a:rPr lang="en-US" sz="1400" dirty="0"/>
              <a:t>3,900</a:t>
            </a:r>
          </a:p>
        </p:txBody>
      </p:sp>
      <p:sp>
        <p:nvSpPr>
          <p:cNvPr id="30" name="TextBox 29">
            <a:extLst>
              <a:ext uri="{FF2B5EF4-FFF2-40B4-BE49-F238E27FC236}">
                <a16:creationId xmlns:a16="http://schemas.microsoft.com/office/drawing/2014/main" id="{7E3396A4-7615-4536-BE2E-5B104047051D}"/>
              </a:ext>
            </a:extLst>
          </p:cNvPr>
          <p:cNvSpPr txBox="1"/>
          <p:nvPr/>
        </p:nvSpPr>
        <p:spPr>
          <a:xfrm>
            <a:off x="10147303" y="5167705"/>
            <a:ext cx="1503071" cy="307777"/>
          </a:xfrm>
          <a:prstGeom prst="rect">
            <a:avLst/>
          </a:prstGeom>
          <a:noFill/>
        </p:spPr>
        <p:txBody>
          <a:bodyPr wrap="square" rtlCol="0">
            <a:spAutoFit/>
          </a:bodyPr>
          <a:lstStyle/>
          <a:p>
            <a:r>
              <a:rPr lang="en-US" sz="1400" dirty="0"/>
              <a:t>2,496</a:t>
            </a:r>
          </a:p>
        </p:txBody>
      </p:sp>
      <p:sp>
        <p:nvSpPr>
          <p:cNvPr id="31" name="TextBox 30">
            <a:extLst>
              <a:ext uri="{FF2B5EF4-FFF2-40B4-BE49-F238E27FC236}">
                <a16:creationId xmlns:a16="http://schemas.microsoft.com/office/drawing/2014/main" id="{776B83B3-1440-43FE-BCC3-E6AB9333E794}"/>
              </a:ext>
            </a:extLst>
          </p:cNvPr>
          <p:cNvSpPr txBox="1"/>
          <p:nvPr/>
        </p:nvSpPr>
        <p:spPr>
          <a:xfrm>
            <a:off x="1462502" y="5376404"/>
            <a:ext cx="1884450" cy="307777"/>
          </a:xfrm>
          <a:prstGeom prst="rect">
            <a:avLst/>
          </a:prstGeom>
          <a:noFill/>
        </p:spPr>
        <p:txBody>
          <a:bodyPr wrap="square" rtlCol="0">
            <a:spAutoFit/>
          </a:bodyPr>
          <a:lstStyle/>
          <a:p>
            <a:r>
              <a:rPr lang="en-US" sz="1400" dirty="0"/>
              <a:t>Accounts Receivable</a:t>
            </a:r>
          </a:p>
        </p:txBody>
      </p:sp>
      <p:sp>
        <p:nvSpPr>
          <p:cNvPr id="32" name="TextBox 31">
            <a:extLst>
              <a:ext uri="{FF2B5EF4-FFF2-40B4-BE49-F238E27FC236}">
                <a16:creationId xmlns:a16="http://schemas.microsoft.com/office/drawing/2014/main" id="{4171CD1D-5298-4E8E-A6F3-9F9C714B351A}"/>
              </a:ext>
            </a:extLst>
          </p:cNvPr>
          <p:cNvSpPr txBox="1"/>
          <p:nvPr/>
        </p:nvSpPr>
        <p:spPr>
          <a:xfrm>
            <a:off x="5701726" y="5396442"/>
            <a:ext cx="1503071" cy="307777"/>
          </a:xfrm>
          <a:prstGeom prst="rect">
            <a:avLst/>
          </a:prstGeom>
          <a:noFill/>
        </p:spPr>
        <p:txBody>
          <a:bodyPr wrap="square" rtlCol="0">
            <a:spAutoFit/>
          </a:bodyPr>
          <a:lstStyle/>
          <a:p>
            <a:r>
              <a:rPr lang="en-US" sz="1400" dirty="0"/>
              <a:t>1,900</a:t>
            </a:r>
          </a:p>
        </p:txBody>
      </p:sp>
      <p:sp>
        <p:nvSpPr>
          <p:cNvPr id="11" name="Rectangle 10">
            <a:extLst>
              <a:ext uri="{FF2B5EF4-FFF2-40B4-BE49-F238E27FC236}">
                <a16:creationId xmlns:a16="http://schemas.microsoft.com/office/drawing/2014/main" id="{BA095F92-7CFC-4508-A100-AE4512F5D0F4}"/>
              </a:ext>
            </a:extLst>
          </p:cNvPr>
          <p:cNvSpPr/>
          <p:nvPr/>
        </p:nvSpPr>
        <p:spPr>
          <a:xfrm>
            <a:off x="666984" y="1076595"/>
            <a:ext cx="11572553" cy="1477328"/>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On July 24, a retail customer used a credit card to purchase $2,500 of merchandise subject to 3.8% sales tax.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bank fee credit card charge to Our Company is 1.52%.  The cost of the merchandise is $1,250.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solidFill>
                  <a:srgbClr val="FF6600"/>
                </a:solidFill>
                <a:latin typeface="Times" panose="02020603050405020304" pitchFamily="18" charset="0"/>
                <a:ea typeface="MS Mincho" panose="02020609040205080304" pitchFamily="49" charset="-128"/>
                <a:cs typeface="Times New Roman" panose="02020603050405020304" pitchFamily="18" charset="0"/>
              </a:rPr>
              <a:t>Note: A credit card sale results in a credit to a merchant’s bank account.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33" name="TextBox 32">
            <a:extLst>
              <a:ext uri="{FF2B5EF4-FFF2-40B4-BE49-F238E27FC236}">
                <a16:creationId xmlns:a16="http://schemas.microsoft.com/office/drawing/2014/main" id="{98C2AD20-2D39-4511-BDC9-66EF03FB2145}"/>
              </a:ext>
            </a:extLst>
          </p:cNvPr>
          <p:cNvSpPr txBox="1"/>
          <p:nvPr/>
        </p:nvSpPr>
        <p:spPr>
          <a:xfrm>
            <a:off x="948166" y="5610907"/>
            <a:ext cx="1884450" cy="307777"/>
          </a:xfrm>
          <a:prstGeom prst="rect">
            <a:avLst/>
          </a:prstGeom>
          <a:noFill/>
        </p:spPr>
        <p:txBody>
          <a:bodyPr wrap="square" rtlCol="0">
            <a:spAutoFit/>
          </a:bodyPr>
          <a:lstStyle/>
          <a:p>
            <a:r>
              <a:rPr lang="en-US" sz="1400" b="1" dirty="0">
                <a:solidFill>
                  <a:schemeClr val="accent2"/>
                </a:solidFill>
              </a:rPr>
              <a:t>24</a:t>
            </a:r>
          </a:p>
        </p:txBody>
      </p:sp>
      <p:sp>
        <p:nvSpPr>
          <p:cNvPr id="35" name="TextBox 34">
            <a:extLst>
              <a:ext uri="{FF2B5EF4-FFF2-40B4-BE49-F238E27FC236}">
                <a16:creationId xmlns:a16="http://schemas.microsoft.com/office/drawing/2014/main" id="{47BE9F11-3480-4710-94D8-FADE961EDB24}"/>
              </a:ext>
            </a:extLst>
          </p:cNvPr>
          <p:cNvSpPr txBox="1"/>
          <p:nvPr/>
        </p:nvSpPr>
        <p:spPr>
          <a:xfrm>
            <a:off x="1440496" y="5607438"/>
            <a:ext cx="1884450" cy="307777"/>
          </a:xfrm>
          <a:prstGeom prst="rect">
            <a:avLst/>
          </a:prstGeom>
          <a:noFill/>
        </p:spPr>
        <p:txBody>
          <a:bodyPr wrap="square" rtlCol="0">
            <a:spAutoFit/>
          </a:bodyPr>
          <a:lstStyle/>
          <a:p>
            <a:r>
              <a:rPr lang="en-US" sz="1400" b="1" dirty="0">
                <a:solidFill>
                  <a:schemeClr val="accent2"/>
                </a:solidFill>
              </a:rPr>
              <a:t>Bank Fees</a:t>
            </a:r>
          </a:p>
        </p:txBody>
      </p:sp>
      <p:sp>
        <p:nvSpPr>
          <p:cNvPr id="36" name="TextBox 35">
            <a:extLst>
              <a:ext uri="{FF2B5EF4-FFF2-40B4-BE49-F238E27FC236}">
                <a16:creationId xmlns:a16="http://schemas.microsoft.com/office/drawing/2014/main" id="{816F5654-7929-46DB-B582-3F4F646017CA}"/>
              </a:ext>
            </a:extLst>
          </p:cNvPr>
          <p:cNvSpPr txBox="1"/>
          <p:nvPr/>
        </p:nvSpPr>
        <p:spPr>
          <a:xfrm>
            <a:off x="4013474" y="5593767"/>
            <a:ext cx="1884450" cy="307777"/>
          </a:xfrm>
          <a:prstGeom prst="rect">
            <a:avLst/>
          </a:prstGeom>
          <a:noFill/>
        </p:spPr>
        <p:txBody>
          <a:bodyPr wrap="square" rtlCol="0">
            <a:spAutoFit/>
          </a:bodyPr>
          <a:lstStyle/>
          <a:p>
            <a:r>
              <a:rPr lang="en-US" sz="1400" b="1" dirty="0">
                <a:solidFill>
                  <a:schemeClr val="accent2"/>
                </a:solidFill>
              </a:rPr>
              <a:t>2,577</a:t>
            </a:r>
          </a:p>
        </p:txBody>
      </p:sp>
      <p:sp>
        <p:nvSpPr>
          <p:cNvPr id="37" name="TextBox 36">
            <a:extLst>
              <a:ext uri="{FF2B5EF4-FFF2-40B4-BE49-F238E27FC236}">
                <a16:creationId xmlns:a16="http://schemas.microsoft.com/office/drawing/2014/main" id="{DEEF4665-2B56-46D8-9B90-1C23A84583C6}"/>
              </a:ext>
            </a:extLst>
          </p:cNvPr>
          <p:cNvSpPr txBox="1"/>
          <p:nvPr/>
        </p:nvSpPr>
        <p:spPr>
          <a:xfrm>
            <a:off x="5920098" y="5607075"/>
            <a:ext cx="1884450" cy="307777"/>
          </a:xfrm>
          <a:prstGeom prst="rect">
            <a:avLst/>
          </a:prstGeom>
          <a:noFill/>
        </p:spPr>
        <p:txBody>
          <a:bodyPr wrap="square" rtlCol="0">
            <a:spAutoFit/>
          </a:bodyPr>
          <a:lstStyle/>
          <a:p>
            <a:r>
              <a:rPr lang="en-US" sz="1400" b="1" dirty="0">
                <a:solidFill>
                  <a:schemeClr val="accent2"/>
                </a:solidFill>
              </a:rPr>
              <a:t>38</a:t>
            </a:r>
          </a:p>
        </p:txBody>
      </p:sp>
      <p:sp>
        <p:nvSpPr>
          <p:cNvPr id="38" name="TextBox 37">
            <a:extLst>
              <a:ext uri="{FF2B5EF4-FFF2-40B4-BE49-F238E27FC236}">
                <a16:creationId xmlns:a16="http://schemas.microsoft.com/office/drawing/2014/main" id="{F4B5F2DF-BFB6-4F6E-A306-0C3E8D986700}"/>
              </a:ext>
            </a:extLst>
          </p:cNvPr>
          <p:cNvSpPr txBox="1"/>
          <p:nvPr/>
        </p:nvSpPr>
        <p:spPr>
          <a:xfrm>
            <a:off x="7554011" y="5593767"/>
            <a:ext cx="1884450" cy="307777"/>
          </a:xfrm>
          <a:prstGeom prst="rect">
            <a:avLst/>
          </a:prstGeom>
          <a:noFill/>
        </p:spPr>
        <p:txBody>
          <a:bodyPr wrap="square" rtlCol="0">
            <a:spAutoFit/>
          </a:bodyPr>
          <a:lstStyle/>
          <a:p>
            <a:r>
              <a:rPr lang="en-US" sz="1400" b="1" dirty="0">
                <a:solidFill>
                  <a:schemeClr val="accent2"/>
                </a:solidFill>
              </a:rPr>
              <a:t>2,500</a:t>
            </a:r>
          </a:p>
        </p:txBody>
      </p:sp>
      <p:sp>
        <p:nvSpPr>
          <p:cNvPr id="39" name="TextBox 38">
            <a:extLst>
              <a:ext uri="{FF2B5EF4-FFF2-40B4-BE49-F238E27FC236}">
                <a16:creationId xmlns:a16="http://schemas.microsoft.com/office/drawing/2014/main" id="{82C687AA-F8BD-4624-B5DE-267ECEA7352C}"/>
              </a:ext>
            </a:extLst>
          </p:cNvPr>
          <p:cNvSpPr txBox="1"/>
          <p:nvPr/>
        </p:nvSpPr>
        <p:spPr>
          <a:xfrm>
            <a:off x="8650565" y="5597710"/>
            <a:ext cx="1884450" cy="307777"/>
          </a:xfrm>
          <a:prstGeom prst="rect">
            <a:avLst/>
          </a:prstGeom>
          <a:noFill/>
        </p:spPr>
        <p:txBody>
          <a:bodyPr wrap="square" rtlCol="0">
            <a:spAutoFit/>
          </a:bodyPr>
          <a:lstStyle/>
          <a:p>
            <a:r>
              <a:rPr lang="en-US" sz="1400" b="1" dirty="0">
                <a:solidFill>
                  <a:schemeClr val="accent2"/>
                </a:solidFill>
              </a:rPr>
              <a:t>95</a:t>
            </a:r>
          </a:p>
        </p:txBody>
      </p:sp>
      <p:sp>
        <p:nvSpPr>
          <p:cNvPr id="40" name="TextBox 39">
            <a:extLst>
              <a:ext uri="{FF2B5EF4-FFF2-40B4-BE49-F238E27FC236}">
                <a16:creationId xmlns:a16="http://schemas.microsoft.com/office/drawing/2014/main" id="{3623206C-0977-4630-9506-57DEC66A190B}"/>
              </a:ext>
            </a:extLst>
          </p:cNvPr>
          <p:cNvSpPr txBox="1"/>
          <p:nvPr/>
        </p:nvSpPr>
        <p:spPr>
          <a:xfrm>
            <a:off x="10181073" y="5588104"/>
            <a:ext cx="1884450" cy="307777"/>
          </a:xfrm>
          <a:prstGeom prst="rect">
            <a:avLst/>
          </a:prstGeom>
          <a:noFill/>
        </p:spPr>
        <p:txBody>
          <a:bodyPr wrap="square" rtlCol="0">
            <a:spAutoFit/>
          </a:bodyPr>
          <a:lstStyle/>
          <a:p>
            <a:r>
              <a:rPr lang="en-US" sz="1400" b="1" dirty="0">
                <a:solidFill>
                  <a:schemeClr val="accent2"/>
                </a:solidFill>
              </a:rPr>
              <a:t>1,250</a:t>
            </a:r>
          </a:p>
        </p:txBody>
      </p:sp>
    </p:spTree>
    <p:extLst>
      <p:ext uri="{BB962C8B-B14F-4D97-AF65-F5344CB8AC3E}">
        <p14:creationId xmlns:p14="http://schemas.microsoft.com/office/powerpoint/2010/main" val="2060366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5" grpId="0"/>
      <p:bldP spid="36" grpId="0"/>
      <p:bldP spid="37" grpId="0"/>
      <p:bldP spid="38" grpId="0"/>
      <p:bldP spid="39" grpId="0"/>
      <p:bldP spid="4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863575-1867-4D1F-B514-40490F33C2EA}"/>
              </a:ext>
            </a:extLst>
          </p:cNvPr>
          <p:cNvSpPr/>
          <p:nvPr/>
        </p:nvSpPr>
        <p:spPr>
          <a:xfrm>
            <a:off x="1005192" y="981170"/>
            <a:ext cx="11186808" cy="1200329"/>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This is the completed journal with the remaining July 27 transaction before posting the accounts.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Unearned Revenue is account 210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Accounts Receivable is account 112</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Bank Fees is account 610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F1E32190-7AE0-4E86-9529-A2D54D08D972}"/>
              </a:ext>
            </a:extLst>
          </p:cNvPr>
          <p:cNvGraphicFramePr>
            <a:graphicFrameLocks noGrp="1"/>
          </p:cNvGraphicFramePr>
          <p:nvPr>
            <p:extLst>
              <p:ext uri="{D42A27DB-BD31-4B8C-83A1-F6EECF244321}">
                <p14:modId xmlns:p14="http://schemas.microsoft.com/office/powerpoint/2010/main" val="1186875259"/>
              </p:ext>
            </p:extLst>
          </p:nvPr>
        </p:nvGraphicFramePr>
        <p:xfrm>
          <a:off x="842272" y="2247089"/>
          <a:ext cx="10149982" cy="3459285"/>
        </p:xfrm>
        <a:graphic>
          <a:graphicData uri="http://schemas.openxmlformats.org/drawingml/2006/table">
            <a:tbl>
              <a:tblPr>
                <a:tableStyleId>{5940675A-B579-460E-94D1-54222C63F5DA}</a:tableStyleId>
              </a:tblPr>
              <a:tblGrid>
                <a:gridCol w="635601">
                  <a:extLst>
                    <a:ext uri="{9D8B030D-6E8A-4147-A177-3AD203B41FA5}">
                      <a16:colId xmlns:a16="http://schemas.microsoft.com/office/drawing/2014/main" val="24376698"/>
                    </a:ext>
                  </a:extLst>
                </a:gridCol>
                <a:gridCol w="1829908">
                  <a:extLst>
                    <a:ext uri="{9D8B030D-6E8A-4147-A177-3AD203B41FA5}">
                      <a16:colId xmlns:a16="http://schemas.microsoft.com/office/drawing/2014/main" val="3174468935"/>
                    </a:ext>
                  </a:extLst>
                </a:gridCol>
                <a:gridCol w="522716">
                  <a:extLst>
                    <a:ext uri="{9D8B030D-6E8A-4147-A177-3AD203B41FA5}">
                      <a16:colId xmlns:a16="http://schemas.microsoft.com/office/drawing/2014/main" val="3498187856"/>
                    </a:ext>
                  </a:extLst>
                </a:gridCol>
                <a:gridCol w="798387">
                  <a:extLst>
                    <a:ext uri="{9D8B030D-6E8A-4147-A177-3AD203B41FA5}">
                      <a16:colId xmlns:a16="http://schemas.microsoft.com/office/drawing/2014/main" val="2401262390"/>
                    </a:ext>
                  </a:extLst>
                </a:gridCol>
                <a:gridCol w="867101">
                  <a:extLst>
                    <a:ext uri="{9D8B030D-6E8A-4147-A177-3AD203B41FA5}">
                      <a16:colId xmlns:a16="http://schemas.microsoft.com/office/drawing/2014/main" val="2512898276"/>
                    </a:ext>
                  </a:extLst>
                </a:gridCol>
                <a:gridCol w="930087">
                  <a:extLst>
                    <a:ext uri="{9D8B030D-6E8A-4147-A177-3AD203B41FA5}">
                      <a16:colId xmlns:a16="http://schemas.microsoft.com/office/drawing/2014/main" val="3615789056"/>
                    </a:ext>
                  </a:extLst>
                </a:gridCol>
                <a:gridCol w="975080">
                  <a:extLst>
                    <a:ext uri="{9D8B030D-6E8A-4147-A177-3AD203B41FA5}">
                      <a16:colId xmlns:a16="http://schemas.microsoft.com/office/drawing/2014/main" val="3879264793"/>
                    </a:ext>
                  </a:extLst>
                </a:gridCol>
                <a:gridCol w="759940">
                  <a:extLst>
                    <a:ext uri="{9D8B030D-6E8A-4147-A177-3AD203B41FA5}">
                      <a16:colId xmlns:a16="http://schemas.microsoft.com/office/drawing/2014/main" val="4111696415"/>
                    </a:ext>
                  </a:extLst>
                </a:gridCol>
                <a:gridCol w="710534">
                  <a:extLst>
                    <a:ext uri="{9D8B030D-6E8A-4147-A177-3AD203B41FA5}">
                      <a16:colId xmlns:a16="http://schemas.microsoft.com/office/drawing/2014/main" val="304605004"/>
                    </a:ext>
                  </a:extLst>
                </a:gridCol>
                <a:gridCol w="930411">
                  <a:extLst>
                    <a:ext uri="{9D8B030D-6E8A-4147-A177-3AD203B41FA5}">
                      <a16:colId xmlns:a16="http://schemas.microsoft.com/office/drawing/2014/main" val="3911347709"/>
                    </a:ext>
                  </a:extLst>
                </a:gridCol>
                <a:gridCol w="1190217">
                  <a:extLst>
                    <a:ext uri="{9D8B030D-6E8A-4147-A177-3AD203B41FA5}">
                      <a16:colId xmlns:a16="http://schemas.microsoft.com/office/drawing/2014/main" val="4172142314"/>
                    </a:ext>
                  </a:extLst>
                </a:gridCol>
              </a:tblGrid>
              <a:tr h="360701">
                <a:tc gridSpan="11">
                  <a:txBody>
                    <a:bodyPr/>
                    <a:lstStyle/>
                    <a:p>
                      <a:pPr marL="0" marR="91440" algn="l">
                        <a:lnSpc>
                          <a:spcPts val="1200"/>
                        </a:lnSpc>
                        <a:spcBef>
                          <a:spcPts val="300"/>
                        </a:spcBef>
                        <a:spcAft>
                          <a:spcPts val="0"/>
                        </a:spcAft>
                      </a:pPr>
                      <a:r>
                        <a:rPr lang="en-US" sz="1400" b="1" dirty="0">
                          <a:effectLst/>
                        </a:rPr>
                        <a:t>                                                                                                       Cash Receipts Journal                                                                             page 40</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nchor="c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06573297"/>
                  </a:ext>
                </a:extLst>
              </a:tr>
              <a:tr h="213231">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gridSpan="2">
                  <a:txBody>
                    <a:bodyPr/>
                    <a:lstStyle/>
                    <a:p>
                      <a:pPr marL="0" marR="0" indent="130810" algn="ctr">
                        <a:spcBef>
                          <a:spcPts val="0"/>
                        </a:spcBef>
                        <a:spcAft>
                          <a:spcPts val="0"/>
                        </a:spcAft>
                      </a:pPr>
                      <a:r>
                        <a:rPr lang="en-US" sz="1400" b="1">
                          <a:effectLst/>
                        </a:rPr>
                        <a:t>Other Accounts</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hMerge="1">
                  <a:txBody>
                    <a:bodyPr/>
                    <a:lstStyle/>
                    <a:p>
                      <a:endParaRPr lang="en-US"/>
                    </a:p>
                  </a:txBody>
                  <a:tcPr/>
                </a:tc>
                <a:tc gridSpan="3">
                  <a:txBody>
                    <a:bodyPr/>
                    <a:lstStyle/>
                    <a:p>
                      <a:pPr marL="0" marR="0" algn="ctr">
                        <a:spcBef>
                          <a:spcPts val="0"/>
                        </a:spcBef>
                        <a:spcAft>
                          <a:spcPts val="0"/>
                        </a:spcAft>
                      </a:pPr>
                      <a:r>
                        <a:rPr lang="en-US" sz="1400" b="1">
                          <a:effectLst/>
                        </a:rPr>
                        <a:t>Debits</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400" b="1" dirty="0">
                          <a:effectLst/>
                        </a:rPr>
                        <a:t>Credits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pPr>
                      <a:r>
                        <a:rPr lang="en-US" sz="1400" b="1" dirty="0">
                          <a:effectLst/>
                        </a:rPr>
                        <a:t> Dr.  </a:t>
                      </a:r>
                      <a:r>
                        <a:rPr lang="en-US" sz="1400" dirty="0">
                          <a:effectLst/>
                        </a:rPr>
                        <a:t>Cost of</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lnB w="12700" cap="flat" cmpd="sng" algn="ctr">
                      <a:noFill/>
                      <a:prstDash val="solid"/>
                      <a:round/>
                      <a:headEnd type="none" w="med" len="med"/>
                      <a:tailEnd type="none" w="med" len="med"/>
                    </a:lnB>
                  </a:tcPr>
                </a:tc>
                <a:extLst>
                  <a:ext uri="{0D108BD9-81ED-4DB2-BD59-A6C34878D82A}">
                    <a16:rowId xmlns:a16="http://schemas.microsoft.com/office/drawing/2014/main" val="2978481308"/>
                  </a:ext>
                </a:extLst>
              </a:tr>
              <a:tr h="632298">
                <a:tc>
                  <a:txBody>
                    <a:bodyPr/>
                    <a:lstStyle/>
                    <a:p>
                      <a:pPr marL="0" marR="0" indent="3175" algn="ctr">
                        <a:spcBef>
                          <a:spcPts val="0"/>
                        </a:spcBef>
                        <a:spcAft>
                          <a:spcPts val="0"/>
                        </a:spcAft>
                      </a:pPr>
                      <a:r>
                        <a:rPr lang="en-US" sz="1400">
                          <a:effectLst/>
                        </a:rPr>
                        <a:t> </a:t>
                      </a:r>
                    </a:p>
                    <a:p>
                      <a:pPr marL="0" marR="0" indent="3175"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0"/>
                        </a:spcBef>
                        <a:spcAft>
                          <a:spcPts val="0"/>
                        </a:spcAft>
                      </a:pPr>
                      <a:r>
                        <a:rPr lang="en-US" sz="1400">
                          <a:effectLst/>
                        </a:rPr>
                        <a:t>Account </a:t>
                      </a:r>
                    </a:p>
                    <a:p>
                      <a:pPr marL="0" marR="0" algn="ctr">
                        <a:spcBef>
                          <a:spcPts val="0"/>
                        </a:spcBef>
                        <a:spcAft>
                          <a:spcPts val="0"/>
                        </a:spcAft>
                      </a:pPr>
                      <a:r>
                        <a:rPr lang="en-US" sz="1400">
                          <a:effectLst/>
                        </a:rPr>
                        <a:t>Name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0"/>
                        </a:spcBef>
                        <a:spcAft>
                          <a:spcPts val="0"/>
                        </a:spcAft>
                      </a:pPr>
                      <a:r>
                        <a:rPr lang="en-US" sz="1400">
                          <a:effectLst/>
                        </a:rPr>
                        <a:t>Post Ref.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0"/>
                        </a:spcBef>
                        <a:spcAft>
                          <a:spcPts val="0"/>
                        </a:spcAft>
                      </a:pPr>
                      <a:r>
                        <a:rPr lang="en-US" sz="1400">
                          <a:effectLst/>
                        </a:rPr>
                        <a:t>Sales</a:t>
                      </a:r>
                    </a:p>
                    <a:p>
                      <a:pPr marL="0" marR="0" algn="ctr">
                        <a:spcBef>
                          <a:spcPts val="0"/>
                        </a:spcBef>
                        <a:spcAft>
                          <a:spcPts val="0"/>
                        </a:spcAft>
                      </a:pPr>
                      <a:r>
                        <a:rPr lang="en-US" sz="1400">
                          <a:effectLst/>
                        </a:rPr>
                        <a:t>Discount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0"/>
                        </a:spcBef>
                        <a:spcAft>
                          <a:spcPts val="0"/>
                        </a:spcAft>
                      </a:pPr>
                      <a:r>
                        <a:rPr lang="en-US" sz="1400">
                          <a:effectLst/>
                        </a:rPr>
                        <a:t>Other </a:t>
                      </a:r>
                    </a:p>
                    <a:p>
                      <a:pPr marL="0" marR="0" algn="ctr">
                        <a:spcBef>
                          <a:spcPts val="0"/>
                        </a:spcBef>
                        <a:spcAft>
                          <a:spcPts val="0"/>
                        </a:spcAft>
                      </a:pPr>
                      <a:r>
                        <a:rPr lang="en-US" sz="1400">
                          <a:effectLst/>
                        </a:rPr>
                        <a:t>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0"/>
                        </a:spcBef>
                        <a:spcAft>
                          <a:spcPts val="0"/>
                        </a:spcAft>
                      </a:pPr>
                      <a:r>
                        <a:rPr lang="en-US" sz="1400">
                          <a:effectLst/>
                        </a:rPr>
                        <a:t>Accounts</a:t>
                      </a:r>
                    </a:p>
                    <a:p>
                      <a:pPr marL="0" marR="0" algn="ctr">
                        <a:spcBef>
                          <a:spcPts val="0"/>
                        </a:spcBef>
                        <a:spcAft>
                          <a:spcPts val="0"/>
                        </a:spcAft>
                      </a:pPr>
                      <a:r>
                        <a:rPr lang="en-US" sz="1400">
                          <a:effectLst/>
                        </a:rPr>
                        <a:t>Receivable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0"/>
                        </a:spcBef>
                        <a:spcAft>
                          <a:spcPts val="0"/>
                        </a:spcAft>
                      </a:pPr>
                      <a:r>
                        <a:rPr lang="en-US" sz="1400">
                          <a:effectLst/>
                        </a:rPr>
                        <a:t>Sales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0"/>
                        </a:spcBef>
                        <a:spcAft>
                          <a:spcPts val="0"/>
                        </a:spcAft>
                      </a:pPr>
                      <a:r>
                        <a:rPr lang="en-US" sz="1400">
                          <a:effectLst/>
                        </a:rPr>
                        <a:t>Sales Tax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0"/>
                        </a:spcBef>
                        <a:spcAft>
                          <a:spcPts val="0"/>
                        </a:spcAft>
                      </a:pPr>
                      <a:r>
                        <a:rPr lang="en-US" sz="1400">
                          <a:effectLst/>
                        </a:rPr>
                        <a:t>Other</a:t>
                      </a:r>
                    </a:p>
                    <a:p>
                      <a:pPr marL="0" marR="0" algn="ctr">
                        <a:spcBef>
                          <a:spcPts val="0"/>
                        </a:spcBef>
                        <a:spcAft>
                          <a:spcPts val="0"/>
                        </a:spcAft>
                      </a:pPr>
                      <a:r>
                        <a:rPr lang="en-US" sz="1400">
                          <a:effectLst/>
                        </a:rPr>
                        <a:t>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0"/>
                        </a:spcBef>
                        <a:spcAft>
                          <a:spcPts val="0"/>
                        </a:spcAft>
                      </a:pPr>
                      <a:r>
                        <a:rPr lang="en-US" sz="1400" dirty="0">
                          <a:effectLst/>
                        </a:rPr>
                        <a:t>Goods Sold</a:t>
                      </a:r>
                    </a:p>
                    <a:p>
                      <a:pPr marL="0" marR="0" algn="ctr">
                        <a:spcBef>
                          <a:spcPts val="0"/>
                        </a:spcBef>
                        <a:spcAft>
                          <a:spcPts val="0"/>
                        </a:spcAft>
                      </a:pPr>
                      <a:r>
                        <a:rPr lang="en-US" sz="1400" b="1" dirty="0">
                          <a:effectLst/>
                        </a:rPr>
                        <a:t>Cr. </a:t>
                      </a:r>
                      <a:r>
                        <a:rPr lang="en-US" sz="1400" dirty="0">
                          <a:effectLst/>
                        </a:rPr>
                        <a:t>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lnT w="12700" cap="flat" cmpd="sng" algn="ctr">
                      <a:noFill/>
                      <a:prstDash val="solid"/>
                      <a:round/>
                      <a:headEnd type="none" w="med" len="med"/>
                      <a:tailEnd type="none" w="med" len="med"/>
                    </a:lnT>
                  </a:tcPr>
                </a:tc>
                <a:extLst>
                  <a:ext uri="{0D108BD9-81ED-4DB2-BD59-A6C34878D82A}">
                    <a16:rowId xmlns:a16="http://schemas.microsoft.com/office/drawing/2014/main" val="2992953073"/>
                  </a:ext>
                </a:extLst>
              </a:tr>
              <a:tr h="235220">
                <a:tc>
                  <a:txBody>
                    <a:bodyPr/>
                    <a:lstStyle/>
                    <a:p>
                      <a:pPr marL="0" marR="0" algn="ctr">
                        <a:spcBef>
                          <a:spcPts val="300"/>
                        </a:spcBef>
                        <a:spcAft>
                          <a:spcPts val="0"/>
                        </a:spcAft>
                      </a:pPr>
                      <a:r>
                        <a:rPr lang="en-US" sz="1400">
                          <a:effectLst/>
                        </a:rPr>
                        <a:t>July 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Wichita Enterprises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11,858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242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12,100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extLst>
                  <a:ext uri="{0D108BD9-81ED-4DB2-BD59-A6C34878D82A}">
                    <a16:rowId xmlns:a16="http://schemas.microsoft.com/office/drawing/2014/main" val="346733298"/>
                  </a:ext>
                </a:extLst>
              </a:tr>
              <a:tr h="119333">
                <a:tc>
                  <a:txBody>
                    <a:bodyPr/>
                    <a:lstStyle/>
                    <a:p>
                      <a:pPr marL="0" marR="0" algn="ctr">
                        <a:spcBef>
                          <a:spcPts val="300"/>
                        </a:spcBef>
                        <a:spcAft>
                          <a:spcPts val="0"/>
                        </a:spcAft>
                      </a:pPr>
                      <a:r>
                        <a:rPr lang="en-US" sz="1400">
                          <a:effectLst/>
                        </a:rPr>
                        <a:t>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Unearned Revenue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7,000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7,000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extLst>
                  <a:ext uri="{0D108BD9-81ED-4DB2-BD59-A6C34878D82A}">
                    <a16:rowId xmlns:a16="http://schemas.microsoft.com/office/drawing/2014/main" val="2374672501"/>
                  </a:ext>
                </a:extLst>
              </a:tr>
              <a:tr h="139632">
                <a:tc>
                  <a:txBody>
                    <a:bodyPr/>
                    <a:lstStyle/>
                    <a:p>
                      <a:pPr marL="0" marR="0" algn="ctr">
                        <a:spcBef>
                          <a:spcPts val="300"/>
                        </a:spcBef>
                        <a:spcAft>
                          <a:spcPts val="0"/>
                        </a:spcAft>
                      </a:pPr>
                      <a:r>
                        <a:rPr lang="en-US" sz="1400">
                          <a:effectLst/>
                        </a:rPr>
                        <a:t>15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1,038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38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extLst>
                  <a:ext uri="{0D108BD9-81ED-4DB2-BD59-A6C34878D82A}">
                    <a16:rowId xmlns:a16="http://schemas.microsoft.com/office/drawing/2014/main" val="1852662155"/>
                  </a:ext>
                </a:extLst>
              </a:tr>
              <a:tr h="187020">
                <a:tc>
                  <a:txBody>
                    <a:bodyPr/>
                    <a:lstStyle/>
                    <a:p>
                      <a:pPr marL="0" marR="0" algn="ctr">
                        <a:spcBef>
                          <a:spcPts val="300"/>
                        </a:spcBef>
                        <a:spcAft>
                          <a:spcPts val="0"/>
                        </a:spcAft>
                      </a:pPr>
                      <a:r>
                        <a:rPr lang="en-US" sz="1400">
                          <a:effectLst/>
                        </a:rPr>
                        <a:t>16</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Quail Creek Co.</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9,500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9,500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extLst>
                  <a:ext uri="{0D108BD9-81ED-4DB2-BD59-A6C34878D82A}">
                    <a16:rowId xmlns:a16="http://schemas.microsoft.com/office/drawing/2014/main" val="714439957"/>
                  </a:ext>
                </a:extLst>
              </a:tr>
              <a:tr h="150853">
                <a:tc>
                  <a:txBody>
                    <a:bodyPr/>
                    <a:lstStyle/>
                    <a:p>
                      <a:pPr marL="0" marR="0" algn="ctr">
                        <a:spcBef>
                          <a:spcPts val="300"/>
                        </a:spcBef>
                        <a:spcAft>
                          <a:spcPts val="0"/>
                        </a:spcAft>
                      </a:pPr>
                      <a:r>
                        <a:rPr lang="en-US" sz="1400">
                          <a:effectLst/>
                        </a:rPr>
                        <a:t>16</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Santa Fe, Inc.</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1,960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40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3,900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2,496</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extLst>
                  <a:ext uri="{0D108BD9-81ED-4DB2-BD59-A6C34878D82A}">
                    <a16:rowId xmlns:a16="http://schemas.microsoft.com/office/drawing/2014/main" val="3296175165"/>
                  </a:ext>
                </a:extLst>
              </a:tr>
              <a:tr h="28294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Accounts Receivable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1,900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extLst>
                  <a:ext uri="{0D108BD9-81ED-4DB2-BD59-A6C34878D82A}">
                    <a16:rowId xmlns:a16="http://schemas.microsoft.com/office/drawing/2014/main" val="2661436909"/>
                  </a:ext>
                </a:extLst>
              </a:tr>
              <a:tr h="233464">
                <a:tc>
                  <a:txBody>
                    <a:bodyPr/>
                    <a:lstStyle/>
                    <a:p>
                      <a:pPr marL="0" marR="0" algn="ctr">
                        <a:spcBef>
                          <a:spcPts val="300"/>
                        </a:spcBef>
                        <a:spcAft>
                          <a:spcPts val="0"/>
                        </a:spcAft>
                      </a:pPr>
                      <a:r>
                        <a:rPr lang="en-US" sz="1400">
                          <a:effectLst/>
                        </a:rPr>
                        <a:t>24</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Bank Fees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2,557</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38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2,500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95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1,250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extLst>
                  <a:ext uri="{0D108BD9-81ED-4DB2-BD59-A6C34878D82A}">
                    <a16:rowId xmlns:a16="http://schemas.microsoft.com/office/drawing/2014/main" val="4237477219"/>
                  </a:ext>
                </a:extLst>
              </a:tr>
              <a:tr h="187020">
                <a:tc>
                  <a:txBody>
                    <a:bodyPr/>
                    <a:lstStyle/>
                    <a:p>
                      <a:pPr marL="0" marR="0" algn="ctr">
                        <a:spcBef>
                          <a:spcPts val="300"/>
                        </a:spcBef>
                        <a:spcAft>
                          <a:spcPts val="0"/>
                        </a:spcAft>
                      </a:pPr>
                      <a:r>
                        <a:rPr lang="en-US" sz="1400">
                          <a:effectLst/>
                        </a:rPr>
                        <a:t>27</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Santa Fe, Inc.</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1,900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dirty="0">
                          <a:effectLst/>
                        </a:rPr>
                        <a:t>1,900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extLst>
                  <a:ext uri="{0D108BD9-81ED-4DB2-BD59-A6C34878D82A}">
                    <a16:rowId xmlns:a16="http://schemas.microsoft.com/office/drawing/2014/main" val="2475394463"/>
                  </a:ext>
                </a:extLst>
              </a:tr>
              <a:tr h="156291">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Total</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35,813</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282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1,938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dirty="0">
                          <a:effectLst/>
                        </a:rPr>
                        <a:t>23,500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dirty="0">
                          <a:effectLst/>
                        </a:rPr>
                        <a:t>7,400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dirty="0">
                          <a:effectLst/>
                        </a:rPr>
                        <a:t>133</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dirty="0">
                          <a:effectLst/>
                        </a:rPr>
                        <a:t>7,000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4,246</a:t>
                      </a:r>
                    </a:p>
                  </a:txBody>
                  <a:tcPr marL="67327" marR="67327" marT="0" marB="0"/>
                </a:tc>
                <a:extLst>
                  <a:ext uri="{0D108BD9-81ED-4DB2-BD59-A6C34878D82A}">
                    <a16:rowId xmlns:a16="http://schemas.microsoft.com/office/drawing/2014/main" val="1282676166"/>
                  </a:ext>
                </a:extLst>
              </a:tr>
              <a:tr h="187020">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extLst>
                  <a:ext uri="{0D108BD9-81ED-4DB2-BD59-A6C34878D82A}">
                    <a16:rowId xmlns:a16="http://schemas.microsoft.com/office/drawing/2014/main" val="1296973850"/>
                  </a:ext>
                </a:extLst>
              </a:tr>
            </a:tbl>
          </a:graphicData>
        </a:graphic>
      </p:graphicFrame>
      <p:sp>
        <p:nvSpPr>
          <p:cNvPr id="6" name="Rectangle 5">
            <a:extLst>
              <a:ext uri="{FF2B5EF4-FFF2-40B4-BE49-F238E27FC236}">
                <a16:creationId xmlns:a16="http://schemas.microsoft.com/office/drawing/2014/main" id="{F6163992-196F-45B0-BDBA-D59731500D34}"/>
              </a:ext>
            </a:extLst>
          </p:cNvPr>
          <p:cNvSpPr/>
          <p:nvPr/>
        </p:nvSpPr>
        <p:spPr>
          <a:xfrm>
            <a:off x="3262009" y="0"/>
            <a:ext cx="6096000" cy="838691"/>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Cash Receipts Journal</a:t>
            </a:r>
            <a:endParaRPr lang="en-US" dirty="0"/>
          </a:p>
        </p:txBody>
      </p:sp>
      <p:sp>
        <p:nvSpPr>
          <p:cNvPr id="7" name="Footer Placeholder 6">
            <a:extLst>
              <a:ext uri="{FF2B5EF4-FFF2-40B4-BE49-F238E27FC236}">
                <a16:creationId xmlns:a16="http://schemas.microsoft.com/office/drawing/2014/main" id="{AF5DE741-5F35-4B2B-9AC0-B03CFB0BAFDE}"/>
              </a:ext>
            </a:extLst>
          </p:cNvPr>
          <p:cNvSpPr>
            <a:spLocks noGrp="1"/>
          </p:cNvSpPr>
          <p:nvPr>
            <p:ph type="ftr" sz="quarter" idx="11"/>
          </p:nvPr>
        </p:nvSpPr>
        <p:spPr/>
        <p:txBody>
          <a:bodyPr/>
          <a:lstStyle/>
          <a:p>
            <a:r>
              <a:rPr lang="en-US"/>
              <a:t>© Copyright 2018 Worthy and James Publishing</a:t>
            </a:r>
          </a:p>
        </p:txBody>
      </p:sp>
      <p:cxnSp>
        <p:nvCxnSpPr>
          <p:cNvPr id="9" name="Straight Connector 8">
            <a:extLst>
              <a:ext uri="{FF2B5EF4-FFF2-40B4-BE49-F238E27FC236}">
                <a16:creationId xmlns:a16="http://schemas.microsoft.com/office/drawing/2014/main" id="{AF0E6023-B932-4B38-99E3-0280D772E7A9}"/>
              </a:ext>
            </a:extLst>
          </p:cNvPr>
          <p:cNvCxnSpPr/>
          <p:nvPr/>
        </p:nvCxnSpPr>
        <p:spPr>
          <a:xfrm>
            <a:off x="3813243" y="5525310"/>
            <a:ext cx="71790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5658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FDB3F2A-718D-4329-810C-E1FEA656296D}"/>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2AF9D08-FF09-4BD5-8AC4-2DC7B46A8E32}"/>
              </a:ext>
            </a:extLst>
          </p:cNvPr>
          <p:cNvSpPr/>
          <p:nvPr/>
        </p:nvSpPr>
        <p:spPr>
          <a:xfrm>
            <a:off x="3162300" y="216939"/>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Cash Receipts Journal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570A10C1-FAC1-418B-9F55-264600D0DF42}"/>
              </a:ext>
            </a:extLst>
          </p:cNvPr>
          <p:cNvGraphicFramePr>
            <a:graphicFrameLocks noGrp="1"/>
          </p:cNvGraphicFramePr>
          <p:nvPr>
            <p:extLst>
              <p:ext uri="{D42A27DB-BD31-4B8C-83A1-F6EECF244321}">
                <p14:modId xmlns:p14="http://schemas.microsoft.com/office/powerpoint/2010/main" val="1879586984"/>
              </p:ext>
            </p:extLst>
          </p:nvPr>
        </p:nvGraphicFramePr>
        <p:xfrm>
          <a:off x="719847" y="1547260"/>
          <a:ext cx="10612876" cy="3671032"/>
        </p:xfrm>
        <a:graphic>
          <a:graphicData uri="http://schemas.openxmlformats.org/drawingml/2006/table">
            <a:tbl>
              <a:tblPr>
                <a:tableStyleId>{5940675A-B579-460E-94D1-54222C63F5DA}</a:tableStyleId>
              </a:tblPr>
              <a:tblGrid>
                <a:gridCol w="664589">
                  <a:extLst>
                    <a:ext uri="{9D8B030D-6E8A-4147-A177-3AD203B41FA5}">
                      <a16:colId xmlns:a16="http://schemas.microsoft.com/office/drawing/2014/main" val="650739847"/>
                    </a:ext>
                  </a:extLst>
                </a:gridCol>
                <a:gridCol w="1913361">
                  <a:extLst>
                    <a:ext uri="{9D8B030D-6E8A-4147-A177-3AD203B41FA5}">
                      <a16:colId xmlns:a16="http://schemas.microsoft.com/office/drawing/2014/main" val="307701927"/>
                    </a:ext>
                  </a:extLst>
                </a:gridCol>
                <a:gridCol w="546554">
                  <a:extLst>
                    <a:ext uri="{9D8B030D-6E8A-4147-A177-3AD203B41FA5}">
                      <a16:colId xmlns:a16="http://schemas.microsoft.com/office/drawing/2014/main" val="2811066768"/>
                    </a:ext>
                  </a:extLst>
                </a:gridCol>
                <a:gridCol w="834797">
                  <a:extLst>
                    <a:ext uri="{9D8B030D-6E8A-4147-A177-3AD203B41FA5}">
                      <a16:colId xmlns:a16="http://schemas.microsoft.com/office/drawing/2014/main" val="4038762024"/>
                    </a:ext>
                  </a:extLst>
                </a:gridCol>
                <a:gridCol w="906644">
                  <a:extLst>
                    <a:ext uri="{9D8B030D-6E8A-4147-A177-3AD203B41FA5}">
                      <a16:colId xmlns:a16="http://schemas.microsoft.com/office/drawing/2014/main" val="2765619414"/>
                    </a:ext>
                  </a:extLst>
                </a:gridCol>
                <a:gridCol w="972504">
                  <a:extLst>
                    <a:ext uri="{9D8B030D-6E8A-4147-A177-3AD203B41FA5}">
                      <a16:colId xmlns:a16="http://schemas.microsoft.com/office/drawing/2014/main" val="778832742"/>
                    </a:ext>
                  </a:extLst>
                </a:gridCol>
                <a:gridCol w="1019549">
                  <a:extLst>
                    <a:ext uri="{9D8B030D-6E8A-4147-A177-3AD203B41FA5}">
                      <a16:colId xmlns:a16="http://schemas.microsoft.com/office/drawing/2014/main" val="3959556525"/>
                    </a:ext>
                  </a:extLst>
                </a:gridCol>
                <a:gridCol w="794598">
                  <a:extLst>
                    <a:ext uri="{9D8B030D-6E8A-4147-A177-3AD203B41FA5}">
                      <a16:colId xmlns:a16="http://schemas.microsoft.com/office/drawing/2014/main" val="1145737193"/>
                    </a:ext>
                  </a:extLst>
                </a:gridCol>
                <a:gridCol w="904079">
                  <a:extLst>
                    <a:ext uri="{9D8B030D-6E8A-4147-A177-3AD203B41FA5}">
                      <a16:colId xmlns:a16="http://schemas.microsoft.com/office/drawing/2014/main" val="1162688094"/>
                    </a:ext>
                  </a:extLst>
                </a:gridCol>
                <a:gridCol w="811703">
                  <a:extLst>
                    <a:ext uri="{9D8B030D-6E8A-4147-A177-3AD203B41FA5}">
                      <a16:colId xmlns:a16="http://schemas.microsoft.com/office/drawing/2014/main" val="1503098004"/>
                    </a:ext>
                  </a:extLst>
                </a:gridCol>
                <a:gridCol w="1244498">
                  <a:extLst>
                    <a:ext uri="{9D8B030D-6E8A-4147-A177-3AD203B41FA5}">
                      <a16:colId xmlns:a16="http://schemas.microsoft.com/office/drawing/2014/main" val="2903426514"/>
                    </a:ext>
                  </a:extLst>
                </a:gridCol>
              </a:tblGrid>
              <a:tr h="503758">
                <a:tc gridSpan="11">
                  <a:txBody>
                    <a:bodyPr/>
                    <a:lstStyle/>
                    <a:p>
                      <a:pPr marL="0" marR="91440" algn="l">
                        <a:lnSpc>
                          <a:spcPts val="1200"/>
                        </a:lnSpc>
                        <a:spcBef>
                          <a:spcPts val="300"/>
                        </a:spcBef>
                        <a:spcAft>
                          <a:spcPts val="0"/>
                        </a:spcAft>
                      </a:pPr>
                      <a:r>
                        <a:rPr lang="en-US" sz="1400" dirty="0">
                          <a:effectLst/>
                        </a:rPr>
                        <a:t>                                                                                                                                    </a:t>
                      </a:r>
                    </a:p>
                    <a:p>
                      <a:pPr marL="0" marR="91440" algn="l">
                        <a:lnSpc>
                          <a:spcPts val="1200"/>
                        </a:lnSpc>
                        <a:spcBef>
                          <a:spcPts val="300"/>
                        </a:spcBef>
                        <a:spcAft>
                          <a:spcPts val="0"/>
                        </a:spcAft>
                      </a:pPr>
                      <a:r>
                        <a:rPr lang="en-US" sz="1400" dirty="0">
                          <a:effectLst/>
                        </a:rPr>
                        <a:t>                                                                                                                       </a:t>
                      </a:r>
                      <a:r>
                        <a:rPr lang="en-US" sz="1400" b="1" dirty="0">
                          <a:effectLst/>
                        </a:rPr>
                        <a:t>Cash Receipts Journal                                                                            page 40</a:t>
                      </a:r>
                    </a:p>
                    <a:p>
                      <a:pPr marL="0" marR="91440" algn="l">
                        <a:lnSpc>
                          <a:spcPts val="1200"/>
                        </a:lnSpc>
                        <a:spcBef>
                          <a:spcPts val="3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44412231"/>
                  </a:ext>
                </a:extLst>
              </a:tr>
              <a:tr h="313292">
                <a:tc>
                  <a:txBody>
                    <a:bodyPr/>
                    <a:lstStyle/>
                    <a:p>
                      <a:pPr marL="0" marR="0" algn="ctr">
                        <a:spcBef>
                          <a:spcPts val="0"/>
                        </a:spcBef>
                        <a:spcAft>
                          <a:spcPts val="0"/>
                        </a:spcAft>
                      </a:pPr>
                      <a:r>
                        <a:rPr lang="en-US" sz="1400" dirty="0">
                          <a:effectLst/>
                        </a:rPr>
                        <a:t>Date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gridSpan="2">
                  <a:txBody>
                    <a:bodyPr/>
                    <a:lstStyle/>
                    <a:p>
                      <a:pPr marL="0" marR="0" indent="130810" algn="ctr">
                        <a:spcBef>
                          <a:spcPts val="0"/>
                        </a:spcBef>
                        <a:spcAft>
                          <a:spcPts val="0"/>
                        </a:spcAft>
                      </a:pPr>
                      <a:r>
                        <a:rPr lang="en-US" sz="1400" b="1" dirty="0">
                          <a:effectLst/>
                        </a:rPr>
                        <a:t>Other Accounts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hMerge="1">
                  <a:txBody>
                    <a:bodyPr/>
                    <a:lstStyle/>
                    <a:p>
                      <a:endParaRPr lang="en-US"/>
                    </a:p>
                  </a:txBody>
                  <a:tcPr/>
                </a:tc>
                <a:tc gridSpan="3">
                  <a:txBody>
                    <a:bodyPr/>
                    <a:lstStyle/>
                    <a:p>
                      <a:pPr marL="0" marR="0" algn="ctr">
                        <a:spcBef>
                          <a:spcPts val="0"/>
                        </a:spcBef>
                        <a:spcAft>
                          <a:spcPts val="0"/>
                        </a:spcAft>
                      </a:pPr>
                      <a:r>
                        <a:rPr lang="en-US" sz="1400" b="1" dirty="0">
                          <a:effectLst/>
                        </a:rPr>
                        <a:t>Debits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400" b="1" dirty="0">
                          <a:effectLst/>
                        </a:rPr>
                        <a:t>Credits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lnB w="12700" cap="flat" cmpd="sng" algn="ctr">
                      <a:noFill/>
                      <a:prstDash val="solid"/>
                      <a:round/>
                      <a:headEnd type="none" w="med" len="med"/>
                      <a:tailEnd type="none" w="med" len="med"/>
                    </a:lnB>
                  </a:tcPr>
                </a:tc>
                <a:extLst>
                  <a:ext uri="{0D108BD9-81ED-4DB2-BD59-A6C34878D82A}">
                    <a16:rowId xmlns:a16="http://schemas.microsoft.com/office/drawing/2014/main" val="977192878"/>
                  </a:ext>
                </a:extLst>
              </a:tr>
              <a:tr h="626584">
                <a:tc>
                  <a:txBody>
                    <a:bodyPr/>
                    <a:lstStyle/>
                    <a:p>
                      <a:pPr marL="0" marR="0" indent="3175" algn="ctr">
                        <a:spcBef>
                          <a:spcPts val="0"/>
                        </a:spcBef>
                        <a:spcAft>
                          <a:spcPts val="0"/>
                        </a:spcAft>
                      </a:pPr>
                      <a:r>
                        <a:rPr lang="en-US" sz="1400">
                          <a:effectLst/>
                        </a:rPr>
                        <a:t> </a:t>
                      </a:r>
                    </a:p>
                    <a:p>
                      <a:pPr marL="0" marR="0" indent="3175"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0"/>
                        </a:spcBef>
                        <a:spcAft>
                          <a:spcPts val="0"/>
                        </a:spcAft>
                      </a:pPr>
                      <a:r>
                        <a:rPr lang="en-US" sz="1400">
                          <a:effectLst/>
                        </a:rPr>
                        <a:t>Account </a:t>
                      </a:r>
                    </a:p>
                    <a:p>
                      <a:pPr marL="0" marR="0" algn="ctr">
                        <a:spcBef>
                          <a:spcPts val="0"/>
                        </a:spcBef>
                        <a:spcAft>
                          <a:spcPts val="0"/>
                        </a:spcAft>
                      </a:pPr>
                      <a:r>
                        <a:rPr lang="en-US" sz="1400">
                          <a:effectLst/>
                        </a:rPr>
                        <a:t>Name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0"/>
                        </a:spcBef>
                        <a:spcAft>
                          <a:spcPts val="0"/>
                        </a:spcAft>
                      </a:pPr>
                      <a:r>
                        <a:rPr lang="en-US" sz="1400">
                          <a:effectLst/>
                        </a:rPr>
                        <a:t>Post Ref.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0"/>
                        </a:spcBef>
                        <a:spcAft>
                          <a:spcPts val="0"/>
                        </a:spcAft>
                      </a:pPr>
                      <a:r>
                        <a:rPr lang="en-US" sz="1400">
                          <a:effectLst/>
                        </a:rPr>
                        <a:t>Sales</a:t>
                      </a:r>
                    </a:p>
                    <a:p>
                      <a:pPr marL="0" marR="0" algn="ctr">
                        <a:spcBef>
                          <a:spcPts val="0"/>
                        </a:spcBef>
                        <a:spcAft>
                          <a:spcPts val="0"/>
                        </a:spcAft>
                      </a:pPr>
                      <a:r>
                        <a:rPr lang="en-US" sz="1400">
                          <a:effectLst/>
                        </a:rPr>
                        <a:t>Discount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0"/>
                        </a:spcBef>
                        <a:spcAft>
                          <a:spcPts val="0"/>
                        </a:spcAft>
                      </a:pPr>
                      <a:r>
                        <a:rPr lang="en-US" sz="1400">
                          <a:effectLst/>
                        </a:rPr>
                        <a:t>Other </a:t>
                      </a:r>
                    </a:p>
                    <a:p>
                      <a:pPr marL="0" marR="0" algn="ctr">
                        <a:spcBef>
                          <a:spcPts val="0"/>
                        </a:spcBef>
                        <a:spcAft>
                          <a:spcPts val="0"/>
                        </a:spcAft>
                      </a:pPr>
                      <a:r>
                        <a:rPr lang="en-US" sz="1400">
                          <a:effectLst/>
                        </a:rPr>
                        <a:t>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0"/>
                        </a:spcBef>
                        <a:spcAft>
                          <a:spcPts val="0"/>
                        </a:spcAft>
                      </a:pPr>
                      <a:r>
                        <a:rPr lang="en-US" sz="1400">
                          <a:effectLst/>
                        </a:rPr>
                        <a:t>Accounts</a:t>
                      </a:r>
                    </a:p>
                    <a:p>
                      <a:pPr marL="0" marR="0" algn="ctr">
                        <a:spcBef>
                          <a:spcPts val="0"/>
                        </a:spcBef>
                        <a:spcAft>
                          <a:spcPts val="0"/>
                        </a:spcAft>
                      </a:pPr>
                      <a:r>
                        <a:rPr lang="en-US" sz="1400">
                          <a:effectLst/>
                        </a:rPr>
                        <a:t>Receivable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0"/>
                        </a:spcBef>
                        <a:spcAft>
                          <a:spcPts val="0"/>
                        </a:spcAft>
                      </a:pPr>
                      <a:r>
                        <a:rPr lang="en-US" sz="1400">
                          <a:effectLst/>
                        </a:rPr>
                        <a:t>Sales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0"/>
                        </a:spcBef>
                        <a:spcAft>
                          <a:spcPts val="0"/>
                        </a:spcAft>
                      </a:pPr>
                      <a:r>
                        <a:rPr lang="en-US" sz="1400">
                          <a:effectLst/>
                        </a:rPr>
                        <a:t>Sales Tax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0"/>
                        </a:spcBef>
                        <a:spcAft>
                          <a:spcPts val="0"/>
                        </a:spcAft>
                      </a:pPr>
                      <a:r>
                        <a:rPr lang="en-US" sz="1400">
                          <a:effectLst/>
                        </a:rPr>
                        <a:t>Other</a:t>
                      </a:r>
                    </a:p>
                    <a:p>
                      <a:pPr marL="0" marR="0" algn="ctr">
                        <a:spcBef>
                          <a:spcPts val="0"/>
                        </a:spcBef>
                        <a:spcAft>
                          <a:spcPts val="0"/>
                        </a:spcAft>
                      </a:pPr>
                      <a:r>
                        <a:rPr lang="en-US" sz="1400">
                          <a:effectLst/>
                        </a:rPr>
                        <a:t>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0"/>
                        </a:spcBef>
                        <a:spcAft>
                          <a:spcPts val="0"/>
                        </a:spcAft>
                      </a:pPr>
                      <a:r>
                        <a:rPr lang="en-US" sz="1400" dirty="0">
                          <a:effectLst/>
                        </a:rPr>
                        <a:t>Goods Sold</a:t>
                      </a:r>
                    </a:p>
                    <a:p>
                      <a:pPr marL="0" marR="0" algn="ctr">
                        <a:spcBef>
                          <a:spcPts val="0"/>
                        </a:spcBef>
                        <a:spcAft>
                          <a:spcPts val="0"/>
                        </a:spcAft>
                      </a:pPr>
                      <a:r>
                        <a:rPr lang="en-US" sz="1400" b="1" dirty="0">
                          <a:effectLst/>
                        </a:rPr>
                        <a:t>Cr. </a:t>
                      </a:r>
                      <a:r>
                        <a:rPr lang="en-US" sz="1400" dirty="0">
                          <a:effectLst/>
                        </a:rPr>
                        <a:t>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lnT w="12700" cap="flat" cmpd="sng" algn="ctr">
                      <a:noFill/>
                      <a:prstDash val="solid"/>
                      <a:round/>
                      <a:headEnd type="none" w="med" len="med"/>
                      <a:tailEnd type="none" w="med" len="med"/>
                    </a:lnT>
                  </a:tcPr>
                </a:tc>
                <a:extLst>
                  <a:ext uri="{0D108BD9-81ED-4DB2-BD59-A6C34878D82A}">
                    <a16:rowId xmlns:a16="http://schemas.microsoft.com/office/drawing/2014/main" val="1897495991"/>
                  </a:ext>
                </a:extLst>
              </a:tr>
              <a:tr h="234610">
                <a:tc>
                  <a:txBody>
                    <a:bodyPr/>
                    <a:lstStyle/>
                    <a:p>
                      <a:pPr marL="0" marR="0" algn="ctr">
                        <a:spcBef>
                          <a:spcPts val="300"/>
                        </a:spcBef>
                        <a:spcAft>
                          <a:spcPts val="0"/>
                        </a:spcAft>
                      </a:pPr>
                      <a:r>
                        <a:rPr lang="en-US" sz="1400">
                          <a:effectLst/>
                        </a:rPr>
                        <a:t>July 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Wichita Enterprises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b="1" dirty="0">
                          <a:solidFill>
                            <a:schemeClr val="accent2"/>
                          </a:solidFill>
                          <a:effectLst/>
                        </a:rPr>
                        <a:t>✔</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11,858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242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12,100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extLst>
                  <a:ext uri="{0D108BD9-81ED-4DB2-BD59-A6C34878D82A}">
                    <a16:rowId xmlns:a16="http://schemas.microsoft.com/office/drawing/2014/main" val="1628199267"/>
                  </a:ext>
                </a:extLst>
              </a:tr>
              <a:tr h="194553">
                <a:tc>
                  <a:txBody>
                    <a:bodyPr/>
                    <a:lstStyle/>
                    <a:p>
                      <a:pPr marL="0" marR="0" algn="ctr">
                        <a:spcBef>
                          <a:spcPts val="300"/>
                        </a:spcBef>
                        <a:spcAft>
                          <a:spcPts val="0"/>
                        </a:spcAft>
                      </a:pPr>
                      <a:r>
                        <a:rPr lang="en-US" sz="1400">
                          <a:effectLst/>
                        </a:rPr>
                        <a:t>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dirty="0">
                          <a:effectLst/>
                        </a:rPr>
                        <a:t>Unearned Revenue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b="1" dirty="0">
                          <a:solidFill>
                            <a:schemeClr val="accent2"/>
                          </a:solidFill>
                          <a:effectLst/>
                        </a:rPr>
                        <a:t>210</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7,000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7,000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extLst>
                  <a:ext uri="{0D108BD9-81ED-4DB2-BD59-A6C34878D82A}">
                    <a16:rowId xmlns:a16="http://schemas.microsoft.com/office/drawing/2014/main" val="3084123918"/>
                  </a:ext>
                </a:extLst>
              </a:tr>
              <a:tr h="172230">
                <a:tc>
                  <a:txBody>
                    <a:bodyPr/>
                    <a:lstStyle/>
                    <a:p>
                      <a:pPr marL="0" marR="0" algn="ctr">
                        <a:spcBef>
                          <a:spcPts val="300"/>
                        </a:spcBef>
                        <a:spcAft>
                          <a:spcPts val="0"/>
                        </a:spcAft>
                      </a:pPr>
                      <a:r>
                        <a:rPr lang="en-US" sz="1400">
                          <a:effectLst/>
                        </a:rPr>
                        <a:t>15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b="1" dirty="0">
                          <a:solidFill>
                            <a:schemeClr val="accent2"/>
                          </a:solidFill>
                          <a:effectLst/>
                        </a:rPr>
                        <a:t> </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1,038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38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extLst>
                  <a:ext uri="{0D108BD9-81ED-4DB2-BD59-A6C34878D82A}">
                    <a16:rowId xmlns:a16="http://schemas.microsoft.com/office/drawing/2014/main" val="1309291907"/>
                  </a:ext>
                </a:extLst>
              </a:tr>
              <a:tr h="200145">
                <a:tc>
                  <a:txBody>
                    <a:bodyPr/>
                    <a:lstStyle/>
                    <a:p>
                      <a:pPr marL="0" marR="0" algn="ctr">
                        <a:spcBef>
                          <a:spcPts val="300"/>
                        </a:spcBef>
                        <a:spcAft>
                          <a:spcPts val="0"/>
                        </a:spcAft>
                      </a:pPr>
                      <a:r>
                        <a:rPr lang="en-US" sz="1400">
                          <a:effectLst/>
                        </a:rPr>
                        <a:t>16</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Quail Creek Co.</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b="1" dirty="0">
                          <a:solidFill>
                            <a:schemeClr val="accent2"/>
                          </a:solidFill>
                          <a:effectLst/>
                        </a:rPr>
                        <a:t>✔</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9,500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9,500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extLst>
                  <a:ext uri="{0D108BD9-81ED-4DB2-BD59-A6C34878D82A}">
                    <a16:rowId xmlns:a16="http://schemas.microsoft.com/office/drawing/2014/main" val="1928125006"/>
                  </a:ext>
                </a:extLst>
              </a:tr>
              <a:tr h="241621">
                <a:tc>
                  <a:txBody>
                    <a:bodyPr/>
                    <a:lstStyle/>
                    <a:p>
                      <a:pPr marL="0" marR="0" algn="ctr">
                        <a:spcBef>
                          <a:spcPts val="300"/>
                        </a:spcBef>
                        <a:spcAft>
                          <a:spcPts val="0"/>
                        </a:spcAft>
                      </a:pPr>
                      <a:r>
                        <a:rPr lang="en-US" sz="1400">
                          <a:effectLst/>
                        </a:rPr>
                        <a:t>16</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Santa Fe, Inc.</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b="1" dirty="0">
                          <a:solidFill>
                            <a:schemeClr val="accent2"/>
                          </a:solidFill>
                          <a:effectLst/>
                        </a:rPr>
                        <a:t>✔</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1,960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40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3,900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2,496</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extLst>
                  <a:ext uri="{0D108BD9-81ED-4DB2-BD59-A6C34878D82A}">
                    <a16:rowId xmlns:a16="http://schemas.microsoft.com/office/drawing/2014/main" val="3609131720"/>
                  </a:ext>
                </a:extLst>
              </a:tr>
              <a:tr h="200703">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Accounts Receivable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b="1" dirty="0">
                          <a:solidFill>
                            <a:schemeClr val="accent2"/>
                          </a:solidFill>
                          <a:effectLst/>
                        </a:rPr>
                        <a:t>112</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1,900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extLst>
                  <a:ext uri="{0D108BD9-81ED-4DB2-BD59-A6C34878D82A}">
                    <a16:rowId xmlns:a16="http://schemas.microsoft.com/office/drawing/2014/main" val="2485855104"/>
                  </a:ext>
                </a:extLst>
              </a:tr>
              <a:tr h="224385">
                <a:tc>
                  <a:txBody>
                    <a:bodyPr/>
                    <a:lstStyle/>
                    <a:p>
                      <a:pPr marL="0" marR="0" algn="ctr">
                        <a:spcBef>
                          <a:spcPts val="300"/>
                        </a:spcBef>
                        <a:spcAft>
                          <a:spcPts val="0"/>
                        </a:spcAft>
                      </a:pPr>
                      <a:r>
                        <a:rPr lang="en-US" sz="1400">
                          <a:effectLst/>
                        </a:rPr>
                        <a:t>24</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Bank Fees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b="1" dirty="0">
                          <a:solidFill>
                            <a:schemeClr val="accent2"/>
                          </a:solidFill>
                          <a:effectLst/>
                        </a:rPr>
                        <a:t>610</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2,557</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38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2,500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95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1,250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extLst>
                  <a:ext uri="{0D108BD9-81ED-4DB2-BD59-A6C34878D82A}">
                    <a16:rowId xmlns:a16="http://schemas.microsoft.com/office/drawing/2014/main" val="1154879724"/>
                  </a:ext>
                </a:extLst>
              </a:tr>
              <a:tr h="200145">
                <a:tc>
                  <a:txBody>
                    <a:bodyPr/>
                    <a:lstStyle/>
                    <a:p>
                      <a:pPr marL="0" marR="0" algn="ctr">
                        <a:spcBef>
                          <a:spcPts val="300"/>
                        </a:spcBef>
                        <a:spcAft>
                          <a:spcPts val="0"/>
                        </a:spcAft>
                      </a:pPr>
                      <a:r>
                        <a:rPr lang="en-US" sz="1400">
                          <a:effectLst/>
                        </a:rPr>
                        <a:t>27</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Santa Fe, Inc.</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b="1" dirty="0">
                          <a:solidFill>
                            <a:schemeClr val="accent2"/>
                          </a:solidFill>
                          <a:effectLst/>
                        </a:rPr>
                        <a:t>✔</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1,900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1,900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extLst>
                  <a:ext uri="{0D108BD9-81ED-4DB2-BD59-A6C34878D82A}">
                    <a16:rowId xmlns:a16="http://schemas.microsoft.com/office/drawing/2014/main" val="3752599529"/>
                  </a:ext>
                </a:extLst>
              </a:tr>
              <a:tr h="200145">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a:effectLst/>
                        </a:rPr>
                        <a:t>Total</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35,813</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282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1,938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23,500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7,400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133</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7,000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r">
                        <a:spcBef>
                          <a:spcPts val="300"/>
                        </a:spcBef>
                        <a:spcAft>
                          <a:spcPts val="0"/>
                        </a:spcAft>
                      </a:pPr>
                      <a:r>
                        <a:rPr lang="en-US" sz="1400">
                          <a:effectLst/>
                        </a:rPr>
                        <a:t>4,246</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extLst>
                  <a:ext uri="{0D108BD9-81ED-4DB2-BD59-A6C34878D82A}">
                    <a16:rowId xmlns:a16="http://schemas.microsoft.com/office/drawing/2014/main" val="192902480"/>
                  </a:ext>
                </a:extLst>
              </a:tr>
              <a:tr h="200145">
                <a:tc>
                  <a:txBody>
                    <a:bodyPr/>
                    <a:lstStyle/>
                    <a:p>
                      <a:pPr marL="0" marR="0" algn="r">
                        <a:spcBef>
                          <a:spcPts val="300"/>
                        </a:spcBef>
                        <a:spcAft>
                          <a:spcPts val="0"/>
                        </a:spcAft>
                      </a:pPr>
                      <a:r>
                        <a:rPr lang="en-US" sz="1400" b="1">
                          <a:solidFill>
                            <a:schemeClr val="accent2"/>
                          </a:solidFill>
                          <a:effectLst/>
                        </a:rPr>
                        <a:t> </a:t>
                      </a: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spcBef>
                          <a:spcPts val="300"/>
                        </a:spcBef>
                        <a:spcAft>
                          <a:spcPts val="0"/>
                        </a:spcAft>
                      </a:pPr>
                      <a:r>
                        <a:rPr lang="en-US" sz="1400" b="1">
                          <a:solidFill>
                            <a:schemeClr val="accent2"/>
                          </a:solidFill>
                          <a:effectLst/>
                        </a:rPr>
                        <a:t> </a:t>
                      </a: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b="1">
                          <a:solidFill>
                            <a:schemeClr val="accent2"/>
                          </a:solidFill>
                          <a:effectLst/>
                        </a:rPr>
                        <a:t> </a:t>
                      </a: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b="1">
                          <a:solidFill>
                            <a:schemeClr val="accent2"/>
                          </a:solidFill>
                          <a:effectLst/>
                        </a:rPr>
                        <a:t>(105)</a:t>
                      </a: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b="1">
                          <a:solidFill>
                            <a:schemeClr val="accent2"/>
                          </a:solidFill>
                          <a:effectLst/>
                        </a:rPr>
                        <a:t>(406)</a:t>
                      </a: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b="1">
                          <a:solidFill>
                            <a:schemeClr val="accent2"/>
                          </a:solidFill>
                          <a:effectLst/>
                        </a:rPr>
                        <a:t>(X)</a:t>
                      </a: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b="1">
                          <a:solidFill>
                            <a:schemeClr val="accent2"/>
                          </a:solidFill>
                          <a:effectLst/>
                        </a:rPr>
                        <a:t>(112)</a:t>
                      </a: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b="1">
                          <a:solidFill>
                            <a:schemeClr val="accent2"/>
                          </a:solidFill>
                          <a:effectLst/>
                        </a:rPr>
                        <a:t>(405)</a:t>
                      </a: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b="1">
                          <a:solidFill>
                            <a:schemeClr val="accent2"/>
                          </a:solidFill>
                          <a:effectLst/>
                        </a:rPr>
                        <a:t>(224)</a:t>
                      </a: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b="1">
                          <a:solidFill>
                            <a:schemeClr val="accent2"/>
                          </a:solidFill>
                          <a:effectLst/>
                        </a:rPr>
                        <a:t>(X)</a:t>
                      </a: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tc>
                  <a:txBody>
                    <a:bodyPr/>
                    <a:lstStyle/>
                    <a:p>
                      <a:pPr marL="0" marR="0" algn="ctr">
                        <a:spcBef>
                          <a:spcPts val="300"/>
                        </a:spcBef>
                        <a:spcAft>
                          <a:spcPts val="0"/>
                        </a:spcAft>
                      </a:pPr>
                      <a:r>
                        <a:rPr lang="en-US" sz="1400" b="1" dirty="0">
                          <a:solidFill>
                            <a:schemeClr val="accent2"/>
                          </a:solidFill>
                          <a:effectLst/>
                        </a:rPr>
                        <a:t>(505/125)</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327" marR="67327" marT="0" marB="0"/>
                </a:tc>
                <a:extLst>
                  <a:ext uri="{0D108BD9-81ED-4DB2-BD59-A6C34878D82A}">
                    <a16:rowId xmlns:a16="http://schemas.microsoft.com/office/drawing/2014/main" val="293411032"/>
                  </a:ext>
                </a:extLst>
              </a:tr>
            </a:tbl>
          </a:graphicData>
        </a:graphic>
      </p:graphicFrame>
      <p:cxnSp>
        <p:nvCxnSpPr>
          <p:cNvPr id="5" name="Straight Connector 4">
            <a:extLst>
              <a:ext uri="{FF2B5EF4-FFF2-40B4-BE49-F238E27FC236}">
                <a16:creationId xmlns:a16="http://schemas.microsoft.com/office/drawing/2014/main" id="{67BB0B37-5F48-43C3-A997-E2E021991473}"/>
              </a:ext>
            </a:extLst>
          </p:cNvPr>
          <p:cNvCxnSpPr>
            <a:cxnSpLocks/>
          </p:cNvCxnSpPr>
          <p:nvPr/>
        </p:nvCxnSpPr>
        <p:spPr>
          <a:xfrm>
            <a:off x="3832698" y="5029197"/>
            <a:ext cx="75000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BE61C82-70E8-4E0A-857D-90F98C2205E0}"/>
              </a:ext>
            </a:extLst>
          </p:cNvPr>
          <p:cNvSpPr txBox="1"/>
          <p:nvPr/>
        </p:nvSpPr>
        <p:spPr>
          <a:xfrm>
            <a:off x="10204315" y="2140085"/>
            <a:ext cx="1031132" cy="307777"/>
          </a:xfrm>
          <a:prstGeom prst="rect">
            <a:avLst/>
          </a:prstGeom>
          <a:noFill/>
        </p:spPr>
        <p:txBody>
          <a:bodyPr wrap="square" rtlCol="0">
            <a:spAutoFit/>
          </a:bodyPr>
          <a:lstStyle/>
          <a:p>
            <a:r>
              <a:rPr lang="en-US" sz="1400" b="1" dirty="0"/>
              <a:t>Dr. </a:t>
            </a:r>
            <a:r>
              <a:rPr lang="en-US" sz="1400" dirty="0"/>
              <a:t>Cost of</a:t>
            </a:r>
          </a:p>
        </p:txBody>
      </p:sp>
    </p:spTree>
    <p:extLst>
      <p:ext uri="{BB962C8B-B14F-4D97-AF65-F5344CB8AC3E}">
        <p14:creationId xmlns:p14="http://schemas.microsoft.com/office/powerpoint/2010/main" val="32574220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52F001F-22D9-4F5A-AEE6-1EC5AD7BBA8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8E9007C-B432-48CE-AC64-DBA6CA03631F}"/>
              </a:ext>
            </a:extLst>
          </p:cNvPr>
          <p:cNvSpPr/>
          <p:nvPr/>
        </p:nvSpPr>
        <p:spPr>
          <a:xfrm>
            <a:off x="3162300" y="275306"/>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Cash Payments Journal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FFC00442-F94B-4DE1-AB45-AF8697968E84}"/>
              </a:ext>
            </a:extLst>
          </p:cNvPr>
          <p:cNvSpPr/>
          <p:nvPr/>
        </p:nvSpPr>
        <p:spPr>
          <a:xfrm>
            <a:off x="432670" y="1804244"/>
            <a:ext cx="10758791" cy="3416320"/>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All payments of cash are entered in a cash payments journal.  For any transaction that involves a cash payment, the entire transaction is recorded in a cash payments journal, unless it cannot be entered due to account type.  Then use the general journal.</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Notice that with each entry total debits still must equal total credits.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following example illustrates a typical cash payments journal; however, formats can vary somewhat.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illustration shows a cash payments journal for the perpetual inventory method; however, with small changes it can also be used for a periodic inventory method.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b="1" dirty="0">
                <a:latin typeface="Times" panose="02020603050405020304" pitchFamily="18" charset="0"/>
                <a:ea typeface="MS Mincho" panose="02020609040205080304" pitchFamily="49" charset="-128"/>
                <a:cs typeface="Times New Roman" panose="02020603050405020304" pitchFamily="18" charset="0"/>
              </a:rPr>
            </a:br>
            <a:endParaRPr lang="en-US" dirty="0"/>
          </a:p>
        </p:txBody>
      </p:sp>
    </p:spTree>
    <p:extLst>
      <p:ext uri="{BB962C8B-B14F-4D97-AF65-F5344CB8AC3E}">
        <p14:creationId xmlns:p14="http://schemas.microsoft.com/office/powerpoint/2010/main" val="8233037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2F32F36-97C9-4953-904E-A420966D7D5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B5C551F-F667-4CE1-98EB-92EB4C1F2B06}"/>
              </a:ext>
            </a:extLst>
          </p:cNvPr>
          <p:cNvSpPr/>
          <p:nvPr/>
        </p:nvSpPr>
        <p:spPr>
          <a:xfrm>
            <a:off x="3162300" y="224354"/>
            <a:ext cx="6096000" cy="1423467"/>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Cash Payments Journal</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EEF1F590-F101-4C52-AEF7-0E6A08129943}"/>
              </a:ext>
            </a:extLst>
          </p:cNvPr>
          <p:cNvSpPr/>
          <p:nvPr/>
        </p:nvSpPr>
        <p:spPr>
          <a:xfrm>
            <a:off x="1206231" y="1384039"/>
            <a:ext cx="10768519" cy="369332"/>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On July 10, wrote check #707 for $2,500 to purchase airline tickets that will be used next month.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363B2079-6D44-4CD9-8B76-066DDF4D6F28}"/>
              </a:ext>
            </a:extLst>
          </p:cNvPr>
          <p:cNvGraphicFramePr>
            <a:graphicFrameLocks noGrp="1"/>
          </p:cNvGraphicFramePr>
          <p:nvPr>
            <p:extLst>
              <p:ext uri="{D42A27DB-BD31-4B8C-83A1-F6EECF244321}">
                <p14:modId xmlns:p14="http://schemas.microsoft.com/office/powerpoint/2010/main" val="1064901046"/>
              </p:ext>
            </p:extLst>
          </p:nvPr>
        </p:nvGraphicFramePr>
        <p:xfrm>
          <a:off x="711740" y="2147570"/>
          <a:ext cx="10768519" cy="2672577"/>
        </p:xfrm>
        <a:graphic>
          <a:graphicData uri="http://schemas.openxmlformats.org/drawingml/2006/table">
            <a:tbl>
              <a:tblPr>
                <a:tableStyleId>{5940675A-B579-460E-94D1-54222C63F5DA}</a:tableStyleId>
              </a:tblPr>
              <a:tblGrid>
                <a:gridCol w="927040">
                  <a:extLst>
                    <a:ext uri="{9D8B030D-6E8A-4147-A177-3AD203B41FA5}">
                      <a16:colId xmlns:a16="http://schemas.microsoft.com/office/drawing/2014/main" val="1853496603"/>
                    </a:ext>
                  </a:extLst>
                </a:gridCol>
                <a:gridCol w="848994">
                  <a:extLst>
                    <a:ext uri="{9D8B030D-6E8A-4147-A177-3AD203B41FA5}">
                      <a16:colId xmlns:a16="http://schemas.microsoft.com/office/drawing/2014/main" val="3511512243"/>
                    </a:ext>
                  </a:extLst>
                </a:gridCol>
                <a:gridCol w="1662523">
                  <a:extLst>
                    <a:ext uri="{9D8B030D-6E8A-4147-A177-3AD203B41FA5}">
                      <a16:colId xmlns:a16="http://schemas.microsoft.com/office/drawing/2014/main" val="3323643843"/>
                    </a:ext>
                  </a:extLst>
                </a:gridCol>
                <a:gridCol w="625359">
                  <a:extLst>
                    <a:ext uri="{9D8B030D-6E8A-4147-A177-3AD203B41FA5}">
                      <a16:colId xmlns:a16="http://schemas.microsoft.com/office/drawing/2014/main" val="4023246542"/>
                    </a:ext>
                  </a:extLst>
                </a:gridCol>
                <a:gridCol w="1034807">
                  <a:extLst>
                    <a:ext uri="{9D8B030D-6E8A-4147-A177-3AD203B41FA5}">
                      <a16:colId xmlns:a16="http://schemas.microsoft.com/office/drawing/2014/main" val="2886174497"/>
                    </a:ext>
                  </a:extLst>
                </a:gridCol>
                <a:gridCol w="1050773">
                  <a:extLst>
                    <a:ext uri="{9D8B030D-6E8A-4147-A177-3AD203B41FA5}">
                      <a16:colId xmlns:a16="http://schemas.microsoft.com/office/drawing/2014/main" val="3642423602"/>
                    </a:ext>
                  </a:extLst>
                </a:gridCol>
                <a:gridCol w="1132626">
                  <a:extLst>
                    <a:ext uri="{9D8B030D-6E8A-4147-A177-3AD203B41FA5}">
                      <a16:colId xmlns:a16="http://schemas.microsoft.com/office/drawing/2014/main" val="3651014170"/>
                    </a:ext>
                  </a:extLst>
                </a:gridCol>
                <a:gridCol w="1125013">
                  <a:extLst>
                    <a:ext uri="{9D8B030D-6E8A-4147-A177-3AD203B41FA5}">
                      <a16:colId xmlns:a16="http://schemas.microsoft.com/office/drawing/2014/main" val="2028303373"/>
                    </a:ext>
                  </a:extLst>
                </a:gridCol>
                <a:gridCol w="1256359">
                  <a:extLst>
                    <a:ext uri="{9D8B030D-6E8A-4147-A177-3AD203B41FA5}">
                      <a16:colId xmlns:a16="http://schemas.microsoft.com/office/drawing/2014/main" val="4042511841"/>
                    </a:ext>
                  </a:extLst>
                </a:gridCol>
                <a:gridCol w="1105025">
                  <a:extLst>
                    <a:ext uri="{9D8B030D-6E8A-4147-A177-3AD203B41FA5}">
                      <a16:colId xmlns:a16="http://schemas.microsoft.com/office/drawing/2014/main" val="3774109056"/>
                    </a:ext>
                  </a:extLst>
                </a:gridCol>
              </a:tblGrid>
              <a:tr h="287517">
                <a:tc gridSpan="10">
                  <a:txBody>
                    <a:bodyPr/>
                    <a:lstStyle/>
                    <a:p>
                      <a:pPr marL="0" marR="91440" algn="l">
                        <a:lnSpc>
                          <a:spcPts val="1200"/>
                        </a:lnSpc>
                        <a:spcBef>
                          <a:spcPts val="0"/>
                        </a:spcBef>
                        <a:spcAft>
                          <a:spcPts val="0"/>
                        </a:spcAft>
                      </a:pPr>
                      <a:r>
                        <a:rPr lang="en-US" sz="1400" b="1" dirty="0">
                          <a:effectLst/>
                        </a:rPr>
                        <a:t>                                                                                                                 Cash Payments Journal                                                                                          </a:t>
                      </a:r>
                      <a:r>
                        <a:rPr lang="en-US" sz="1400" dirty="0">
                          <a:effectLst/>
                        </a:rPr>
                        <a:t>Page 51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39803275"/>
                  </a:ext>
                </a:extLst>
              </a:tr>
              <a:tr h="0">
                <a:tc>
                  <a:txBody>
                    <a:bodyPr/>
                    <a:lstStyle/>
                    <a:p>
                      <a:pPr marL="0" marR="0" indent="80645" algn="ctr">
                        <a:spcBef>
                          <a:spcPts val="300"/>
                        </a:spcBef>
                        <a:spcAft>
                          <a:spcPts val="0"/>
                        </a:spcAft>
                      </a:pPr>
                      <a:r>
                        <a:rPr lang="en-US" sz="1400" dirty="0">
                          <a:effectLst/>
                        </a:rPr>
                        <a:t>Date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dirty="0">
                          <a:effectLst/>
                        </a:rPr>
                        <a:t>Ck.</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dirty="0">
                          <a:effectLst/>
                        </a:rPr>
                        <a:t>Account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gridSpan="2">
                  <a:txBody>
                    <a:bodyPr/>
                    <a:lstStyle/>
                    <a:p>
                      <a:pPr marL="0" marR="0" algn="l">
                        <a:spcBef>
                          <a:spcPts val="300"/>
                        </a:spcBef>
                        <a:spcAft>
                          <a:spcPts val="0"/>
                        </a:spcAft>
                      </a:pPr>
                      <a:r>
                        <a:rPr lang="en-US" sz="1400" dirty="0">
                          <a:effectLst/>
                        </a:rPr>
                        <a:t>Post.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en-US"/>
                    </a:p>
                  </a:txBody>
                  <a:tcPr/>
                </a:tc>
                <a:tc gridSpan="2">
                  <a:txBody>
                    <a:bodyPr/>
                    <a:lstStyle/>
                    <a:p>
                      <a:r>
                        <a:rPr lang="en-US" sz="1400" b="1" dirty="0">
                          <a:effectLst/>
                        </a:rPr>
                        <a:t>Debits</a:t>
                      </a:r>
                      <a:endParaRPr lang="en-US" b="1" dirty="0"/>
                    </a:p>
                  </a:txBody>
                  <a:tcPr marL="68580" marR="68580" marT="0" marB="0">
                    <a:lnL w="12700" cap="flat" cmpd="sng" algn="ctr">
                      <a:noFill/>
                      <a:prstDash val="solid"/>
                      <a:round/>
                      <a:headEnd type="none" w="med" len="med"/>
                      <a:tailEnd type="none" w="med" len="med"/>
                    </a:lnL>
                  </a:tcPr>
                </a:tc>
                <a:tc hMerge="1">
                  <a:txBody>
                    <a:bodyPr/>
                    <a:lstStyle/>
                    <a:p>
                      <a:endParaRPr lang="en-US"/>
                    </a:p>
                  </a:txBody>
                  <a:tcPr/>
                </a:tc>
                <a:tc gridSpan="3">
                  <a:txBody>
                    <a:bodyPr/>
                    <a:lstStyle/>
                    <a:p>
                      <a:pPr marL="579755" marR="0" indent="-579755" algn="ctr">
                        <a:spcBef>
                          <a:spcPts val="300"/>
                        </a:spcBef>
                        <a:spcAft>
                          <a:spcPts val="0"/>
                        </a:spcAft>
                      </a:pPr>
                      <a:r>
                        <a:rPr lang="en-US" sz="1400" b="1" dirty="0">
                          <a:effectLst/>
                        </a:rPr>
                        <a:t>Credits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32580914"/>
                  </a:ext>
                </a:extLst>
              </a:tr>
              <a:tr h="0">
                <a:tc>
                  <a:txBody>
                    <a:bodyPr/>
                    <a:lstStyle/>
                    <a:p>
                      <a:pPr marL="0" marR="0" algn="ctr">
                        <a:spcBef>
                          <a:spcPts val="300"/>
                        </a:spcBef>
                        <a:spcAft>
                          <a:spcPts val="0"/>
                        </a:spcAft>
                      </a:pPr>
                      <a:r>
                        <a:rPr lang="en-US" sz="1400" dirty="0">
                          <a:effectLst/>
                        </a:rPr>
                        <a:t> </a:t>
                      </a:r>
                    </a:p>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No.</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Name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Other 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a:effectLst/>
                        </a:rPr>
                        <a:t>Sales Tax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Accounts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Other 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500"/>
                        </a:spcBef>
                        <a:spcAft>
                          <a:spcPts val="0"/>
                        </a:spcAft>
                      </a:pPr>
                      <a:r>
                        <a:rPr lang="en-US" sz="1400">
                          <a:effectLst/>
                        </a:rPr>
                        <a:t>Inventory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50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93632696"/>
                  </a:ext>
                </a:extLst>
              </a:tr>
              <a:tr h="190500">
                <a:tc>
                  <a:txBody>
                    <a:bodyPr/>
                    <a:lstStyle/>
                    <a:p>
                      <a:pPr marL="0" marR="0" algn="ctr">
                        <a:spcBef>
                          <a:spcPts val="300"/>
                        </a:spcBef>
                        <a:spcAft>
                          <a:spcPts val="0"/>
                        </a:spcAft>
                      </a:pP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568111968"/>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24832725"/>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98661409"/>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470072413"/>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777282743"/>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799727529"/>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993611399"/>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408200914"/>
                  </a:ext>
                </a:extLst>
              </a:tr>
            </a:tbl>
          </a:graphicData>
        </a:graphic>
      </p:graphicFrame>
      <p:cxnSp>
        <p:nvCxnSpPr>
          <p:cNvPr id="7" name="Straight Connector 6">
            <a:extLst>
              <a:ext uri="{FF2B5EF4-FFF2-40B4-BE49-F238E27FC236}">
                <a16:creationId xmlns:a16="http://schemas.microsoft.com/office/drawing/2014/main" id="{D8F10767-C95E-470E-B123-5079DAF7DFDD}"/>
              </a:ext>
            </a:extLst>
          </p:cNvPr>
          <p:cNvCxnSpPr/>
          <p:nvPr/>
        </p:nvCxnSpPr>
        <p:spPr>
          <a:xfrm flipV="1">
            <a:off x="4780511" y="2445026"/>
            <a:ext cx="0" cy="2087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D39F4E8-23AB-45E8-8AAA-FE6FF1832D63}"/>
              </a:ext>
            </a:extLst>
          </p:cNvPr>
          <p:cNvSpPr txBox="1"/>
          <p:nvPr/>
        </p:nvSpPr>
        <p:spPr>
          <a:xfrm>
            <a:off x="833761" y="3062308"/>
            <a:ext cx="1152939" cy="307777"/>
          </a:xfrm>
          <a:prstGeom prst="rect">
            <a:avLst/>
          </a:prstGeom>
          <a:noFill/>
        </p:spPr>
        <p:txBody>
          <a:bodyPr wrap="square" rtlCol="0">
            <a:spAutoFit/>
          </a:bodyPr>
          <a:lstStyle/>
          <a:p>
            <a:r>
              <a:rPr lang="en-US" sz="1400" b="1" dirty="0">
                <a:solidFill>
                  <a:schemeClr val="accent2"/>
                </a:solidFill>
              </a:rPr>
              <a:t>July 10</a:t>
            </a:r>
          </a:p>
        </p:txBody>
      </p:sp>
      <p:sp>
        <p:nvSpPr>
          <p:cNvPr id="9" name="TextBox 8">
            <a:extLst>
              <a:ext uri="{FF2B5EF4-FFF2-40B4-BE49-F238E27FC236}">
                <a16:creationId xmlns:a16="http://schemas.microsoft.com/office/drawing/2014/main" id="{9C885671-E9DC-46A8-B10D-CE45B6C224A5}"/>
              </a:ext>
            </a:extLst>
          </p:cNvPr>
          <p:cNvSpPr txBox="1"/>
          <p:nvPr/>
        </p:nvSpPr>
        <p:spPr>
          <a:xfrm>
            <a:off x="1790137" y="3074970"/>
            <a:ext cx="1152939" cy="307777"/>
          </a:xfrm>
          <a:prstGeom prst="rect">
            <a:avLst/>
          </a:prstGeom>
          <a:noFill/>
        </p:spPr>
        <p:txBody>
          <a:bodyPr wrap="square" rtlCol="0">
            <a:spAutoFit/>
          </a:bodyPr>
          <a:lstStyle/>
          <a:p>
            <a:r>
              <a:rPr lang="en-US" sz="1400" b="1" dirty="0">
                <a:solidFill>
                  <a:schemeClr val="accent2"/>
                </a:solidFill>
              </a:rPr>
              <a:t>707</a:t>
            </a:r>
          </a:p>
        </p:txBody>
      </p:sp>
      <p:sp>
        <p:nvSpPr>
          <p:cNvPr id="10" name="TextBox 9">
            <a:extLst>
              <a:ext uri="{FF2B5EF4-FFF2-40B4-BE49-F238E27FC236}">
                <a16:creationId xmlns:a16="http://schemas.microsoft.com/office/drawing/2014/main" id="{6CE49809-F844-4375-8305-CD9B4C51E8B6}"/>
              </a:ext>
            </a:extLst>
          </p:cNvPr>
          <p:cNvSpPr txBox="1"/>
          <p:nvPr/>
        </p:nvSpPr>
        <p:spPr>
          <a:xfrm>
            <a:off x="2728291" y="3074969"/>
            <a:ext cx="1292087" cy="307777"/>
          </a:xfrm>
          <a:prstGeom prst="rect">
            <a:avLst/>
          </a:prstGeom>
          <a:noFill/>
        </p:spPr>
        <p:txBody>
          <a:bodyPr wrap="square" rtlCol="0">
            <a:spAutoFit/>
          </a:bodyPr>
          <a:lstStyle/>
          <a:p>
            <a:r>
              <a:rPr lang="en-US" sz="1400" b="1" dirty="0">
                <a:solidFill>
                  <a:schemeClr val="accent2"/>
                </a:solidFill>
              </a:rPr>
              <a:t>Prepaid Travel</a:t>
            </a:r>
          </a:p>
        </p:txBody>
      </p:sp>
      <p:sp>
        <p:nvSpPr>
          <p:cNvPr id="11" name="TextBox 10">
            <a:extLst>
              <a:ext uri="{FF2B5EF4-FFF2-40B4-BE49-F238E27FC236}">
                <a16:creationId xmlns:a16="http://schemas.microsoft.com/office/drawing/2014/main" id="{BE469D81-E715-4D40-875D-81624298B2A2}"/>
              </a:ext>
            </a:extLst>
          </p:cNvPr>
          <p:cNvSpPr txBox="1"/>
          <p:nvPr/>
        </p:nvSpPr>
        <p:spPr>
          <a:xfrm>
            <a:off x="5057361" y="3077692"/>
            <a:ext cx="1152939" cy="307777"/>
          </a:xfrm>
          <a:prstGeom prst="rect">
            <a:avLst/>
          </a:prstGeom>
          <a:noFill/>
        </p:spPr>
        <p:txBody>
          <a:bodyPr wrap="square" rtlCol="0">
            <a:spAutoFit/>
          </a:bodyPr>
          <a:lstStyle/>
          <a:p>
            <a:r>
              <a:rPr lang="en-US" sz="1400" b="1" dirty="0">
                <a:solidFill>
                  <a:schemeClr val="accent2"/>
                </a:solidFill>
              </a:rPr>
              <a:t>2,500</a:t>
            </a:r>
          </a:p>
        </p:txBody>
      </p:sp>
      <p:sp>
        <p:nvSpPr>
          <p:cNvPr id="12" name="TextBox 11">
            <a:extLst>
              <a:ext uri="{FF2B5EF4-FFF2-40B4-BE49-F238E27FC236}">
                <a16:creationId xmlns:a16="http://schemas.microsoft.com/office/drawing/2014/main" id="{3DBB5CAE-75DE-4C6C-961B-9B2E21A183A3}"/>
              </a:ext>
            </a:extLst>
          </p:cNvPr>
          <p:cNvSpPr txBox="1"/>
          <p:nvPr/>
        </p:nvSpPr>
        <p:spPr>
          <a:xfrm>
            <a:off x="10555921" y="3074969"/>
            <a:ext cx="1152939" cy="307777"/>
          </a:xfrm>
          <a:prstGeom prst="rect">
            <a:avLst/>
          </a:prstGeom>
          <a:noFill/>
        </p:spPr>
        <p:txBody>
          <a:bodyPr wrap="square" rtlCol="0">
            <a:spAutoFit/>
          </a:bodyPr>
          <a:lstStyle/>
          <a:p>
            <a:r>
              <a:rPr lang="en-US" sz="1400" b="1" dirty="0">
                <a:solidFill>
                  <a:schemeClr val="accent2"/>
                </a:solidFill>
              </a:rPr>
              <a:t>2,500</a:t>
            </a:r>
          </a:p>
        </p:txBody>
      </p:sp>
    </p:spTree>
    <p:extLst>
      <p:ext uri="{BB962C8B-B14F-4D97-AF65-F5344CB8AC3E}">
        <p14:creationId xmlns:p14="http://schemas.microsoft.com/office/powerpoint/2010/main" val="3486023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2F32F36-97C9-4953-904E-A420966D7D5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B5C551F-F667-4CE1-98EB-92EB4C1F2B06}"/>
              </a:ext>
            </a:extLst>
          </p:cNvPr>
          <p:cNvSpPr/>
          <p:nvPr/>
        </p:nvSpPr>
        <p:spPr>
          <a:xfrm>
            <a:off x="3288759" y="111896"/>
            <a:ext cx="6096000" cy="1423467"/>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Cash Payments Journal</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EEF1F590-F101-4C52-AEF7-0E6A08129943}"/>
              </a:ext>
            </a:extLst>
          </p:cNvPr>
          <p:cNvSpPr/>
          <p:nvPr/>
        </p:nvSpPr>
        <p:spPr>
          <a:xfrm>
            <a:off x="705254" y="1442055"/>
            <a:ext cx="11263010" cy="1138773"/>
          </a:xfrm>
          <a:prstGeom prst="rect">
            <a:avLst/>
          </a:prstGeom>
        </p:spPr>
        <p:txBody>
          <a:bodyPr wrap="square">
            <a:spAutoFit/>
          </a:bodyPr>
          <a:lstStyle/>
          <a:p>
            <a:r>
              <a:rPr lang="en-US" dirty="0"/>
              <a:t>On July 19, Our Company wrote check #708 to pay an account payable to Reno Company within the discount period.  The Accounts Payable balance was $14,600 and the terms were 1/10, n/30. </a:t>
            </a:r>
          </a:p>
          <a:p>
            <a:r>
              <a:rPr lang="en-US" dirty="0"/>
              <a:t> </a:t>
            </a:r>
          </a:p>
          <a:p>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363B2079-6D44-4CD9-8B76-066DDF4D6F28}"/>
              </a:ext>
            </a:extLst>
          </p:cNvPr>
          <p:cNvGraphicFramePr>
            <a:graphicFrameLocks noGrp="1"/>
          </p:cNvGraphicFramePr>
          <p:nvPr>
            <p:extLst>
              <p:ext uri="{D42A27DB-BD31-4B8C-83A1-F6EECF244321}">
                <p14:modId xmlns:p14="http://schemas.microsoft.com/office/powerpoint/2010/main" val="915290572"/>
              </p:ext>
            </p:extLst>
          </p:nvPr>
        </p:nvGraphicFramePr>
        <p:xfrm>
          <a:off x="593492" y="2696521"/>
          <a:ext cx="10768519" cy="2672577"/>
        </p:xfrm>
        <a:graphic>
          <a:graphicData uri="http://schemas.openxmlformats.org/drawingml/2006/table">
            <a:tbl>
              <a:tblPr>
                <a:tableStyleId>{5940675A-B579-460E-94D1-54222C63F5DA}</a:tableStyleId>
              </a:tblPr>
              <a:tblGrid>
                <a:gridCol w="927040">
                  <a:extLst>
                    <a:ext uri="{9D8B030D-6E8A-4147-A177-3AD203B41FA5}">
                      <a16:colId xmlns:a16="http://schemas.microsoft.com/office/drawing/2014/main" val="1853496603"/>
                    </a:ext>
                  </a:extLst>
                </a:gridCol>
                <a:gridCol w="848994">
                  <a:extLst>
                    <a:ext uri="{9D8B030D-6E8A-4147-A177-3AD203B41FA5}">
                      <a16:colId xmlns:a16="http://schemas.microsoft.com/office/drawing/2014/main" val="3511512243"/>
                    </a:ext>
                  </a:extLst>
                </a:gridCol>
                <a:gridCol w="1662523">
                  <a:extLst>
                    <a:ext uri="{9D8B030D-6E8A-4147-A177-3AD203B41FA5}">
                      <a16:colId xmlns:a16="http://schemas.microsoft.com/office/drawing/2014/main" val="3323643843"/>
                    </a:ext>
                  </a:extLst>
                </a:gridCol>
                <a:gridCol w="625359">
                  <a:extLst>
                    <a:ext uri="{9D8B030D-6E8A-4147-A177-3AD203B41FA5}">
                      <a16:colId xmlns:a16="http://schemas.microsoft.com/office/drawing/2014/main" val="4023246542"/>
                    </a:ext>
                  </a:extLst>
                </a:gridCol>
                <a:gridCol w="1034807">
                  <a:extLst>
                    <a:ext uri="{9D8B030D-6E8A-4147-A177-3AD203B41FA5}">
                      <a16:colId xmlns:a16="http://schemas.microsoft.com/office/drawing/2014/main" val="2886174497"/>
                    </a:ext>
                  </a:extLst>
                </a:gridCol>
                <a:gridCol w="1050773">
                  <a:extLst>
                    <a:ext uri="{9D8B030D-6E8A-4147-A177-3AD203B41FA5}">
                      <a16:colId xmlns:a16="http://schemas.microsoft.com/office/drawing/2014/main" val="3642423602"/>
                    </a:ext>
                  </a:extLst>
                </a:gridCol>
                <a:gridCol w="1132626">
                  <a:extLst>
                    <a:ext uri="{9D8B030D-6E8A-4147-A177-3AD203B41FA5}">
                      <a16:colId xmlns:a16="http://schemas.microsoft.com/office/drawing/2014/main" val="3651014170"/>
                    </a:ext>
                  </a:extLst>
                </a:gridCol>
                <a:gridCol w="1125013">
                  <a:extLst>
                    <a:ext uri="{9D8B030D-6E8A-4147-A177-3AD203B41FA5}">
                      <a16:colId xmlns:a16="http://schemas.microsoft.com/office/drawing/2014/main" val="2028303373"/>
                    </a:ext>
                  </a:extLst>
                </a:gridCol>
                <a:gridCol w="1256359">
                  <a:extLst>
                    <a:ext uri="{9D8B030D-6E8A-4147-A177-3AD203B41FA5}">
                      <a16:colId xmlns:a16="http://schemas.microsoft.com/office/drawing/2014/main" val="4042511841"/>
                    </a:ext>
                  </a:extLst>
                </a:gridCol>
                <a:gridCol w="1105025">
                  <a:extLst>
                    <a:ext uri="{9D8B030D-6E8A-4147-A177-3AD203B41FA5}">
                      <a16:colId xmlns:a16="http://schemas.microsoft.com/office/drawing/2014/main" val="3774109056"/>
                    </a:ext>
                  </a:extLst>
                </a:gridCol>
              </a:tblGrid>
              <a:tr h="287517">
                <a:tc gridSpan="10">
                  <a:txBody>
                    <a:bodyPr/>
                    <a:lstStyle/>
                    <a:p>
                      <a:pPr marL="0" marR="91440" algn="ctr">
                        <a:lnSpc>
                          <a:spcPts val="1200"/>
                        </a:lnSpc>
                        <a:spcBef>
                          <a:spcPts val="0"/>
                        </a:spcBef>
                        <a:spcAft>
                          <a:spcPts val="0"/>
                        </a:spcAft>
                      </a:pPr>
                      <a:r>
                        <a:rPr lang="en-US" sz="1400" b="1" dirty="0">
                          <a:effectLst/>
                        </a:rPr>
                        <a:t>                                                                                                                 Cash Payments Journal                                                                                          </a:t>
                      </a:r>
                      <a:r>
                        <a:rPr lang="en-US" sz="1400" dirty="0">
                          <a:effectLst/>
                        </a:rPr>
                        <a:t>Page 51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39803275"/>
                  </a:ext>
                </a:extLst>
              </a:tr>
              <a:tr h="0">
                <a:tc>
                  <a:txBody>
                    <a:bodyPr/>
                    <a:lstStyle/>
                    <a:p>
                      <a:pPr marL="0" marR="0" indent="80645" algn="ctr">
                        <a:spcBef>
                          <a:spcPts val="300"/>
                        </a:spcBef>
                        <a:spcAft>
                          <a:spcPts val="0"/>
                        </a:spcAft>
                      </a:pPr>
                      <a:r>
                        <a:rPr lang="en-US" sz="1400" dirty="0">
                          <a:effectLst/>
                        </a:rPr>
                        <a:t>Date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dirty="0">
                          <a:effectLst/>
                        </a:rPr>
                        <a:t>Ck.</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dirty="0">
                          <a:effectLst/>
                        </a:rPr>
                        <a:t>Account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gridSpan="2">
                  <a:txBody>
                    <a:bodyPr/>
                    <a:lstStyle/>
                    <a:p>
                      <a:pPr marL="0" marR="0" algn="l">
                        <a:spcBef>
                          <a:spcPts val="300"/>
                        </a:spcBef>
                        <a:spcAft>
                          <a:spcPts val="0"/>
                        </a:spcAft>
                      </a:pPr>
                      <a:r>
                        <a:rPr lang="en-US" sz="1400" dirty="0">
                          <a:effectLst/>
                        </a:rPr>
                        <a:t>Post.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en-US"/>
                    </a:p>
                  </a:txBody>
                  <a:tcPr/>
                </a:tc>
                <a:tc gridSpan="2">
                  <a:txBody>
                    <a:bodyPr/>
                    <a:lstStyle/>
                    <a:p>
                      <a:r>
                        <a:rPr lang="en-US" sz="1400" b="1" dirty="0">
                          <a:effectLst/>
                        </a:rPr>
                        <a:t>Debits</a:t>
                      </a:r>
                      <a:endParaRPr lang="en-US" b="1" dirty="0"/>
                    </a:p>
                  </a:txBody>
                  <a:tcPr marL="68580" marR="68580" marT="0" marB="0">
                    <a:lnL w="12700" cap="flat" cmpd="sng" algn="ctr">
                      <a:noFill/>
                      <a:prstDash val="solid"/>
                      <a:round/>
                      <a:headEnd type="none" w="med" len="med"/>
                      <a:tailEnd type="none" w="med" len="med"/>
                    </a:lnL>
                  </a:tcPr>
                </a:tc>
                <a:tc hMerge="1">
                  <a:txBody>
                    <a:bodyPr/>
                    <a:lstStyle/>
                    <a:p>
                      <a:endParaRPr lang="en-US"/>
                    </a:p>
                  </a:txBody>
                  <a:tcPr/>
                </a:tc>
                <a:tc gridSpan="3">
                  <a:txBody>
                    <a:bodyPr/>
                    <a:lstStyle/>
                    <a:p>
                      <a:pPr marL="579755" marR="0" indent="-579755" algn="ctr">
                        <a:spcBef>
                          <a:spcPts val="300"/>
                        </a:spcBef>
                        <a:spcAft>
                          <a:spcPts val="0"/>
                        </a:spcAft>
                      </a:pPr>
                      <a:r>
                        <a:rPr lang="en-US" sz="1400" b="1" dirty="0">
                          <a:effectLst/>
                        </a:rPr>
                        <a:t>Credits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32580914"/>
                  </a:ext>
                </a:extLst>
              </a:tr>
              <a:tr h="0">
                <a:tc>
                  <a:txBody>
                    <a:bodyPr/>
                    <a:lstStyle/>
                    <a:p>
                      <a:pPr marL="0" marR="0" algn="ctr">
                        <a:spcBef>
                          <a:spcPts val="300"/>
                        </a:spcBef>
                        <a:spcAft>
                          <a:spcPts val="0"/>
                        </a:spcAft>
                      </a:pPr>
                      <a:r>
                        <a:rPr lang="en-US" sz="1400" dirty="0">
                          <a:effectLst/>
                        </a:rPr>
                        <a:t> </a:t>
                      </a:r>
                    </a:p>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No.</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Name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Other 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a:effectLst/>
                        </a:rPr>
                        <a:t>Sales Tax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Accounts Payable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Other 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500"/>
                        </a:spcBef>
                        <a:spcAft>
                          <a:spcPts val="0"/>
                        </a:spcAft>
                      </a:pPr>
                      <a:r>
                        <a:rPr lang="en-US" sz="1400">
                          <a:effectLst/>
                        </a:rPr>
                        <a:t>Inventory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50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93632696"/>
                  </a:ext>
                </a:extLst>
              </a:tr>
              <a:tr h="190500">
                <a:tc>
                  <a:txBody>
                    <a:bodyPr/>
                    <a:lstStyle/>
                    <a:p>
                      <a:pPr marL="0" marR="0" algn="ctr">
                        <a:spcBef>
                          <a:spcPts val="300"/>
                        </a:spcBef>
                        <a:spcAft>
                          <a:spcPts val="0"/>
                        </a:spcAft>
                      </a:pP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568111968"/>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24832725"/>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98661409"/>
                  </a:ext>
                </a:extLst>
              </a:tr>
              <a:tr h="190500">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470072413"/>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777282743"/>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799727529"/>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993611399"/>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408200914"/>
                  </a:ext>
                </a:extLst>
              </a:tr>
            </a:tbl>
          </a:graphicData>
        </a:graphic>
      </p:graphicFrame>
      <p:sp>
        <p:nvSpPr>
          <p:cNvPr id="8" name="TextBox 7">
            <a:extLst>
              <a:ext uri="{FF2B5EF4-FFF2-40B4-BE49-F238E27FC236}">
                <a16:creationId xmlns:a16="http://schemas.microsoft.com/office/drawing/2014/main" id="{0D39F4E8-23AB-45E8-8AAA-FE6FF1832D63}"/>
              </a:ext>
            </a:extLst>
          </p:cNvPr>
          <p:cNvSpPr txBox="1"/>
          <p:nvPr/>
        </p:nvSpPr>
        <p:spPr>
          <a:xfrm>
            <a:off x="711740" y="3619600"/>
            <a:ext cx="1152939" cy="307777"/>
          </a:xfrm>
          <a:prstGeom prst="rect">
            <a:avLst/>
          </a:prstGeom>
          <a:noFill/>
        </p:spPr>
        <p:txBody>
          <a:bodyPr wrap="square" rtlCol="0">
            <a:spAutoFit/>
          </a:bodyPr>
          <a:lstStyle/>
          <a:p>
            <a:r>
              <a:rPr lang="en-US" sz="1400" dirty="0"/>
              <a:t>July 10</a:t>
            </a:r>
          </a:p>
        </p:txBody>
      </p:sp>
      <p:sp>
        <p:nvSpPr>
          <p:cNvPr id="9" name="TextBox 8">
            <a:extLst>
              <a:ext uri="{FF2B5EF4-FFF2-40B4-BE49-F238E27FC236}">
                <a16:creationId xmlns:a16="http://schemas.microsoft.com/office/drawing/2014/main" id="{9C885671-E9DC-46A8-B10D-CE45B6C224A5}"/>
              </a:ext>
            </a:extLst>
          </p:cNvPr>
          <p:cNvSpPr txBox="1"/>
          <p:nvPr/>
        </p:nvSpPr>
        <p:spPr>
          <a:xfrm>
            <a:off x="1790137" y="3629837"/>
            <a:ext cx="1152939" cy="307777"/>
          </a:xfrm>
          <a:prstGeom prst="rect">
            <a:avLst/>
          </a:prstGeom>
          <a:noFill/>
        </p:spPr>
        <p:txBody>
          <a:bodyPr wrap="square" rtlCol="0">
            <a:spAutoFit/>
          </a:bodyPr>
          <a:lstStyle/>
          <a:p>
            <a:r>
              <a:rPr lang="en-US" sz="1400" dirty="0"/>
              <a:t>707</a:t>
            </a:r>
          </a:p>
        </p:txBody>
      </p:sp>
      <p:sp>
        <p:nvSpPr>
          <p:cNvPr id="10" name="TextBox 9">
            <a:extLst>
              <a:ext uri="{FF2B5EF4-FFF2-40B4-BE49-F238E27FC236}">
                <a16:creationId xmlns:a16="http://schemas.microsoft.com/office/drawing/2014/main" id="{6CE49809-F844-4375-8305-CD9B4C51E8B6}"/>
              </a:ext>
            </a:extLst>
          </p:cNvPr>
          <p:cNvSpPr txBox="1"/>
          <p:nvPr/>
        </p:nvSpPr>
        <p:spPr>
          <a:xfrm>
            <a:off x="2661098" y="3624597"/>
            <a:ext cx="1292087" cy="307777"/>
          </a:xfrm>
          <a:prstGeom prst="rect">
            <a:avLst/>
          </a:prstGeom>
          <a:noFill/>
        </p:spPr>
        <p:txBody>
          <a:bodyPr wrap="square" rtlCol="0">
            <a:spAutoFit/>
          </a:bodyPr>
          <a:lstStyle/>
          <a:p>
            <a:r>
              <a:rPr lang="en-US" sz="1400" dirty="0"/>
              <a:t>Prepaid</a:t>
            </a:r>
            <a:r>
              <a:rPr lang="en-US" sz="1400" b="1" dirty="0">
                <a:solidFill>
                  <a:schemeClr val="accent2"/>
                </a:solidFill>
              </a:rPr>
              <a:t> </a:t>
            </a:r>
            <a:r>
              <a:rPr lang="en-US" sz="1400" dirty="0"/>
              <a:t>Travel</a:t>
            </a:r>
          </a:p>
        </p:txBody>
      </p:sp>
      <p:sp>
        <p:nvSpPr>
          <p:cNvPr id="11" name="TextBox 10">
            <a:extLst>
              <a:ext uri="{FF2B5EF4-FFF2-40B4-BE49-F238E27FC236}">
                <a16:creationId xmlns:a16="http://schemas.microsoft.com/office/drawing/2014/main" id="{BE469D81-E715-4D40-875D-81624298B2A2}"/>
              </a:ext>
            </a:extLst>
          </p:cNvPr>
          <p:cNvSpPr txBox="1"/>
          <p:nvPr/>
        </p:nvSpPr>
        <p:spPr>
          <a:xfrm>
            <a:off x="5117454" y="3636680"/>
            <a:ext cx="1152939" cy="307777"/>
          </a:xfrm>
          <a:prstGeom prst="rect">
            <a:avLst/>
          </a:prstGeom>
          <a:noFill/>
        </p:spPr>
        <p:txBody>
          <a:bodyPr wrap="square" rtlCol="0">
            <a:spAutoFit/>
          </a:bodyPr>
          <a:lstStyle/>
          <a:p>
            <a:r>
              <a:rPr lang="en-US" sz="1400" dirty="0"/>
              <a:t>2,500</a:t>
            </a:r>
          </a:p>
        </p:txBody>
      </p:sp>
      <p:sp>
        <p:nvSpPr>
          <p:cNvPr id="12" name="TextBox 11">
            <a:extLst>
              <a:ext uri="{FF2B5EF4-FFF2-40B4-BE49-F238E27FC236}">
                <a16:creationId xmlns:a16="http://schemas.microsoft.com/office/drawing/2014/main" id="{3DBB5CAE-75DE-4C6C-961B-9B2E21A183A3}"/>
              </a:ext>
            </a:extLst>
          </p:cNvPr>
          <p:cNvSpPr txBox="1"/>
          <p:nvPr/>
        </p:nvSpPr>
        <p:spPr>
          <a:xfrm>
            <a:off x="10635576" y="3617120"/>
            <a:ext cx="1152939" cy="307777"/>
          </a:xfrm>
          <a:prstGeom prst="rect">
            <a:avLst/>
          </a:prstGeom>
          <a:noFill/>
        </p:spPr>
        <p:txBody>
          <a:bodyPr wrap="square" rtlCol="0">
            <a:spAutoFit/>
          </a:bodyPr>
          <a:lstStyle/>
          <a:p>
            <a:r>
              <a:rPr lang="en-US" sz="1400" dirty="0"/>
              <a:t>2,500</a:t>
            </a:r>
          </a:p>
        </p:txBody>
      </p:sp>
      <p:sp>
        <p:nvSpPr>
          <p:cNvPr id="13" name="TextBox 12">
            <a:extLst>
              <a:ext uri="{FF2B5EF4-FFF2-40B4-BE49-F238E27FC236}">
                <a16:creationId xmlns:a16="http://schemas.microsoft.com/office/drawing/2014/main" id="{F92118B6-9D4C-4870-8182-835BD86F745B}"/>
              </a:ext>
            </a:extLst>
          </p:cNvPr>
          <p:cNvSpPr txBox="1"/>
          <p:nvPr/>
        </p:nvSpPr>
        <p:spPr>
          <a:xfrm>
            <a:off x="865868" y="3845663"/>
            <a:ext cx="1152939" cy="307777"/>
          </a:xfrm>
          <a:prstGeom prst="rect">
            <a:avLst/>
          </a:prstGeom>
          <a:noFill/>
        </p:spPr>
        <p:txBody>
          <a:bodyPr wrap="square" rtlCol="0">
            <a:spAutoFit/>
          </a:bodyPr>
          <a:lstStyle/>
          <a:p>
            <a:r>
              <a:rPr lang="en-US" sz="1400" b="1" dirty="0">
                <a:solidFill>
                  <a:schemeClr val="accent2"/>
                </a:solidFill>
              </a:rPr>
              <a:t>19</a:t>
            </a:r>
          </a:p>
        </p:txBody>
      </p:sp>
      <p:sp>
        <p:nvSpPr>
          <p:cNvPr id="15" name="TextBox 14">
            <a:extLst>
              <a:ext uri="{FF2B5EF4-FFF2-40B4-BE49-F238E27FC236}">
                <a16:creationId xmlns:a16="http://schemas.microsoft.com/office/drawing/2014/main" id="{0316753E-5718-4DC3-A39A-CEE9CB3B696B}"/>
              </a:ext>
            </a:extLst>
          </p:cNvPr>
          <p:cNvSpPr txBox="1"/>
          <p:nvPr/>
        </p:nvSpPr>
        <p:spPr>
          <a:xfrm>
            <a:off x="1786682" y="3859466"/>
            <a:ext cx="1152939" cy="307777"/>
          </a:xfrm>
          <a:prstGeom prst="rect">
            <a:avLst/>
          </a:prstGeom>
          <a:noFill/>
        </p:spPr>
        <p:txBody>
          <a:bodyPr wrap="square" rtlCol="0">
            <a:spAutoFit/>
          </a:bodyPr>
          <a:lstStyle/>
          <a:p>
            <a:r>
              <a:rPr lang="en-US" sz="1400" b="1" dirty="0">
                <a:solidFill>
                  <a:schemeClr val="accent2"/>
                </a:solidFill>
              </a:rPr>
              <a:t>708</a:t>
            </a:r>
          </a:p>
        </p:txBody>
      </p:sp>
      <p:sp>
        <p:nvSpPr>
          <p:cNvPr id="16" name="TextBox 15">
            <a:extLst>
              <a:ext uri="{FF2B5EF4-FFF2-40B4-BE49-F238E27FC236}">
                <a16:creationId xmlns:a16="http://schemas.microsoft.com/office/drawing/2014/main" id="{2C816629-037E-47DF-A0D5-FC5729A94AE8}"/>
              </a:ext>
            </a:extLst>
          </p:cNvPr>
          <p:cNvSpPr txBox="1"/>
          <p:nvPr/>
        </p:nvSpPr>
        <p:spPr>
          <a:xfrm>
            <a:off x="2650891" y="3826498"/>
            <a:ext cx="1504193" cy="307777"/>
          </a:xfrm>
          <a:prstGeom prst="rect">
            <a:avLst/>
          </a:prstGeom>
          <a:noFill/>
        </p:spPr>
        <p:txBody>
          <a:bodyPr wrap="square" rtlCol="0">
            <a:spAutoFit/>
          </a:bodyPr>
          <a:lstStyle/>
          <a:p>
            <a:r>
              <a:rPr lang="en-US" sz="1400" b="1" dirty="0">
                <a:solidFill>
                  <a:schemeClr val="accent2"/>
                </a:solidFill>
              </a:rPr>
              <a:t>Reno Co.</a:t>
            </a:r>
          </a:p>
        </p:txBody>
      </p:sp>
      <p:sp>
        <p:nvSpPr>
          <p:cNvPr id="17" name="TextBox 16">
            <a:extLst>
              <a:ext uri="{FF2B5EF4-FFF2-40B4-BE49-F238E27FC236}">
                <a16:creationId xmlns:a16="http://schemas.microsoft.com/office/drawing/2014/main" id="{DEC07462-3274-4EAE-9B5F-0C5E408DDD4B}"/>
              </a:ext>
            </a:extLst>
          </p:cNvPr>
          <p:cNvSpPr txBox="1"/>
          <p:nvPr/>
        </p:nvSpPr>
        <p:spPr>
          <a:xfrm>
            <a:off x="7232763" y="3845663"/>
            <a:ext cx="1152939" cy="307777"/>
          </a:xfrm>
          <a:prstGeom prst="rect">
            <a:avLst/>
          </a:prstGeom>
          <a:noFill/>
        </p:spPr>
        <p:txBody>
          <a:bodyPr wrap="square" rtlCol="0">
            <a:spAutoFit/>
          </a:bodyPr>
          <a:lstStyle/>
          <a:p>
            <a:r>
              <a:rPr lang="en-US" sz="1400" b="1" dirty="0">
                <a:solidFill>
                  <a:schemeClr val="accent2"/>
                </a:solidFill>
              </a:rPr>
              <a:t>14,600</a:t>
            </a:r>
          </a:p>
        </p:txBody>
      </p:sp>
      <p:sp>
        <p:nvSpPr>
          <p:cNvPr id="18" name="TextBox 17">
            <a:extLst>
              <a:ext uri="{FF2B5EF4-FFF2-40B4-BE49-F238E27FC236}">
                <a16:creationId xmlns:a16="http://schemas.microsoft.com/office/drawing/2014/main" id="{119F23F7-D296-4E6C-8D50-5ED48DDAA8F4}"/>
              </a:ext>
            </a:extLst>
          </p:cNvPr>
          <p:cNvSpPr txBox="1"/>
          <p:nvPr/>
        </p:nvSpPr>
        <p:spPr>
          <a:xfrm>
            <a:off x="9634330" y="3845662"/>
            <a:ext cx="1152939" cy="307777"/>
          </a:xfrm>
          <a:prstGeom prst="rect">
            <a:avLst/>
          </a:prstGeom>
          <a:noFill/>
        </p:spPr>
        <p:txBody>
          <a:bodyPr wrap="square" rtlCol="0">
            <a:spAutoFit/>
          </a:bodyPr>
          <a:lstStyle/>
          <a:p>
            <a:r>
              <a:rPr lang="en-US" sz="1400" b="1" dirty="0">
                <a:solidFill>
                  <a:schemeClr val="accent2"/>
                </a:solidFill>
              </a:rPr>
              <a:t>146</a:t>
            </a:r>
          </a:p>
        </p:txBody>
      </p:sp>
      <p:sp>
        <p:nvSpPr>
          <p:cNvPr id="19" name="TextBox 18">
            <a:extLst>
              <a:ext uri="{FF2B5EF4-FFF2-40B4-BE49-F238E27FC236}">
                <a16:creationId xmlns:a16="http://schemas.microsoft.com/office/drawing/2014/main" id="{D5268F0A-FB68-4AB0-BCAA-E1D26D75F806}"/>
              </a:ext>
            </a:extLst>
          </p:cNvPr>
          <p:cNvSpPr txBox="1"/>
          <p:nvPr/>
        </p:nvSpPr>
        <p:spPr>
          <a:xfrm>
            <a:off x="10557579" y="3813781"/>
            <a:ext cx="1152939" cy="307777"/>
          </a:xfrm>
          <a:prstGeom prst="rect">
            <a:avLst/>
          </a:prstGeom>
          <a:noFill/>
        </p:spPr>
        <p:txBody>
          <a:bodyPr wrap="square" rtlCol="0">
            <a:spAutoFit/>
          </a:bodyPr>
          <a:lstStyle/>
          <a:p>
            <a:r>
              <a:rPr lang="en-US" sz="1400" b="1" dirty="0">
                <a:solidFill>
                  <a:schemeClr val="accent2"/>
                </a:solidFill>
              </a:rPr>
              <a:t>14,454</a:t>
            </a:r>
          </a:p>
        </p:txBody>
      </p:sp>
      <p:cxnSp>
        <p:nvCxnSpPr>
          <p:cNvPr id="20" name="Straight Connector 19">
            <a:extLst>
              <a:ext uri="{FF2B5EF4-FFF2-40B4-BE49-F238E27FC236}">
                <a16:creationId xmlns:a16="http://schemas.microsoft.com/office/drawing/2014/main" id="{EBC84424-8E30-4237-8B5E-C3F506BCF762}"/>
              </a:ext>
            </a:extLst>
          </p:cNvPr>
          <p:cNvCxnSpPr/>
          <p:nvPr/>
        </p:nvCxnSpPr>
        <p:spPr>
          <a:xfrm flipV="1">
            <a:off x="4663779" y="2989775"/>
            <a:ext cx="0" cy="2087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4924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p:bldP spid="17" grpId="0"/>
      <p:bldP spid="18" grpId="0"/>
      <p:bldP spid="1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2F32F36-97C9-4953-904E-A420966D7D5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B5C551F-F667-4CE1-98EB-92EB4C1F2B06}"/>
              </a:ext>
            </a:extLst>
          </p:cNvPr>
          <p:cNvSpPr/>
          <p:nvPr/>
        </p:nvSpPr>
        <p:spPr>
          <a:xfrm>
            <a:off x="3288759" y="111896"/>
            <a:ext cx="6096000" cy="1423467"/>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Cash Payments Journal</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363B2079-6D44-4CD9-8B76-066DDF4D6F28}"/>
              </a:ext>
            </a:extLst>
          </p:cNvPr>
          <p:cNvGraphicFramePr>
            <a:graphicFrameLocks noGrp="1"/>
          </p:cNvGraphicFramePr>
          <p:nvPr>
            <p:extLst>
              <p:ext uri="{D42A27DB-BD31-4B8C-83A1-F6EECF244321}">
                <p14:modId xmlns:p14="http://schemas.microsoft.com/office/powerpoint/2010/main" val="2692678019"/>
              </p:ext>
            </p:extLst>
          </p:nvPr>
        </p:nvGraphicFramePr>
        <p:xfrm>
          <a:off x="593492" y="2696521"/>
          <a:ext cx="10768519" cy="2672577"/>
        </p:xfrm>
        <a:graphic>
          <a:graphicData uri="http://schemas.openxmlformats.org/drawingml/2006/table">
            <a:tbl>
              <a:tblPr>
                <a:tableStyleId>{5940675A-B579-460E-94D1-54222C63F5DA}</a:tableStyleId>
              </a:tblPr>
              <a:tblGrid>
                <a:gridCol w="927040">
                  <a:extLst>
                    <a:ext uri="{9D8B030D-6E8A-4147-A177-3AD203B41FA5}">
                      <a16:colId xmlns:a16="http://schemas.microsoft.com/office/drawing/2014/main" val="1853496603"/>
                    </a:ext>
                  </a:extLst>
                </a:gridCol>
                <a:gridCol w="848994">
                  <a:extLst>
                    <a:ext uri="{9D8B030D-6E8A-4147-A177-3AD203B41FA5}">
                      <a16:colId xmlns:a16="http://schemas.microsoft.com/office/drawing/2014/main" val="3511512243"/>
                    </a:ext>
                  </a:extLst>
                </a:gridCol>
                <a:gridCol w="1662523">
                  <a:extLst>
                    <a:ext uri="{9D8B030D-6E8A-4147-A177-3AD203B41FA5}">
                      <a16:colId xmlns:a16="http://schemas.microsoft.com/office/drawing/2014/main" val="3323643843"/>
                    </a:ext>
                  </a:extLst>
                </a:gridCol>
                <a:gridCol w="625359">
                  <a:extLst>
                    <a:ext uri="{9D8B030D-6E8A-4147-A177-3AD203B41FA5}">
                      <a16:colId xmlns:a16="http://schemas.microsoft.com/office/drawing/2014/main" val="4023246542"/>
                    </a:ext>
                  </a:extLst>
                </a:gridCol>
                <a:gridCol w="1034807">
                  <a:extLst>
                    <a:ext uri="{9D8B030D-6E8A-4147-A177-3AD203B41FA5}">
                      <a16:colId xmlns:a16="http://schemas.microsoft.com/office/drawing/2014/main" val="2886174497"/>
                    </a:ext>
                  </a:extLst>
                </a:gridCol>
                <a:gridCol w="1050773">
                  <a:extLst>
                    <a:ext uri="{9D8B030D-6E8A-4147-A177-3AD203B41FA5}">
                      <a16:colId xmlns:a16="http://schemas.microsoft.com/office/drawing/2014/main" val="3642423602"/>
                    </a:ext>
                  </a:extLst>
                </a:gridCol>
                <a:gridCol w="1132626">
                  <a:extLst>
                    <a:ext uri="{9D8B030D-6E8A-4147-A177-3AD203B41FA5}">
                      <a16:colId xmlns:a16="http://schemas.microsoft.com/office/drawing/2014/main" val="3651014170"/>
                    </a:ext>
                  </a:extLst>
                </a:gridCol>
                <a:gridCol w="1125013">
                  <a:extLst>
                    <a:ext uri="{9D8B030D-6E8A-4147-A177-3AD203B41FA5}">
                      <a16:colId xmlns:a16="http://schemas.microsoft.com/office/drawing/2014/main" val="2028303373"/>
                    </a:ext>
                  </a:extLst>
                </a:gridCol>
                <a:gridCol w="1256359">
                  <a:extLst>
                    <a:ext uri="{9D8B030D-6E8A-4147-A177-3AD203B41FA5}">
                      <a16:colId xmlns:a16="http://schemas.microsoft.com/office/drawing/2014/main" val="4042511841"/>
                    </a:ext>
                  </a:extLst>
                </a:gridCol>
                <a:gridCol w="1105025">
                  <a:extLst>
                    <a:ext uri="{9D8B030D-6E8A-4147-A177-3AD203B41FA5}">
                      <a16:colId xmlns:a16="http://schemas.microsoft.com/office/drawing/2014/main" val="3774109056"/>
                    </a:ext>
                  </a:extLst>
                </a:gridCol>
              </a:tblGrid>
              <a:tr h="287517">
                <a:tc gridSpan="10">
                  <a:txBody>
                    <a:bodyPr/>
                    <a:lstStyle/>
                    <a:p>
                      <a:pPr marL="0" marR="91440" algn="l">
                        <a:lnSpc>
                          <a:spcPts val="1200"/>
                        </a:lnSpc>
                        <a:spcBef>
                          <a:spcPts val="0"/>
                        </a:spcBef>
                        <a:spcAft>
                          <a:spcPts val="0"/>
                        </a:spcAft>
                      </a:pPr>
                      <a:r>
                        <a:rPr lang="en-US" sz="1400" b="1" dirty="0">
                          <a:effectLst/>
                        </a:rPr>
                        <a:t>                                                                                                                 Cash Payments Journal                                                                                          </a:t>
                      </a:r>
                      <a:r>
                        <a:rPr lang="en-US" sz="1400" dirty="0">
                          <a:effectLst/>
                        </a:rPr>
                        <a:t>Page 51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39803275"/>
                  </a:ext>
                </a:extLst>
              </a:tr>
              <a:tr h="0">
                <a:tc>
                  <a:txBody>
                    <a:bodyPr/>
                    <a:lstStyle/>
                    <a:p>
                      <a:pPr marL="0" marR="0" indent="80645" algn="ctr">
                        <a:spcBef>
                          <a:spcPts val="300"/>
                        </a:spcBef>
                        <a:spcAft>
                          <a:spcPts val="0"/>
                        </a:spcAft>
                      </a:pPr>
                      <a:r>
                        <a:rPr lang="en-US" sz="1400" dirty="0">
                          <a:effectLst/>
                        </a:rPr>
                        <a:t>Date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dirty="0">
                          <a:effectLst/>
                        </a:rPr>
                        <a:t>Ck.</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dirty="0">
                          <a:effectLst/>
                        </a:rPr>
                        <a:t>Account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gridSpan="2">
                  <a:txBody>
                    <a:bodyPr/>
                    <a:lstStyle/>
                    <a:p>
                      <a:pPr marL="0" marR="0" algn="l">
                        <a:spcBef>
                          <a:spcPts val="300"/>
                        </a:spcBef>
                        <a:spcAft>
                          <a:spcPts val="0"/>
                        </a:spcAft>
                      </a:pPr>
                      <a:r>
                        <a:rPr lang="en-US" sz="1400" dirty="0">
                          <a:effectLst/>
                        </a:rPr>
                        <a:t>Post.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en-US"/>
                    </a:p>
                  </a:txBody>
                  <a:tcPr/>
                </a:tc>
                <a:tc gridSpan="2">
                  <a:txBody>
                    <a:bodyPr/>
                    <a:lstStyle/>
                    <a:p>
                      <a:r>
                        <a:rPr lang="en-US" sz="1400" b="1" dirty="0">
                          <a:effectLst/>
                        </a:rPr>
                        <a:t>Debits</a:t>
                      </a:r>
                      <a:endParaRPr lang="en-US" b="1" dirty="0"/>
                    </a:p>
                  </a:txBody>
                  <a:tcPr marL="68580" marR="68580" marT="0" marB="0" anchor="ctr">
                    <a:lnL w="12700" cap="flat" cmpd="sng" algn="ctr">
                      <a:noFill/>
                      <a:prstDash val="solid"/>
                      <a:round/>
                      <a:headEnd type="none" w="med" len="med"/>
                      <a:tailEnd type="none" w="med" len="med"/>
                    </a:lnL>
                  </a:tcPr>
                </a:tc>
                <a:tc hMerge="1">
                  <a:txBody>
                    <a:bodyPr/>
                    <a:lstStyle/>
                    <a:p>
                      <a:endParaRPr lang="en-US"/>
                    </a:p>
                  </a:txBody>
                  <a:tcPr/>
                </a:tc>
                <a:tc gridSpan="3">
                  <a:txBody>
                    <a:bodyPr/>
                    <a:lstStyle/>
                    <a:p>
                      <a:pPr marL="579755" marR="0" indent="-579755" algn="ctr">
                        <a:spcBef>
                          <a:spcPts val="300"/>
                        </a:spcBef>
                        <a:spcAft>
                          <a:spcPts val="0"/>
                        </a:spcAft>
                      </a:pPr>
                      <a:r>
                        <a:rPr lang="en-US" sz="1400" b="1" dirty="0">
                          <a:effectLst/>
                        </a:rPr>
                        <a:t>Credits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32580914"/>
                  </a:ext>
                </a:extLst>
              </a:tr>
              <a:tr h="0">
                <a:tc>
                  <a:txBody>
                    <a:bodyPr/>
                    <a:lstStyle/>
                    <a:p>
                      <a:pPr marL="0" marR="0" algn="ctr">
                        <a:spcBef>
                          <a:spcPts val="300"/>
                        </a:spcBef>
                        <a:spcAft>
                          <a:spcPts val="0"/>
                        </a:spcAft>
                      </a:pPr>
                      <a:r>
                        <a:rPr lang="en-US" sz="1400" dirty="0">
                          <a:effectLst/>
                        </a:rPr>
                        <a:t> </a:t>
                      </a:r>
                    </a:p>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No.</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Name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Other 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a:effectLst/>
                        </a:rPr>
                        <a:t>Sales Tax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dirty="0">
                          <a:effectLst/>
                        </a:rPr>
                        <a:t>Accounts Payable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a:effectLst/>
                        </a:rPr>
                        <a:t>Other 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500"/>
                        </a:spcBef>
                        <a:spcAft>
                          <a:spcPts val="0"/>
                        </a:spcAft>
                      </a:pPr>
                      <a:r>
                        <a:rPr lang="en-US" sz="1400">
                          <a:effectLst/>
                        </a:rPr>
                        <a:t>Inventory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50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93632696"/>
                  </a:ext>
                </a:extLst>
              </a:tr>
              <a:tr h="190500">
                <a:tc>
                  <a:txBody>
                    <a:bodyPr/>
                    <a:lstStyle/>
                    <a:p>
                      <a:pPr marL="0" marR="0" algn="ctr">
                        <a:spcBef>
                          <a:spcPts val="300"/>
                        </a:spcBef>
                        <a:spcAft>
                          <a:spcPts val="0"/>
                        </a:spcAft>
                      </a:pP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568111968"/>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24832725"/>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98661409"/>
                  </a:ext>
                </a:extLst>
              </a:tr>
              <a:tr h="190500">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70072413"/>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77282743"/>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99727529"/>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93611399"/>
                  </a:ext>
                </a:extLst>
              </a:tr>
              <a:tr h="19050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08200914"/>
                  </a:ext>
                </a:extLst>
              </a:tr>
            </a:tbl>
          </a:graphicData>
        </a:graphic>
      </p:graphicFrame>
      <p:sp>
        <p:nvSpPr>
          <p:cNvPr id="8" name="TextBox 7">
            <a:extLst>
              <a:ext uri="{FF2B5EF4-FFF2-40B4-BE49-F238E27FC236}">
                <a16:creationId xmlns:a16="http://schemas.microsoft.com/office/drawing/2014/main" id="{0D39F4E8-23AB-45E8-8AAA-FE6FF1832D63}"/>
              </a:ext>
            </a:extLst>
          </p:cNvPr>
          <p:cNvSpPr txBox="1"/>
          <p:nvPr/>
        </p:nvSpPr>
        <p:spPr>
          <a:xfrm>
            <a:off x="711740" y="3619600"/>
            <a:ext cx="1152939" cy="307777"/>
          </a:xfrm>
          <a:prstGeom prst="rect">
            <a:avLst/>
          </a:prstGeom>
          <a:noFill/>
        </p:spPr>
        <p:txBody>
          <a:bodyPr wrap="square" rtlCol="0">
            <a:spAutoFit/>
          </a:bodyPr>
          <a:lstStyle/>
          <a:p>
            <a:r>
              <a:rPr lang="en-US" sz="1400" dirty="0"/>
              <a:t>July 10</a:t>
            </a:r>
          </a:p>
        </p:txBody>
      </p:sp>
      <p:sp>
        <p:nvSpPr>
          <p:cNvPr id="9" name="TextBox 8">
            <a:extLst>
              <a:ext uri="{FF2B5EF4-FFF2-40B4-BE49-F238E27FC236}">
                <a16:creationId xmlns:a16="http://schemas.microsoft.com/office/drawing/2014/main" id="{9C885671-E9DC-46A8-B10D-CE45B6C224A5}"/>
              </a:ext>
            </a:extLst>
          </p:cNvPr>
          <p:cNvSpPr txBox="1"/>
          <p:nvPr/>
        </p:nvSpPr>
        <p:spPr>
          <a:xfrm>
            <a:off x="1790137" y="3629837"/>
            <a:ext cx="1152939" cy="307777"/>
          </a:xfrm>
          <a:prstGeom prst="rect">
            <a:avLst/>
          </a:prstGeom>
          <a:noFill/>
        </p:spPr>
        <p:txBody>
          <a:bodyPr wrap="square" rtlCol="0">
            <a:spAutoFit/>
          </a:bodyPr>
          <a:lstStyle/>
          <a:p>
            <a:r>
              <a:rPr lang="en-US" sz="1400" dirty="0"/>
              <a:t>707</a:t>
            </a:r>
          </a:p>
        </p:txBody>
      </p:sp>
      <p:sp>
        <p:nvSpPr>
          <p:cNvPr id="10" name="TextBox 9">
            <a:extLst>
              <a:ext uri="{FF2B5EF4-FFF2-40B4-BE49-F238E27FC236}">
                <a16:creationId xmlns:a16="http://schemas.microsoft.com/office/drawing/2014/main" id="{6CE49809-F844-4375-8305-CD9B4C51E8B6}"/>
              </a:ext>
            </a:extLst>
          </p:cNvPr>
          <p:cNvSpPr txBox="1"/>
          <p:nvPr/>
        </p:nvSpPr>
        <p:spPr>
          <a:xfrm>
            <a:off x="2661098" y="3624597"/>
            <a:ext cx="1292087" cy="307777"/>
          </a:xfrm>
          <a:prstGeom prst="rect">
            <a:avLst/>
          </a:prstGeom>
          <a:noFill/>
        </p:spPr>
        <p:txBody>
          <a:bodyPr wrap="square" rtlCol="0">
            <a:spAutoFit/>
          </a:bodyPr>
          <a:lstStyle/>
          <a:p>
            <a:r>
              <a:rPr lang="en-US" sz="1400" dirty="0"/>
              <a:t>Prepaid</a:t>
            </a:r>
            <a:r>
              <a:rPr lang="en-US" sz="1400" b="1" dirty="0">
                <a:solidFill>
                  <a:schemeClr val="accent2"/>
                </a:solidFill>
              </a:rPr>
              <a:t> </a:t>
            </a:r>
            <a:r>
              <a:rPr lang="en-US" sz="1400" dirty="0"/>
              <a:t>Travel</a:t>
            </a:r>
          </a:p>
        </p:txBody>
      </p:sp>
      <p:sp>
        <p:nvSpPr>
          <p:cNvPr id="11" name="TextBox 10">
            <a:extLst>
              <a:ext uri="{FF2B5EF4-FFF2-40B4-BE49-F238E27FC236}">
                <a16:creationId xmlns:a16="http://schemas.microsoft.com/office/drawing/2014/main" id="{BE469D81-E715-4D40-875D-81624298B2A2}"/>
              </a:ext>
            </a:extLst>
          </p:cNvPr>
          <p:cNvSpPr txBox="1"/>
          <p:nvPr/>
        </p:nvSpPr>
        <p:spPr>
          <a:xfrm>
            <a:off x="5117454" y="3636680"/>
            <a:ext cx="1152939" cy="307777"/>
          </a:xfrm>
          <a:prstGeom prst="rect">
            <a:avLst/>
          </a:prstGeom>
          <a:noFill/>
        </p:spPr>
        <p:txBody>
          <a:bodyPr wrap="square" rtlCol="0">
            <a:spAutoFit/>
          </a:bodyPr>
          <a:lstStyle/>
          <a:p>
            <a:r>
              <a:rPr lang="en-US" sz="1400" dirty="0"/>
              <a:t>2,500</a:t>
            </a:r>
          </a:p>
        </p:txBody>
      </p:sp>
      <p:sp>
        <p:nvSpPr>
          <p:cNvPr id="12" name="TextBox 11">
            <a:extLst>
              <a:ext uri="{FF2B5EF4-FFF2-40B4-BE49-F238E27FC236}">
                <a16:creationId xmlns:a16="http://schemas.microsoft.com/office/drawing/2014/main" id="{3DBB5CAE-75DE-4C6C-961B-9B2E21A183A3}"/>
              </a:ext>
            </a:extLst>
          </p:cNvPr>
          <p:cNvSpPr txBox="1"/>
          <p:nvPr/>
        </p:nvSpPr>
        <p:spPr>
          <a:xfrm>
            <a:off x="10635576" y="3617120"/>
            <a:ext cx="1152939" cy="307777"/>
          </a:xfrm>
          <a:prstGeom prst="rect">
            <a:avLst/>
          </a:prstGeom>
          <a:noFill/>
        </p:spPr>
        <p:txBody>
          <a:bodyPr wrap="square" rtlCol="0">
            <a:spAutoFit/>
          </a:bodyPr>
          <a:lstStyle/>
          <a:p>
            <a:r>
              <a:rPr lang="en-US" sz="1400" dirty="0"/>
              <a:t>2,500</a:t>
            </a:r>
          </a:p>
        </p:txBody>
      </p:sp>
      <p:sp>
        <p:nvSpPr>
          <p:cNvPr id="13" name="TextBox 12">
            <a:extLst>
              <a:ext uri="{FF2B5EF4-FFF2-40B4-BE49-F238E27FC236}">
                <a16:creationId xmlns:a16="http://schemas.microsoft.com/office/drawing/2014/main" id="{F92118B6-9D4C-4870-8182-835BD86F745B}"/>
              </a:ext>
            </a:extLst>
          </p:cNvPr>
          <p:cNvSpPr txBox="1"/>
          <p:nvPr/>
        </p:nvSpPr>
        <p:spPr>
          <a:xfrm>
            <a:off x="865868" y="3845663"/>
            <a:ext cx="1152939" cy="307777"/>
          </a:xfrm>
          <a:prstGeom prst="rect">
            <a:avLst/>
          </a:prstGeom>
          <a:noFill/>
        </p:spPr>
        <p:txBody>
          <a:bodyPr wrap="square" rtlCol="0">
            <a:spAutoFit/>
          </a:bodyPr>
          <a:lstStyle/>
          <a:p>
            <a:r>
              <a:rPr lang="en-US" sz="1400" dirty="0"/>
              <a:t>19</a:t>
            </a:r>
          </a:p>
        </p:txBody>
      </p:sp>
      <p:sp>
        <p:nvSpPr>
          <p:cNvPr id="15" name="TextBox 14">
            <a:extLst>
              <a:ext uri="{FF2B5EF4-FFF2-40B4-BE49-F238E27FC236}">
                <a16:creationId xmlns:a16="http://schemas.microsoft.com/office/drawing/2014/main" id="{0316753E-5718-4DC3-A39A-CEE9CB3B696B}"/>
              </a:ext>
            </a:extLst>
          </p:cNvPr>
          <p:cNvSpPr txBox="1"/>
          <p:nvPr/>
        </p:nvSpPr>
        <p:spPr>
          <a:xfrm>
            <a:off x="1786682" y="3859466"/>
            <a:ext cx="1152939" cy="307777"/>
          </a:xfrm>
          <a:prstGeom prst="rect">
            <a:avLst/>
          </a:prstGeom>
          <a:noFill/>
        </p:spPr>
        <p:txBody>
          <a:bodyPr wrap="square" rtlCol="0">
            <a:spAutoFit/>
          </a:bodyPr>
          <a:lstStyle/>
          <a:p>
            <a:r>
              <a:rPr lang="en-US" sz="1400" dirty="0"/>
              <a:t>708</a:t>
            </a:r>
          </a:p>
        </p:txBody>
      </p:sp>
      <p:sp>
        <p:nvSpPr>
          <p:cNvPr id="16" name="TextBox 15">
            <a:extLst>
              <a:ext uri="{FF2B5EF4-FFF2-40B4-BE49-F238E27FC236}">
                <a16:creationId xmlns:a16="http://schemas.microsoft.com/office/drawing/2014/main" id="{2C816629-037E-47DF-A0D5-FC5729A94AE8}"/>
              </a:ext>
            </a:extLst>
          </p:cNvPr>
          <p:cNvSpPr txBox="1"/>
          <p:nvPr/>
        </p:nvSpPr>
        <p:spPr>
          <a:xfrm>
            <a:off x="2650891" y="3826498"/>
            <a:ext cx="1504193" cy="307777"/>
          </a:xfrm>
          <a:prstGeom prst="rect">
            <a:avLst/>
          </a:prstGeom>
          <a:noFill/>
        </p:spPr>
        <p:txBody>
          <a:bodyPr wrap="square" rtlCol="0">
            <a:spAutoFit/>
          </a:bodyPr>
          <a:lstStyle/>
          <a:p>
            <a:r>
              <a:rPr lang="en-US" sz="1400" dirty="0"/>
              <a:t>Reno</a:t>
            </a:r>
            <a:r>
              <a:rPr lang="en-US" sz="1400" b="1" dirty="0">
                <a:solidFill>
                  <a:schemeClr val="accent2"/>
                </a:solidFill>
              </a:rPr>
              <a:t> </a:t>
            </a:r>
            <a:r>
              <a:rPr lang="en-US" sz="1400" dirty="0"/>
              <a:t>Co.</a:t>
            </a:r>
          </a:p>
        </p:txBody>
      </p:sp>
      <p:sp>
        <p:nvSpPr>
          <p:cNvPr id="17" name="TextBox 16">
            <a:extLst>
              <a:ext uri="{FF2B5EF4-FFF2-40B4-BE49-F238E27FC236}">
                <a16:creationId xmlns:a16="http://schemas.microsoft.com/office/drawing/2014/main" id="{DEC07462-3274-4EAE-9B5F-0C5E408DDD4B}"/>
              </a:ext>
            </a:extLst>
          </p:cNvPr>
          <p:cNvSpPr txBox="1"/>
          <p:nvPr/>
        </p:nvSpPr>
        <p:spPr>
          <a:xfrm>
            <a:off x="7232763" y="3845663"/>
            <a:ext cx="1152939" cy="307777"/>
          </a:xfrm>
          <a:prstGeom prst="rect">
            <a:avLst/>
          </a:prstGeom>
          <a:noFill/>
        </p:spPr>
        <p:txBody>
          <a:bodyPr wrap="square" rtlCol="0">
            <a:spAutoFit/>
          </a:bodyPr>
          <a:lstStyle/>
          <a:p>
            <a:r>
              <a:rPr lang="en-US" sz="1400" dirty="0"/>
              <a:t>14,600</a:t>
            </a:r>
          </a:p>
        </p:txBody>
      </p:sp>
      <p:sp>
        <p:nvSpPr>
          <p:cNvPr id="18" name="TextBox 17">
            <a:extLst>
              <a:ext uri="{FF2B5EF4-FFF2-40B4-BE49-F238E27FC236}">
                <a16:creationId xmlns:a16="http://schemas.microsoft.com/office/drawing/2014/main" id="{119F23F7-D296-4E6C-8D50-5ED48DDAA8F4}"/>
              </a:ext>
            </a:extLst>
          </p:cNvPr>
          <p:cNvSpPr txBox="1"/>
          <p:nvPr/>
        </p:nvSpPr>
        <p:spPr>
          <a:xfrm>
            <a:off x="9634330" y="3845662"/>
            <a:ext cx="1152939" cy="307777"/>
          </a:xfrm>
          <a:prstGeom prst="rect">
            <a:avLst/>
          </a:prstGeom>
          <a:noFill/>
        </p:spPr>
        <p:txBody>
          <a:bodyPr wrap="square" rtlCol="0">
            <a:spAutoFit/>
          </a:bodyPr>
          <a:lstStyle/>
          <a:p>
            <a:r>
              <a:rPr lang="en-US" sz="1400" dirty="0"/>
              <a:t>146</a:t>
            </a:r>
          </a:p>
        </p:txBody>
      </p:sp>
      <p:sp>
        <p:nvSpPr>
          <p:cNvPr id="19" name="TextBox 18">
            <a:extLst>
              <a:ext uri="{FF2B5EF4-FFF2-40B4-BE49-F238E27FC236}">
                <a16:creationId xmlns:a16="http://schemas.microsoft.com/office/drawing/2014/main" id="{D5268F0A-FB68-4AB0-BCAA-E1D26D75F806}"/>
              </a:ext>
            </a:extLst>
          </p:cNvPr>
          <p:cNvSpPr txBox="1"/>
          <p:nvPr/>
        </p:nvSpPr>
        <p:spPr>
          <a:xfrm>
            <a:off x="10557579" y="3813781"/>
            <a:ext cx="1152939" cy="307777"/>
          </a:xfrm>
          <a:prstGeom prst="rect">
            <a:avLst/>
          </a:prstGeom>
          <a:noFill/>
        </p:spPr>
        <p:txBody>
          <a:bodyPr wrap="square" rtlCol="0">
            <a:spAutoFit/>
          </a:bodyPr>
          <a:lstStyle/>
          <a:p>
            <a:r>
              <a:rPr lang="en-US" sz="1400" dirty="0"/>
              <a:t>14,454</a:t>
            </a:r>
          </a:p>
        </p:txBody>
      </p:sp>
      <p:cxnSp>
        <p:nvCxnSpPr>
          <p:cNvPr id="20" name="Straight Connector 19">
            <a:extLst>
              <a:ext uri="{FF2B5EF4-FFF2-40B4-BE49-F238E27FC236}">
                <a16:creationId xmlns:a16="http://schemas.microsoft.com/office/drawing/2014/main" id="{EBC84424-8E30-4237-8B5E-C3F506BCF762}"/>
              </a:ext>
            </a:extLst>
          </p:cNvPr>
          <p:cNvCxnSpPr/>
          <p:nvPr/>
        </p:nvCxnSpPr>
        <p:spPr>
          <a:xfrm flipV="1">
            <a:off x="4663779" y="2989775"/>
            <a:ext cx="0" cy="2087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FD5C8A57-4E3B-404E-886E-52998A6FDCCE}"/>
              </a:ext>
            </a:extLst>
          </p:cNvPr>
          <p:cNvSpPr/>
          <p:nvPr/>
        </p:nvSpPr>
        <p:spPr>
          <a:xfrm>
            <a:off x="672882" y="1491560"/>
            <a:ext cx="10846236" cy="646331"/>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On July 28, wrote check # 709 to make a payment on a note payable for $1,300.  The interest portion was $150 and the principal (note payable) portion was $1,150.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21" name="TextBox 20">
            <a:extLst>
              <a:ext uri="{FF2B5EF4-FFF2-40B4-BE49-F238E27FC236}">
                <a16:creationId xmlns:a16="http://schemas.microsoft.com/office/drawing/2014/main" id="{23E0C96D-B2BE-4FE3-8291-0BB1A121C0D6}"/>
              </a:ext>
            </a:extLst>
          </p:cNvPr>
          <p:cNvSpPr txBox="1"/>
          <p:nvPr/>
        </p:nvSpPr>
        <p:spPr>
          <a:xfrm>
            <a:off x="851947" y="4061489"/>
            <a:ext cx="1152939" cy="307777"/>
          </a:xfrm>
          <a:prstGeom prst="rect">
            <a:avLst/>
          </a:prstGeom>
          <a:noFill/>
        </p:spPr>
        <p:txBody>
          <a:bodyPr wrap="square" rtlCol="0">
            <a:spAutoFit/>
          </a:bodyPr>
          <a:lstStyle/>
          <a:p>
            <a:r>
              <a:rPr lang="en-US" sz="1400" b="1" dirty="0">
                <a:solidFill>
                  <a:schemeClr val="accent2"/>
                </a:solidFill>
              </a:rPr>
              <a:t>28</a:t>
            </a:r>
          </a:p>
        </p:txBody>
      </p:sp>
      <p:sp>
        <p:nvSpPr>
          <p:cNvPr id="22" name="TextBox 21">
            <a:extLst>
              <a:ext uri="{FF2B5EF4-FFF2-40B4-BE49-F238E27FC236}">
                <a16:creationId xmlns:a16="http://schemas.microsoft.com/office/drawing/2014/main" id="{4E8A8210-E1C2-4E18-A5DB-ED6145940B0E}"/>
              </a:ext>
            </a:extLst>
          </p:cNvPr>
          <p:cNvSpPr txBox="1"/>
          <p:nvPr/>
        </p:nvSpPr>
        <p:spPr>
          <a:xfrm>
            <a:off x="1801518" y="4061488"/>
            <a:ext cx="1152939" cy="307777"/>
          </a:xfrm>
          <a:prstGeom prst="rect">
            <a:avLst/>
          </a:prstGeom>
          <a:noFill/>
        </p:spPr>
        <p:txBody>
          <a:bodyPr wrap="square" rtlCol="0">
            <a:spAutoFit/>
          </a:bodyPr>
          <a:lstStyle/>
          <a:p>
            <a:r>
              <a:rPr lang="en-US" sz="1400" b="1" dirty="0">
                <a:solidFill>
                  <a:schemeClr val="accent2"/>
                </a:solidFill>
              </a:rPr>
              <a:t>709</a:t>
            </a:r>
          </a:p>
        </p:txBody>
      </p:sp>
      <p:sp>
        <p:nvSpPr>
          <p:cNvPr id="23" name="TextBox 22">
            <a:extLst>
              <a:ext uri="{FF2B5EF4-FFF2-40B4-BE49-F238E27FC236}">
                <a16:creationId xmlns:a16="http://schemas.microsoft.com/office/drawing/2014/main" id="{C7D95794-5403-485E-B8AB-1B61F1F21BFA}"/>
              </a:ext>
            </a:extLst>
          </p:cNvPr>
          <p:cNvSpPr txBox="1"/>
          <p:nvPr/>
        </p:nvSpPr>
        <p:spPr>
          <a:xfrm>
            <a:off x="2650891" y="4056127"/>
            <a:ext cx="1406032" cy="307777"/>
          </a:xfrm>
          <a:prstGeom prst="rect">
            <a:avLst/>
          </a:prstGeom>
          <a:noFill/>
        </p:spPr>
        <p:txBody>
          <a:bodyPr wrap="square" rtlCol="0">
            <a:spAutoFit/>
          </a:bodyPr>
          <a:lstStyle/>
          <a:p>
            <a:r>
              <a:rPr lang="en-US" sz="1400" b="1" dirty="0">
                <a:solidFill>
                  <a:schemeClr val="accent2"/>
                </a:solidFill>
              </a:rPr>
              <a:t>Notes Payable</a:t>
            </a:r>
          </a:p>
        </p:txBody>
      </p:sp>
      <p:sp>
        <p:nvSpPr>
          <p:cNvPr id="24" name="TextBox 23">
            <a:extLst>
              <a:ext uri="{FF2B5EF4-FFF2-40B4-BE49-F238E27FC236}">
                <a16:creationId xmlns:a16="http://schemas.microsoft.com/office/drawing/2014/main" id="{B80F09B6-9FCF-4605-A09A-160C9FEE2F79}"/>
              </a:ext>
            </a:extLst>
          </p:cNvPr>
          <p:cNvSpPr txBox="1"/>
          <p:nvPr/>
        </p:nvSpPr>
        <p:spPr>
          <a:xfrm>
            <a:off x="2664181" y="4261464"/>
            <a:ext cx="1605994" cy="307777"/>
          </a:xfrm>
          <a:prstGeom prst="rect">
            <a:avLst/>
          </a:prstGeom>
          <a:noFill/>
        </p:spPr>
        <p:txBody>
          <a:bodyPr wrap="square" rtlCol="0">
            <a:spAutoFit/>
          </a:bodyPr>
          <a:lstStyle/>
          <a:p>
            <a:r>
              <a:rPr lang="en-US" sz="1400" b="1" dirty="0">
                <a:solidFill>
                  <a:schemeClr val="accent2"/>
                </a:solidFill>
              </a:rPr>
              <a:t>Interest Expense</a:t>
            </a:r>
          </a:p>
        </p:txBody>
      </p:sp>
      <p:sp>
        <p:nvSpPr>
          <p:cNvPr id="25" name="TextBox 24">
            <a:extLst>
              <a:ext uri="{FF2B5EF4-FFF2-40B4-BE49-F238E27FC236}">
                <a16:creationId xmlns:a16="http://schemas.microsoft.com/office/drawing/2014/main" id="{B0DEA3EA-5F7A-41FE-B301-6E5DA37F79A2}"/>
              </a:ext>
            </a:extLst>
          </p:cNvPr>
          <p:cNvSpPr txBox="1"/>
          <p:nvPr/>
        </p:nvSpPr>
        <p:spPr>
          <a:xfrm>
            <a:off x="5119955" y="4056127"/>
            <a:ext cx="1152939" cy="307777"/>
          </a:xfrm>
          <a:prstGeom prst="rect">
            <a:avLst/>
          </a:prstGeom>
          <a:noFill/>
        </p:spPr>
        <p:txBody>
          <a:bodyPr wrap="square" rtlCol="0">
            <a:spAutoFit/>
          </a:bodyPr>
          <a:lstStyle/>
          <a:p>
            <a:r>
              <a:rPr lang="en-US" sz="1400" b="1" dirty="0">
                <a:solidFill>
                  <a:schemeClr val="accent2"/>
                </a:solidFill>
              </a:rPr>
              <a:t>1,150</a:t>
            </a:r>
          </a:p>
        </p:txBody>
      </p:sp>
      <p:sp>
        <p:nvSpPr>
          <p:cNvPr id="26" name="TextBox 25">
            <a:extLst>
              <a:ext uri="{FF2B5EF4-FFF2-40B4-BE49-F238E27FC236}">
                <a16:creationId xmlns:a16="http://schemas.microsoft.com/office/drawing/2014/main" id="{0430ABC7-47FF-4E0A-A072-70DEE216423D}"/>
              </a:ext>
            </a:extLst>
          </p:cNvPr>
          <p:cNvSpPr txBox="1"/>
          <p:nvPr/>
        </p:nvSpPr>
        <p:spPr>
          <a:xfrm>
            <a:off x="5249374" y="4275117"/>
            <a:ext cx="1152939" cy="307777"/>
          </a:xfrm>
          <a:prstGeom prst="rect">
            <a:avLst/>
          </a:prstGeom>
          <a:noFill/>
        </p:spPr>
        <p:txBody>
          <a:bodyPr wrap="square" rtlCol="0">
            <a:spAutoFit/>
          </a:bodyPr>
          <a:lstStyle/>
          <a:p>
            <a:r>
              <a:rPr lang="en-US" sz="1400" b="1" dirty="0">
                <a:solidFill>
                  <a:schemeClr val="accent2"/>
                </a:solidFill>
              </a:rPr>
              <a:t>150</a:t>
            </a:r>
          </a:p>
        </p:txBody>
      </p:sp>
      <p:sp>
        <p:nvSpPr>
          <p:cNvPr id="27" name="TextBox 26">
            <a:extLst>
              <a:ext uri="{FF2B5EF4-FFF2-40B4-BE49-F238E27FC236}">
                <a16:creationId xmlns:a16="http://schemas.microsoft.com/office/drawing/2014/main" id="{A56B5AF1-882B-47E4-A5C4-D3366DFFE4E0}"/>
              </a:ext>
            </a:extLst>
          </p:cNvPr>
          <p:cNvSpPr txBox="1"/>
          <p:nvPr/>
        </p:nvSpPr>
        <p:spPr>
          <a:xfrm>
            <a:off x="10652877" y="4056126"/>
            <a:ext cx="1152939" cy="307777"/>
          </a:xfrm>
          <a:prstGeom prst="rect">
            <a:avLst/>
          </a:prstGeom>
          <a:noFill/>
        </p:spPr>
        <p:txBody>
          <a:bodyPr wrap="square" rtlCol="0">
            <a:spAutoFit/>
          </a:bodyPr>
          <a:lstStyle/>
          <a:p>
            <a:r>
              <a:rPr lang="en-US" sz="1400" b="1" dirty="0">
                <a:solidFill>
                  <a:schemeClr val="accent2"/>
                </a:solidFill>
              </a:rPr>
              <a:t>1,300</a:t>
            </a:r>
          </a:p>
        </p:txBody>
      </p:sp>
    </p:spTree>
    <p:extLst>
      <p:ext uri="{BB962C8B-B14F-4D97-AF65-F5344CB8AC3E}">
        <p14:creationId xmlns:p14="http://schemas.microsoft.com/office/powerpoint/2010/main" val="129850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B8C8F20-199A-42C6-ACB6-0A229BEF040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BD09FEA-E2EA-49B9-9B61-F4F6A0E09D26}"/>
              </a:ext>
            </a:extLst>
          </p:cNvPr>
          <p:cNvSpPr/>
          <p:nvPr/>
        </p:nvSpPr>
        <p:spPr>
          <a:xfrm>
            <a:off x="3446834" y="13652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Cash Payments Journal</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421C82D-19B7-4DB8-86DC-96C372DC69DC}"/>
              </a:ext>
            </a:extLst>
          </p:cNvPr>
          <p:cNvSpPr/>
          <p:nvPr/>
        </p:nvSpPr>
        <p:spPr>
          <a:xfrm>
            <a:off x="739302" y="1231666"/>
            <a:ext cx="11673192" cy="1754326"/>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This is the completed journal with the remaining July 31 transaction before posting the accounts. (On July 31 a retail customer returned a taxable sale.)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Prepaid Travel is account 140    • Notes Payable is account 250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Interest Expense is account 625  • Sales Returns and Allowances is account 407</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Cost of Goods Sold is account 505 (See cash receipts journal for other account numbers.)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6A8B53ED-F913-49DE-819B-43F9ACFD01DC}"/>
              </a:ext>
            </a:extLst>
          </p:cNvPr>
          <p:cNvGraphicFramePr>
            <a:graphicFrameLocks noGrp="1"/>
          </p:cNvGraphicFramePr>
          <p:nvPr>
            <p:extLst>
              <p:ext uri="{D42A27DB-BD31-4B8C-83A1-F6EECF244321}">
                <p14:modId xmlns:p14="http://schemas.microsoft.com/office/powerpoint/2010/main" val="1095752155"/>
              </p:ext>
            </p:extLst>
          </p:nvPr>
        </p:nvGraphicFramePr>
        <p:xfrm>
          <a:off x="739302" y="3009824"/>
          <a:ext cx="10826884" cy="2863088"/>
        </p:xfrm>
        <a:graphic>
          <a:graphicData uri="http://schemas.openxmlformats.org/drawingml/2006/table">
            <a:tbl>
              <a:tblPr>
                <a:tableStyleId>{5940675A-B579-460E-94D1-54222C63F5DA}</a:tableStyleId>
              </a:tblPr>
              <a:tblGrid>
                <a:gridCol w="880607">
                  <a:extLst>
                    <a:ext uri="{9D8B030D-6E8A-4147-A177-3AD203B41FA5}">
                      <a16:colId xmlns:a16="http://schemas.microsoft.com/office/drawing/2014/main" val="3090331308"/>
                    </a:ext>
                  </a:extLst>
                </a:gridCol>
                <a:gridCol w="832981">
                  <a:extLst>
                    <a:ext uri="{9D8B030D-6E8A-4147-A177-3AD203B41FA5}">
                      <a16:colId xmlns:a16="http://schemas.microsoft.com/office/drawing/2014/main" val="3481335748"/>
                    </a:ext>
                  </a:extLst>
                </a:gridCol>
                <a:gridCol w="1895374">
                  <a:extLst>
                    <a:ext uri="{9D8B030D-6E8A-4147-A177-3AD203B41FA5}">
                      <a16:colId xmlns:a16="http://schemas.microsoft.com/office/drawing/2014/main" val="2915786324"/>
                    </a:ext>
                  </a:extLst>
                </a:gridCol>
                <a:gridCol w="729574">
                  <a:extLst>
                    <a:ext uri="{9D8B030D-6E8A-4147-A177-3AD203B41FA5}">
                      <a16:colId xmlns:a16="http://schemas.microsoft.com/office/drawing/2014/main" val="2961226146"/>
                    </a:ext>
                  </a:extLst>
                </a:gridCol>
                <a:gridCol w="925493">
                  <a:extLst>
                    <a:ext uri="{9D8B030D-6E8A-4147-A177-3AD203B41FA5}">
                      <a16:colId xmlns:a16="http://schemas.microsoft.com/office/drawing/2014/main" val="3695997849"/>
                    </a:ext>
                  </a:extLst>
                </a:gridCol>
                <a:gridCol w="1030953">
                  <a:extLst>
                    <a:ext uri="{9D8B030D-6E8A-4147-A177-3AD203B41FA5}">
                      <a16:colId xmlns:a16="http://schemas.microsoft.com/office/drawing/2014/main" val="2075050786"/>
                    </a:ext>
                  </a:extLst>
                </a:gridCol>
                <a:gridCol w="1111264">
                  <a:extLst>
                    <a:ext uri="{9D8B030D-6E8A-4147-A177-3AD203B41FA5}">
                      <a16:colId xmlns:a16="http://schemas.microsoft.com/office/drawing/2014/main" val="2173653910"/>
                    </a:ext>
                  </a:extLst>
                </a:gridCol>
                <a:gridCol w="1103793">
                  <a:extLst>
                    <a:ext uri="{9D8B030D-6E8A-4147-A177-3AD203B41FA5}">
                      <a16:colId xmlns:a16="http://schemas.microsoft.com/office/drawing/2014/main" val="441842332"/>
                    </a:ext>
                  </a:extLst>
                </a:gridCol>
                <a:gridCol w="1232661">
                  <a:extLst>
                    <a:ext uri="{9D8B030D-6E8A-4147-A177-3AD203B41FA5}">
                      <a16:colId xmlns:a16="http://schemas.microsoft.com/office/drawing/2014/main" val="4245863779"/>
                    </a:ext>
                  </a:extLst>
                </a:gridCol>
                <a:gridCol w="1084184">
                  <a:extLst>
                    <a:ext uri="{9D8B030D-6E8A-4147-A177-3AD203B41FA5}">
                      <a16:colId xmlns:a16="http://schemas.microsoft.com/office/drawing/2014/main" val="2496133864"/>
                    </a:ext>
                  </a:extLst>
                </a:gridCol>
              </a:tblGrid>
              <a:tr h="238814">
                <a:tc gridSpan="10">
                  <a:txBody>
                    <a:bodyPr/>
                    <a:lstStyle/>
                    <a:p>
                      <a:pPr marL="0" marR="91440" algn="l">
                        <a:lnSpc>
                          <a:spcPts val="1200"/>
                        </a:lnSpc>
                        <a:spcBef>
                          <a:spcPts val="0"/>
                        </a:spcBef>
                        <a:spcAft>
                          <a:spcPts val="0"/>
                        </a:spcAft>
                      </a:pPr>
                      <a:r>
                        <a:rPr lang="en-US" sz="1400" dirty="0">
                          <a:effectLst/>
                        </a:rPr>
                        <a:t>                                                                                                                 </a:t>
                      </a:r>
                      <a:r>
                        <a:rPr lang="en-US" sz="1400" b="1" dirty="0">
                          <a:effectLst/>
                        </a:rPr>
                        <a:t>Cash Payments Journal                 </a:t>
                      </a:r>
                      <a:r>
                        <a:rPr lang="en-US" sz="1400" dirty="0">
                          <a:effectLst/>
                        </a:rPr>
                        <a:t>                                                                                 Page 51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nchor="c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14523959"/>
                  </a:ext>
                </a:extLst>
              </a:tr>
              <a:tr h="120545">
                <a:tc>
                  <a:txBody>
                    <a:bodyPr/>
                    <a:lstStyle/>
                    <a:p>
                      <a:pPr marL="0" marR="0" indent="80645" algn="ctr">
                        <a:spcBef>
                          <a:spcPts val="300"/>
                        </a:spcBef>
                        <a:spcAft>
                          <a:spcPts val="0"/>
                        </a:spcAft>
                      </a:pPr>
                      <a:r>
                        <a:rPr lang="en-US" sz="1400" dirty="0">
                          <a:effectLst/>
                        </a:rPr>
                        <a:t>Date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dirty="0">
                          <a:effectLst/>
                        </a:rPr>
                        <a:t>Ck.</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a:effectLst/>
                        </a:rPr>
                        <a:t>Account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lnB w="12700" cap="flat" cmpd="sng" algn="ctr">
                      <a:noFill/>
                      <a:prstDash val="solid"/>
                      <a:round/>
                      <a:headEnd type="none" w="med" len="med"/>
                      <a:tailEnd type="none" w="med" len="med"/>
                    </a:lnB>
                  </a:tcPr>
                </a:tc>
                <a:tc gridSpan="2">
                  <a:txBody>
                    <a:bodyPr/>
                    <a:lstStyle/>
                    <a:p>
                      <a:pPr marL="0" marR="0" algn="l">
                        <a:spcBef>
                          <a:spcPts val="300"/>
                        </a:spcBef>
                        <a:spcAft>
                          <a:spcPts val="0"/>
                        </a:spcAft>
                      </a:pPr>
                      <a:r>
                        <a:rPr lang="en-US" sz="1400" dirty="0">
                          <a:effectLst/>
                        </a:rPr>
                        <a:t>    Post.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lnB w="12700" cap="flat" cmpd="sng" algn="ctr">
                      <a:noFill/>
                      <a:prstDash val="solid"/>
                      <a:round/>
                      <a:headEnd type="none" w="med" len="med"/>
                      <a:tailEnd type="none" w="med" len="med"/>
                    </a:lnB>
                  </a:tcPr>
                </a:tc>
                <a:tc hMerge="1">
                  <a:txBody>
                    <a:bodyPr/>
                    <a:lstStyle/>
                    <a:p>
                      <a:endParaRPr lang="en-US"/>
                    </a:p>
                  </a:txBody>
                  <a:tcPr/>
                </a:tc>
                <a:tc gridSpan="2">
                  <a:txBody>
                    <a:bodyPr/>
                    <a:lstStyle/>
                    <a:p>
                      <a:pPr algn="ctr"/>
                      <a:r>
                        <a:rPr lang="en-US" sz="1400" b="1" dirty="0">
                          <a:effectLst/>
                        </a:rPr>
                        <a:t>Debits</a:t>
                      </a:r>
                      <a:endParaRPr lang="en-US" b="1" dirty="0"/>
                    </a:p>
                  </a:txBody>
                  <a:tcPr marL="45204" marR="45204" marT="0" marB="0"/>
                </a:tc>
                <a:tc hMerge="1">
                  <a:txBody>
                    <a:bodyPr/>
                    <a:lstStyle/>
                    <a:p>
                      <a:endParaRPr lang="en-US"/>
                    </a:p>
                  </a:txBody>
                  <a:tcPr/>
                </a:tc>
                <a:tc gridSpan="3">
                  <a:txBody>
                    <a:bodyPr/>
                    <a:lstStyle/>
                    <a:p>
                      <a:pPr marL="579755" marR="0" indent="-579755" algn="ctr">
                        <a:spcBef>
                          <a:spcPts val="300"/>
                        </a:spcBef>
                        <a:spcAft>
                          <a:spcPts val="0"/>
                        </a:spcAft>
                      </a:pPr>
                      <a:r>
                        <a:rPr lang="en-US" sz="1400" b="1" dirty="0">
                          <a:effectLst/>
                        </a:rPr>
                        <a:t>Credits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42888"/>
                  </a:ext>
                </a:extLst>
              </a:tr>
              <a:tr h="0">
                <a:tc>
                  <a:txBody>
                    <a:bodyPr/>
                    <a:lstStyle/>
                    <a:p>
                      <a:pPr marL="0" marR="0" algn="ctr">
                        <a:spcBef>
                          <a:spcPts val="300"/>
                        </a:spcBef>
                        <a:spcAft>
                          <a:spcPts val="0"/>
                        </a:spcAft>
                      </a:pPr>
                      <a:r>
                        <a:rPr lang="en-US" sz="1400">
                          <a:effectLst/>
                        </a:rPr>
                        <a:t> </a:t>
                      </a:r>
                    </a:p>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No.</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Name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Other 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0"/>
                        </a:spcBef>
                        <a:spcAft>
                          <a:spcPts val="0"/>
                        </a:spcAft>
                      </a:pPr>
                      <a:r>
                        <a:rPr lang="en-US" sz="1400">
                          <a:effectLst/>
                        </a:rPr>
                        <a:t>Sales Tax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Accounts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Other 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500"/>
                        </a:spcBef>
                        <a:spcAft>
                          <a:spcPts val="0"/>
                        </a:spcAft>
                      </a:pPr>
                      <a:r>
                        <a:rPr lang="en-US" sz="1400">
                          <a:effectLst/>
                        </a:rPr>
                        <a:t>Inventory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50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extLst>
                  <a:ext uri="{0D108BD9-81ED-4DB2-BD59-A6C34878D82A}">
                    <a16:rowId xmlns:a16="http://schemas.microsoft.com/office/drawing/2014/main" val="2175769061"/>
                  </a:ext>
                </a:extLst>
              </a:tr>
              <a:tr h="0">
                <a:tc>
                  <a:txBody>
                    <a:bodyPr/>
                    <a:lstStyle/>
                    <a:p>
                      <a:pPr marL="0" marR="0" algn="ctr">
                        <a:spcBef>
                          <a:spcPts val="300"/>
                        </a:spcBef>
                        <a:spcAft>
                          <a:spcPts val="0"/>
                        </a:spcAft>
                      </a:pPr>
                      <a:r>
                        <a:rPr lang="en-US" sz="1400">
                          <a:effectLst/>
                        </a:rPr>
                        <a:t>July 10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707</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spcBef>
                          <a:spcPts val="300"/>
                        </a:spcBef>
                        <a:spcAft>
                          <a:spcPts val="0"/>
                        </a:spcAft>
                      </a:pPr>
                      <a:r>
                        <a:rPr lang="en-US" sz="1400">
                          <a:effectLst/>
                        </a:rPr>
                        <a:t>Prepaid Travel</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2,500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2,500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extLst>
                  <a:ext uri="{0D108BD9-81ED-4DB2-BD59-A6C34878D82A}">
                    <a16:rowId xmlns:a16="http://schemas.microsoft.com/office/drawing/2014/main" val="2654389847"/>
                  </a:ext>
                </a:extLst>
              </a:tr>
              <a:tr h="125568">
                <a:tc>
                  <a:txBody>
                    <a:bodyPr/>
                    <a:lstStyle/>
                    <a:p>
                      <a:pPr marL="0" marR="0" algn="ctr">
                        <a:spcBef>
                          <a:spcPts val="300"/>
                        </a:spcBef>
                        <a:spcAft>
                          <a:spcPts val="0"/>
                        </a:spcAft>
                      </a:pPr>
                      <a:r>
                        <a:rPr lang="en-US" sz="1400">
                          <a:effectLst/>
                        </a:rPr>
                        <a:t>19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708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spcBef>
                          <a:spcPts val="300"/>
                        </a:spcBef>
                        <a:spcAft>
                          <a:spcPts val="0"/>
                        </a:spcAft>
                      </a:pPr>
                      <a:r>
                        <a:rPr lang="en-US" sz="1400">
                          <a:effectLst/>
                        </a:rPr>
                        <a:t>Reno Co.</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14,600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146</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14,454</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extLst>
                  <a:ext uri="{0D108BD9-81ED-4DB2-BD59-A6C34878D82A}">
                    <a16:rowId xmlns:a16="http://schemas.microsoft.com/office/drawing/2014/main" val="3471461288"/>
                  </a:ext>
                </a:extLst>
              </a:tr>
              <a:tr h="218462">
                <a:tc>
                  <a:txBody>
                    <a:bodyPr/>
                    <a:lstStyle/>
                    <a:p>
                      <a:pPr marL="0" marR="0" algn="ctr">
                        <a:spcBef>
                          <a:spcPts val="300"/>
                        </a:spcBef>
                        <a:spcAft>
                          <a:spcPts val="0"/>
                        </a:spcAft>
                      </a:pPr>
                      <a:r>
                        <a:rPr lang="en-US" sz="1400">
                          <a:effectLst/>
                        </a:rPr>
                        <a:t>28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709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spcBef>
                          <a:spcPts val="300"/>
                        </a:spcBef>
                        <a:spcAft>
                          <a:spcPts val="0"/>
                        </a:spcAft>
                      </a:pPr>
                      <a:r>
                        <a:rPr lang="en-US" sz="1400">
                          <a:effectLst/>
                        </a:rPr>
                        <a:t>Notes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1,150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1,300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extLst>
                  <a:ext uri="{0D108BD9-81ED-4DB2-BD59-A6C34878D82A}">
                    <a16:rowId xmlns:a16="http://schemas.microsoft.com/office/drawing/2014/main" val="1971072429"/>
                  </a:ext>
                </a:extLst>
              </a:tr>
              <a:tr h="214009">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spcBef>
                          <a:spcPts val="300"/>
                        </a:spcBef>
                        <a:spcAft>
                          <a:spcPts val="0"/>
                        </a:spcAft>
                      </a:pPr>
                      <a:r>
                        <a:rPr lang="en-US" sz="1400">
                          <a:effectLst/>
                        </a:rPr>
                        <a:t>Interest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150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extLst>
                  <a:ext uri="{0D108BD9-81ED-4DB2-BD59-A6C34878D82A}">
                    <a16:rowId xmlns:a16="http://schemas.microsoft.com/office/drawing/2014/main" val="3259931992"/>
                  </a:ext>
                </a:extLst>
              </a:tr>
              <a:tr h="233463">
                <a:tc>
                  <a:txBody>
                    <a:bodyPr/>
                    <a:lstStyle/>
                    <a:p>
                      <a:pPr marL="0" marR="0" algn="ctr">
                        <a:spcBef>
                          <a:spcPts val="300"/>
                        </a:spcBef>
                        <a:spcAft>
                          <a:spcPts val="0"/>
                        </a:spcAft>
                      </a:pPr>
                      <a:r>
                        <a:rPr lang="en-US" sz="1400">
                          <a:effectLst/>
                        </a:rPr>
                        <a:t>31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710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spcBef>
                          <a:spcPts val="300"/>
                        </a:spcBef>
                        <a:spcAft>
                          <a:spcPts val="0"/>
                        </a:spcAft>
                      </a:pPr>
                      <a:r>
                        <a:rPr lang="en-US" sz="1400">
                          <a:effectLst/>
                        </a:rPr>
                        <a:t>Sales Returns &amp; Allow.</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19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519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extLst>
                  <a:ext uri="{0D108BD9-81ED-4DB2-BD59-A6C34878D82A}">
                    <a16:rowId xmlns:a16="http://schemas.microsoft.com/office/drawing/2014/main" val="39501989"/>
                  </a:ext>
                </a:extLst>
              </a:tr>
              <a:tr h="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spcBef>
                          <a:spcPts val="300"/>
                        </a:spcBef>
                        <a:spcAft>
                          <a:spcPts val="0"/>
                        </a:spcAft>
                      </a:pPr>
                      <a:r>
                        <a:rPr lang="en-US" sz="1400">
                          <a:effectLst/>
                        </a:rPr>
                        <a:t>Cost of Goods Sold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250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extLst>
                  <a:ext uri="{0D108BD9-81ED-4DB2-BD59-A6C34878D82A}">
                    <a16:rowId xmlns:a16="http://schemas.microsoft.com/office/drawing/2014/main" val="2209980272"/>
                  </a:ext>
                </a:extLst>
              </a:tr>
              <a:tr h="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spcBef>
                          <a:spcPts val="300"/>
                        </a:spcBef>
                        <a:spcAft>
                          <a:spcPts val="0"/>
                        </a:spcAft>
                      </a:pPr>
                      <a:r>
                        <a:rPr lang="en-US" sz="1400" dirty="0">
                          <a:effectLst/>
                        </a:rPr>
                        <a:t>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250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extLst>
                  <a:ext uri="{0D108BD9-81ED-4DB2-BD59-A6C34878D82A}">
                    <a16:rowId xmlns:a16="http://schemas.microsoft.com/office/drawing/2014/main" val="1109133666"/>
                  </a:ext>
                </a:extLst>
              </a:tr>
              <a:tr h="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spcBef>
                          <a:spcPts val="300"/>
                        </a:spcBef>
                        <a:spcAft>
                          <a:spcPts val="0"/>
                        </a:spcAft>
                      </a:pPr>
                      <a:r>
                        <a:rPr lang="en-US" sz="1400">
                          <a:effectLst/>
                        </a:rPr>
                        <a:t>Total</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4,550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19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14,600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250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146</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18,773</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extLst>
                  <a:ext uri="{0D108BD9-81ED-4DB2-BD59-A6C34878D82A}">
                    <a16:rowId xmlns:a16="http://schemas.microsoft.com/office/drawing/2014/main" val="13496612"/>
                  </a:ext>
                </a:extLst>
              </a:tr>
              <a:tr h="125568">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extLst>
                  <a:ext uri="{0D108BD9-81ED-4DB2-BD59-A6C34878D82A}">
                    <a16:rowId xmlns:a16="http://schemas.microsoft.com/office/drawing/2014/main" val="3597602011"/>
                  </a:ext>
                </a:extLst>
              </a:tr>
            </a:tbl>
          </a:graphicData>
        </a:graphic>
      </p:graphicFrame>
      <p:cxnSp>
        <p:nvCxnSpPr>
          <p:cNvPr id="6" name="Straight Connector 5">
            <a:extLst>
              <a:ext uri="{FF2B5EF4-FFF2-40B4-BE49-F238E27FC236}">
                <a16:creationId xmlns:a16="http://schemas.microsoft.com/office/drawing/2014/main" id="{FADC68B0-C841-4341-B32B-8EE73712ADC1}"/>
              </a:ext>
            </a:extLst>
          </p:cNvPr>
          <p:cNvCxnSpPr/>
          <p:nvPr/>
        </p:nvCxnSpPr>
        <p:spPr>
          <a:xfrm flipV="1">
            <a:off x="5082068" y="3239734"/>
            <a:ext cx="0" cy="2087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73815D5-F062-4E0C-9C4D-C33467D88B8B}"/>
              </a:ext>
            </a:extLst>
          </p:cNvPr>
          <p:cNvCxnSpPr>
            <a:cxnSpLocks/>
          </p:cNvCxnSpPr>
          <p:nvPr/>
        </p:nvCxnSpPr>
        <p:spPr>
          <a:xfrm>
            <a:off x="4338536" y="5680954"/>
            <a:ext cx="722765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39311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55D987C-7BB0-4027-9B8C-2DB9958DD77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A10ED60-7B58-490F-A0E1-BC98A0A745AA}"/>
              </a:ext>
            </a:extLst>
          </p:cNvPr>
          <p:cNvSpPr/>
          <p:nvPr/>
        </p:nvSpPr>
        <p:spPr>
          <a:xfrm>
            <a:off x="3242554" y="282720"/>
            <a:ext cx="6096000" cy="1423467"/>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Special Journals,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Cash Payments Journal</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9741F882-C546-4AAF-A4D0-0D00D4486615}"/>
              </a:ext>
            </a:extLst>
          </p:cNvPr>
          <p:cNvGraphicFramePr>
            <a:graphicFrameLocks noGrp="1"/>
          </p:cNvGraphicFramePr>
          <p:nvPr>
            <p:extLst>
              <p:ext uri="{D42A27DB-BD31-4B8C-83A1-F6EECF244321}">
                <p14:modId xmlns:p14="http://schemas.microsoft.com/office/powerpoint/2010/main" val="356707678"/>
              </p:ext>
            </p:extLst>
          </p:nvPr>
        </p:nvGraphicFramePr>
        <p:xfrm>
          <a:off x="535021" y="1727698"/>
          <a:ext cx="10826884" cy="2870891"/>
        </p:xfrm>
        <a:graphic>
          <a:graphicData uri="http://schemas.openxmlformats.org/drawingml/2006/table">
            <a:tbl>
              <a:tblPr>
                <a:tableStyleId>{5940675A-B579-460E-94D1-54222C63F5DA}</a:tableStyleId>
              </a:tblPr>
              <a:tblGrid>
                <a:gridCol w="880607">
                  <a:extLst>
                    <a:ext uri="{9D8B030D-6E8A-4147-A177-3AD203B41FA5}">
                      <a16:colId xmlns:a16="http://schemas.microsoft.com/office/drawing/2014/main" val="3090331308"/>
                    </a:ext>
                  </a:extLst>
                </a:gridCol>
                <a:gridCol w="832981">
                  <a:extLst>
                    <a:ext uri="{9D8B030D-6E8A-4147-A177-3AD203B41FA5}">
                      <a16:colId xmlns:a16="http://schemas.microsoft.com/office/drawing/2014/main" val="3481335748"/>
                    </a:ext>
                  </a:extLst>
                </a:gridCol>
                <a:gridCol w="1895374">
                  <a:extLst>
                    <a:ext uri="{9D8B030D-6E8A-4147-A177-3AD203B41FA5}">
                      <a16:colId xmlns:a16="http://schemas.microsoft.com/office/drawing/2014/main" val="2915786324"/>
                    </a:ext>
                  </a:extLst>
                </a:gridCol>
                <a:gridCol w="729574">
                  <a:extLst>
                    <a:ext uri="{9D8B030D-6E8A-4147-A177-3AD203B41FA5}">
                      <a16:colId xmlns:a16="http://schemas.microsoft.com/office/drawing/2014/main" val="2961226146"/>
                    </a:ext>
                  </a:extLst>
                </a:gridCol>
                <a:gridCol w="925493">
                  <a:extLst>
                    <a:ext uri="{9D8B030D-6E8A-4147-A177-3AD203B41FA5}">
                      <a16:colId xmlns:a16="http://schemas.microsoft.com/office/drawing/2014/main" val="3695997849"/>
                    </a:ext>
                  </a:extLst>
                </a:gridCol>
                <a:gridCol w="1030953">
                  <a:extLst>
                    <a:ext uri="{9D8B030D-6E8A-4147-A177-3AD203B41FA5}">
                      <a16:colId xmlns:a16="http://schemas.microsoft.com/office/drawing/2014/main" val="2075050786"/>
                    </a:ext>
                  </a:extLst>
                </a:gridCol>
                <a:gridCol w="1111264">
                  <a:extLst>
                    <a:ext uri="{9D8B030D-6E8A-4147-A177-3AD203B41FA5}">
                      <a16:colId xmlns:a16="http://schemas.microsoft.com/office/drawing/2014/main" val="2173653910"/>
                    </a:ext>
                  </a:extLst>
                </a:gridCol>
                <a:gridCol w="1103793">
                  <a:extLst>
                    <a:ext uri="{9D8B030D-6E8A-4147-A177-3AD203B41FA5}">
                      <a16:colId xmlns:a16="http://schemas.microsoft.com/office/drawing/2014/main" val="441842332"/>
                    </a:ext>
                  </a:extLst>
                </a:gridCol>
                <a:gridCol w="1232661">
                  <a:extLst>
                    <a:ext uri="{9D8B030D-6E8A-4147-A177-3AD203B41FA5}">
                      <a16:colId xmlns:a16="http://schemas.microsoft.com/office/drawing/2014/main" val="4245863779"/>
                    </a:ext>
                  </a:extLst>
                </a:gridCol>
                <a:gridCol w="1084184">
                  <a:extLst>
                    <a:ext uri="{9D8B030D-6E8A-4147-A177-3AD203B41FA5}">
                      <a16:colId xmlns:a16="http://schemas.microsoft.com/office/drawing/2014/main" val="2496133864"/>
                    </a:ext>
                  </a:extLst>
                </a:gridCol>
              </a:tblGrid>
              <a:tr h="238814">
                <a:tc gridSpan="10">
                  <a:txBody>
                    <a:bodyPr/>
                    <a:lstStyle/>
                    <a:p>
                      <a:pPr marL="0" marR="91440" algn="l">
                        <a:lnSpc>
                          <a:spcPts val="1200"/>
                        </a:lnSpc>
                        <a:spcBef>
                          <a:spcPts val="0"/>
                        </a:spcBef>
                        <a:spcAft>
                          <a:spcPts val="0"/>
                        </a:spcAft>
                      </a:pPr>
                      <a:r>
                        <a:rPr lang="en-US" sz="1400" dirty="0">
                          <a:effectLst/>
                        </a:rPr>
                        <a:t>                                                                                                                 </a:t>
                      </a:r>
                      <a:r>
                        <a:rPr lang="en-US" sz="1400" b="1" dirty="0">
                          <a:effectLst/>
                        </a:rPr>
                        <a:t>Cash Payments Journal                 </a:t>
                      </a:r>
                      <a:r>
                        <a:rPr lang="en-US" sz="1400" dirty="0">
                          <a:effectLst/>
                        </a:rPr>
                        <a:t>                                                                                 Page 51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nchor="c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14523959"/>
                  </a:ext>
                </a:extLst>
              </a:tr>
              <a:tr h="120545">
                <a:tc>
                  <a:txBody>
                    <a:bodyPr/>
                    <a:lstStyle/>
                    <a:p>
                      <a:pPr marL="0" marR="0" indent="80645" algn="ctr">
                        <a:spcBef>
                          <a:spcPts val="300"/>
                        </a:spcBef>
                        <a:spcAft>
                          <a:spcPts val="0"/>
                        </a:spcAft>
                      </a:pPr>
                      <a:r>
                        <a:rPr lang="en-US" sz="1400" dirty="0">
                          <a:effectLst/>
                        </a:rPr>
                        <a:t>Date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dirty="0">
                          <a:effectLst/>
                        </a:rPr>
                        <a:t>Ck.</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lnB w="12700" cap="flat" cmpd="sng" algn="ctr">
                      <a:noFill/>
                      <a:prstDash val="solid"/>
                      <a:round/>
                      <a:headEnd type="none" w="med" len="med"/>
                      <a:tailEnd type="none" w="med" len="med"/>
                    </a:lnB>
                  </a:tcPr>
                </a:tc>
                <a:tc>
                  <a:txBody>
                    <a:bodyPr/>
                    <a:lstStyle/>
                    <a:p>
                      <a:pPr marL="0" marR="0" algn="ctr">
                        <a:spcBef>
                          <a:spcPts val="300"/>
                        </a:spcBef>
                        <a:spcAft>
                          <a:spcPts val="0"/>
                        </a:spcAft>
                      </a:pPr>
                      <a:r>
                        <a:rPr lang="en-US" sz="1400">
                          <a:effectLst/>
                        </a:rPr>
                        <a:t>Account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lnB w="12700" cap="flat" cmpd="sng" algn="ctr">
                      <a:noFill/>
                      <a:prstDash val="solid"/>
                      <a:round/>
                      <a:headEnd type="none" w="med" len="med"/>
                      <a:tailEnd type="none" w="med" len="med"/>
                    </a:lnB>
                  </a:tcPr>
                </a:tc>
                <a:tc gridSpan="2">
                  <a:txBody>
                    <a:bodyPr/>
                    <a:lstStyle/>
                    <a:p>
                      <a:pPr marL="0" marR="0" algn="l">
                        <a:spcBef>
                          <a:spcPts val="300"/>
                        </a:spcBef>
                        <a:spcAft>
                          <a:spcPts val="0"/>
                        </a:spcAft>
                      </a:pPr>
                      <a:r>
                        <a:rPr lang="en-US" sz="1400" dirty="0">
                          <a:effectLst/>
                        </a:rPr>
                        <a:t>    Post.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lnB w="12700" cap="flat" cmpd="sng" algn="ctr">
                      <a:noFill/>
                      <a:prstDash val="solid"/>
                      <a:round/>
                      <a:headEnd type="none" w="med" len="med"/>
                      <a:tailEnd type="none" w="med" len="med"/>
                    </a:lnB>
                  </a:tcPr>
                </a:tc>
                <a:tc hMerge="1">
                  <a:txBody>
                    <a:bodyPr/>
                    <a:lstStyle/>
                    <a:p>
                      <a:endParaRPr lang="en-US"/>
                    </a:p>
                  </a:txBody>
                  <a:tcPr/>
                </a:tc>
                <a:tc gridSpan="2">
                  <a:txBody>
                    <a:bodyPr/>
                    <a:lstStyle/>
                    <a:p>
                      <a:pPr algn="ctr"/>
                      <a:r>
                        <a:rPr lang="en-US" sz="1400" b="1" dirty="0">
                          <a:effectLst/>
                        </a:rPr>
                        <a:t>Debits</a:t>
                      </a:r>
                      <a:endParaRPr lang="en-US" sz="1400" b="1" dirty="0"/>
                    </a:p>
                  </a:txBody>
                  <a:tcPr marL="45204" marR="45204" marT="0" marB="0"/>
                </a:tc>
                <a:tc hMerge="1">
                  <a:txBody>
                    <a:bodyPr/>
                    <a:lstStyle/>
                    <a:p>
                      <a:endParaRPr lang="en-US"/>
                    </a:p>
                  </a:txBody>
                  <a:tcPr/>
                </a:tc>
                <a:tc gridSpan="3">
                  <a:txBody>
                    <a:bodyPr/>
                    <a:lstStyle/>
                    <a:p>
                      <a:pPr marL="579755" marR="0" indent="-579755" algn="ctr">
                        <a:spcBef>
                          <a:spcPts val="300"/>
                        </a:spcBef>
                        <a:spcAft>
                          <a:spcPts val="0"/>
                        </a:spcAft>
                      </a:pPr>
                      <a:r>
                        <a:rPr lang="en-US" sz="1400" b="1" dirty="0">
                          <a:effectLst/>
                        </a:rPr>
                        <a:t>Credits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42888"/>
                  </a:ext>
                </a:extLst>
              </a:tr>
              <a:tr h="0">
                <a:tc>
                  <a:txBody>
                    <a:bodyPr/>
                    <a:lstStyle/>
                    <a:p>
                      <a:pPr marL="0" marR="0" algn="ctr">
                        <a:spcBef>
                          <a:spcPts val="300"/>
                        </a:spcBef>
                        <a:spcAft>
                          <a:spcPts val="0"/>
                        </a:spcAft>
                      </a:pPr>
                      <a:r>
                        <a:rPr lang="en-US" sz="1400">
                          <a:effectLst/>
                        </a:rPr>
                        <a:t> </a:t>
                      </a:r>
                    </a:p>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No.</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Name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400">
                          <a:effectLst/>
                        </a:rPr>
                        <a:t>Other 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0"/>
                        </a:spcBef>
                        <a:spcAft>
                          <a:spcPts val="0"/>
                        </a:spcAft>
                      </a:pPr>
                      <a:r>
                        <a:rPr lang="en-US" sz="1400">
                          <a:effectLst/>
                        </a:rPr>
                        <a:t>Sales Tax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Accounts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Other 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500"/>
                        </a:spcBef>
                        <a:spcAft>
                          <a:spcPts val="0"/>
                        </a:spcAft>
                      </a:pPr>
                      <a:r>
                        <a:rPr lang="en-US" sz="1400">
                          <a:effectLst/>
                        </a:rPr>
                        <a:t>Inventory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50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extLst>
                  <a:ext uri="{0D108BD9-81ED-4DB2-BD59-A6C34878D82A}">
                    <a16:rowId xmlns:a16="http://schemas.microsoft.com/office/drawing/2014/main" val="2175769061"/>
                  </a:ext>
                </a:extLst>
              </a:tr>
              <a:tr h="0">
                <a:tc>
                  <a:txBody>
                    <a:bodyPr/>
                    <a:lstStyle/>
                    <a:p>
                      <a:pPr marL="0" marR="0" algn="ctr">
                        <a:spcBef>
                          <a:spcPts val="300"/>
                        </a:spcBef>
                        <a:spcAft>
                          <a:spcPts val="0"/>
                        </a:spcAft>
                      </a:pPr>
                      <a:r>
                        <a:rPr lang="en-US" sz="1400">
                          <a:effectLst/>
                        </a:rPr>
                        <a:t>July 10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707</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spcBef>
                          <a:spcPts val="300"/>
                        </a:spcBef>
                        <a:spcAft>
                          <a:spcPts val="0"/>
                        </a:spcAft>
                      </a:pPr>
                      <a:r>
                        <a:rPr lang="en-US" sz="1400" dirty="0">
                          <a:effectLst/>
                        </a:rPr>
                        <a:t>Prepaid Travel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b="1" dirty="0">
                          <a:solidFill>
                            <a:srgbClr val="FF6600"/>
                          </a:solidFill>
                          <a:effectLst/>
                          <a:latin typeface="Times" panose="02020603050405020304" pitchFamily="18" charset="0"/>
                          <a:ea typeface="MS Mincho" panose="02020609040205080304" pitchFamily="49" charset="-128"/>
                          <a:cs typeface="Times New Roman" panose="02020603050405020304" pitchFamily="18" charset="0"/>
                        </a:rPr>
                        <a:t>140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2,500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2,500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extLst>
                  <a:ext uri="{0D108BD9-81ED-4DB2-BD59-A6C34878D82A}">
                    <a16:rowId xmlns:a16="http://schemas.microsoft.com/office/drawing/2014/main" val="2654389847"/>
                  </a:ext>
                </a:extLst>
              </a:tr>
              <a:tr h="125568">
                <a:tc>
                  <a:txBody>
                    <a:bodyPr/>
                    <a:lstStyle/>
                    <a:p>
                      <a:pPr marL="0" marR="0" algn="ctr">
                        <a:spcBef>
                          <a:spcPts val="300"/>
                        </a:spcBef>
                        <a:spcAft>
                          <a:spcPts val="0"/>
                        </a:spcAft>
                      </a:pPr>
                      <a:r>
                        <a:rPr lang="en-US" sz="1400">
                          <a:effectLst/>
                        </a:rPr>
                        <a:t>19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708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spcBef>
                          <a:spcPts val="300"/>
                        </a:spcBef>
                        <a:spcAft>
                          <a:spcPts val="0"/>
                        </a:spcAft>
                      </a:pPr>
                      <a:r>
                        <a:rPr lang="en-US" sz="1400">
                          <a:effectLst/>
                        </a:rPr>
                        <a:t>Reno Co.</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b="1">
                          <a:solidFill>
                            <a:srgbClr val="FF6600"/>
                          </a:solidFill>
                          <a:effectLst/>
                          <a:latin typeface="Menlo Regular"/>
                          <a:ea typeface="MS Mincho" panose="02020609040205080304" pitchFamily="49" charset="-128"/>
                          <a:cs typeface="Times New Roman" panose="02020603050405020304" pitchFamily="18" charset="0"/>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14,600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146</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14,454</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extLst>
                  <a:ext uri="{0D108BD9-81ED-4DB2-BD59-A6C34878D82A}">
                    <a16:rowId xmlns:a16="http://schemas.microsoft.com/office/drawing/2014/main" val="3471461288"/>
                  </a:ext>
                </a:extLst>
              </a:tr>
              <a:tr h="226265">
                <a:tc>
                  <a:txBody>
                    <a:bodyPr/>
                    <a:lstStyle/>
                    <a:p>
                      <a:pPr marL="0" marR="0" algn="ctr">
                        <a:spcBef>
                          <a:spcPts val="300"/>
                        </a:spcBef>
                        <a:spcAft>
                          <a:spcPts val="0"/>
                        </a:spcAft>
                      </a:pPr>
                      <a:r>
                        <a:rPr lang="en-US" sz="1400">
                          <a:effectLst/>
                        </a:rPr>
                        <a:t>28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dirty="0">
                          <a:effectLst/>
                        </a:rPr>
                        <a:t>709</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spcBef>
                          <a:spcPts val="300"/>
                        </a:spcBef>
                        <a:spcAft>
                          <a:spcPts val="0"/>
                        </a:spcAft>
                      </a:pPr>
                      <a:r>
                        <a:rPr lang="en-US" sz="1400">
                          <a:effectLst/>
                        </a:rPr>
                        <a:t>Notes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b="1" dirty="0">
                          <a:solidFill>
                            <a:srgbClr val="FF6600"/>
                          </a:solidFill>
                          <a:effectLst/>
                          <a:latin typeface="Times" panose="02020603050405020304" pitchFamily="18" charset="0"/>
                          <a:ea typeface="MS Mincho" panose="02020609040205080304" pitchFamily="49" charset="-128"/>
                          <a:cs typeface="Times New Roman" panose="02020603050405020304" pitchFamily="18" charset="0"/>
                        </a:rPr>
                        <a:t>250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1,150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1,300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extLst>
                  <a:ext uri="{0D108BD9-81ED-4DB2-BD59-A6C34878D82A}">
                    <a16:rowId xmlns:a16="http://schemas.microsoft.com/office/drawing/2014/main" val="1971072429"/>
                  </a:ext>
                </a:extLst>
              </a:tr>
              <a:tr h="214008">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spcBef>
                          <a:spcPts val="300"/>
                        </a:spcBef>
                        <a:spcAft>
                          <a:spcPts val="0"/>
                        </a:spcAft>
                      </a:pPr>
                      <a:r>
                        <a:rPr lang="en-US" sz="1400">
                          <a:effectLst/>
                        </a:rPr>
                        <a:t>Interest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b="1">
                          <a:solidFill>
                            <a:srgbClr val="FF6600"/>
                          </a:solidFill>
                          <a:effectLst/>
                          <a:latin typeface="Times" panose="02020603050405020304" pitchFamily="18" charset="0"/>
                          <a:ea typeface="MS Mincho" panose="02020609040205080304" pitchFamily="49" charset="-128"/>
                          <a:cs typeface="Times New Roman" panose="02020603050405020304" pitchFamily="18" charset="0"/>
                        </a:rPr>
                        <a:t>625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150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extLst>
                  <a:ext uri="{0D108BD9-81ED-4DB2-BD59-A6C34878D82A}">
                    <a16:rowId xmlns:a16="http://schemas.microsoft.com/office/drawing/2014/main" val="3259931992"/>
                  </a:ext>
                </a:extLst>
              </a:tr>
              <a:tr h="233464">
                <a:tc>
                  <a:txBody>
                    <a:bodyPr/>
                    <a:lstStyle/>
                    <a:p>
                      <a:pPr marL="0" marR="0" algn="ctr">
                        <a:spcBef>
                          <a:spcPts val="300"/>
                        </a:spcBef>
                        <a:spcAft>
                          <a:spcPts val="0"/>
                        </a:spcAft>
                      </a:pPr>
                      <a:r>
                        <a:rPr lang="en-US" sz="1400">
                          <a:effectLst/>
                        </a:rPr>
                        <a:t>31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710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spcBef>
                          <a:spcPts val="300"/>
                        </a:spcBef>
                        <a:spcAft>
                          <a:spcPts val="0"/>
                        </a:spcAft>
                      </a:pPr>
                      <a:r>
                        <a:rPr lang="en-US" sz="1400">
                          <a:effectLst/>
                        </a:rPr>
                        <a:t>Sales Returns &amp; Allow.</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b="1">
                          <a:solidFill>
                            <a:srgbClr val="FF6600"/>
                          </a:solidFill>
                          <a:effectLst/>
                          <a:latin typeface="Times" panose="02020603050405020304" pitchFamily="18" charset="0"/>
                          <a:ea typeface="MS Mincho" panose="02020609040205080304" pitchFamily="49" charset="-128"/>
                          <a:cs typeface="Times New Roman" panose="02020603050405020304" pitchFamily="18" charset="0"/>
                        </a:rPr>
                        <a:t>407</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19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519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extLst>
                  <a:ext uri="{0D108BD9-81ED-4DB2-BD59-A6C34878D82A}">
                    <a16:rowId xmlns:a16="http://schemas.microsoft.com/office/drawing/2014/main" val="39501989"/>
                  </a:ext>
                </a:extLst>
              </a:tr>
              <a:tr h="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spcBef>
                          <a:spcPts val="300"/>
                        </a:spcBef>
                        <a:spcAft>
                          <a:spcPts val="0"/>
                        </a:spcAft>
                      </a:pPr>
                      <a:r>
                        <a:rPr lang="en-US" sz="1400">
                          <a:effectLst/>
                        </a:rPr>
                        <a:t>Cost of Goods Sold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b="1">
                          <a:solidFill>
                            <a:srgbClr val="FF6600"/>
                          </a:solidFill>
                          <a:effectLst/>
                          <a:latin typeface="Times" panose="02020603050405020304" pitchFamily="18" charset="0"/>
                          <a:ea typeface="MS Mincho" panose="02020609040205080304" pitchFamily="49" charset="-128"/>
                          <a:cs typeface="Times New Roman" panose="02020603050405020304" pitchFamily="18" charset="0"/>
                        </a:rPr>
                        <a:t>505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250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extLst>
                  <a:ext uri="{0D108BD9-81ED-4DB2-BD59-A6C34878D82A}">
                    <a16:rowId xmlns:a16="http://schemas.microsoft.com/office/drawing/2014/main" val="2209980272"/>
                  </a:ext>
                </a:extLst>
              </a:tr>
              <a:tr h="0">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spcBef>
                          <a:spcPts val="300"/>
                        </a:spcBef>
                        <a:spcAft>
                          <a:spcPts val="0"/>
                        </a:spcAft>
                      </a:pPr>
                      <a:r>
                        <a:rPr lang="en-US" sz="1400" dirty="0">
                          <a:effectLst/>
                        </a:rPr>
                        <a:t>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b="1" dirty="0">
                          <a:solidFill>
                            <a:srgbClr val="FF6600"/>
                          </a:solidFill>
                          <a:effectLst/>
                          <a:latin typeface="Times" panose="02020603050405020304" pitchFamily="18" charset="0"/>
                          <a:ea typeface="MS Mincho" panose="02020609040205080304" pitchFamily="49" charset="-128"/>
                          <a:cs typeface="Times New Roman" panose="02020603050405020304" pitchFamily="18" charset="0"/>
                        </a:rPr>
                        <a:t>125</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300"/>
                        </a:spcBef>
                        <a:spcAft>
                          <a:spcPts val="0"/>
                        </a:spcAft>
                      </a:pPr>
                      <a:r>
                        <a:rPr lang="en-US" sz="1400" dirty="0">
                          <a:effectLst/>
                        </a:rPr>
                        <a:t>250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extLst>
                  <a:ext uri="{0D108BD9-81ED-4DB2-BD59-A6C34878D82A}">
                    <a16:rowId xmlns:a16="http://schemas.microsoft.com/office/drawing/2014/main" val="1109133666"/>
                  </a:ext>
                </a:extLst>
              </a:tr>
              <a:tr h="0">
                <a:tc>
                  <a:txBody>
                    <a:bodyPr/>
                    <a:lstStyle/>
                    <a:p>
                      <a:pPr marL="0" marR="0" algn="ctr">
                        <a:spcBef>
                          <a:spcPts val="300"/>
                        </a:spcBef>
                        <a:spcAft>
                          <a:spcPts val="0"/>
                        </a:spcAft>
                      </a:pPr>
                      <a:r>
                        <a:rPr lang="en-US" sz="1400" b="1">
                          <a:solidFill>
                            <a:schemeClr val="accent2"/>
                          </a:solidFill>
                          <a:effectLst/>
                        </a:rPr>
                        <a:t> </a:t>
                      </a: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b="1">
                          <a:solidFill>
                            <a:schemeClr val="accent2"/>
                          </a:solidFill>
                          <a:effectLst/>
                        </a:rPr>
                        <a:t> </a:t>
                      </a:r>
                      <a:endParaRPr lang="en-US" sz="1400" b="1">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spcBef>
                          <a:spcPts val="300"/>
                        </a:spcBef>
                        <a:spcAft>
                          <a:spcPts val="0"/>
                        </a:spcAft>
                      </a:pPr>
                      <a:r>
                        <a:rPr lang="en-US" sz="1400" b="0" dirty="0">
                          <a:solidFill>
                            <a:schemeClr val="tx1"/>
                          </a:solidFill>
                          <a:effectLst/>
                        </a:rPr>
                        <a:t>Total</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b="0">
                          <a:solidFill>
                            <a:schemeClr val="tx1"/>
                          </a:solidFill>
                          <a:effectLst/>
                        </a:rPr>
                        <a:t>4,550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b="0">
                          <a:solidFill>
                            <a:schemeClr val="tx1"/>
                          </a:solidFill>
                          <a:effectLst/>
                        </a:rPr>
                        <a:t>19</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b="0">
                          <a:solidFill>
                            <a:schemeClr val="tx1"/>
                          </a:solidFill>
                          <a:effectLst/>
                        </a:rPr>
                        <a:t>14,600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b="0" dirty="0">
                          <a:solidFill>
                            <a:schemeClr val="tx1"/>
                          </a:solidFill>
                          <a:effectLst/>
                        </a:rPr>
                        <a:t>250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b="0" dirty="0">
                          <a:solidFill>
                            <a:schemeClr val="tx1"/>
                          </a:solidFill>
                          <a:effectLst/>
                        </a:rPr>
                        <a:t>146</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r">
                        <a:spcBef>
                          <a:spcPts val="300"/>
                        </a:spcBef>
                        <a:spcAft>
                          <a:spcPts val="0"/>
                        </a:spcAft>
                      </a:pPr>
                      <a:r>
                        <a:rPr lang="en-US" sz="1400" b="0" dirty="0">
                          <a:solidFill>
                            <a:schemeClr val="tx1"/>
                          </a:solidFill>
                          <a:effectLst/>
                        </a:rPr>
                        <a:t>18,773</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extLst>
                  <a:ext uri="{0D108BD9-81ED-4DB2-BD59-A6C34878D82A}">
                    <a16:rowId xmlns:a16="http://schemas.microsoft.com/office/drawing/2014/main" val="13496612"/>
                  </a:ext>
                </a:extLst>
              </a:tr>
              <a:tr h="125568">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204" marR="45204" marT="0" marB="0"/>
                </a:tc>
                <a:tc>
                  <a:txBody>
                    <a:bodyPr/>
                    <a:lstStyle/>
                    <a:p>
                      <a:pPr marL="0" marR="0" algn="ctr">
                        <a:spcBef>
                          <a:spcPts val="300"/>
                        </a:spcBef>
                        <a:spcAft>
                          <a:spcPts val="0"/>
                        </a:spcAft>
                      </a:pPr>
                      <a:r>
                        <a:rPr lang="en-US" sz="1200" b="1" dirty="0">
                          <a:solidFill>
                            <a:srgbClr val="FF6600"/>
                          </a:solidFill>
                          <a:effectLst/>
                          <a:latin typeface="Times" panose="02020603050405020304" pitchFamily="18" charset="0"/>
                          <a:ea typeface="MS Mincho" panose="02020609040205080304" pitchFamily="49" charset="-128"/>
                          <a:cs typeface="Times New Roman" panose="02020603050405020304" pitchFamily="18" charset="0"/>
                        </a:rPr>
                        <a:t>(X)</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200" b="1">
                          <a:solidFill>
                            <a:srgbClr val="FF6600"/>
                          </a:solidFill>
                          <a:effectLst/>
                          <a:latin typeface="Times" panose="02020603050405020304" pitchFamily="18" charset="0"/>
                          <a:ea typeface="MS Mincho" panose="02020609040205080304" pitchFamily="49" charset="-128"/>
                          <a:cs typeface="Times New Roman" panose="02020603050405020304" pitchFamily="18" charset="0"/>
                        </a:rPr>
                        <a:t>(224)</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200" b="1">
                          <a:solidFill>
                            <a:srgbClr val="FF6600"/>
                          </a:solidFill>
                          <a:effectLst/>
                          <a:latin typeface="Times" panose="02020603050405020304" pitchFamily="18" charset="0"/>
                          <a:ea typeface="MS Mincho" panose="02020609040205080304" pitchFamily="49" charset="-128"/>
                          <a:cs typeface="Times New Roman" panose="02020603050405020304" pitchFamily="18" charset="0"/>
                        </a:rPr>
                        <a:t>(205)</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200" b="1">
                          <a:solidFill>
                            <a:srgbClr val="FF6600"/>
                          </a:solidFill>
                          <a:effectLst/>
                          <a:latin typeface="Times" panose="02020603050405020304" pitchFamily="18" charset="0"/>
                          <a:ea typeface="MS Mincho" panose="02020609040205080304" pitchFamily="49" charset="-128"/>
                          <a:cs typeface="Times New Roman" panose="02020603050405020304" pitchFamily="18" charset="0"/>
                        </a:rPr>
                        <a:t>(X)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200" b="1">
                          <a:solidFill>
                            <a:srgbClr val="FF6600"/>
                          </a:solidFill>
                          <a:effectLst/>
                          <a:latin typeface="Times" panose="02020603050405020304" pitchFamily="18" charset="0"/>
                          <a:ea typeface="MS Mincho" panose="02020609040205080304" pitchFamily="49" charset="-128"/>
                          <a:cs typeface="Times New Roman" panose="02020603050405020304" pitchFamily="18" charset="0"/>
                        </a:rPr>
                        <a:t>(125)</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200" b="1" dirty="0">
                          <a:solidFill>
                            <a:srgbClr val="FF6600"/>
                          </a:solidFill>
                          <a:effectLst/>
                          <a:latin typeface="Times" panose="02020603050405020304" pitchFamily="18" charset="0"/>
                          <a:ea typeface="MS Mincho" panose="02020609040205080304" pitchFamily="49" charset="-128"/>
                          <a:cs typeface="Times New Roman" panose="02020603050405020304" pitchFamily="18" charset="0"/>
                        </a:rPr>
                        <a:t>(105)</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597602011"/>
                  </a:ext>
                </a:extLst>
              </a:tr>
            </a:tbl>
          </a:graphicData>
        </a:graphic>
      </p:graphicFrame>
      <p:cxnSp>
        <p:nvCxnSpPr>
          <p:cNvPr id="5" name="Straight Connector 4">
            <a:extLst>
              <a:ext uri="{FF2B5EF4-FFF2-40B4-BE49-F238E27FC236}">
                <a16:creationId xmlns:a16="http://schemas.microsoft.com/office/drawing/2014/main" id="{170CCAA8-ED0B-48FC-8BFE-A7848D6A88B1}"/>
              </a:ext>
            </a:extLst>
          </p:cNvPr>
          <p:cNvCxnSpPr/>
          <p:nvPr/>
        </p:nvCxnSpPr>
        <p:spPr>
          <a:xfrm flipV="1">
            <a:off x="4877786" y="1975138"/>
            <a:ext cx="0" cy="2087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A632421E-8F9A-4E2C-972C-5D9A2EAF1F7A}"/>
              </a:ext>
            </a:extLst>
          </p:cNvPr>
          <p:cNvCxnSpPr>
            <a:cxnSpLocks/>
          </p:cNvCxnSpPr>
          <p:nvPr/>
        </p:nvCxnSpPr>
        <p:spPr>
          <a:xfrm>
            <a:off x="4877789" y="4357991"/>
            <a:ext cx="64841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83144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688E893-20F1-41FF-9742-A5D5BEDEFB2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498219E-FA77-45AF-9078-45DEF2B6AAA1}"/>
              </a:ext>
            </a:extLst>
          </p:cNvPr>
          <p:cNvSpPr/>
          <p:nvPr/>
        </p:nvSpPr>
        <p:spPr>
          <a:xfrm>
            <a:off x="3162300" y="236175"/>
            <a:ext cx="6096000" cy="1231106"/>
          </a:xfrm>
          <a:prstGeom prst="rect">
            <a:avLst/>
          </a:prstGeom>
        </p:spPr>
        <p:txBody>
          <a:bodyPr>
            <a:spAutoFit/>
          </a:bodyPr>
          <a:lstStyle/>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of Computerized Accounting Systems</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55574E3E-123A-4C29-927B-68702F17C4FF}"/>
              </a:ext>
            </a:extLst>
          </p:cNvPr>
          <p:cNvSpPr/>
          <p:nvPr/>
        </p:nvSpPr>
        <p:spPr>
          <a:xfrm>
            <a:off x="1774487" y="1731048"/>
            <a:ext cx="8871626" cy="3970318"/>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There are many types of computerized accounting systems available.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These range from inexpensive small business packages, to modular systems that can expand as a business grows, to very expensive semi-custom and customized systems for larger companies.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 computerized accounting system requires careful transaction analysis before purchase. This ensures that a system will meet a user’s needs and be able to easily process user’s transactions.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926481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7558C6E-28E3-4EB0-AC89-FE7738D18193}"/>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26BE06E-2FA8-42CA-BB9D-1823E8500418}"/>
              </a:ext>
            </a:extLst>
          </p:cNvPr>
          <p:cNvSpPr/>
          <p:nvPr/>
        </p:nvSpPr>
        <p:spPr>
          <a:xfrm>
            <a:off x="3145276" y="13652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Accounting Systems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C220426-9EAC-4A69-B190-8A98520688FD}"/>
              </a:ext>
            </a:extLst>
          </p:cNvPr>
          <p:cNvSpPr/>
          <p:nvPr/>
        </p:nvSpPr>
        <p:spPr>
          <a:xfrm>
            <a:off x="633919" y="1460599"/>
            <a:ext cx="11118715" cy="5078313"/>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Accounting systems are a very important part of most organizations.  An accounting system has a powerful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effect on the efficiency of operations and on the information available for decision-making.</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following are essential elements of an accounting system: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1) </a:t>
            </a:r>
            <a:r>
              <a:rPr lang="en-US" b="1" dirty="0">
                <a:latin typeface="Times" panose="02020603050405020304" pitchFamily="18" charset="0"/>
                <a:ea typeface="MS Mincho" panose="02020609040205080304" pitchFamily="49" charset="-128"/>
                <a:cs typeface="Times New Roman" panose="02020603050405020304" pitchFamily="18" charset="0"/>
              </a:rPr>
              <a:t>Usefulness</a:t>
            </a:r>
            <a:r>
              <a:rPr lang="en-US" dirty="0">
                <a:latin typeface="Times" panose="02020603050405020304" pitchFamily="18" charset="0"/>
                <a:ea typeface="MS Mincho" panose="02020609040205080304" pitchFamily="49" charset="-128"/>
                <a:cs typeface="Times New Roman" panose="02020603050405020304" pitchFamily="18" charset="0"/>
              </a:rPr>
              <a:t>: Necessary transaction and financial information must be available and easily accessible.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33363" indent="-233363"/>
            <a:r>
              <a:rPr lang="en-US" dirty="0">
                <a:latin typeface="Times" panose="02020603050405020304" pitchFamily="18" charset="0"/>
                <a:ea typeface="MS Mincho" panose="02020609040205080304" pitchFamily="49" charset="-128"/>
                <a:cs typeface="Times New Roman" panose="02020603050405020304" pitchFamily="18" charset="0"/>
              </a:rPr>
              <a:t>2) </a:t>
            </a:r>
            <a:r>
              <a:rPr lang="en-US" b="1" dirty="0">
                <a:latin typeface="Times" panose="02020603050405020304" pitchFamily="18" charset="0"/>
                <a:ea typeface="MS Mincho" panose="02020609040205080304" pitchFamily="49" charset="-128"/>
                <a:cs typeface="Times New Roman" panose="02020603050405020304" pitchFamily="18" charset="0"/>
              </a:rPr>
              <a:t>Cost-benefit</a:t>
            </a:r>
            <a:r>
              <a:rPr lang="en-US" dirty="0">
                <a:latin typeface="Times" panose="02020603050405020304" pitchFamily="18" charset="0"/>
                <a:ea typeface="MS Mincho" panose="02020609040205080304" pitchFamily="49" charset="-128"/>
                <a:cs typeface="Times New Roman" panose="02020603050405020304" pitchFamily="18" charset="0"/>
              </a:rPr>
              <a:t>: Even if the system is useful, the information provided must be available at a cost that does not outweigh its benefits.  This requires a careful analysis of organization transactions.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33363" indent="-233363"/>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33363" indent="-233363"/>
            <a:r>
              <a:rPr lang="en-US" dirty="0">
                <a:latin typeface="Times" panose="02020603050405020304" pitchFamily="18" charset="0"/>
                <a:ea typeface="MS Mincho" panose="02020609040205080304" pitchFamily="49" charset="-128"/>
                <a:cs typeface="Times New Roman" panose="02020603050405020304" pitchFamily="18" charset="0"/>
              </a:rPr>
              <a:t>3) </a:t>
            </a:r>
            <a:r>
              <a:rPr lang="en-US" b="1" dirty="0">
                <a:latin typeface="Times" panose="02020603050405020304" pitchFamily="18" charset="0"/>
                <a:ea typeface="MS Mincho" panose="02020609040205080304" pitchFamily="49" charset="-128"/>
                <a:cs typeface="Times New Roman" panose="02020603050405020304" pitchFamily="18" charset="0"/>
              </a:rPr>
              <a:t>Internal control</a:t>
            </a:r>
            <a:r>
              <a:rPr lang="en-US" dirty="0">
                <a:latin typeface="Times" panose="02020603050405020304" pitchFamily="18" charset="0"/>
                <a:ea typeface="MS Mincho" panose="02020609040205080304" pitchFamily="49" charset="-128"/>
                <a:cs typeface="Times New Roman" panose="02020603050405020304" pitchFamily="18" charset="0"/>
              </a:rPr>
              <a:t>: Internal control means that the system has safeguards and security features that: 1) protect from unauthorized access and keep a record of access, 2) require authorization or prohibit certain kinds of activity, such as deletions and changes, and 3) maintain a record of all transactions.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33363" indent="-233363"/>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33363" indent="-233363"/>
            <a:r>
              <a:rPr lang="en-US" dirty="0">
                <a:latin typeface="Times" panose="02020603050405020304" pitchFamily="18" charset="0"/>
                <a:ea typeface="MS Mincho" panose="02020609040205080304" pitchFamily="49" charset="-128"/>
                <a:cs typeface="Times New Roman" panose="02020603050405020304" pitchFamily="18" charset="0"/>
              </a:rPr>
              <a:t>4) </a:t>
            </a:r>
            <a:r>
              <a:rPr lang="en-US" b="1" dirty="0">
                <a:latin typeface="Times" panose="02020603050405020304" pitchFamily="18" charset="0"/>
                <a:ea typeface="MS Mincho" panose="02020609040205080304" pitchFamily="49" charset="-128"/>
                <a:cs typeface="Times New Roman" panose="02020603050405020304" pitchFamily="18" charset="0"/>
              </a:rPr>
              <a:t>Adaptability</a:t>
            </a:r>
            <a:r>
              <a:rPr lang="en-US" dirty="0">
                <a:latin typeface="Times" panose="02020603050405020304" pitchFamily="18" charset="0"/>
                <a:ea typeface="MS Mincho" panose="02020609040205080304" pitchFamily="49" charset="-128"/>
                <a:cs typeface="Times New Roman" panose="02020603050405020304" pitchFamily="18" charset="0"/>
              </a:rPr>
              <a:t>:  In step 2, careful analysis of transactions was mentioned.  However, beyond this, thought must be given to likely future requirements. As an organization changes, what information needs will become important in the future?  How adaptable is the current system to those needs?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33363" indent="-233363"/>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3250219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99E3EA4-9B4A-4C08-B108-AC59C1DC559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64EC901-16C5-458C-ACDF-4EC838CEDADF}"/>
              </a:ext>
            </a:extLst>
          </p:cNvPr>
          <p:cNvSpPr/>
          <p:nvPr/>
        </p:nvSpPr>
        <p:spPr>
          <a:xfrm>
            <a:off x="1980981" y="413585"/>
            <a:ext cx="9183348" cy="523220"/>
          </a:xfrm>
          <a:prstGeom prst="rect">
            <a:avLst/>
          </a:prstGeom>
        </p:spPr>
        <p:txBody>
          <a:bodyPr wrap="none">
            <a:spAutoFit/>
          </a:bodyPr>
          <a:lstStyle/>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of Computerized Accounting Systems,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CB4D3158-F0B9-49AA-8962-76CF2FA0084A}"/>
              </a:ext>
            </a:extLst>
          </p:cNvPr>
          <p:cNvSpPr/>
          <p:nvPr/>
        </p:nvSpPr>
        <p:spPr>
          <a:xfrm>
            <a:off x="1281027" y="1720840"/>
            <a:ext cx="9883302" cy="3416320"/>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essential differences between computerized and manual accounting systems are: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sz="1100"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A computerized system eliminates most calculations and posting, closing, and financial statement preparation procedures.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sz="1100"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A computerized system can use data to quickly create numerous report types.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sz="1100"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Except for using a general journal (such as for adjusting entries), a computerized system does not require knowledge of debits and credits.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sz="1100"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In a computerized system special journals still exist, but they are used as reports, rather than for  debit/credit data-entry.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8967147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A85B841-E086-4D24-A0D1-A112CB131E9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EDED360-81B2-4CA9-8278-A2ACB412E80B}"/>
              </a:ext>
            </a:extLst>
          </p:cNvPr>
          <p:cNvSpPr/>
          <p:nvPr/>
        </p:nvSpPr>
        <p:spPr>
          <a:xfrm>
            <a:off x="1757245" y="345491"/>
            <a:ext cx="9183348" cy="523220"/>
          </a:xfrm>
          <a:prstGeom prst="rect">
            <a:avLst/>
          </a:prstGeom>
        </p:spPr>
        <p:txBody>
          <a:bodyPr wrap="none">
            <a:spAutoFit/>
          </a:bodyPr>
          <a:lstStyle/>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of Computerized Accounting Systems,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C4FEB664-440D-4628-82C1-8B4176177BA3}"/>
              </a:ext>
            </a:extLst>
          </p:cNvPr>
          <p:cNvSpPr/>
          <p:nvPr/>
        </p:nvSpPr>
        <p:spPr>
          <a:xfrm>
            <a:off x="1446178" y="1303987"/>
            <a:ext cx="9805481" cy="4801314"/>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Data entry in a computerized accounting system is commonly performed in several ways: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57200" marR="0" indent="-57150">
              <a:spcBef>
                <a:spcPts val="0"/>
              </a:spcBef>
              <a:spcAft>
                <a:spcPts val="0"/>
              </a:spcAft>
            </a:pPr>
            <a:r>
              <a:rPr lang="en-US" sz="1100"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For frequently-occurring transactions that produce special journals (as reports), data entry is performed by using a data-entry screen.  A transaction type is selected from a menu, and information is entered into boxes in the data-entry screen.  Debits and credits are not required.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000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00050" marR="0" indent="-57150">
              <a:spcBef>
                <a:spcPts val="0"/>
              </a:spcBef>
              <a:spcAft>
                <a:spcPts val="0"/>
              </a:spcAft>
            </a:pPr>
            <a:r>
              <a:rPr lang="en-US" sz="1100"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For specialized, event-dependent, or very technical transactions, transaction data are entered into a general journal using debits and credits.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00050" marR="0" indent="-57150">
              <a:spcBef>
                <a:spcPts val="0"/>
              </a:spcBef>
              <a:spcAft>
                <a:spcPts val="0"/>
              </a:spcAft>
            </a:pPr>
            <a:r>
              <a:rPr lang="en-US" sz="1100"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Certain transactions that repeat an amount every period can be set up to automatically be recorded  every period in either a special or general journal (for example, rent payments or some types of depreciation).</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00050" marR="0" indent="-571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00050" marR="0" indent="-571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Internet technology, particularly for larger companies, is providing data-entry innovations.  For example, supplier-related events can automatically be transmitted between buyers and suppliers (such as automatic order entry, billing, returns, etc.)</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5023176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EB8AA58-A2DB-4A24-B625-044BD4AA94C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107DE87-2822-45D2-B67D-56115B3DC376}"/>
              </a:ext>
            </a:extLst>
          </p:cNvPr>
          <p:cNvSpPr/>
          <p:nvPr/>
        </p:nvSpPr>
        <p:spPr>
          <a:xfrm>
            <a:off x="1757245" y="355219"/>
            <a:ext cx="9183348" cy="523220"/>
          </a:xfrm>
          <a:prstGeom prst="rect">
            <a:avLst/>
          </a:prstGeom>
        </p:spPr>
        <p:txBody>
          <a:bodyPr wrap="none">
            <a:spAutoFit/>
          </a:bodyPr>
          <a:lstStyle/>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of Computerized Accounting Systems,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3A80289-027C-4C5E-8443-4DDC0199A71C}"/>
              </a:ext>
            </a:extLst>
          </p:cNvPr>
          <p:cNvSpPr/>
          <p:nvPr/>
        </p:nvSpPr>
        <p:spPr>
          <a:xfrm>
            <a:off x="721468" y="1092448"/>
            <a:ext cx="10749064" cy="5909310"/>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 computerized accounting system will have costs that extend beyond the initial purchase price.  These include: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00050" marR="0" indent="-166688">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100"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Initial system selection</a:t>
            </a:r>
            <a:r>
              <a:rPr lang="en-US" dirty="0">
                <a:latin typeface="Times" panose="02020603050405020304" pitchFamily="18" charset="0"/>
                <a:ea typeface="MS Mincho" panose="02020609040205080304" pitchFamily="49" charset="-128"/>
                <a:cs typeface="Times New Roman" panose="02020603050405020304" pitchFamily="18" charset="0"/>
              </a:rPr>
              <a:t>:  As previously indicated, time must be spent to perform transactions analysis prior to purchase to ensure the system will meet a buyer’s current and likely future transaction needs.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571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57150">
              <a:spcBef>
                <a:spcPts val="0"/>
              </a:spcBef>
              <a:spcAft>
                <a:spcPts val="0"/>
              </a:spcAft>
            </a:pPr>
            <a:r>
              <a:rPr lang="en-US" sz="1100"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Training time</a:t>
            </a:r>
            <a:r>
              <a:rPr lang="en-US" dirty="0">
                <a:latin typeface="Times" panose="02020603050405020304" pitchFamily="18" charset="0"/>
                <a:ea typeface="MS Mincho" panose="02020609040205080304" pitchFamily="49" charset="-128"/>
                <a:cs typeface="Times New Roman" panose="02020603050405020304" pitchFamily="18" charset="0"/>
              </a:rPr>
              <a:t>: Considerable training is required to efficiently use a computerized system.  This will vary depending on system features and transaction frequency and complexity.</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571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57150">
              <a:spcBef>
                <a:spcPts val="0"/>
              </a:spcBef>
              <a:spcAft>
                <a:spcPts val="0"/>
              </a:spcAft>
            </a:pPr>
            <a:r>
              <a:rPr lang="en-US" sz="1100"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Customer support</a:t>
            </a:r>
            <a:r>
              <a:rPr lang="en-US" dirty="0">
                <a:latin typeface="Times" panose="02020603050405020304" pitchFamily="18" charset="0"/>
                <a:ea typeface="MS Mincho" panose="02020609040205080304" pitchFamily="49" charset="-128"/>
                <a:cs typeface="Times New Roman" panose="02020603050405020304" pitchFamily="18" charset="0"/>
              </a:rPr>
              <a:t>:  Accounting software vendors usually provide free support for a short period, and/or provide support at additional cost.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571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57150">
              <a:spcBef>
                <a:spcPts val="0"/>
              </a:spcBef>
              <a:spcAft>
                <a:spcPts val="0"/>
              </a:spcAft>
            </a:pPr>
            <a:r>
              <a:rPr lang="en-US" sz="1100"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Maintenance</a:t>
            </a:r>
            <a:r>
              <a:rPr lang="en-US" dirty="0">
                <a:latin typeface="Times" panose="02020603050405020304" pitchFamily="18" charset="0"/>
                <a:ea typeface="MS Mincho" panose="02020609040205080304" pitchFamily="49" charset="-128"/>
                <a:cs typeface="Times New Roman" panose="02020603050405020304" pitchFamily="18" charset="0"/>
              </a:rPr>
              <a:t>: Any system will eventually require hardware or software maintenance.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571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57150">
              <a:spcBef>
                <a:spcPts val="0"/>
              </a:spcBef>
              <a:spcAft>
                <a:spcPts val="0"/>
              </a:spcAft>
            </a:pPr>
            <a:r>
              <a:rPr lang="en-US" sz="1100"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Updates</a:t>
            </a:r>
            <a:r>
              <a:rPr lang="en-US" dirty="0">
                <a:latin typeface="Times" panose="02020603050405020304" pitchFamily="18" charset="0"/>
                <a:ea typeface="MS Mincho" panose="02020609040205080304" pitchFamily="49" charset="-128"/>
                <a:cs typeface="Times New Roman" panose="02020603050405020304" pitchFamily="18" charset="0"/>
              </a:rPr>
              <a:t>:  Software usually requires updates.  Some types, such as payroll, require annual updates.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571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57150">
              <a:spcBef>
                <a:spcPts val="0"/>
              </a:spcBef>
              <a:spcAft>
                <a:spcPts val="0"/>
              </a:spcAft>
            </a:pPr>
            <a:r>
              <a:rPr lang="en-US" sz="1100"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Internal control</a:t>
            </a:r>
            <a:r>
              <a:rPr lang="en-US" dirty="0">
                <a:latin typeface="Times" panose="02020603050405020304" pitchFamily="18" charset="0"/>
                <a:ea typeface="MS Mincho" panose="02020609040205080304" pitchFamily="49" charset="-128"/>
                <a:cs typeface="Times New Roman" panose="02020603050405020304" pitchFamily="18" charset="0"/>
              </a:rPr>
              <a:t>:  Accounting software systems can be especially vulnerable to fraud and error.  This requires that additional procedures, called internal control, be in place and regularly monitored.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571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285750" marR="0" indent="-57150">
              <a:spcBef>
                <a:spcPts val="0"/>
              </a:spcBef>
              <a:spcAft>
                <a:spcPts val="0"/>
              </a:spcAft>
            </a:pPr>
            <a:r>
              <a:rPr lang="en-US" sz="1100"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Database maintenance</a:t>
            </a:r>
            <a:r>
              <a:rPr lang="en-US" dirty="0">
                <a:latin typeface="Times" panose="02020603050405020304" pitchFamily="18" charset="0"/>
                <a:ea typeface="MS Mincho" panose="02020609040205080304" pitchFamily="49" charset="-128"/>
                <a:cs typeface="Times New Roman" panose="02020603050405020304" pitchFamily="18" charset="0"/>
              </a:rPr>
              <a:t>:  Data, especially customer and vendor data, must regularly be updated.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1643596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A0CEFB1-647F-482D-A298-7F4ECC49095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6DF2E84-56DE-4FE1-B2D8-99258DE357B0}"/>
              </a:ext>
            </a:extLst>
          </p:cNvPr>
          <p:cNvSpPr/>
          <p:nvPr/>
        </p:nvSpPr>
        <p:spPr>
          <a:xfrm>
            <a:off x="2078258" y="394130"/>
            <a:ext cx="9183348" cy="523220"/>
          </a:xfrm>
          <a:prstGeom prst="rect">
            <a:avLst/>
          </a:prstGeom>
        </p:spPr>
        <p:txBody>
          <a:bodyPr wrap="none">
            <a:spAutoFit/>
          </a:bodyPr>
          <a:lstStyle/>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of Computerized Accounting Systems,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74F1B69-164C-4A66-9600-1A1C5A1977C4}"/>
              </a:ext>
            </a:extLst>
          </p:cNvPr>
          <p:cNvSpPr/>
          <p:nvPr/>
        </p:nvSpPr>
        <p:spPr>
          <a:xfrm>
            <a:off x="2277893" y="2162252"/>
            <a:ext cx="8784077" cy="369332"/>
          </a:xfrm>
          <a:prstGeom prst="rect">
            <a:avLst/>
          </a:prstGeom>
        </p:spPr>
        <p:txBody>
          <a:bodyPr wrap="square">
            <a:spAutoFit/>
          </a:bodyPr>
          <a:lstStyle/>
          <a:p>
            <a:pPr marL="285750" marR="0" indent="-5715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Accounting software features checklist</a:t>
            </a:r>
            <a:r>
              <a:rPr lang="en-US" dirty="0">
                <a:latin typeface="Times" panose="02020603050405020304" pitchFamily="18" charset="0"/>
                <a:ea typeface="MS Mincho" panose="02020609040205080304" pitchFamily="49" charset="-128"/>
                <a:cs typeface="Times New Roman" panose="02020603050405020304" pitchFamily="18" charset="0"/>
              </a:rPr>
              <a:t>:  See the Checklist at the end of Volume 2.</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484449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FA1F83-0EF4-4CD0-B1C7-96F02DAD79A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2FF151E-17C0-4B28-AA0B-10B2DA45F817}"/>
              </a:ext>
            </a:extLst>
          </p:cNvPr>
          <p:cNvSpPr/>
          <p:nvPr/>
        </p:nvSpPr>
        <p:spPr>
          <a:xfrm>
            <a:off x="2921541" y="13652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Accounting Systems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FD9ABE4-264F-41AC-B88C-5E9BE4009DB5}"/>
              </a:ext>
            </a:extLst>
          </p:cNvPr>
          <p:cNvSpPr/>
          <p:nvPr/>
        </p:nvSpPr>
        <p:spPr>
          <a:xfrm>
            <a:off x="804153" y="1720840"/>
            <a:ext cx="10583694" cy="3416320"/>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For some organizations, large parts of accounting systems are moving to the Internet.  This is often called</a:t>
            </a: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cloud computing</a:t>
            </a:r>
            <a:r>
              <a:rPr lang="en-US" dirty="0">
                <a:latin typeface="Times" panose="02020603050405020304" pitchFamily="18" charset="0"/>
                <a:ea typeface="MS Mincho" panose="02020609040205080304" pitchFamily="49" charset="-128"/>
                <a:cs typeface="Times New Roman" panose="02020603050405020304" pitchFamily="18" charset="0"/>
              </a:rPr>
              <a:t>”, referring to the Internet as a “cloud”.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advantages of cloud computing are availability of a variety of services and features, flexible access, and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potential reduced costs as an organization grows, compared to hardware and software purchase costs.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disadvantages are issues of security, reliability, and data ownership.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065292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D2EDBAB-B8E7-46F0-8E18-B72EF0FE8D3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C6ABA3E-6A06-4F68-A2C4-E78A7623BB9F}"/>
              </a:ext>
            </a:extLst>
          </p:cNvPr>
          <p:cNvSpPr/>
          <p:nvPr/>
        </p:nvSpPr>
        <p:spPr>
          <a:xfrm>
            <a:off x="4639334" y="287125"/>
            <a:ext cx="3166251" cy="523220"/>
          </a:xfrm>
          <a:prstGeom prst="rect">
            <a:avLst/>
          </a:prstGeom>
        </p:spPr>
        <p:txBody>
          <a:bodyPr wrap="non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Subsidiary Ledgers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D80C219-6633-473D-90CF-B8259E6062A1}"/>
              </a:ext>
            </a:extLst>
          </p:cNvPr>
          <p:cNvSpPr/>
          <p:nvPr/>
        </p:nvSpPr>
        <p:spPr>
          <a:xfrm>
            <a:off x="1178667" y="1550548"/>
            <a:ext cx="10087583" cy="4239622"/>
          </a:xfrm>
          <a:prstGeom prst="rect">
            <a:avLst/>
          </a:prstGeom>
        </p:spPr>
        <p:txBody>
          <a:bodyPr wrap="square">
            <a:spAutoFit/>
          </a:bodyPr>
          <a:lstStyle/>
          <a:p>
            <a:pPr marL="114300" marR="0" indent="-114300">
              <a:spcBef>
                <a:spcPts val="0"/>
              </a:spcBef>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We know from previous discussion that a ledger account is an individual record of all the increases, decreases, and balances of an item in the accounting equation.  We also know that all ledger accounts are kept in a book or electronic file called the ledger.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However, some ledger accounts such as Accounts Receivable, Accounts Payable and Merchandise Inventory can accumulate very large amounts of data.  For example, an accounts receivable account would contain a history of all the transactions for every customer.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In order to organize and manage the details of the data, subsidiary accounts are created for these types of accounts.  A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subsidiary account</a:t>
            </a:r>
            <a:r>
              <a:rPr lang="en-US" dirty="0">
                <a:latin typeface="Times" panose="02020603050405020304" pitchFamily="18" charset="0"/>
                <a:ea typeface="MS Mincho" panose="02020609040205080304" pitchFamily="49" charset="-128"/>
                <a:cs typeface="Times New Roman" panose="02020603050405020304" pitchFamily="18" charset="0"/>
              </a:rPr>
              <a:t> is an account that maintains a record of just specified transactions and balances of one other account.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241828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CD83068-C850-409E-A6CE-114E590373E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139D7DD-987A-4CB3-9DCA-E6B4C7D89F25}"/>
              </a:ext>
            </a:extLst>
          </p:cNvPr>
          <p:cNvSpPr/>
          <p:nvPr/>
        </p:nvSpPr>
        <p:spPr>
          <a:xfrm>
            <a:off x="3595990" y="306581"/>
            <a:ext cx="4863832" cy="523220"/>
          </a:xfrm>
          <a:prstGeom prst="rect">
            <a:avLst/>
          </a:prstGeom>
        </p:spPr>
        <p:txBody>
          <a:bodyPr wrap="non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Subsidiary Ledgers,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AD933F0-A379-4378-BFD6-29F8AECD24AF}"/>
              </a:ext>
            </a:extLst>
          </p:cNvPr>
          <p:cNvSpPr/>
          <p:nvPr/>
        </p:nvSpPr>
        <p:spPr>
          <a:xfrm>
            <a:off x="599872" y="1239565"/>
            <a:ext cx="10856068" cy="5116785"/>
          </a:xfrm>
          <a:prstGeom prst="rect">
            <a:avLst/>
          </a:prstGeom>
        </p:spPr>
        <p:txBody>
          <a:bodyPr wrap="square">
            <a:spAutoFit/>
          </a:bodyPr>
          <a:lstStyle/>
          <a:p>
            <a:pPr marL="114300" marR="0" indent="-114300">
              <a:spcBef>
                <a:spcPts val="0"/>
              </a:spcBef>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Example #1</a:t>
            </a:r>
            <a:r>
              <a:rPr lang="en-US" dirty="0">
                <a:latin typeface="Times" panose="02020603050405020304" pitchFamily="18" charset="0"/>
                <a:ea typeface="MS Mincho" panose="02020609040205080304" pitchFamily="49" charset="-128"/>
                <a:cs typeface="Times New Roman" panose="02020603050405020304" pitchFamily="18" charset="0"/>
              </a:rPr>
              <a:t>: An accounts receivable account will have individual subsidiary accounts for each customer’s transactions that are in accounts receivable.  Together, all the individual accounts receivable subsidiary account balances will equal the balance in the accounts receivable account (now called the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controlling account</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Example #2</a:t>
            </a:r>
            <a:r>
              <a:rPr lang="en-US" dirty="0">
                <a:latin typeface="Times" panose="02020603050405020304" pitchFamily="18" charset="0"/>
                <a:ea typeface="MS Mincho" panose="02020609040205080304" pitchFamily="49" charset="-128"/>
                <a:cs typeface="Times New Roman" panose="02020603050405020304" pitchFamily="18" charset="0"/>
              </a:rPr>
              <a:t>: An accounts payable account will have an individual subsidiary account for each vendor.  Together, all the individual subsidiary accounts payable accounts balances will equal the balance in the accounts payable controlling account.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All subsidiary accounts of the same type are kept in their own separate ledgers,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subsidiary ledgers</a:t>
            </a:r>
            <a:r>
              <a:rPr lang="en-US" dirty="0">
                <a:latin typeface="Times" panose="02020603050405020304" pitchFamily="18" charset="0"/>
                <a:ea typeface="MS Mincho" panose="02020609040205080304" pitchFamily="49" charset="-128"/>
                <a:cs typeface="Times New Roman" panose="02020603050405020304" pitchFamily="18" charset="0"/>
              </a:rPr>
              <a:t>.  In the examples of above there would be a subsidiary ledger for all the accounts receivable subsidiary accounts. There would also be a subsidiary ledger for all the accounts payable subsidiary accounts.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Any kind of account can be a controlling account and have subsidiary accounts.  Subsidiary accounts are useful if there is a sufficient volume of activity in an account.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758708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491AAB9-FC02-4963-8FDD-B1568AAA5B3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87A0A7A-0E03-4624-BD3D-BB6A804F8890}"/>
              </a:ext>
            </a:extLst>
          </p:cNvPr>
          <p:cNvSpPr/>
          <p:nvPr/>
        </p:nvSpPr>
        <p:spPr>
          <a:xfrm>
            <a:off x="3800271" y="136525"/>
            <a:ext cx="4863832" cy="523220"/>
          </a:xfrm>
          <a:prstGeom prst="rect">
            <a:avLst/>
          </a:prstGeom>
        </p:spPr>
        <p:txBody>
          <a:bodyPr wrap="non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Subsidiary Ledgers,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4">
            <a:extLst>
              <a:ext uri="{FF2B5EF4-FFF2-40B4-BE49-F238E27FC236}">
                <a16:creationId xmlns:a16="http://schemas.microsoft.com/office/drawing/2014/main" id="{FBF500F4-34F8-4967-B7AE-09524F15AEE2}"/>
              </a:ext>
            </a:extLst>
          </p:cNvPr>
          <p:cNvSpPr>
            <a:spLocks noChangeArrowheads="1"/>
          </p:cNvSpPr>
          <p:nvPr/>
        </p:nvSpPr>
        <p:spPr bwMode="auto">
          <a:xfrm>
            <a:off x="2733356" y="707429"/>
            <a:ext cx="24416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imes" panose="02020603050405020304" pitchFamily="18" charset="0"/>
                <a:ea typeface="MS Mincho" panose="02020609040205080304" pitchFamily="49" charset="-128"/>
                <a:cs typeface="Times New Roman" panose="02020603050405020304" pitchFamily="18" charset="0"/>
              </a:rPr>
              <a:t>Example</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5" name="Group 4">
            <a:extLst>
              <a:ext uri="{FF2B5EF4-FFF2-40B4-BE49-F238E27FC236}">
                <a16:creationId xmlns:a16="http://schemas.microsoft.com/office/drawing/2014/main" id="{489F7877-67EF-45F3-BD4C-0F652E1A0860}"/>
              </a:ext>
            </a:extLst>
          </p:cNvPr>
          <p:cNvGrpSpPr/>
          <p:nvPr/>
        </p:nvGrpSpPr>
        <p:grpSpPr>
          <a:xfrm>
            <a:off x="2324912" y="1530290"/>
            <a:ext cx="6973076" cy="400050"/>
            <a:chOff x="0" y="0"/>
            <a:chExt cx="6404186" cy="400050"/>
          </a:xfrm>
        </p:grpSpPr>
        <p:sp>
          <p:nvSpPr>
            <p:cNvPr id="6" name="Text Box 3">
              <a:extLst>
                <a:ext uri="{FF2B5EF4-FFF2-40B4-BE49-F238E27FC236}">
                  <a16:creationId xmlns:a16="http://schemas.microsoft.com/office/drawing/2014/main" id="{E87943C0-CEFB-495D-8E55-4F79D613F7B1}"/>
                </a:ext>
              </a:extLst>
            </p:cNvPr>
            <p:cNvSpPr txBox="1"/>
            <p:nvPr/>
          </p:nvSpPr>
          <p:spPr>
            <a:xfrm>
              <a:off x="0" y="0"/>
              <a:ext cx="2187594" cy="369332"/>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spcBef>
                  <a:spcPts val="0"/>
                </a:spcBef>
                <a:spcAft>
                  <a:spcPts val="300"/>
                </a:spcAft>
              </a:pPr>
              <a:r>
                <a:rPr lang="en-US" b="1" dirty="0">
                  <a:solidFill>
                    <a:srgbClr val="3366FF"/>
                  </a:solidFill>
                  <a:effectLst/>
                  <a:latin typeface="Times" panose="02020603050405020304" pitchFamily="18" charset="0"/>
                  <a:ea typeface="MS Mincho" panose="02020609040205080304" pitchFamily="49" charset="-128"/>
                  <a:cs typeface="Times New Roman" panose="02020603050405020304" pitchFamily="18" charset="0"/>
                </a:rPr>
                <a:t>Controlling Account</a:t>
              </a:r>
              <a:endParaRPr lang="en-US"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7" name="Text Box 4">
              <a:extLst>
                <a:ext uri="{FF2B5EF4-FFF2-40B4-BE49-F238E27FC236}">
                  <a16:creationId xmlns:a16="http://schemas.microsoft.com/office/drawing/2014/main" id="{1CE8D686-3E5E-4A52-BFDA-8371953A5111}"/>
                </a:ext>
              </a:extLst>
            </p:cNvPr>
            <p:cNvSpPr txBox="1"/>
            <p:nvPr/>
          </p:nvSpPr>
          <p:spPr>
            <a:xfrm>
              <a:off x="3347720" y="19050"/>
              <a:ext cx="3056466" cy="381000"/>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b="1" dirty="0">
                  <a:solidFill>
                    <a:srgbClr val="3366FF"/>
                  </a:solidFill>
                  <a:effectLst/>
                  <a:latin typeface="Times" panose="02020603050405020304" pitchFamily="18" charset="0"/>
                  <a:ea typeface="MS Mincho" panose="02020609040205080304" pitchFamily="49" charset="-128"/>
                  <a:cs typeface="Times New Roman" panose="02020603050405020304" pitchFamily="18" charset="0"/>
                </a:rPr>
                <a:t>Subsidiary Accounts</a:t>
              </a:r>
              <a:endParaRPr lang="en-US" dirty="0">
                <a:effectLst/>
                <a:latin typeface="Times" panose="02020603050405020304" pitchFamily="18" charset="0"/>
                <a:ea typeface="MS Mincho" panose="02020609040205080304" pitchFamily="49" charset="-128"/>
                <a:cs typeface="Times New Roman" panose="02020603050405020304" pitchFamily="18" charset="0"/>
              </a:endParaRPr>
            </a:p>
          </p:txBody>
        </p:sp>
      </p:grpSp>
      <p:sp>
        <p:nvSpPr>
          <p:cNvPr id="8" name="Rectangle 7">
            <a:extLst>
              <a:ext uri="{FF2B5EF4-FFF2-40B4-BE49-F238E27FC236}">
                <a16:creationId xmlns:a16="http://schemas.microsoft.com/office/drawing/2014/main" id="{AA0614C9-8366-40CC-A85C-17FE4151C409}"/>
              </a:ext>
            </a:extLst>
          </p:cNvPr>
          <p:cNvSpPr>
            <a:spLocks noChangeArrowheads="1"/>
          </p:cNvSpPr>
          <p:nvPr/>
        </p:nvSpPr>
        <p:spPr bwMode="auto">
          <a:xfrm>
            <a:off x="1420238" y="80199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Table 8">
            <a:extLst>
              <a:ext uri="{FF2B5EF4-FFF2-40B4-BE49-F238E27FC236}">
                <a16:creationId xmlns:a16="http://schemas.microsoft.com/office/drawing/2014/main" id="{CEA26490-0B02-422E-87DD-94D6CC3FFF76}"/>
              </a:ext>
            </a:extLst>
          </p:cNvPr>
          <p:cNvGraphicFramePr>
            <a:graphicFrameLocks noGrp="1"/>
          </p:cNvGraphicFramePr>
          <p:nvPr>
            <p:extLst>
              <p:ext uri="{D42A27DB-BD31-4B8C-83A1-F6EECF244321}">
                <p14:modId xmlns:p14="http://schemas.microsoft.com/office/powerpoint/2010/main" val="1891135028"/>
              </p:ext>
            </p:extLst>
          </p:nvPr>
        </p:nvGraphicFramePr>
        <p:xfrm>
          <a:off x="2733356" y="2408817"/>
          <a:ext cx="7503905" cy="1493520"/>
        </p:xfrm>
        <a:graphic>
          <a:graphicData uri="http://schemas.openxmlformats.org/drawingml/2006/table">
            <a:tbl>
              <a:tblPr firstRow="1" firstCol="1" bandRow="1">
                <a:tableStyleId>{2D5ABB26-0587-4C30-8999-92F81FD0307C}</a:tableStyleId>
              </a:tblPr>
              <a:tblGrid>
                <a:gridCol w="668455">
                  <a:extLst>
                    <a:ext uri="{9D8B030D-6E8A-4147-A177-3AD203B41FA5}">
                      <a16:colId xmlns:a16="http://schemas.microsoft.com/office/drawing/2014/main" val="2476615589"/>
                    </a:ext>
                  </a:extLst>
                </a:gridCol>
                <a:gridCol w="607686">
                  <a:extLst>
                    <a:ext uri="{9D8B030D-6E8A-4147-A177-3AD203B41FA5}">
                      <a16:colId xmlns:a16="http://schemas.microsoft.com/office/drawing/2014/main" val="4276065945"/>
                    </a:ext>
                  </a:extLst>
                </a:gridCol>
                <a:gridCol w="1336909">
                  <a:extLst>
                    <a:ext uri="{9D8B030D-6E8A-4147-A177-3AD203B41FA5}">
                      <a16:colId xmlns:a16="http://schemas.microsoft.com/office/drawing/2014/main" val="3549045577"/>
                    </a:ext>
                  </a:extLst>
                </a:gridCol>
                <a:gridCol w="291689">
                  <a:extLst>
                    <a:ext uri="{9D8B030D-6E8A-4147-A177-3AD203B41FA5}">
                      <a16:colId xmlns:a16="http://schemas.microsoft.com/office/drawing/2014/main" val="1224777048"/>
                    </a:ext>
                  </a:extLst>
                </a:gridCol>
                <a:gridCol w="589455">
                  <a:extLst>
                    <a:ext uri="{9D8B030D-6E8A-4147-A177-3AD203B41FA5}">
                      <a16:colId xmlns:a16="http://schemas.microsoft.com/office/drawing/2014/main" val="2954253290"/>
                    </a:ext>
                  </a:extLst>
                </a:gridCol>
                <a:gridCol w="598233">
                  <a:extLst>
                    <a:ext uri="{9D8B030D-6E8A-4147-A177-3AD203B41FA5}">
                      <a16:colId xmlns:a16="http://schemas.microsoft.com/office/drawing/2014/main" val="3323001779"/>
                    </a:ext>
                  </a:extLst>
                </a:gridCol>
                <a:gridCol w="188383">
                  <a:extLst>
                    <a:ext uri="{9D8B030D-6E8A-4147-A177-3AD203B41FA5}">
                      <a16:colId xmlns:a16="http://schemas.microsoft.com/office/drawing/2014/main" val="372415084"/>
                    </a:ext>
                  </a:extLst>
                </a:gridCol>
                <a:gridCol w="598233">
                  <a:extLst>
                    <a:ext uri="{9D8B030D-6E8A-4147-A177-3AD203B41FA5}">
                      <a16:colId xmlns:a16="http://schemas.microsoft.com/office/drawing/2014/main" val="2071142889"/>
                    </a:ext>
                  </a:extLst>
                </a:gridCol>
                <a:gridCol w="689386">
                  <a:extLst>
                    <a:ext uri="{9D8B030D-6E8A-4147-A177-3AD203B41FA5}">
                      <a16:colId xmlns:a16="http://schemas.microsoft.com/office/drawing/2014/main" val="3842582578"/>
                    </a:ext>
                  </a:extLst>
                </a:gridCol>
                <a:gridCol w="267718">
                  <a:extLst>
                    <a:ext uri="{9D8B030D-6E8A-4147-A177-3AD203B41FA5}">
                      <a16:colId xmlns:a16="http://schemas.microsoft.com/office/drawing/2014/main" val="3554686832"/>
                    </a:ext>
                  </a:extLst>
                </a:gridCol>
                <a:gridCol w="652925">
                  <a:extLst>
                    <a:ext uri="{9D8B030D-6E8A-4147-A177-3AD203B41FA5}">
                      <a16:colId xmlns:a16="http://schemas.microsoft.com/office/drawing/2014/main" val="3297347124"/>
                    </a:ext>
                  </a:extLst>
                </a:gridCol>
                <a:gridCol w="267718">
                  <a:extLst>
                    <a:ext uri="{9D8B030D-6E8A-4147-A177-3AD203B41FA5}">
                      <a16:colId xmlns:a16="http://schemas.microsoft.com/office/drawing/2014/main" val="790228674"/>
                    </a:ext>
                  </a:extLst>
                </a:gridCol>
                <a:gridCol w="267718">
                  <a:extLst>
                    <a:ext uri="{9D8B030D-6E8A-4147-A177-3AD203B41FA5}">
                      <a16:colId xmlns:a16="http://schemas.microsoft.com/office/drawing/2014/main" val="1187520164"/>
                    </a:ext>
                  </a:extLst>
                </a:gridCol>
                <a:gridCol w="349757">
                  <a:extLst>
                    <a:ext uri="{9D8B030D-6E8A-4147-A177-3AD203B41FA5}">
                      <a16:colId xmlns:a16="http://schemas.microsoft.com/office/drawing/2014/main" val="3445666361"/>
                    </a:ext>
                  </a:extLst>
                </a:gridCol>
                <a:gridCol w="129640">
                  <a:extLst>
                    <a:ext uri="{9D8B030D-6E8A-4147-A177-3AD203B41FA5}">
                      <a16:colId xmlns:a16="http://schemas.microsoft.com/office/drawing/2014/main" val="3092828038"/>
                    </a:ext>
                  </a:extLst>
                </a:gridCol>
              </a:tblGrid>
              <a:tr h="0">
                <a:tc gridSpan="2">
                  <a:txBody>
                    <a:bodyPr/>
                    <a:lstStyle/>
                    <a:p>
                      <a:pPr marL="0" marR="0" algn="ctr">
                        <a:spcBef>
                          <a:spcPts val="0"/>
                        </a:spcBef>
                        <a:spcAft>
                          <a:spcPts val="0"/>
                        </a:spcAft>
                      </a:pPr>
                      <a:r>
                        <a:rPr lang="en-US" sz="1400" dirty="0">
                          <a:effectLst/>
                        </a:rPr>
                        <a:t>Accounts Receivable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 </a:t>
                      </a:r>
                    </a:p>
                    <a:p>
                      <a:pPr marL="0" marR="0" algn="ctr">
                        <a:spcBef>
                          <a:spcPts val="0"/>
                        </a:spcBef>
                        <a:spcAft>
                          <a:spcPts val="0"/>
                        </a:spcAft>
                      </a:pPr>
                      <a:r>
                        <a:rPr lang="en-US" sz="1400">
                          <a:effectLst/>
                        </a:rPr>
                        <a:t>Aaronson</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 </a:t>
                      </a:r>
                    </a:p>
                    <a:p>
                      <a:pPr marL="0" marR="0" algn="ctr">
                        <a:spcBef>
                          <a:spcPts val="0"/>
                        </a:spcBef>
                        <a:spcAft>
                          <a:spcPts val="0"/>
                        </a:spcAft>
                      </a:pPr>
                      <a:r>
                        <a:rPr lang="en-US" sz="1400">
                          <a:effectLst/>
                        </a:rPr>
                        <a:t>Black</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5">
                  <a:txBody>
                    <a:bodyPr/>
                    <a:lstStyle/>
                    <a:p>
                      <a:pPr marL="0" marR="0" algn="ctr">
                        <a:spcBef>
                          <a:spcPts val="0"/>
                        </a:spcBef>
                        <a:spcAft>
                          <a:spcPts val="0"/>
                        </a:spcAft>
                      </a:pPr>
                      <a:r>
                        <a:rPr lang="en-US" sz="1400">
                          <a:effectLst/>
                        </a:rPr>
                        <a:t> </a:t>
                      </a:r>
                    </a:p>
                    <a:p>
                      <a:pPr marL="0" marR="0" algn="ctr">
                        <a:spcBef>
                          <a:spcPts val="0"/>
                        </a:spcBef>
                        <a:spcAft>
                          <a:spcPts val="0"/>
                        </a:spcAft>
                      </a:pPr>
                      <a:r>
                        <a:rPr lang="en-US" sz="1400">
                          <a:effectLst/>
                        </a:rPr>
                        <a:t>Denson</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30952259"/>
                  </a:ext>
                </a:extLst>
              </a:tr>
              <a:tr h="0">
                <a:tc>
                  <a:txBody>
                    <a:bodyPr/>
                    <a:lstStyle/>
                    <a:p>
                      <a:pPr marL="0" marR="0">
                        <a:spcBef>
                          <a:spcPts val="0"/>
                        </a:spcBef>
                        <a:spcAft>
                          <a:spcPts val="0"/>
                        </a:spcAft>
                      </a:pPr>
                      <a:r>
                        <a:rPr lang="en-US" sz="1400" dirty="0">
                          <a:effectLst/>
                        </a:rPr>
                        <a:t>18,500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6,200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900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3067384849"/>
                  </a:ext>
                </a:extLst>
              </a:tr>
              <a:tr h="0">
                <a:tc>
                  <a:txBody>
                    <a:bodyPr/>
                    <a:lstStyle/>
                    <a:p>
                      <a:pPr marL="0" marR="0" indent="73025">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1620822029"/>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2294788397"/>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1296507159"/>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1984358634"/>
                  </a:ext>
                </a:extLst>
              </a:tr>
            </a:tbl>
          </a:graphicData>
        </a:graphic>
      </p:graphicFrame>
      <p:cxnSp>
        <p:nvCxnSpPr>
          <p:cNvPr id="11" name="Straight Connector 10">
            <a:extLst>
              <a:ext uri="{FF2B5EF4-FFF2-40B4-BE49-F238E27FC236}">
                <a16:creationId xmlns:a16="http://schemas.microsoft.com/office/drawing/2014/main" id="{DF255F8B-FDC1-4627-8E7B-FB29AD7E442C}"/>
              </a:ext>
            </a:extLst>
          </p:cNvPr>
          <p:cNvCxnSpPr/>
          <p:nvPr/>
        </p:nvCxnSpPr>
        <p:spPr>
          <a:xfrm>
            <a:off x="2801566" y="2820005"/>
            <a:ext cx="11526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658E56A-58A9-4D1B-B45C-5D70B5F947C7}"/>
              </a:ext>
            </a:extLst>
          </p:cNvPr>
          <p:cNvCxnSpPr/>
          <p:nvPr/>
        </p:nvCxnSpPr>
        <p:spPr>
          <a:xfrm>
            <a:off x="5519694" y="2825474"/>
            <a:ext cx="11526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294A84E-321B-411D-8AF8-0620919C6154}"/>
              </a:ext>
            </a:extLst>
          </p:cNvPr>
          <p:cNvCxnSpPr/>
          <p:nvPr/>
        </p:nvCxnSpPr>
        <p:spPr>
          <a:xfrm>
            <a:off x="7125511" y="2820005"/>
            <a:ext cx="11526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7779FF0-50F5-40CD-9C71-81EBD9C4E8C4}"/>
              </a:ext>
            </a:extLst>
          </p:cNvPr>
          <p:cNvCxnSpPr/>
          <p:nvPr/>
        </p:nvCxnSpPr>
        <p:spPr>
          <a:xfrm>
            <a:off x="8793804" y="2828716"/>
            <a:ext cx="11526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B6D7906-B61F-4C17-B837-997D22E962FB}"/>
              </a:ext>
            </a:extLst>
          </p:cNvPr>
          <p:cNvCxnSpPr>
            <a:cxnSpLocks/>
          </p:cNvCxnSpPr>
          <p:nvPr/>
        </p:nvCxnSpPr>
        <p:spPr>
          <a:xfrm>
            <a:off x="3394084" y="2828716"/>
            <a:ext cx="0" cy="10159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A9B30F5-8CFB-499C-9564-53420757679B}"/>
              </a:ext>
            </a:extLst>
          </p:cNvPr>
          <p:cNvCxnSpPr>
            <a:cxnSpLocks/>
          </p:cNvCxnSpPr>
          <p:nvPr/>
        </p:nvCxnSpPr>
        <p:spPr>
          <a:xfrm>
            <a:off x="6203003" y="2828716"/>
            <a:ext cx="0" cy="10159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3BECA5C-CEAD-4CF1-8EA6-BFE1C1991164}"/>
              </a:ext>
            </a:extLst>
          </p:cNvPr>
          <p:cNvCxnSpPr>
            <a:cxnSpLocks/>
          </p:cNvCxnSpPr>
          <p:nvPr/>
        </p:nvCxnSpPr>
        <p:spPr>
          <a:xfrm>
            <a:off x="7687977" y="2828715"/>
            <a:ext cx="0" cy="10159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BF0859F-5774-4D9E-9ABC-08AE40B37B77}"/>
              </a:ext>
            </a:extLst>
          </p:cNvPr>
          <p:cNvCxnSpPr>
            <a:cxnSpLocks/>
          </p:cNvCxnSpPr>
          <p:nvPr/>
        </p:nvCxnSpPr>
        <p:spPr>
          <a:xfrm>
            <a:off x="9370109" y="2828715"/>
            <a:ext cx="0" cy="10159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1" name="Table 20">
            <a:extLst>
              <a:ext uri="{FF2B5EF4-FFF2-40B4-BE49-F238E27FC236}">
                <a16:creationId xmlns:a16="http://schemas.microsoft.com/office/drawing/2014/main" id="{5E9B3FC4-3F89-48ED-88B2-6A183D3A7952}"/>
              </a:ext>
            </a:extLst>
          </p:cNvPr>
          <p:cNvGraphicFramePr>
            <a:graphicFrameLocks noGrp="1"/>
          </p:cNvGraphicFramePr>
          <p:nvPr>
            <p:extLst>
              <p:ext uri="{D42A27DB-BD31-4B8C-83A1-F6EECF244321}">
                <p14:modId xmlns:p14="http://schemas.microsoft.com/office/powerpoint/2010/main" val="341506468"/>
              </p:ext>
            </p:extLst>
          </p:nvPr>
        </p:nvGraphicFramePr>
        <p:xfrm>
          <a:off x="3023931" y="4322236"/>
          <a:ext cx="7296747" cy="1280160"/>
        </p:xfrm>
        <a:graphic>
          <a:graphicData uri="http://schemas.openxmlformats.org/drawingml/2006/table">
            <a:tbl>
              <a:tblPr firstRow="1" firstCol="1" bandRow="1">
                <a:tableStyleId>{2D5ABB26-0587-4C30-8999-92F81FD0307C}</a:tableStyleId>
              </a:tblPr>
              <a:tblGrid>
                <a:gridCol w="628650">
                  <a:extLst>
                    <a:ext uri="{9D8B030D-6E8A-4147-A177-3AD203B41FA5}">
                      <a16:colId xmlns:a16="http://schemas.microsoft.com/office/drawing/2014/main" val="2068477560"/>
                    </a:ext>
                  </a:extLst>
                </a:gridCol>
                <a:gridCol w="571500">
                  <a:extLst>
                    <a:ext uri="{9D8B030D-6E8A-4147-A177-3AD203B41FA5}">
                      <a16:colId xmlns:a16="http://schemas.microsoft.com/office/drawing/2014/main" val="3070679166"/>
                    </a:ext>
                  </a:extLst>
                </a:gridCol>
                <a:gridCol w="1257300">
                  <a:extLst>
                    <a:ext uri="{9D8B030D-6E8A-4147-A177-3AD203B41FA5}">
                      <a16:colId xmlns:a16="http://schemas.microsoft.com/office/drawing/2014/main" val="3107985504"/>
                    </a:ext>
                  </a:extLst>
                </a:gridCol>
                <a:gridCol w="189845">
                  <a:extLst>
                    <a:ext uri="{9D8B030D-6E8A-4147-A177-3AD203B41FA5}">
                      <a16:colId xmlns:a16="http://schemas.microsoft.com/office/drawing/2014/main" val="2869591882"/>
                    </a:ext>
                  </a:extLst>
                </a:gridCol>
                <a:gridCol w="638830">
                  <a:extLst>
                    <a:ext uri="{9D8B030D-6E8A-4147-A177-3AD203B41FA5}">
                      <a16:colId xmlns:a16="http://schemas.microsoft.com/office/drawing/2014/main" val="1772652552"/>
                    </a:ext>
                  </a:extLst>
                </a:gridCol>
                <a:gridCol w="562610">
                  <a:extLst>
                    <a:ext uri="{9D8B030D-6E8A-4147-A177-3AD203B41FA5}">
                      <a16:colId xmlns:a16="http://schemas.microsoft.com/office/drawing/2014/main" val="1959650320"/>
                    </a:ext>
                  </a:extLst>
                </a:gridCol>
                <a:gridCol w="177165">
                  <a:extLst>
                    <a:ext uri="{9D8B030D-6E8A-4147-A177-3AD203B41FA5}">
                      <a16:colId xmlns:a16="http://schemas.microsoft.com/office/drawing/2014/main" val="1114156315"/>
                    </a:ext>
                  </a:extLst>
                </a:gridCol>
                <a:gridCol w="562610">
                  <a:extLst>
                    <a:ext uri="{9D8B030D-6E8A-4147-A177-3AD203B41FA5}">
                      <a16:colId xmlns:a16="http://schemas.microsoft.com/office/drawing/2014/main" val="3458505855"/>
                    </a:ext>
                  </a:extLst>
                </a:gridCol>
                <a:gridCol w="648335">
                  <a:extLst>
                    <a:ext uri="{9D8B030D-6E8A-4147-A177-3AD203B41FA5}">
                      <a16:colId xmlns:a16="http://schemas.microsoft.com/office/drawing/2014/main" val="3913700121"/>
                    </a:ext>
                  </a:extLst>
                </a:gridCol>
                <a:gridCol w="270381">
                  <a:extLst>
                    <a:ext uri="{9D8B030D-6E8A-4147-A177-3AD203B41FA5}">
                      <a16:colId xmlns:a16="http://schemas.microsoft.com/office/drawing/2014/main" val="4175795418"/>
                    </a:ext>
                  </a:extLst>
                </a:gridCol>
                <a:gridCol w="754798">
                  <a:extLst>
                    <a:ext uri="{9D8B030D-6E8A-4147-A177-3AD203B41FA5}">
                      <a16:colId xmlns:a16="http://schemas.microsoft.com/office/drawing/2014/main" val="153526776"/>
                    </a:ext>
                  </a:extLst>
                </a:gridCol>
                <a:gridCol w="162560">
                  <a:extLst>
                    <a:ext uri="{9D8B030D-6E8A-4147-A177-3AD203B41FA5}">
                      <a16:colId xmlns:a16="http://schemas.microsoft.com/office/drawing/2014/main" val="3950153117"/>
                    </a:ext>
                  </a:extLst>
                </a:gridCol>
                <a:gridCol w="162560">
                  <a:extLst>
                    <a:ext uri="{9D8B030D-6E8A-4147-A177-3AD203B41FA5}">
                      <a16:colId xmlns:a16="http://schemas.microsoft.com/office/drawing/2014/main" val="342233778"/>
                    </a:ext>
                  </a:extLst>
                </a:gridCol>
                <a:gridCol w="464185">
                  <a:extLst>
                    <a:ext uri="{9D8B030D-6E8A-4147-A177-3AD203B41FA5}">
                      <a16:colId xmlns:a16="http://schemas.microsoft.com/office/drawing/2014/main" val="1637533346"/>
                    </a:ext>
                  </a:extLst>
                </a:gridCol>
                <a:gridCol w="245418">
                  <a:extLst>
                    <a:ext uri="{9D8B030D-6E8A-4147-A177-3AD203B41FA5}">
                      <a16:colId xmlns:a16="http://schemas.microsoft.com/office/drawing/2014/main" val="1084168954"/>
                    </a:ext>
                  </a:extLst>
                </a:gridCol>
              </a:tblGrid>
              <a:tr h="0">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l">
                        <a:spcBef>
                          <a:spcPts val="0"/>
                        </a:spcBef>
                        <a:spcAft>
                          <a:spcPts val="0"/>
                        </a:spcAft>
                      </a:pPr>
                      <a:r>
                        <a:rPr lang="en-US" sz="1400" dirty="0">
                          <a:effectLst/>
                        </a:rPr>
                        <a:t>   Maxwell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Smith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4">
                  <a:txBody>
                    <a:bodyPr/>
                    <a:lstStyle/>
                    <a:p>
                      <a:pPr marL="0" marR="0" algn="ctr">
                        <a:spcBef>
                          <a:spcPts val="0"/>
                        </a:spcBef>
                        <a:spcAft>
                          <a:spcPts val="0"/>
                        </a:spcAft>
                      </a:pPr>
                      <a:r>
                        <a:rPr lang="en-US" sz="1400">
                          <a:effectLst/>
                        </a:rPr>
                        <a:t>Zapata</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684672442"/>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2,600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lgn="r">
                        <a:spcBef>
                          <a:spcPts val="0"/>
                        </a:spcBef>
                        <a:spcAft>
                          <a:spcPts val="0"/>
                        </a:spcAft>
                      </a:pPr>
                      <a:r>
                        <a:rPr lang="en-US" sz="1400" dirty="0">
                          <a:effectLst/>
                        </a:rPr>
                        <a:t>2,800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4275985713"/>
                  </a:ext>
                </a:extLst>
              </a:tr>
              <a:tr h="0">
                <a:tc>
                  <a:txBody>
                    <a:bodyPr/>
                    <a:lstStyle/>
                    <a:p>
                      <a:pPr marL="0" marR="0" indent="73025">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189045522"/>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3022454874"/>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21866001"/>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3153611"/>
                  </a:ext>
                </a:extLst>
              </a:tr>
            </a:tbl>
          </a:graphicData>
        </a:graphic>
      </p:graphicFrame>
      <p:cxnSp>
        <p:nvCxnSpPr>
          <p:cNvPr id="22" name="Straight Connector 21">
            <a:extLst>
              <a:ext uri="{FF2B5EF4-FFF2-40B4-BE49-F238E27FC236}">
                <a16:creationId xmlns:a16="http://schemas.microsoft.com/office/drawing/2014/main" id="{5C0942E1-F54A-4AB6-9D58-C7C9ACE9872A}"/>
              </a:ext>
            </a:extLst>
          </p:cNvPr>
          <p:cNvCxnSpPr/>
          <p:nvPr/>
        </p:nvCxnSpPr>
        <p:spPr>
          <a:xfrm>
            <a:off x="8793804" y="4553755"/>
            <a:ext cx="11526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8C6C13-5478-4C5E-A161-DE48AF6F71C0}"/>
              </a:ext>
            </a:extLst>
          </p:cNvPr>
          <p:cNvCxnSpPr/>
          <p:nvPr/>
        </p:nvCxnSpPr>
        <p:spPr>
          <a:xfrm>
            <a:off x="7111671" y="4553755"/>
            <a:ext cx="11526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E95D100-67B2-49A3-B6A0-7F4A1B28AF1B}"/>
              </a:ext>
            </a:extLst>
          </p:cNvPr>
          <p:cNvCxnSpPr/>
          <p:nvPr/>
        </p:nvCxnSpPr>
        <p:spPr>
          <a:xfrm>
            <a:off x="5524500" y="4533284"/>
            <a:ext cx="11526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CDF0AF3-9CEC-4B7B-9A1A-A7421D24E8A2}"/>
              </a:ext>
            </a:extLst>
          </p:cNvPr>
          <p:cNvCxnSpPr>
            <a:cxnSpLocks/>
          </p:cNvCxnSpPr>
          <p:nvPr/>
        </p:nvCxnSpPr>
        <p:spPr>
          <a:xfrm>
            <a:off x="6215972" y="4533284"/>
            <a:ext cx="0" cy="10159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9A03FD0-B986-45BA-82D4-D32B6D93E19E}"/>
              </a:ext>
            </a:extLst>
          </p:cNvPr>
          <p:cNvCxnSpPr>
            <a:cxnSpLocks/>
          </p:cNvCxnSpPr>
          <p:nvPr/>
        </p:nvCxnSpPr>
        <p:spPr>
          <a:xfrm>
            <a:off x="9392806" y="4553755"/>
            <a:ext cx="0" cy="10159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857B072-7653-49A9-95C7-1B8BD564B80C}"/>
              </a:ext>
            </a:extLst>
          </p:cNvPr>
          <p:cNvCxnSpPr>
            <a:cxnSpLocks/>
          </p:cNvCxnSpPr>
          <p:nvPr/>
        </p:nvCxnSpPr>
        <p:spPr>
          <a:xfrm>
            <a:off x="7701816" y="4553755"/>
            <a:ext cx="0" cy="10159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7E7B6948-8276-4E62-A3E5-50B5B9554520}"/>
              </a:ext>
            </a:extLst>
          </p:cNvPr>
          <p:cNvSpPr/>
          <p:nvPr/>
        </p:nvSpPr>
        <p:spPr>
          <a:xfrm>
            <a:off x="3409429" y="5665403"/>
            <a:ext cx="9737385" cy="369332"/>
          </a:xfrm>
          <a:prstGeom prst="rect">
            <a:avLst/>
          </a:prstGeom>
        </p:spPr>
        <p:txBody>
          <a:bodyPr wrap="square">
            <a:spAutoFit/>
          </a:bodyPr>
          <a:lstStyle/>
          <a:p>
            <a:pP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Beginning balances total: 6,200 + 4,000 + 900 + 2,600 + 2,000 + 2,800 = 18,500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cxnSp>
        <p:nvCxnSpPr>
          <p:cNvPr id="29" name="Straight Arrow Connector 28">
            <a:extLst>
              <a:ext uri="{FF2B5EF4-FFF2-40B4-BE49-F238E27FC236}">
                <a16:creationId xmlns:a16="http://schemas.microsoft.com/office/drawing/2014/main" id="{C11AEE1F-F494-4514-94A5-5B615E0450D6}"/>
              </a:ext>
            </a:extLst>
          </p:cNvPr>
          <p:cNvCxnSpPr>
            <a:cxnSpLocks/>
          </p:cNvCxnSpPr>
          <p:nvPr/>
        </p:nvCxnSpPr>
        <p:spPr>
          <a:xfrm flipH="1" flipV="1">
            <a:off x="3023931" y="3067050"/>
            <a:ext cx="1551275" cy="2692918"/>
          </a:xfrm>
          <a:prstGeom prst="straightConnector1">
            <a:avLst/>
          </a:prstGeom>
          <a:ln w="19050">
            <a:solidFill>
              <a:srgbClr val="660066"/>
            </a:solidFill>
            <a:prstDash val="dash"/>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32631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491AAB9-FC02-4963-8FDD-B1568AAA5B3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87A0A7A-0E03-4624-BD3D-BB6A804F8890}"/>
              </a:ext>
            </a:extLst>
          </p:cNvPr>
          <p:cNvSpPr/>
          <p:nvPr/>
        </p:nvSpPr>
        <p:spPr>
          <a:xfrm>
            <a:off x="3800271" y="136525"/>
            <a:ext cx="4863832" cy="523220"/>
          </a:xfrm>
          <a:prstGeom prst="rect">
            <a:avLst/>
          </a:prstGeom>
        </p:spPr>
        <p:txBody>
          <a:bodyPr wrap="non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Subsidiary Ledgers,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4">
            <a:extLst>
              <a:ext uri="{FF2B5EF4-FFF2-40B4-BE49-F238E27FC236}">
                <a16:creationId xmlns:a16="http://schemas.microsoft.com/office/drawing/2014/main" id="{FBF500F4-34F8-4967-B7AE-09524F15AEE2}"/>
              </a:ext>
            </a:extLst>
          </p:cNvPr>
          <p:cNvSpPr>
            <a:spLocks noChangeArrowheads="1"/>
          </p:cNvSpPr>
          <p:nvPr/>
        </p:nvSpPr>
        <p:spPr bwMode="auto">
          <a:xfrm>
            <a:off x="5725461" y="650472"/>
            <a:ext cx="24416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imes" panose="02020603050405020304" pitchFamily="18" charset="0"/>
                <a:ea typeface="MS Mincho" panose="02020609040205080304" pitchFamily="49" charset="-128"/>
                <a:cs typeface="Times New Roman" panose="02020603050405020304" pitchFamily="18" charset="0"/>
              </a:rPr>
              <a:t>Example</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5" name="Group 4">
            <a:extLst>
              <a:ext uri="{FF2B5EF4-FFF2-40B4-BE49-F238E27FC236}">
                <a16:creationId xmlns:a16="http://schemas.microsoft.com/office/drawing/2014/main" id="{489F7877-67EF-45F3-BD4C-0F652E1A0860}"/>
              </a:ext>
            </a:extLst>
          </p:cNvPr>
          <p:cNvGrpSpPr/>
          <p:nvPr/>
        </p:nvGrpSpPr>
        <p:grpSpPr>
          <a:xfrm>
            <a:off x="2324912" y="1530290"/>
            <a:ext cx="6973076" cy="400050"/>
            <a:chOff x="0" y="0"/>
            <a:chExt cx="6404186" cy="400050"/>
          </a:xfrm>
        </p:grpSpPr>
        <p:sp>
          <p:nvSpPr>
            <p:cNvPr id="6" name="Text Box 3">
              <a:extLst>
                <a:ext uri="{FF2B5EF4-FFF2-40B4-BE49-F238E27FC236}">
                  <a16:creationId xmlns:a16="http://schemas.microsoft.com/office/drawing/2014/main" id="{E87943C0-CEFB-495D-8E55-4F79D613F7B1}"/>
                </a:ext>
              </a:extLst>
            </p:cNvPr>
            <p:cNvSpPr txBox="1"/>
            <p:nvPr/>
          </p:nvSpPr>
          <p:spPr>
            <a:xfrm>
              <a:off x="0" y="0"/>
              <a:ext cx="2187594" cy="369332"/>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spcBef>
                  <a:spcPts val="0"/>
                </a:spcBef>
                <a:spcAft>
                  <a:spcPts val="300"/>
                </a:spcAft>
              </a:pPr>
              <a:r>
                <a:rPr lang="en-US" b="1" dirty="0">
                  <a:solidFill>
                    <a:srgbClr val="3366FF"/>
                  </a:solidFill>
                  <a:effectLst/>
                  <a:latin typeface="Times" panose="02020603050405020304" pitchFamily="18" charset="0"/>
                  <a:ea typeface="MS Mincho" panose="02020609040205080304" pitchFamily="49" charset="-128"/>
                  <a:cs typeface="Times New Roman" panose="02020603050405020304" pitchFamily="18" charset="0"/>
                </a:rPr>
                <a:t>Controlling Account</a:t>
              </a:r>
              <a:endParaRPr lang="en-US"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7" name="Text Box 4">
              <a:extLst>
                <a:ext uri="{FF2B5EF4-FFF2-40B4-BE49-F238E27FC236}">
                  <a16:creationId xmlns:a16="http://schemas.microsoft.com/office/drawing/2014/main" id="{1CE8D686-3E5E-4A52-BFDA-8371953A5111}"/>
                </a:ext>
              </a:extLst>
            </p:cNvPr>
            <p:cNvSpPr txBox="1"/>
            <p:nvPr/>
          </p:nvSpPr>
          <p:spPr>
            <a:xfrm>
              <a:off x="3347720" y="19050"/>
              <a:ext cx="3056466" cy="381000"/>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b="1" dirty="0">
                  <a:solidFill>
                    <a:srgbClr val="3366FF"/>
                  </a:solidFill>
                  <a:effectLst/>
                  <a:latin typeface="Times" panose="02020603050405020304" pitchFamily="18" charset="0"/>
                  <a:ea typeface="MS Mincho" panose="02020609040205080304" pitchFamily="49" charset="-128"/>
                  <a:cs typeface="Times New Roman" panose="02020603050405020304" pitchFamily="18" charset="0"/>
                </a:rPr>
                <a:t>Subsidiary Accounts</a:t>
              </a:r>
              <a:endParaRPr lang="en-US" dirty="0">
                <a:effectLst/>
                <a:latin typeface="Times" panose="02020603050405020304" pitchFamily="18" charset="0"/>
                <a:ea typeface="MS Mincho" panose="02020609040205080304" pitchFamily="49" charset="-128"/>
                <a:cs typeface="Times New Roman" panose="02020603050405020304" pitchFamily="18" charset="0"/>
              </a:endParaRPr>
            </a:p>
          </p:txBody>
        </p:sp>
      </p:grpSp>
      <p:sp>
        <p:nvSpPr>
          <p:cNvPr id="8" name="Rectangle 7">
            <a:extLst>
              <a:ext uri="{FF2B5EF4-FFF2-40B4-BE49-F238E27FC236}">
                <a16:creationId xmlns:a16="http://schemas.microsoft.com/office/drawing/2014/main" id="{AA0614C9-8366-40CC-A85C-17FE4151C409}"/>
              </a:ext>
            </a:extLst>
          </p:cNvPr>
          <p:cNvSpPr>
            <a:spLocks noChangeArrowheads="1"/>
          </p:cNvSpPr>
          <p:nvPr/>
        </p:nvSpPr>
        <p:spPr bwMode="auto">
          <a:xfrm>
            <a:off x="1420238" y="80199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Table 8">
            <a:extLst>
              <a:ext uri="{FF2B5EF4-FFF2-40B4-BE49-F238E27FC236}">
                <a16:creationId xmlns:a16="http://schemas.microsoft.com/office/drawing/2014/main" id="{CEA26490-0B02-422E-87DD-94D6CC3FFF76}"/>
              </a:ext>
            </a:extLst>
          </p:cNvPr>
          <p:cNvGraphicFramePr>
            <a:graphicFrameLocks noGrp="1"/>
          </p:cNvGraphicFramePr>
          <p:nvPr>
            <p:extLst>
              <p:ext uri="{D42A27DB-BD31-4B8C-83A1-F6EECF244321}">
                <p14:modId xmlns:p14="http://schemas.microsoft.com/office/powerpoint/2010/main" val="3100804434"/>
              </p:ext>
            </p:extLst>
          </p:nvPr>
        </p:nvGraphicFramePr>
        <p:xfrm>
          <a:off x="2568102" y="2408817"/>
          <a:ext cx="7672394" cy="1493520"/>
        </p:xfrm>
        <a:graphic>
          <a:graphicData uri="http://schemas.openxmlformats.org/drawingml/2006/table">
            <a:tbl>
              <a:tblPr firstRow="1" firstCol="1" bandRow="1">
                <a:tableStyleId>{2D5ABB26-0587-4C30-8999-92F81FD0307C}</a:tableStyleId>
              </a:tblPr>
              <a:tblGrid>
                <a:gridCol w="683176">
                  <a:extLst>
                    <a:ext uri="{9D8B030D-6E8A-4147-A177-3AD203B41FA5}">
                      <a16:colId xmlns:a16="http://schemas.microsoft.com/office/drawing/2014/main" val="2476615589"/>
                    </a:ext>
                  </a:extLst>
                </a:gridCol>
                <a:gridCol w="985303">
                  <a:extLst>
                    <a:ext uri="{9D8B030D-6E8A-4147-A177-3AD203B41FA5}">
                      <a16:colId xmlns:a16="http://schemas.microsoft.com/office/drawing/2014/main" val="4276065945"/>
                    </a:ext>
                  </a:extLst>
                </a:gridCol>
                <a:gridCol w="1002117">
                  <a:extLst>
                    <a:ext uri="{9D8B030D-6E8A-4147-A177-3AD203B41FA5}">
                      <a16:colId xmlns:a16="http://schemas.microsoft.com/office/drawing/2014/main" val="3549045577"/>
                    </a:ext>
                  </a:extLst>
                </a:gridCol>
                <a:gridCol w="298113">
                  <a:extLst>
                    <a:ext uri="{9D8B030D-6E8A-4147-A177-3AD203B41FA5}">
                      <a16:colId xmlns:a16="http://schemas.microsoft.com/office/drawing/2014/main" val="1224777048"/>
                    </a:ext>
                  </a:extLst>
                </a:gridCol>
                <a:gridCol w="602436">
                  <a:extLst>
                    <a:ext uri="{9D8B030D-6E8A-4147-A177-3AD203B41FA5}">
                      <a16:colId xmlns:a16="http://schemas.microsoft.com/office/drawing/2014/main" val="2954253290"/>
                    </a:ext>
                  </a:extLst>
                </a:gridCol>
                <a:gridCol w="644613">
                  <a:extLst>
                    <a:ext uri="{9D8B030D-6E8A-4147-A177-3AD203B41FA5}">
                      <a16:colId xmlns:a16="http://schemas.microsoft.com/office/drawing/2014/main" val="3323001779"/>
                    </a:ext>
                  </a:extLst>
                </a:gridCol>
                <a:gridCol w="162560">
                  <a:extLst>
                    <a:ext uri="{9D8B030D-6E8A-4147-A177-3AD203B41FA5}">
                      <a16:colId xmlns:a16="http://schemas.microsoft.com/office/drawing/2014/main" val="372415084"/>
                    </a:ext>
                  </a:extLst>
                </a:gridCol>
                <a:gridCol w="611408">
                  <a:extLst>
                    <a:ext uri="{9D8B030D-6E8A-4147-A177-3AD203B41FA5}">
                      <a16:colId xmlns:a16="http://schemas.microsoft.com/office/drawing/2014/main" val="2071142889"/>
                    </a:ext>
                  </a:extLst>
                </a:gridCol>
                <a:gridCol w="815622">
                  <a:extLst>
                    <a:ext uri="{9D8B030D-6E8A-4147-A177-3AD203B41FA5}">
                      <a16:colId xmlns:a16="http://schemas.microsoft.com/office/drawing/2014/main" val="3842582578"/>
                    </a:ext>
                  </a:extLst>
                </a:gridCol>
                <a:gridCol w="162560">
                  <a:extLst>
                    <a:ext uri="{9D8B030D-6E8A-4147-A177-3AD203B41FA5}">
                      <a16:colId xmlns:a16="http://schemas.microsoft.com/office/drawing/2014/main" val="3554686832"/>
                    </a:ext>
                  </a:extLst>
                </a:gridCol>
                <a:gridCol w="667304">
                  <a:extLst>
                    <a:ext uri="{9D8B030D-6E8A-4147-A177-3AD203B41FA5}">
                      <a16:colId xmlns:a16="http://schemas.microsoft.com/office/drawing/2014/main" val="3297347124"/>
                    </a:ext>
                  </a:extLst>
                </a:gridCol>
                <a:gridCol w="575987">
                  <a:extLst>
                    <a:ext uri="{9D8B030D-6E8A-4147-A177-3AD203B41FA5}">
                      <a16:colId xmlns:a16="http://schemas.microsoft.com/office/drawing/2014/main" val="790228674"/>
                    </a:ext>
                  </a:extLst>
                </a:gridCol>
                <a:gridCol w="162560">
                  <a:extLst>
                    <a:ext uri="{9D8B030D-6E8A-4147-A177-3AD203B41FA5}">
                      <a16:colId xmlns:a16="http://schemas.microsoft.com/office/drawing/2014/main" val="1187520164"/>
                    </a:ext>
                  </a:extLst>
                </a:gridCol>
                <a:gridCol w="166140">
                  <a:extLst>
                    <a:ext uri="{9D8B030D-6E8A-4147-A177-3AD203B41FA5}">
                      <a16:colId xmlns:a16="http://schemas.microsoft.com/office/drawing/2014/main" val="3445666361"/>
                    </a:ext>
                  </a:extLst>
                </a:gridCol>
                <a:gridCol w="132495">
                  <a:extLst>
                    <a:ext uri="{9D8B030D-6E8A-4147-A177-3AD203B41FA5}">
                      <a16:colId xmlns:a16="http://schemas.microsoft.com/office/drawing/2014/main" val="3092828038"/>
                    </a:ext>
                  </a:extLst>
                </a:gridCol>
              </a:tblGrid>
              <a:tr h="0">
                <a:tc gridSpan="2">
                  <a:txBody>
                    <a:bodyPr/>
                    <a:lstStyle/>
                    <a:p>
                      <a:pPr marL="0" marR="0" algn="ctr">
                        <a:spcBef>
                          <a:spcPts val="0"/>
                        </a:spcBef>
                        <a:spcAft>
                          <a:spcPts val="0"/>
                        </a:spcAft>
                      </a:pPr>
                      <a:r>
                        <a:rPr lang="en-US" sz="1400" dirty="0">
                          <a:effectLst/>
                        </a:rPr>
                        <a:t>Accounts Receivable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 </a:t>
                      </a:r>
                    </a:p>
                    <a:p>
                      <a:pPr marL="0" marR="0" algn="ctr">
                        <a:spcBef>
                          <a:spcPts val="0"/>
                        </a:spcBef>
                        <a:spcAft>
                          <a:spcPts val="0"/>
                        </a:spcAft>
                      </a:pPr>
                      <a:r>
                        <a:rPr lang="en-US" sz="1400">
                          <a:effectLst/>
                        </a:rPr>
                        <a:t>Aaronson</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 </a:t>
                      </a:r>
                    </a:p>
                    <a:p>
                      <a:pPr marL="0" marR="0" algn="ctr">
                        <a:spcBef>
                          <a:spcPts val="0"/>
                        </a:spcBef>
                        <a:spcAft>
                          <a:spcPts val="0"/>
                        </a:spcAft>
                      </a:pPr>
                      <a:r>
                        <a:rPr lang="en-US" sz="1400">
                          <a:effectLst/>
                        </a:rPr>
                        <a:t>Black</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5">
                  <a:txBody>
                    <a:bodyPr/>
                    <a:lstStyle/>
                    <a:p>
                      <a:pPr marL="0" marR="0" algn="ctr">
                        <a:spcBef>
                          <a:spcPts val="0"/>
                        </a:spcBef>
                        <a:spcAft>
                          <a:spcPts val="0"/>
                        </a:spcAft>
                      </a:pPr>
                      <a:r>
                        <a:rPr lang="en-US" sz="1400" dirty="0">
                          <a:effectLst/>
                        </a:rPr>
                        <a:t> </a:t>
                      </a:r>
                    </a:p>
                    <a:p>
                      <a:pPr marL="0" marR="0" algn="l">
                        <a:spcBef>
                          <a:spcPts val="0"/>
                        </a:spcBef>
                        <a:spcAft>
                          <a:spcPts val="0"/>
                        </a:spcAft>
                      </a:pPr>
                      <a:r>
                        <a:rPr lang="en-US" sz="1400" dirty="0">
                          <a:effectLst/>
                        </a:rPr>
                        <a:t>        Denson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30952259"/>
                  </a:ext>
                </a:extLst>
              </a:tr>
              <a:tr h="0">
                <a:tc>
                  <a:txBody>
                    <a:bodyPr/>
                    <a:lstStyle/>
                    <a:p>
                      <a:pPr marL="0" marR="0">
                        <a:spcBef>
                          <a:spcPts val="0"/>
                        </a:spcBef>
                        <a:spcAft>
                          <a:spcPts val="0"/>
                        </a:spcAft>
                      </a:pPr>
                      <a:r>
                        <a:rPr lang="en-US" sz="1400" dirty="0">
                          <a:effectLst/>
                        </a:rPr>
                        <a:t>18,500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6,200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4,000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900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3067384849"/>
                  </a:ext>
                </a:extLst>
              </a:tr>
              <a:tr h="0">
                <a:tc>
                  <a:txBody>
                    <a:bodyPr/>
                    <a:lstStyle/>
                    <a:p>
                      <a:pPr marL="0" marR="0" indent="73025">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r>
                        <a:rPr lang="en-US" sz="1400" b="1" dirty="0">
                          <a:solidFill>
                            <a:srgbClr val="FF0000"/>
                          </a:solidFill>
                          <a:effectLst/>
                        </a:rPr>
                        <a:t>11,000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solidFill>
                            <a:srgbClr val="FF0000"/>
                          </a:solidFill>
                          <a:effectLst/>
                        </a:rPr>
                        <a:t>  3,500</a:t>
                      </a:r>
                      <a:endParaRPr lang="en-US" sz="1400" b="1" dirty="0">
                        <a:solidFill>
                          <a:srgbClr val="FF0000"/>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solidFill>
                            <a:srgbClr val="FF0000"/>
                          </a:solidFill>
                          <a:effectLst/>
                        </a:rPr>
                        <a:t> </a:t>
                      </a:r>
                      <a:endParaRPr lang="en-US" sz="1400" b="1" dirty="0">
                        <a:solidFill>
                          <a:srgbClr val="FF0000"/>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solidFill>
                            <a:srgbClr val="FF0000"/>
                          </a:solidFill>
                          <a:effectLst/>
                        </a:rPr>
                        <a:t> </a:t>
                      </a:r>
                      <a:endParaRPr lang="en-US" sz="1400" b="1" dirty="0">
                        <a:solidFill>
                          <a:srgbClr val="FF0000"/>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solidFill>
                            <a:srgbClr val="FF0000"/>
                          </a:solidFill>
                          <a:effectLst/>
                        </a:rPr>
                        <a:t> 1,800</a:t>
                      </a:r>
                      <a:endParaRPr lang="en-US" sz="1400" b="1" dirty="0">
                        <a:solidFill>
                          <a:srgbClr val="FF0000"/>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b="1" dirty="0">
                          <a:solidFill>
                            <a:srgbClr val="FF0000"/>
                          </a:solidFill>
                          <a:effectLst/>
                        </a:rPr>
                        <a:t> </a:t>
                      </a:r>
                      <a:endParaRPr lang="en-US" sz="1400" b="1" dirty="0">
                        <a:solidFill>
                          <a:srgbClr val="FF0000"/>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b="1" dirty="0">
                          <a:solidFill>
                            <a:srgbClr val="FF0000"/>
                          </a:solidFill>
                          <a:effectLst/>
                        </a:rPr>
                        <a:t> </a:t>
                      </a:r>
                      <a:endParaRPr lang="en-US" sz="1400" b="1" dirty="0">
                        <a:solidFill>
                          <a:srgbClr val="FF0000"/>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b="1" dirty="0">
                          <a:solidFill>
                            <a:srgbClr val="FF0000"/>
                          </a:solidFill>
                          <a:effectLst/>
                        </a:rPr>
                        <a:t> 900</a:t>
                      </a:r>
                      <a:endParaRPr lang="en-US" sz="1400" b="1" dirty="0">
                        <a:solidFill>
                          <a:srgbClr val="FF0000"/>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endParaRPr lang="en-US" sz="1400" b="1" dirty="0">
                        <a:solidFill>
                          <a:srgbClr val="FF0000"/>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endParaRPr lang="en-US" sz="1400" b="1" dirty="0">
                        <a:solidFill>
                          <a:srgbClr val="FF0000"/>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rgbClr val="FF0000"/>
                          </a:solidFill>
                          <a:effectLst/>
                        </a:rPr>
                        <a:t> </a:t>
                      </a:r>
                      <a:endParaRPr lang="en-US" sz="1400" dirty="0">
                        <a:solidFill>
                          <a:srgbClr val="FF0000"/>
                        </a:solidFill>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1620822029"/>
                  </a:ext>
                </a:extLst>
              </a:tr>
              <a:tr h="0">
                <a:tc>
                  <a:txBody>
                    <a:bodyPr/>
                    <a:lstStyle/>
                    <a:p>
                      <a:pPr marL="0" marR="0">
                        <a:spcBef>
                          <a:spcPts val="0"/>
                        </a:spcBef>
                        <a:spcAft>
                          <a:spcPts val="0"/>
                        </a:spcAft>
                      </a:pPr>
                      <a:r>
                        <a:rPr lang="en-US" sz="1400" b="1" dirty="0">
                          <a:solidFill>
                            <a:schemeClr val="accent6">
                              <a:lumMod val="75000"/>
                            </a:schemeClr>
                          </a:solidFill>
                          <a:effectLst/>
                        </a:rPr>
                        <a:t> 15,500</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solidFill>
                            <a:schemeClr val="accent6">
                              <a:lumMod val="75000"/>
                            </a:schemeClr>
                          </a:solidFill>
                          <a:effectLst/>
                        </a:rPr>
                        <a:t>   300</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solidFill>
                            <a:schemeClr val="accent6">
                              <a:lumMod val="75000"/>
                            </a:schemeClr>
                          </a:solidFill>
                          <a:effectLst/>
                        </a:rPr>
                        <a:t>3,300</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b="1" dirty="0">
                          <a:solidFill>
                            <a:schemeClr val="accent6">
                              <a:lumMod val="75000"/>
                            </a:schemeClr>
                          </a:solidFill>
                          <a:effectLst/>
                        </a:rPr>
                        <a:t> 4,350</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2294788397"/>
                  </a:ext>
                </a:extLst>
              </a:tr>
              <a:tr h="0">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solidFill>
                            <a:schemeClr val="accent6">
                              <a:lumMod val="75000"/>
                            </a:schemeClr>
                          </a:solidFill>
                          <a:effectLst/>
                        </a:rPr>
                        <a:t>2,100</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b="1" dirty="0">
                          <a:solidFill>
                            <a:schemeClr val="accent6">
                              <a:lumMod val="75000"/>
                            </a:schemeClr>
                          </a:solidFill>
                          <a:effectLst/>
                        </a:rPr>
                        <a:t>    150</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1296507159"/>
                  </a:ext>
                </a:extLst>
              </a:tr>
              <a:tr h="0">
                <a:tc>
                  <a:txBody>
                    <a:bodyPr/>
                    <a:lstStyle/>
                    <a:p>
                      <a:pPr marL="0" marR="0">
                        <a:spcBef>
                          <a:spcPts val="0"/>
                        </a:spcBef>
                        <a:spcAft>
                          <a:spcPts val="0"/>
                        </a:spcAft>
                      </a:pPr>
                      <a:r>
                        <a:rPr lang="en-US" sz="1400" dirty="0">
                          <a:effectLst/>
                        </a:rPr>
                        <a:t> 23,000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5,100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1984358634"/>
                  </a:ext>
                </a:extLst>
              </a:tr>
            </a:tbl>
          </a:graphicData>
        </a:graphic>
      </p:graphicFrame>
      <p:cxnSp>
        <p:nvCxnSpPr>
          <p:cNvPr id="11" name="Straight Connector 10">
            <a:extLst>
              <a:ext uri="{FF2B5EF4-FFF2-40B4-BE49-F238E27FC236}">
                <a16:creationId xmlns:a16="http://schemas.microsoft.com/office/drawing/2014/main" id="{DF255F8B-FDC1-4627-8E7B-FB29AD7E442C}"/>
              </a:ext>
            </a:extLst>
          </p:cNvPr>
          <p:cNvCxnSpPr>
            <a:cxnSpLocks/>
          </p:cNvCxnSpPr>
          <p:nvPr/>
        </p:nvCxnSpPr>
        <p:spPr>
          <a:xfrm>
            <a:off x="2654078" y="2820005"/>
            <a:ext cx="147045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658E56A-58A9-4D1B-B45C-5D70B5F947C7}"/>
              </a:ext>
            </a:extLst>
          </p:cNvPr>
          <p:cNvCxnSpPr/>
          <p:nvPr/>
        </p:nvCxnSpPr>
        <p:spPr>
          <a:xfrm>
            <a:off x="5519694" y="2825474"/>
            <a:ext cx="11526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294A84E-321B-411D-8AF8-0620919C6154}"/>
              </a:ext>
            </a:extLst>
          </p:cNvPr>
          <p:cNvCxnSpPr/>
          <p:nvPr/>
        </p:nvCxnSpPr>
        <p:spPr>
          <a:xfrm>
            <a:off x="7125511" y="2820005"/>
            <a:ext cx="11526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7779FF0-50F5-40CD-9C71-81EBD9C4E8C4}"/>
              </a:ext>
            </a:extLst>
          </p:cNvPr>
          <p:cNvCxnSpPr/>
          <p:nvPr/>
        </p:nvCxnSpPr>
        <p:spPr>
          <a:xfrm>
            <a:off x="8698181" y="2828715"/>
            <a:ext cx="11526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B6D7906-B61F-4C17-B837-997D22E962FB}"/>
              </a:ext>
            </a:extLst>
          </p:cNvPr>
          <p:cNvCxnSpPr>
            <a:cxnSpLocks/>
          </p:cNvCxnSpPr>
          <p:nvPr/>
        </p:nvCxnSpPr>
        <p:spPr>
          <a:xfrm>
            <a:off x="3394084" y="2828716"/>
            <a:ext cx="0" cy="10159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A9B30F5-8CFB-499C-9564-53420757679B}"/>
              </a:ext>
            </a:extLst>
          </p:cNvPr>
          <p:cNvCxnSpPr>
            <a:cxnSpLocks/>
          </p:cNvCxnSpPr>
          <p:nvPr/>
        </p:nvCxnSpPr>
        <p:spPr>
          <a:xfrm>
            <a:off x="6203003" y="2828716"/>
            <a:ext cx="0" cy="10159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3BECA5C-CEAD-4CF1-8EA6-BFE1C1991164}"/>
              </a:ext>
            </a:extLst>
          </p:cNvPr>
          <p:cNvCxnSpPr>
            <a:cxnSpLocks/>
          </p:cNvCxnSpPr>
          <p:nvPr/>
        </p:nvCxnSpPr>
        <p:spPr>
          <a:xfrm>
            <a:off x="7687977" y="2828715"/>
            <a:ext cx="0" cy="10159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BF0859F-5774-4D9E-9ABC-08AE40B37B77}"/>
              </a:ext>
            </a:extLst>
          </p:cNvPr>
          <p:cNvCxnSpPr>
            <a:cxnSpLocks/>
          </p:cNvCxnSpPr>
          <p:nvPr/>
        </p:nvCxnSpPr>
        <p:spPr>
          <a:xfrm>
            <a:off x="9227550" y="2847490"/>
            <a:ext cx="0" cy="10159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1" name="Table 20">
            <a:extLst>
              <a:ext uri="{FF2B5EF4-FFF2-40B4-BE49-F238E27FC236}">
                <a16:creationId xmlns:a16="http://schemas.microsoft.com/office/drawing/2014/main" id="{5E9B3FC4-3F89-48ED-88B2-6A183D3A7952}"/>
              </a:ext>
            </a:extLst>
          </p:cNvPr>
          <p:cNvGraphicFramePr>
            <a:graphicFrameLocks noGrp="1"/>
          </p:cNvGraphicFramePr>
          <p:nvPr>
            <p:extLst>
              <p:ext uri="{D42A27DB-BD31-4B8C-83A1-F6EECF244321}">
                <p14:modId xmlns:p14="http://schemas.microsoft.com/office/powerpoint/2010/main" val="4204086659"/>
              </p:ext>
            </p:extLst>
          </p:nvPr>
        </p:nvGraphicFramePr>
        <p:xfrm>
          <a:off x="3023931" y="4322236"/>
          <a:ext cx="7296747" cy="1280160"/>
        </p:xfrm>
        <a:graphic>
          <a:graphicData uri="http://schemas.openxmlformats.org/drawingml/2006/table">
            <a:tbl>
              <a:tblPr firstRow="1" firstCol="1" bandRow="1">
                <a:tableStyleId>{2D5ABB26-0587-4C30-8999-92F81FD0307C}</a:tableStyleId>
              </a:tblPr>
              <a:tblGrid>
                <a:gridCol w="628650">
                  <a:extLst>
                    <a:ext uri="{9D8B030D-6E8A-4147-A177-3AD203B41FA5}">
                      <a16:colId xmlns:a16="http://schemas.microsoft.com/office/drawing/2014/main" val="2068477560"/>
                    </a:ext>
                  </a:extLst>
                </a:gridCol>
                <a:gridCol w="571500">
                  <a:extLst>
                    <a:ext uri="{9D8B030D-6E8A-4147-A177-3AD203B41FA5}">
                      <a16:colId xmlns:a16="http://schemas.microsoft.com/office/drawing/2014/main" val="3070679166"/>
                    </a:ext>
                  </a:extLst>
                </a:gridCol>
                <a:gridCol w="1257300">
                  <a:extLst>
                    <a:ext uri="{9D8B030D-6E8A-4147-A177-3AD203B41FA5}">
                      <a16:colId xmlns:a16="http://schemas.microsoft.com/office/drawing/2014/main" val="3107985504"/>
                    </a:ext>
                  </a:extLst>
                </a:gridCol>
                <a:gridCol w="189845">
                  <a:extLst>
                    <a:ext uri="{9D8B030D-6E8A-4147-A177-3AD203B41FA5}">
                      <a16:colId xmlns:a16="http://schemas.microsoft.com/office/drawing/2014/main" val="2869591882"/>
                    </a:ext>
                  </a:extLst>
                </a:gridCol>
                <a:gridCol w="638830">
                  <a:extLst>
                    <a:ext uri="{9D8B030D-6E8A-4147-A177-3AD203B41FA5}">
                      <a16:colId xmlns:a16="http://schemas.microsoft.com/office/drawing/2014/main" val="1772652552"/>
                    </a:ext>
                  </a:extLst>
                </a:gridCol>
                <a:gridCol w="562610">
                  <a:extLst>
                    <a:ext uri="{9D8B030D-6E8A-4147-A177-3AD203B41FA5}">
                      <a16:colId xmlns:a16="http://schemas.microsoft.com/office/drawing/2014/main" val="1959650320"/>
                    </a:ext>
                  </a:extLst>
                </a:gridCol>
                <a:gridCol w="177165">
                  <a:extLst>
                    <a:ext uri="{9D8B030D-6E8A-4147-A177-3AD203B41FA5}">
                      <a16:colId xmlns:a16="http://schemas.microsoft.com/office/drawing/2014/main" val="1114156315"/>
                    </a:ext>
                  </a:extLst>
                </a:gridCol>
                <a:gridCol w="562610">
                  <a:extLst>
                    <a:ext uri="{9D8B030D-6E8A-4147-A177-3AD203B41FA5}">
                      <a16:colId xmlns:a16="http://schemas.microsoft.com/office/drawing/2014/main" val="3458505855"/>
                    </a:ext>
                  </a:extLst>
                </a:gridCol>
                <a:gridCol w="648335">
                  <a:extLst>
                    <a:ext uri="{9D8B030D-6E8A-4147-A177-3AD203B41FA5}">
                      <a16:colId xmlns:a16="http://schemas.microsoft.com/office/drawing/2014/main" val="3913700121"/>
                    </a:ext>
                  </a:extLst>
                </a:gridCol>
                <a:gridCol w="270381">
                  <a:extLst>
                    <a:ext uri="{9D8B030D-6E8A-4147-A177-3AD203B41FA5}">
                      <a16:colId xmlns:a16="http://schemas.microsoft.com/office/drawing/2014/main" val="4175795418"/>
                    </a:ext>
                  </a:extLst>
                </a:gridCol>
                <a:gridCol w="754798">
                  <a:extLst>
                    <a:ext uri="{9D8B030D-6E8A-4147-A177-3AD203B41FA5}">
                      <a16:colId xmlns:a16="http://schemas.microsoft.com/office/drawing/2014/main" val="153526776"/>
                    </a:ext>
                  </a:extLst>
                </a:gridCol>
                <a:gridCol w="162560">
                  <a:extLst>
                    <a:ext uri="{9D8B030D-6E8A-4147-A177-3AD203B41FA5}">
                      <a16:colId xmlns:a16="http://schemas.microsoft.com/office/drawing/2014/main" val="3950153117"/>
                    </a:ext>
                  </a:extLst>
                </a:gridCol>
                <a:gridCol w="162560">
                  <a:extLst>
                    <a:ext uri="{9D8B030D-6E8A-4147-A177-3AD203B41FA5}">
                      <a16:colId xmlns:a16="http://schemas.microsoft.com/office/drawing/2014/main" val="342233778"/>
                    </a:ext>
                  </a:extLst>
                </a:gridCol>
                <a:gridCol w="464185">
                  <a:extLst>
                    <a:ext uri="{9D8B030D-6E8A-4147-A177-3AD203B41FA5}">
                      <a16:colId xmlns:a16="http://schemas.microsoft.com/office/drawing/2014/main" val="1637533346"/>
                    </a:ext>
                  </a:extLst>
                </a:gridCol>
                <a:gridCol w="245418">
                  <a:extLst>
                    <a:ext uri="{9D8B030D-6E8A-4147-A177-3AD203B41FA5}">
                      <a16:colId xmlns:a16="http://schemas.microsoft.com/office/drawing/2014/main" val="1084168954"/>
                    </a:ext>
                  </a:extLst>
                </a:gridCol>
              </a:tblGrid>
              <a:tr h="0">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l">
                        <a:spcBef>
                          <a:spcPts val="0"/>
                        </a:spcBef>
                        <a:spcAft>
                          <a:spcPts val="0"/>
                        </a:spcAft>
                      </a:pPr>
                      <a:r>
                        <a:rPr lang="en-US" sz="1400" dirty="0">
                          <a:effectLst/>
                        </a:rPr>
                        <a:t>   Maxwell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Smith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4">
                  <a:txBody>
                    <a:bodyPr/>
                    <a:lstStyle/>
                    <a:p>
                      <a:pPr marL="0" marR="0" algn="ctr">
                        <a:spcBef>
                          <a:spcPts val="0"/>
                        </a:spcBef>
                        <a:spcAft>
                          <a:spcPts val="0"/>
                        </a:spcAft>
                      </a:pPr>
                      <a:r>
                        <a:rPr lang="en-US" sz="1400">
                          <a:effectLst/>
                        </a:rPr>
                        <a:t>Zapata</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684672442"/>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2,600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lgn="r">
                        <a:spcBef>
                          <a:spcPts val="0"/>
                        </a:spcBef>
                        <a:spcAft>
                          <a:spcPts val="0"/>
                        </a:spcAft>
                      </a:pPr>
                      <a:r>
                        <a:rPr lang="en-US" sz="1400" dirty="0">
                          <a:effectLst/>
                        </a:rPr>
                        <a:t>2,800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4275985713"/>
                  </a:ext>
                </a:extLst>
              </a:tr>
              <a:tr h="0">
                <a:tc>
                  <a:txBody>
                    <a:bodyPr/>
                    <a:lstStyle/>
                    <a:p>
                      <a:pPr marL="0" marR="0" indent="73025">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r>
                        <a:rPr lang="en-US" sz="1400" b="1" dirty="0">
                          <a:solidFill>
                            <a:schemeClr val="accent6">
                              <a:lumMod val="75000"/>
                            </a:schemeClr>
                          </a:solidFill>
                          <a:effectLst/>
                        </a:rPr>
                        <a:t>400</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solidFill>
                            <a:srgbClr val="FF0000"/>
                          </a:solidFill>
                          <a:effectLst/>
                        </a:rPr>
                        <a:t>  2,000</a:t>
                      </a:r>
                      <a:endParaRPr lang="en-US" sz="1400" b="1" dirty="0">
                        <a:solidFill>
                          <a:srgbClr val="FF0000"/>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189045522"/>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lgn="r">
                        <a:spcBef>
                          <a:spcPts val="0"/>
                        </a:spcBef>
                        <a:spcAft>
                          <a:spcPts val="0"/>
                        </a:spcAft>
                      </a:pPr>
                      <a:r>
                        <a:rPr lang="en-US" sz="1400" dirty="0">
                          <a:effectLst/>
                        </a:rPr>
                        <a:t>     </a:t>
                      </a:r>
                      <a:r>
                        <a:rPr lang="en-US" sz="1400" b="1" dirty="0">
                          <a:solidFill>
                            <a:schemeClr val="accent6">
                              <a:lumMod val="75000"/>
                            </a:schemeClr>
                          </a:solidFill>
                          <a:effectLst/>
                        </a:rPr>
                        <a:t>4,900</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3022454874"/>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3,000 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dirty="0">
                          <a:effectLst/>
                        </a:rPr>
                        <a:t>     4,900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21866001"/>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45720" marR="0" indent="-4572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3153611"/>
                  </a:ext>
                </a:extLst>
              </a:tr>
            </a:tbl>
          </a:graphicData>
        </a:graphic>
      </p:graphicFrame>
      <p:cxnSp>
        <p:nvCxnSpPr>
          <p:cNvPr id="22" name="Straight Connector 21">
            <a:extLst>
              <a:ext uri="{FF2B5EF4-FFF2-40B4-BE49-F238E27FC236}">
                <a16:creationId xmlns:a16="http://schemas.microsoft.com/office/drawing/2014/main" id="{5C0942E1-F54A-4AB6-9D58-C7C9ACE9872A}"/>
              </a:ext>
            </a:extLst>
          </p:cNvPr>
          <p:cNvCxnSpPr/>
          <p:nvPr/>
        </p:nvCxnSpPr>
        <p:spPr>
          <a:xfrm>
            <a:off x="8648871" y="4553755"/>
            <a:ext cx="11526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8C6C13-5478-4C5E-A161-DE48AF6F71C0}"/>
              </a:ext>
            </a:extLst>
          </p:cNvPr>
          <p:cNvCxnSpPr/>
          <p:nvPr/>
        </p:nvCxnSpPr>
        <p:spPr>
          <a:xfrm>
            <a:off x="7111671" y="4553755"/>
            <a:ext cx="11526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E95D100-67B2-49A3-B6A0-7F4A1B28AF1B}"/>
              </a:ext>
            </a:extLst>
          </p:cNvPr>
          <p:cNvCxnSpPr/>
          <p:nvPr/>
        </p:nvCxnSpPr>
        <p:spPr>
          <a:xfrm>
            <a:off x="5524500" y="4533284"/>
            <a:ext cx="11526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CDF0AF3-9CEC-4B7B-9A1A-A7421D24E8A2}"/>
              </a:ext>
            </a:extLst>
          </p:cNvPr>
          <p:cNvCxnSpPr>
            <a:cxnSpLocks/>
          </p:cNvCxnSpPr>
          <p:nvPr/>
        </p:nvCxnSpPr>
        <p:spPr>
          <a:xfrm>
            <a:off x="6215972" y="4533284"/>
            <a:ext cx="0" cy="10159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9A03FD0-B986-45BA-82D4-D32B6D93E19E}"/>
              </a:ext>
            </a:extLst>
          </p:cNvPr>
          <p:cNvCxnSpPr>
            <a:cxnSpLocks/>
          </p:cNvCxnSpPr>
          <p:nvPr/>
        </p:nvCxnSpPr>
        <p:spPr>
          <a:xfrm>
            <a:off x="9274486" y="4553755"/>
            <a:ext cx="0" cy="10159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857B072-7653-49A9-95C7-1B8BD564B80C}"/>
              </a:ext>
            </a:extLst>
          </p:cNvPr>
          <p:cNvCxnSpPr>
            <a:cxnSpLocks/>
          </p:cNvCxnSpPr>
          <p:nvPr/>
        </p:nvCxnSpPr>
        <p:spPr>
          <a:xfrm>
            <a:off x="7701816" y="4553755"/>
            <a:ext cx="0" cy="10159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C11AEE1F-F494-4514-94A5-5B615E0450D6}"/>
              </a:ext>
            </a:extLst>
          </p:cNvPr>
          <p:cNvCxnSpPr>
            <a:cxnSpLocks/>
          </p:cNvCxnSpPr>
          <p:nvPr/>
        </p:nvCxnSpPr>
        <p:spPr>
          <a:xfrm flipH="1" flipV="1">
            <a:off x="3202056" y="3844650"/>
            <a:ext cx="1373150" cy="1915318"/>
          </a:xfrm>
          <a:prstGeom prst="straightConnector1">
            <a:avLst/>
          </a:prstGeom>
          <a:ln w="19050">
            <a:solidFill>
              <a:srgbClr val="660066"/>
            </a:solidFill>
            <a:prstDash val="dash"/>
            <a:tailEnd type="arrow"/>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711458EA-5F07-4896-88BC-5500DAA8E812}"/>
              </a:ext>
            </a:extLst>
          </p:cNvPr>
          <p:cNvSpPr txBox="1"/>
          <p:nvPr/>
        </p:nvSpPr>
        <p:spPr>
          <a:xfrm>
            <a:off x="6934991" y="3645519"/>
            <a:ext cx="681805" cy="307777"/>
          </a:xfrm>
          <a:prstGeom prst="rect">
            <a:avLst/>
          </a:prstGeom>
          <a:noFill/>
        </p:spPr>
        <p:txBody>
          <a:bodyPr wrap="square" rtlCol="0">
            <a:spAutoFit/>
          </a:bodyPr>
          <a:lstStyle/>
          <a:p>
            <a:r>
              <a:rPr lang="en-US" sz="1400" dirty="0"/>
              <a:t>5,500</a:t>
            </a:r>
          </a:p>
        </p:txBody>
      </p:sp>
      <p:sp>
        <p:nvSpPr>
          <p:cNvPr id="30" name="TextBox 29">
            <a:extLst>
              <a:ext uri="{FF2B5EF4-FFF2-40B4-BE49-F238E27FC236}">
                <a16:creationId xmlns:a16="http://schemas.microsoft.com/office/drawing/2014/main" id="{74DF7B59-1250-4A70-962B-DDDD75D01BB9}"/>
              </a:ext>
            </a:extLst>
          </p:cNvPr>
          <p:cNvSpPr txBox="1"/>
          <p:nvPr/>
        </p:nvSpPr>
        <p:spPr>
          <a:xfrm>
            <a:off x="8543372" y="3653013"/>
            <a:ext cx="681805" cy="307777"/>
          </a:xfrm>
          <a:prstGeom prst="rect">
            <a:avLst/>
          </a:prstGeom>
          <a:noFill/>
        </p:spPr>
        <p:txBody>
          <a:bodyPr wrap="square" rtlCol="0">
            <a:spAutoFit/>
          </a:bodyPr>
          <a:lstStyle/>
          <a:p>
            <a:r>
              <a:rPr lang="en-US" sz="1400" dirty="0"/>
              <a:t>4,500</a:t>
            </a:r>
          </a:p>
        </p:txBody>
      </p:sp>
      <p:cxnSp>
        <p:nvCxnSpPr>
          <p:cNvPr id="31" name="Straight Connector 30">
            <a:extLst>
              <a:ext uri="{FF2B5EF4-FFF2-40B4-BE49-F238E27FC236}">
                <a16:creationId xmlns:a16="http://schemas.microsoft.com/office/drawing/2014/main" id="{D27D3B67-0757-4155-BC45-E709A2A8901E}"/>
              </a:ext>
            </a:extLst>
          </p:cNvPr>
          <p:cNvCxnSpPr/>
          <p:nvPr/>
        </p:nvCxnSpPr>
        <p:spPr>
          <a:xfrm>
            <a:off x="2687188" y="3722786"/>
            <a:ext cx="5148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4397AA9-AA84-473E-A1D5-C4133E4FF6D8}"/>
              </a:ext>
            </a:extLst>
          </p:cNvPr>
          <p:cNvCxnSpPr/>
          <p:nvPr/>
        </p:nvCxnSpPr>
        <p:spPr>
          <a:xfrm>
            <a:off x="5519694" y="3722786"/>
            <a:ext cx="5148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AA7B981-1E86-45F7-A886-BE5620AD054C}"/>
              </a:ext>
            </a:extLst>
          </p:cNvPr>
          <p:cNvCxnSpPr/>
          <p:nvPr/>
        </p:nvCxnSpPr>
        <p:spPr>
          <a:xfrm>
            <a:off x="8591556" y="3726363"/>
            <a:ext cx="5148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AD09486-7340-4A41-A7E0-AB13736371DD}"/>
              </a:ext>
            </a:extLst>
          </p:cNvPr>
          <p:cNvCxnSpPr/>
          <p:nvPr/>
        </p:nvCxnSpPr>
        <p:spPr>
          <a:xfrm>
            <a:off x="6946282" y="3722786"/>
            <a:ext cx="5148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684C489-6363-4B2C-B3BF-DCDCBBEC2394}"/>
              </a:ext>
            </a:extLst>
          </p:cNvPr>
          <p:cNvSpPr txBox="1"/>
          <p:nvPr/>
        </p:nvSpPr>
        <p:spPr>
          <a:xfrm>
            <a:off x="9237159" y="4689737"/>
            <a:ext cx="681805" cy="307777"/>
          </a:xfrm>
          <a:prstGeom prst="rect">
            <a:avLst/>
          </a:prstGeom>
          <a:noFill/>
        </p:spPr>
        <p:txBody>
          <a:bodyPr wrap="square" rtlCol="0">
            <a:spAutoFit/>
          </a:bodyPr>
          <a:lstStyle/>
          <a:p>
            <a:r>
              <a:rPr lang="en-US" sz="1400" b="1" dirty="0">
                <a:solidFill>
                  <a:srgbClr val="FF0000"/>
                </a:solidFill>
              </a:rPr>
              <a:t>2,800</a:t>
            </a:r>
          </a:p>
        </p:txBody>
      </p:sp>
      <p:cxnSp>
        <p:nvCxnSpPr>
          <p:cNvPr id="36" name="Straight Connector 35">
            <a:extLst>
              <a:ext uri="{FF2B5EF4-FFF2-40B4-BE49-F238E27FC236}">
                <a16:creationId xmlns:a16="http://schemas.microsoft.com/office/drawing/2014/main" id="{1E6C4730-34E6-4154-A426-B45F98049DC1}"/>
              </a:ext>
            </a:extLst>
          </p:cNvPr>
          <p:cNvCxnSpPr/>
          <p:nvPr/>
        </p:nvCxnSpPr>
        <p:spPr>
          <a:xfrm>
            <a:off x="8744208" y="5185177"/>
            <a:ext cx="5148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B9C5990-E02C-4811-BB45-C1763564EF1C}"/>
              </a:ext>
            </a:extLst>
          </p:cNvPr>
          <p:cNvCxnSpPr/>
          <p:nvPr/>
        </p:nvCxnSpPr>
        <p:spPr>
          <a:xfrm>
            <a:off x="7125511" y="5181600"/>
            <a:ext cx="5148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DF1B924-D89A-41DB-9712-94382C3B75B5}"/>
              </a:ext>
            </a:extLst>
          </p:cNvPr>
          <p:cNvCxnSpPr/>
          <p:nvPr/>
        </p:nvCxnSpPr>
        <p:spPr>
          <a:xfrm>
            <a:off x="5612626" y="5181600"/>
            <a:ext cx="5148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CAA9AE58-A752-4290-A6DC-CA1CF6612651}"/>
              </a:ext>
            </a:extLst>
          </p:cNvPr>
          <p:cNvSpPr/>
          <p:nvPr/>
        </p:nvSpPr>
        <p:spPr>
          <a:xfrm>
            <a:off x="3603751" y="5779176"/>
            <a:ext cx="7558387" cy="369332"/>
          </a:xfrm>
          <a:prstGeom prst="rect">
            <a:avLst/>
          </a:prstGeom>
        </p:spPr>
        <p:txBody>
          <a:bodyPr wrap="square">
            <a:spAutoFit/>
          </a:bodyPr>
          <a:lstStyle/>
          <a:p>
            <a:pP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Ending balances total: 5,100 + 5,500 + 4,500 + 3,000 + 0 + 4,900 = 23,000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762166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3119</Words>
  <Application>Microsoft Office PowerPoint</Application>
  <PresentationFormat>Widescreen</PresentationFormat>
  <Paragraphs>2902</Paragraphs>
  <Slides>43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Calibri Light</vt:lpstr>
      <vt:lpstr>Menlo Regular</vt:lpstr>
      <vt:lpstr>Times</vt:lpstr>
      <vt:lpstr>Office Theme</vt:lpstr>
      <vt:lpstr>Basic Accounting Concepts Principles and Procedures, 2nd Edition, Volume 1  </vt:lpstr>
      <vt:lpstr>Learning Goal 15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djudie</dc:creator>
  <cp:lastModifiedBy>djudie</cp:lastModifiedBy>
  <cp:revision>85</cp:revision>
  <dcterms:created xsi:type="dcterms:W3CDTF">2018-12-15T22:20:32Z</dcterms:created>
  <dcterms:modified xsi:type="dcterms:W3CDTF">2019-01-08T00:48:18Z</dcterms:modified>
</cp:coreProperties>
</file>