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4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6" autoAdjust="0"/>
    <p:restoredTop sz="94660"/>
  </p:normalViewPr>
  <p:slideViewPr>
    <p:cSldViewPr snapToGrid="0" showGuides="1">
      <p:cViewPr varScale="1">
        <p:scale>
          <a:sx n="79" d="100"/>
          <a:sy n="79" d="100"/>
        </p:scale>
        <p:origin x="547" y="82"/>
      </p:cViewPr>
      <p:guideLst>
        <p:guide orient="horz" pos="2184"/>
        <p:guide pos="24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3DB22B-80E1-43BC-A98A-EE31F5D5145D}" type="datetimeFigureOut">
              <a:rPr lang="en-US" smtClean="0"/>
              <a:t>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5097E0-134A-4068-9388-6553992C9AE5}" type="slidenum">
              <a:rPr lang="en-US" smtClean="0"/>
              <a:t>‹#›</a:t>
            </a:fld>
            <a:endParaRPr lang="en-US"/>
          </a:p>
        </p:txBody>
      </p:sp>
    </p:spTree>
    <p:extLst>
      <p:ext uri="{BB962C8B-B14F-4D97-AF65-F5344CB8AC3E}">
        <p14:creationId xmlns:p14="http://schemas.microsoft.com/office/powerpoint/2010/main" val="3434907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E2A2C-0DFD-4613-98A5-6792D3B13A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91689B-D078-4DCB-8420-9E74236174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61A1826-AF2D-4847-9F07-C0CB3B8D135C}"/>
              </a:ext>
            </a:extLst>
          </p:cNvPr>
          <p:cNvSpPr>
            <a:spLocks noGrp="1"/>
          </p:cNvSpPr>
          <p:nvPr>
            <p:ph type="dt" sz="half" idx="10"/>
          </p:nvPr>
        </p:nvSpPr>
        <p:spPr/>
        <p:txBody>
          <a:bodyPr/>
          <a:lstStyle/>
          <a:p>
            <a:fld id="{B5F8444F-CCD3-41B3-A7CB-A8EE926EC7B4}" type="datetime1">
              <a:rPr lang="en-US" smtClean="0"/>
              <a:t>1/7/2019</a:t>
            </a:fld>
            <a:endParaRPr lang="en-US"/>
          </a:p>
        </p:txBody>
      </p:sp>
      <p:sp>
        <p:nvSpPr>
          <p:cNvPr id="5" name="Footer Placeholder 4">
            <a:extLst>
              <a:ext uri="{FF2B5EF4-FFF2-40B4-BE49-F238E27FC236}">
                <a16:creationId xmlns:a16="http://schemas.microsoft.com/office/drawing/2014/main" id="{9EA8AFE2-C5E2-4DBE-8B69-5CF4521AA5E8}"/>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F386B04F-B39A-4610-AF39-5D33827EAAAE}"/>
              </a:ext>
            </a:extLst>
          </p:cNvPr>
          <p:cNvSpPr>
            <a:spLocks noGrp="1"/>
          </p:cNvSpPr>
          <p:nvPr>
            <p:ph type="sldNum" sz="quarter" idx="12"/>
          </p:nvPr>
        </p:nvSpPr>
        <p:spPr/>
        <p:txBody>
          <a:bodyPr/>
          <a:lstStyle/>
          <a:p>
            <a:fld id="{73505465-A2BC-4C90-AC42-BDCF2B6717D0}" type="slidenum">
              <a:rPr lang="en-US" smtClean="0"/>
              <a:t>‹#›</a:t>
            </a:fld>
            <a:endParaRPr lang="en-US"/>
          </a:p>
        </p:txBody>
      </p:sp>
    </p:spTree>
    <p:extLst>
      <p:ext uri="{BB962C8B-B14F-4D97-AF65-F5344CB8AC3E}">
        <p14:creationId xmlns:p14="http://schemas.microsoft.com/office/powerpoint/2010/main" val="1696884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42132-3391-4702-99E2-55BB31E8C0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9C73D1F-C31F-48E9-858D-AB2FA8A35A3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0BE347-7B05-497C-9149-792A7C21D3BC}"/>
              </a:ext>
            </a:extLst>
          </p:cNvPr>
          <p:cNvSpPr>
            <a:spLocks noGrp="1"/>
          </p:cNvSpPr>
          <p:nvPr>
            <p:ph type="dt" sz="half" idx="10"/>
          </p:nvPr>
        </p:nvSpPr>
        <p:spPr/>
        <p:txBody>
          <a:bodyPr/>
          <a:lstStyle/>
          <a:p>
            <a:fld id="{485DB6B4-C6A4-4D8A-95D5-3363E052F7F9}" type="datetime1">
              <a:rPr lang="en-US" smtClean="0"/>
              <a:t>1/7/2019</a:t>
            </a:fld>
            <a:endParaRPr lang="en-US"/>
          </a:p>
        </p:txBody>
      </p:sp>
      <p:sp>
        <p:nvSpPr>
          <p:cNvPr id="5" name="Footer Placeholder 4">
            <a:extLst>
              <a:ext uri="{FF2B5EF4-FFF2-40B4-BE49-F238E27FC236}">
                <a16:creationId xmlns:a16="http://schemas.microsoft.com/office/drawing/2014/main" id="{3284DA36-66C2-4BB9-BD95-28DE94B70096}"/>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00D20B12-EC06-4760-BFB4-23B3DA6AD972}"/>
              </a:ext>
            </a:extLst>
          </p:cNvPr>
          <p:cNvSpPr>
            <a:spLocks noGrp="1"/>
          </p:cNvSpPr>
          <p:nvPr>
            <p:ph type="sldNum" sz="quarter" idx="12"/>
          </p:nvPr>
        </p:nvSpPr>
        <p:spPr/>
        <p:txBody>
          <a:bodyPr/>
          <a:lstStyle/>
          <a:p>
            <a:fld id="{73505465-A2BC-4C90-AC42-BDCF2B6717D0}" type="slidenum">
              <a:rPr lang="en-US" smtClean="0"/>
              <a:t>‹#›</a:t>
            </a:fld>
            <a:endParaRPr lang="en-US"/>
          </a:p>
        </p:txBody>
      </p:sp>
    </p:spTree>
    <p:extLst>
      <p:ext uri="{BB962C8B-B14F-4D97-AF65-F5344CB8AC3E}">
        <p14:creationId xmlns:p14="http://schemas.microsoft.com/office/powerpoint/2010/main" val="3944631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59ADDD-788B-4ECE-B37E-BDEDCDDBC1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8F55B-34DD-448F-83AF-3007E2F14B8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ECB3A7-B6D1-4AD0-B6ED-15885364C456}"/>
              </a:ext>
            </a:extLst>
          </p:cNvPr>
          <p:cNvSpPr>
            <a:spLocks noGrp="1"/>
          </p:cNvSpPr>
          <p:nvPr>
            <p:ph type="dt" sz="half" idx="10"/>
          </p:nvPr>
        </p:nvSpPr>
        <p:spPr/>
        <p:txBody>
          <a:bodyPr/>
          <a:lstStyle/>
          <a:p>
            <a:fld id="{F9C3524C-98CC-428E-ABCD-53923AB5E4DD}" type="datetime1">
              <a:rPr lang="en-US" smtClean="0"/>
              <a:t>1/7/2019</a:t>
            </a:fld>
            <a:endParaRPr lang="en-US"/>
          </a:p>
        </p:txBody>
      </p:sp>
      <p:sp>
        <p:nvSpPr>
          <p:cNvPr id="5" name="Footer Placeholder 4">
            <a:extLst>
              <a:ext uri="{FF2B5EF4-FFF2-40B4-BE49-F238E27FC236}">
                <a16:creationId xmlns:a16="http://schemas.microsoft.com/office/drawing/2014/main" id="{82112EE1-7AE5-464D-89BD-13F3D6D4AE28}"/>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94847D15-EA9A-487C-BF81-CB017FF5744B}"/>
              </a:ext>
            </a:extLst>
          </p:cNvPr>
          <p:cNvSpPr>
            <a:spLocks noGrp="1"/>
          </p:cNvSpPr>
          <p:nvPr>
            <p:ph type="sldNum" sz="quarter" idx="12"/>
          </p:nvPr>
        </p:nvSpPr>
        <p:spPr/>
        <p:txBody>
          <a:bodyPr/>
          <a:lstStyle/>
          <a:p>
            <a:fld id="{73505465-A2BC-4C90-AC42-BDCF2B6717D0}" type="slidenum">
              <a:rPr lang="en-US" smtClean="0"/>
              <a:t>‹#›</a:t>
            </a:fld>
            <a:endParaRPr lang="en-US"/>
          </a:p>
        </p:txBody>
      </p:sp>
    </p:spTree>
    <p:extLst>
      <p:ext uri="{BB962C8B-B14F-4D97-AF65-F5344CB8AC3E}">
        <p14:creationId xmlns:p14="http://schemas.microsoft.com/office/powerpoint/2010/main" val="2481303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6712B-AD14-4B02-9D9A-281658C610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54C0D6-43E7-415B-875E-80900C234C8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C0ED51-AB37-4801-8496-AE182ACCD392}"/>
              </a:ext>
            </a:extLst>
          </p:cNvPr>
          <p:cNvSpPr>
            <a:spLocks noGrp="1"/>
          </p:cNvSpPr>
          <p:nvPr>
            <p:ph type="dt" sz="half" idx="10"/>
          </p:nvPr>
        </p:nvSpPr>
        <p:spPr/>
        <p:txBody>
          <a:bodyPr/>
          <a:lstStyle/>
          <a:p>
            <a:fld id="{18EC1C81-5BE9-4512-A101-85CABE5DE9E0}" type="datetime1">
              <a:rPr lang="en-US" smtClean="0"/>
              <a:t>1/7/2019</a:t>
            </a:fld>
            <a:endParaRPr lang="en-US"/>
          </a:p>
        </p:txBody>
      </p:sp>
      <p:sp>
        <p:nvSpPr>
          <p:cNvPr id="5" name="Footer Placeholder 4">
            <a:extLst>
              <a:ext uri="{FF2B5EF4-FFF2-40B4-BE49-F238E27FC236}">
                <a16:creationId xmlns:a16="http://schemas.microsoft.com/office/drawing/2014/main" id="{D2C0D6D5-C527-46AE-A4B2-443049646EF5}"/>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AD16B116-1700-4103-9F18-925D36F9DC67}"/>
              </a:ext>
            </a:extLst>
          </p:cNvPr>
          <p:cNvSpPr>
            <a:spLocks noGrp="1"/>
          </p:cNvSpPr>
          <p:nvPr>
            <p:ph type="sldNum" sz="quarter" idx="12"/>
          </p:nvPr>
        </p:nvSpPr>
        <p:spPr/>
        <p:txBody>
          <a:bodyPr/>
          <a:lstStyle/>
          <a:p>
            <a:fld id="{73505465-A2BC-4C90-AC42-BDCF2B6717D0}" type="slidenum">
              <a:rPr lang="en-US" smtClean="0"/>
              <a:t>‹#›</a:t>
            </a:fld>
            <a:endParaRPr lang="en-US"/>
          </a:p>
        </p:txBody>
      </p:sp>
    </p:spTree>
    <p:extLst>
      <p:ext uri="{BB962C8B-B14F-4D97-AF65-F5344CB8AC3E}">
        <p14:creationId xmlns:p14="http://schemas.microsoft.com/office/powerpoint/2010/main" val="563131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90B49-4976-4558-8AB4-FEC6619B4C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684362-ABE2-49A5-A15D-EA7DDAD489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8E3A4C8-0954-4BC1-A809-4AFDA5AE60D1}"/>
              </a:ext>
            </a:extLst>
          </p:cNvPr>
          <p:cNvSpPr>
            <a:spLocks noGrp="1"/>
          </p:cNvSpPr>
          <p:nvPr>
            <p:ph type="dt" sz="half" idx="10"/>
          </p:nvPr>
        </p:nvSpPr>
        <p:spPr/>
        <p:txBody>
          <a:bodyPr/>
          <a:lstStyle/>
          <a:p>
            <a:fld id="{D7EA5A2D-D40F-4E18-BCC6-48404AE794C7}" type="datetime1">
              <a:rPr lang="en-US" smtClean="0"/>
              <a:t>1/7/2019</a:t>
            </a:fld>
            <a:endParaRPr lang="en-US"/>
          </a:p>
        </p:txBody>
      </p:sp>
      <p:sp>
        <p:nvSpPr>
          <p:cNvPr id="5" name="Footer Placeholder 4">
            <a:extLst>
              <a:ext uri="{FF2B5EF4-FFF2-40B4-BE49-F238E27FC236}">
                <a16:creationId xmlns:a16="http://schemas.microsoft.com/office/drawing/2014/main" id="{9AB48EAE-AAE1-427D-89EF-089C409F8941}"/>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FF65ED81-CD2B-4273-8B69-350CB2DCA6C2}"/>
              </a:ext>
            </a:extLst>
          </p:cNvPr>
          <p:cNvSpPr>
            <a:spLocks noGrp="1"/>
          </p:cNvSpPr>
          <p:nvPr>
            <p:ph type="sldNum" sz="quarter" idx="12"/>
          </p:nvPr>
        </p:nvSpPr>
        <p:spPr/>
        <p:txBody>
          <a:bodyPr/>
          <a:lstStyle/>
          <a:p>
            <a:fld id="{73505465-A2BC-4C90-AC42-BDCF2B6717D0}" type="slidenum">
              <a:rPr lang="en-US" smtClean="0"/>
              <a:t>‹#›</a:t>
            </a:fld>
            <a:endParaRPr lang="en-US"/>
          </a:p>
        </p:txBody>
      </p:sp>
    </p:spTree>
    <p:extLst>
      <p:ext uri="{BB962C8B-B14F-4D97-AF65-F5344CB8AC3E}">
        <p14:creationId xmlns:p14="http://schemas.microsoft.com/office/powerpoint/2010/main" val="1734620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1418C-BE12-4CCC-A5AD-E39748F210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90284C-85BE-4FE8-BA8D-B0AE236D022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303756-22DB-414E-AA8F-2EF5735421D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AD4E01E-F815-47EC-A40F-EAA9EB16BA04}"/>
              </a:ext>
            </a:extLst>
          </p:cNvPr>
          <p:cNvSpPr>
            <a:spLocks noGrp="1"/>
          </p:cNvSpPr>
          <p:nvPr>
            <p:ph type="dt" sz="half" idx="10"/>
          </p:nvPr>
        </p:nvSpPr>
        <p:spPr/>
        <p:txBody>
          <a:bodyPr/>
          <a:lstStyle/>
          <a:p>
            <a:fld id="{8287D91D-17B3-46C3-AF79-C437AAFA0747}" type="datetime1">
              <a:rPr lang="en-US" smtClean="0"/>
              <a:t>1/7/2019</a:t>
            </a:fld>
            <a:endParaRPr lang="en-US"/>
          </a:p>
        </p:txBody>
      </p:sp>
      <p:sp>
        <p:nvSpPr>
          <p:cNvPr id="6" name="Footer Placeholder 5">
            <a:extLst>
              <a:ext uri="{FF2B5EF4-FFF2-40B4-BE49-F238E27FC236}">
                <a16:creationId xmlns:a16="http://schemas.microsoft.com/office/drawing/2014/main" id="{F197266F-EB65-4CC3-916A-34668731B039}"/>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66813F04-15CD-4CB8-ACDD-E12211CB27BC}"/>
              </a:ext>
            </a:extLst>
          </p:cNvPr>
          <p:cNvSpPr>
            <a:spLocks noGrp="1"/>
          </p:cNvSpPr>
          <p:nvPr>
            <p:ph type="sldNum" sz="quarter" idx="12"/>
          </p:nvPr>
        </p:nvSpPr>
        <p:spPr/>
        <p:txBody>
          <a:bodyPr/>
          <a:lstStyle/>
          <a:p>
            <a:fld id="{73505465-A2BC-4C90-AC42-BDCF2B6717D0}" type="slidenum">
              <a:rPr lang="en-US" smtClean="0"/>
              <a:t>‹#›</a:t>
            </a:fld>
            <a:endParaRPr lang="en-US"/>
          </a:p>
        </p:txBody>
      </p:sp>
    </p:spTree>
    <p:extLst>
      <p:ext uri="{BB962C8B-B14F-4D97-AF65-F5344CB8AC3E}">
        <p14:creationId xmlns:p14="http://schemas.microsoft.com/office/powerpoint/2010/main" val="1432989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D6CAC-5B5A-4088-85BD-AA68EBF416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FDB712-42DC-4909-B244-26CE31C0C4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A68B829-9CA1-42B6-A43C-1169F22DEE7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891684-1929-4A7F-BF43-83C4CE5CA0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4DF7CFF-165A-4F8C-A108-B7BE93057C9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CFB7C8-E888-499F-8E93-6365B082F3FA}"/>
              </a:ext>
            </a:extLst>
          </p:cNvPr>
          <p:cNvSpPr>
            <a:spLocks noGrp="1"/>
          </p:cNvSpPr>
          <p:nvPr>
            <p:ph type="dt" sz="half" idx="10"/>
          </p:nvPr>
        </p:nvSpPr>
        <p:spPr/>
        <p:txBody>
          <a:bodyPr/>
          <a:lstStyle/>
          <a:p>
            <a:fld id="{7E6680DB-31AD-43CE-9CFB-88B4C9DBDC3F}" type="datetime1">
              <a:rPr lang="en-US" smtClean="0"/>
              <a:t>1/7/2019</a:t>
            </a:fld>
            <a:endParaRPr lang="en-US"/>
          </a:p>
        </p:txBody>
      </p:sp>
      <p:sp>
        <p:nvSpPr>
          <p:cNvPr id="8" name="Footer Placeholder 7">
            <a:extLst>
              <a:ext uri="{FF2B5EF4-FFF2-40B4-BE49-F238E27FC236}">
                <a16:creationId xmlns:a16="http://schemas.microsoft.com/office/drawing/2014/main" id="{066DEC6A-A92F-4DD4-8692-EE3F585491E0}"/>
              </a:ext>
            </a:extLst>
          </p:cNvPr>
          <p:cNvSpPr>
            <a:spLocks noGrp="1"/>
          </p:cNvSpPr>
          <p:nvPr>
            <p:ph type="ftr" sz="quarter" idx="11"/>
          </p:nvPr>
        </p:nvSpPr>
        <p:spPr/>
        <p:txBody>
          <a:bodyPr/>
          <a:lstStyle/>
          <a:p>
            <a:r>
              <a:rPr lang="en-US"/>
              <a:t>© Copyright 2018 Worthy and James Publishing</a:t>
            </a:r>
          </a:p>
        </p:txBody>
      </p:sp>
      <p:sp>
        <p:nvSpPr>
          <p:cNvPr id="9" name="Slide Number Placeholder 8">
            <a:extLst>
              <a:ext uri="{FF2B5EF4-FFF2-40B4-BE49-F238E27FC236}">
                <a16:creationId xmlns:a16="http://schemas.microsoft.com/office/drawing/2014/main" id="{4CC189D4-4BAE-4C54-B8A4-A7B6FD884528}"/>
              </a:ext>
            </a:extLst>
          </p:cNvPr>
          <p:cNvSpPr>
            <a:spLocks noGrp="1"/>
          </p:cNvSpPr>
          <p:nvPr>
            <p:ph type="sldNum" sz="quarter" idx="12"/>
          </p:nvPr>
        </p:nvSpPr>
        <p:spPr/>
        <p:txBody>
          <a:bodyPr/>
          <a:lstStyle/>
          <a:p>
            <a:fld id="{73505465-A2BC-4C90-AC42-BDCF2B6717D0}" type="slidenum">
              <a:rPr lang="en-US" smtClean="0"/>
              <a:t>‹#›</a:t>
            </a:fld>
            <a:endParaRPr lang="en-US"/>
          </a:p>
        </p:txBody>
      </p:sp>
    </p:spTree>
    <p:extLst>
      <p:ext uri="{BB962C8B-B14F-4D97-AF65-F5344CB8AC3E}">
        <p14:creationId xmlns:p14="http://schemas.microsoft.com/office/powerpoint/2010/main" val="1348414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3412B-A371-4EA8-824E-F9DD5153A7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4114DE-9E4E-43C4-8C04-2E4E5CF5482A}"/>
              </a:ext>
            </a:extLst>
          </p:cNvPr>
          <p:cNvSpPr>
            <a:spLocks noGrp="1"/>
          </p:cNvSpPr>
          <p:nvPr>
            <p:ph type="dt" sz="half" idx="10"/>
          </p:nvPr>
        </p:nvSpPr>
        <p:spPr/>
        <p:txBody>
          <a:bodyPr/>
          <a:lstStyle/>
          <a:p>
            <a:fld id="{F1EC773D-8CBD-4CE4-9A8A-5BFF7D1B7AB0}" type="datetime1">
              <a:rPr lang="en-US" smtClean="0"/>
              <a:t>1/7/2019</a:t>
            </a:fld>
            <a:endParaRPr lang="en-US"/>
          </a:p>
        </p:txBody>
      </p:sp>
      <p:sp>
        <p:nvSpPr>
          <p:cNvPr id="4" name="Footer Placeholder 3">
            <a:extLst>
              <a:ext uri="{FF2B5EF4-FFF2-40B4-BE49-F238E27FC236}">
                <a16:creationId xmlns:a16="http://schemas.microsoft.com/office/drawing/2014/main" id="{EE4C22A3-7669-465F-A17A-5EF8D6B14647}"/>
              </a:ext>
            </a:extLst>
          </p:cNvPr>
          <p:cNvSpPr>
            <a:spLocks noGrp="1"/>
          </p:cNvSpPr>
          <p:nvPr>
            <p:ph type="ftr" sz="quarter" idx="11"/>
          </p:nvPr>
        </p:nvSpPr>
        <p:spPr/>
        <p:txBody>
          <a:bodyPr/>
          <a:lstStyle/>
          <a:p>
            <a:r>
              <a:rPr lang="en-US"/>
              <a:t>© Copyright 2018 Worthy and James Publishing</a:t>
            </a:r>
          </a:p>
        </p:txBody>
      </p:sp>
      <p:sp>
        <p:nvSpPr>
          <p:cNvPr id="5" name="Slide Number Placeholder 4">
            <a:extLst>
              <a:ext uri="{FF2B5EF4-FFF2-40B4-BE49-F238E27FC236}">
                <a16:creationId xmlns:a16="http://schemas.microsoft.com/office/drawing/2014/main" id="{A1CBE9FB-C781-44F9-8CD6-80C28D5E5E40}"/>
              </a:ext>
            </a:extLst>
          </p:cNvPr>
          <p:cNvSpPr>
            <a:spLocks noGrp="1"/>
          </p:cNvSpPr>
          <p:nvPr>
            <p:ph type="sldNum" sz="quarter" idx="12"/>
          </p:nvPr>
        </p:nvSpPr>
        <p:spPr/>
        <p:txBody>
          <a:bodyPr/>
          <a:lstStyle/>
          <a:p>
            <a:fld id="{73505465-A2BC-4C90-AC42-BDCF2B6717D0}" type="slidenum">
              <a:rPr lang="en-US" smtClean="0"/>
              <a:t>‹#›</a:t>
            </a:fld>
            <a:endParaRPr lang="en-US"/>
          </a:p>
        </p:txBody>
      </p:sp>
    </p:spTree>
    <p:extLst>
      <p:ext uri="{BB962C8B-B14F-4D97-AF65-F5344CB8AC3E}">
        <p14:creationId xmlns:p14="http://schemas.microsoft.com/office/powerpoint/2010/main" val="498256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947AE1-0150-469C-9F2C-CBBF91981C06}"/>
              </a:ext>
            </a:extLst>
          </p:cNvPr>
          <p:cNvSpPr>
            <a:spLocks noGrp="1"/>
          </p:cNvSpPr>
          <p:nvPr>
            <p:ph type="dt" sz="half" idx="10"/>
          </p:nvPr>
        </p:nvSpPr>
        <p:spPr/>
        <p:txBody>
          <a:bodyPr/>
          <a:lstStyle/>
          <a:p>
            <a:fld id="{6BC6C27E-2500-4088-AA82-6F2369A426D8}" type="datetime1">
              <a:rPr lang="en-US" smtClean="0"/>
              <a:t>1/7/2019</a:t>
            </a:fld>
            <a:endParaRPr lang="en-US"/>
          </a:p>
        </p:txBody>
      </p:sp>
      <p:sp>
        <p:nvSpPr>
          <p:cNvPr id="3" name="Footer Placeholder 2">
            <a:extLst>
              <a:ext uri="{FF2B5EF4-FFF2-40B4-BE49-F238E27FC236}">
                <a16:creationId xmlns:a16="http://schemas.microsoft.com/office/drawing/2014/main" id="{34DF8B32-70E9-4E66-9289-0E1F12449758}"/>
              </a:ext>
            </a:extLst>
          </p:cNvPr>
          <p:cNvSpPr>
            <a:spLocks noGrp="1"/>
          </p:cNvSpPr>
          <p:nvPr>
            <p:ph type="ftr" sz="quarter" idx="11"/>
          </p:nvPr>
        </p:nvSpPr>
        <p:spPr/>
        <p:txBody>
          <a:bodyPr/>
          <a:lstStyle/>
          <a:p>
            <a:r>
              <a:rPr lang="en-US"/>
              <a:t>© Copyright 2018 Worthy and James Publishing</a:t>
            </a:r>
          </a:p>
        </p:txBody>
      </p:sp>
      <p:sp>
        <p:nvSpPr>
          <p:cNvPr id="4" name="Slide Number Placeholder 3">
            <a:extLst>
              <a:ext uri="{FF2B5EF4-FFF2-40B4-BE49-F238E27FC236}">
                <a16:creationId xmlns:a16="http://schemas.microsoft.com/office/drawing/2014/main" id="{D14FDF0F-7FD3-483C-BE60-52897D1ADC59}"/>
              </a:ext>
            </a:extLst>
          </p:cNvPr>
          <p:cNvSpPr>
            <a:spLocks noGrp="1"/>
          </p:cNvSpPr>
          <p:nvPr>
            <p:ph type="sldNum" sz="quarter" idx="12"/>
          </p:nvPr>
        </p:nvSpPr>
        <p:spPr/>
        <p:txBody>
          <a:bodyPr/>
          <a:lstStyle/>
          <a:p>
            <a:fld id="{73505465-A2BC-4C90-AC42-BDCF2B6717D0}" type="slidenum">
              <a:rPr lang="en-US" smtClean="0"/>
              <a:t>‹#›</a:t>
            </a:fld>
            <a:endParaRPr lang="en-US"/>
          </a:p>
        </p:txBody>
      </p:sp>
    </p:spTree>
    <p:extLst>
      <p:ext uri="{BB962C8B-B14F-4D97-AF65-F5344CB8AC3E}">
        <p14:creationId xmlns:p14="http://schemas.microsoft.com/office/powerpoint/2010/main" val="3103032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5754D-0FEE-45F0-BFB6-F0C03D11AF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6541D5-7FF6-4F48-801A-ADE546E2E7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6729E7-A5DF-4CD5-B796-BEC860D8B6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4CEABC0-9353-4A1C-880D-3B6535709B24}"/>
              </a:ext>
            </a:extLst>
          </p:cNvPr>
          <p:cNvSpPr>
            <a:spLocks noGrp="1"/>
          </p:cNvSpPr>
          <p:nvPr>
            <p:ph type="dt" sz="half" idx="10"/>
          </p:nvPr>
        </p:nvSpPr>
        <p:spPr/>
        <p:txBody>
          <a:bodyPr/>
          <a:lstStyle/>
          <a:p>
            <a:fld id="{9D32D2D3-E7DA-4C89-BEDB-F4C755AB3E56}" type="datetime1">
              <a:rPr lang="en-US" smtClean="0"/>
              <a:t>1/7/2019</a:t>
            </a:fld>
            <a:endParaRPr lang="en-US"/>
          </a:p>
        </p:txBody>
      </p:sp>
      <p:sp>
        <p:nvSpPr>
          <p:cNvPr id="6" name="Footer Placeholder 5">
            <a:extLst>
              <a:ext uri="{FF2B5EF4-FFF2-40B4-BE49-F238E27FC236}">
                <a16:creationId xmlns:a16="http://schemas.microsoft.com/office/drawing/2014/main" id="{ACC7BE40-8F61-4466-BB80-0DEFA2C69A15}"/>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07B64AFD-DBB3-4041-A492-AEC8DECB6A95}"/>
              </a:ext>
            </a:extLst>
          </p:cNvPr>
          <p:cNvSpPr>
            <a:spLocks noGrp="1"/>
          </p:cNvSpPr>
          <p:nvPr>
            <p:ph type="sldNum" sz="quarter" idx="12"/>
          </p:nvPr>
        </p:nvSpPr>
        <p:spPr/>
        <p:txBody>
          <a:bodyPr/>
          <a:lstStyle/>
          <a:p>
            <a:fld id="{73505465-A2BC-4C90-AC42-BDCF2B6717D0}" type="slidenum">
              <a:rPr lang="en-US" smtClean="0"/>
              <a:t>‹#›</a:t>
            </a:fld>
            <a:endParaRPr lang="en-US"/>
          </a:p>
        </p:txBody>
      </p:sp>
    </p:spTree>
    <p:extLst>
      <p:ext uri="{BB962C8B-B14F-4D97-AF65-F5344CB8AC3E}">
        <p14:creationId xmlns:p14="http://schemas.microsoft.com/office/powerpoint/2010/main" val="3227272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77D7B-7170-4FF2-94FE-8D0DF0B66F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7F2489-EF8F-446F-BB40-84AC349CF8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709719B-E0E4-4B54-88A3-02F47161EF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413DB38-302B-45EE-B3FB-11B335C2CAD5}"/>
              </a:ext>
            </a:extLst>
          </p:cNvPr>
          <p:cNvSpPr>
            <a:spLocks noGrp="1"/>
          </p:cNvSpPr>
          <p:nvPr>
            <p:ph type="dt" sz="half" idx="10"/>
          </p:nvPr>
        </p:nvSpPr>
        <p:spPr/>
        <p:txBody>
          <a:bodyPr/>
          <a:lstStyle/>
          <a:p>
            <a:fld id="{349B4C61-AD4A-4E9A-81BD-063FAE4D430D}" type="datetime1">
              <a:rPr lang="en-US" smtClean="0"/>
              <a:t>1/7/2019</a:t>
            </a:fld>
            <a:endParaRPr lang="en-US"/>
          </a:p>
        </p:txBody>
      </p:sp>
      <p:sp>
        <p:nvSpPr>
          <p:cNvPr id="6" name="Footer Placeholder 5">
            <a:extLst>
              <a:ext uri="{FF2B5EF4-FFF2-40B4-BE49-F238E27FC236}">
                <a16:creationId xmlns:a16="http://schemas.microsoft.com/office/drawing/2014/main" id="{E5AF5E63-04EB-4A3E-A66D-8B7038CF34AA}"/>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44F1A073-A5C4-4B33-911A-44C4E5226BF5}"/>
              </a:ext>
            </a:extLst>
          </p:cNvPr>
          <p:cNvSpPr>
            <a:spLocks noGrp="1"/>
          </p:cNvSpPr>
          <p:nvPr>
            <p:ph type="sldNum" sz="quarter" idx="12"/>
          </p:nvPr>
        </p:nvSpPr>
        <p:spPr/>
        <p:txBody>
          <a:bodyPr/>
          <a:lstStyle/>
          <a:p>
            <a:fld id="{73505465-A2BC-4C90-AC42-BDCF2B6717D0}" type="slidenum">
              <a:rPr lang="en-US" smtClean="0"/>
              <a:t>‹#›</a:t>
            </a:fld>
            <a:endParaRPr lang="en-US"/>
          </a:p>
        </p:txBody>
      </p:sp>
    </p:spTree>
    <p:extLst>
      <p:ext uri="{BB962C8B-B14F-4D97-AF65-F5344CB8AC3E}">
        <p14:creationId xmlns:p14="http://schemas.microsoft.com/office/powerpoint/2010/main" val="3042380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9D81EF-4651-4D64-BE71-808D2584CE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4D98DF8-B4A3-4A46-9553-6A95B5ECCA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DFF071-8BD1-4CB8-AEF5-9D7A5D8944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F3213B-F2F1-4EE8-BEA4-2D7C35A36798}" type="datetime1">
              <a:rPr lang="en-US" smtClean="0"/>
              <a:t>1/7/2019</a:t>
            </a:fld>
            <a:endParaRPr lang="en-US"/>
          </a:p>
        </p:txBody>
      </p:sp>
      <p:sp>
        <p:nvSpPr>
          <p:cNvPr id="5" name="Footer Placeholder 4">
            <a:extLst>
              <a:ext uri="{FF2B5EF4-FFF2-40B4-BE49-F238E27FC236}">
                <a16:creationId xmlns:a16="http://schemas.microsoft.com/office/drawing/2014/main" id="{715BD2F3-6DAC-4C10-8D6D-6ED733DBF7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2018 Worthy and James Publishing</a:t>
            </a:r>
          </a:p>
        </p:txBody>
      </p:sp>
      <p:sp>
        <p:nvSpPr>
          <p:cNvPr id="6" name="Slide Number Placeholder 5">
            <a:extLst>
              <a:ext uri="{FF2B5EF4-FFF2-40B4-BE49-F238E27FC236}">
                <a16:creationId xmlns:a16="http://schemas.microsoft.com/office/drawing/2014/main" id="{9A638194-1180-4DD7-924E-C24E4B9C78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505465-A2BC-4C90-AC42-BDCF2B6717D0}" type="slidenum">
              <a:rPr lang="en-US" smtClean="0"/>
              <a:t>‹#›</a:t>
            </a:fld>
            <a:endParaRPr lang="en-US"/>
          </a:p>
        </p:txBody>
      </p:sp>
    </p:spTree>
    <p:extLst>
      <p:ext uri="{BB962C8B-B14F-4D97-AF65-F5344CB8AC3E}">
        <p14:creationId xmlns:p14="http://schemas.microsoft.com/office/powerpoint/2010/main" val="783478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47A53-ACC0-4E8F-9121-BEA30AF085F9}"/>
              </a:ext>
            </a:extLst>
          </p:cNvPr>
          <p:cNvSpPr>
            <a:spLocks noGrp="1"/>
          </p:cNvSpPr>
          <p:nvPr>
            <p:ph type="ctrTitle"/>
          </p:nvPr>
        </p:nvSpPr>
        <p:spPr>
          <a:xfrm>
            <a:off x="5277328" y="640082"/>
            <a:ext cx="6274591" cy="3351602"/>
          </a:xfrm>
        </p:spPr>
        <p:txBody>
          <a:bodyPr>
            <a:normAutofit/>
          </a:body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1 </a:t>
            </a:r>
            <a:br>
              <a:rPr lang="en-US" sz="4700" dirty="0">
                <a:solidFill>
                  <a:schemeClr val="bg1"/>
                </a:solidFill>
              </a:rPr>
            </a:br>
            <a:endParaRPr lang="en-US" sz="4700" dirty="0">
              <a:solidFill>
                <a:schemeClr val="bg1"/>
              </a:solidFill>
            </a:endParaRPr>
          </a:p>
        </p:txBody>
      </p:sp>
      <p:sp>
        <p:nvSpPr>
          <p:cNvPr id="5" name="Footer Placeholder 4">
            <a:extLst>
              <a:ext uri="{FF2B5EF4-FFF2-40B4-BE49-F238E27FC236}">
                <a16:creationId xmlns:a16="http://schemas.microsoft.com/office/drawing/2014/main" id="{A6002148-351F-4AC2-BF7F-BC24060DA456}"/>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US">
                <a:solidFill>
                  <a:schemeClr val="bg1">
                    <a:lumMod val="85000"/>
                  </a:schemeClr>
                </a:solidFill>
              </a:rPr>
              <a:t>© Copyright 2018 Worthy and James Publishing</a:t>
            </a:r>
          </a:p>
        </p:txBody>
      </p:sp>
      <p:sp>
        <p:nvSpPr>
          <p:cNvPr id="3" name="Rectangle 2"/>
          <p:cNvSpPr/>
          <p:nvPr/>
        </p:nvSpPr>
        <p:spPr>
          <a:xfrm>
            <a:off x="4637246" y="0"/>
            <a:ext cx="7554754"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D4B47A53-ACC0-4E8F-9121-BEA30AF085F9}"/>
              </a:ext>
            </a:extLst>
          </p:cNvPr>
          <p:cNvSpPr txBox="1">
            <a:spLocks/>
          </p:cNvSpPr>
          <p:nvPr/>
        </p:nvSpPr>
        <p:spPr>
          <a:xfrm>
            <a:off x="5429728" y="792482"/>
            <a:ext cx="6274591" cy="33516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2 </a:t>
            </a:r>
            <a:br>
              <a:rPr lang="en-US" sz="4700" dirty="0">
                <a:solidFill>
                  <a:schemeClr val="bg1"/>
                </a:solidFill>
              </a:rPr>
            </a:br>
            <a:endParaRPr lang="en-US" sz="4700" dirty="0">
              <a:solidFill>
                <a:schemeClr val="bg1"/>
              </a:solidFill>
            </a:endParaRPr>
          </a:p>
        </p:txBody>
      </p:sp>
      <p:pic>
        <p:nvPicPr>
          <p:cNvPr id="8" name="Picture 7">
            <a:extLst>
              <a:ext uri="{FF2B5EF4-FFF2-40B4-BE49-F238E27FC236}">
                <a16:creationId xmlns:a16="http://schemas.microsoft.com/office/drawing/2014/main" id="{A7F7E53F-6776-47ED-98DE-15ACDA23F7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5343924" cy="6858000"/>
          </a:xfrm>
          <a:prstGeom prst="rect">
            <a:avLst/>
          </a:prstGeom>
        </p:spPr>
      </p:pic>
    </p:spTree>
    <p:extLst>
      <p:ext uri="{BB962C8B-B14F-4D97-AF65-F5344CB8AC3E}">
        <p14:creationId xmlns:p14="http://schemas.microsoft.com/office/powerpoint/2010/main" val="2988368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DD2E51E-D0DB-47EB-8DE0-5E00E7F7A4A5}"/>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453505B4-10C2-44BC-9A80-BF2C942E7315}"/>
              </a:ext>
            </a:extLst>
          </p:cNvPr>
          <p:cNvSpPr/>
          <p:nvPr/>
        </p:nvSpPr>
        <p:spPr>
          <a:xfrm>
            <a:off x="2733060" y="257942"/>
            <a:ext cx="6725880" cy="523220"/>
          </a:xfrm>
          <a:prstGeom prst="rect">
            <a:avLst/>
          </a:prstGeom>
        </p:spPr>
        <p:txBody>
          <a:bodyPr wrap="non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Estimating:  The Aging Method,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0BB82DC1-FFF1-4F06-ABBE-CCEBCEEF151C}"/>
              </a:ext>
            </a:extLst>
          </p:cNvPr>
          <p:cNvSpPr/>
          <p:nvPr/>
        </p:nvSpPr>
        <p:spPr>
          <a:xfrm>
            <a:off x="178340" y="903717"/>
            <a:ext cx="11682919" cy="2031325"/>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Recording the estimate</a:t>
            </a:r>
            <a:r>
              <a:rPr lang="en-US" dirty="0">
                <a:latin typeface="Times" panose="02020603050405020304" pitchFamily="18" charset="0"/>
                <a:ea typeface="MS Mincho" panose="02020609040205080304" pitchFamily="49" charset="-128"/>
                <a:cs typeface="Times New Roman" panose="02020603050405020304" pitchFamily="18" charset="0"/>
              </a:rPr>
              <a:t>: The journal entry to record the estimate depends on whether the allowance already has a balance.  If the allowance account has a balance we must compensate for that balance. We do this so the allowance account will have a balance that is the same amount as the estimated uncollectible accounts.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Example #1:  </a:t>
            </a:r>
            <a:r>
              <a:rPr lang="en-US" dirty="0">
                <a:latin typeface="Times" panose="02020603050405020304" pitchFamily="18" charset="0"/>
                <a:ea typeface="MS Mincho" panose="02020609040205080304" pitchFamily="49" charset="-128"/>
                <a:cs typeface="Times New Roman" panose="02020603050405020304" pitchFamily="18" charset="0"/>
              </a:rPr>
              <a:t>The</a:t>
            </a: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allowance account has a $300 credit balance. (This means the prior period estimate was slightly more than actually needed.) Based on the aging schedule, the allowance account should have a balance of $3,330.  Therefore the journal entry is the difference between $300 and $3,330.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65D32FB8-9B08-403D-A542-61B5BDAE07B9}"/>
              </a:ext>
            </a:extLst>
          </p:cNvPr>
          <p:cNvGraphicFramePr>
            <a:graphicFrameLocks noGrp="1"/>
          </p:cNvGraphicFramePr>
          <p:nvPr>
            <p:extLst>
              <p:ext uri="{D42A27DB-BD31-4B8C-83A1-F6EECF244321}">
                <p14:modId xmlns:p14="http://schemas.microsoft.com/office/powerpoint/2010/main" val="2651892491"/>
              </p:ext>
            </p:extLst>
          </p:nvPr>
        </p:nvGraphicFramePr>
        <p:xfrm>
          <a:off x="1964989" y="2962839"/>
          <a:ext cx="6979419" cy="1280160"/>
        </p:xfrm>
        <a:graphic>
          <a:graphicData uri="http://schemas.openxmlformats.org/drawingml/2006/table">
            <a:tbl>
              <a:tblPr firstRow="1" firstCol="1" bandRow="1">
                <a:tableStyleId>{2D5ABB26-0587-4C30-8999-92F81FD0307C}</a:tableStyleId>
              </a:tblPr>
              <a:tblGrid>
                <a:gridCol w="1342415">
                  <a:extLst>
                    <a:ext uri="{9D8B030D-6E8A-4147-A177-3AD203B41FA5}">
                      <a16:colId xmlns:a16="http://schemas.microsoft.com/office/drawing/2014/main" val="1045325978"/>
                    </a:ext>
                  </a:extLst>
                </a:gridCol>
                <a:gridCol w="184851">
                  <a:extLst>
                    <a:ext uri="{9D8B030D-6E8A-4147-A177-3AD203B41FA5}">
                      <a16:colId xmlns:a16="http://schemas.microsoft.com/office/drawing/2014/main" val="3565011972"/>
                    </a:ext>
                  </a:extLst>
                </a:gridCol>
                <a:gridCol w="622545">
                  <a:extLst>
                    <a:ext uri="{9D8B030D-6E8A-4147-A177-3AD203B41FA5}">
                      <a16:colId xmlns:a16="http://schemas.microsoft.com/office/drawing/2014/main" val="2370595977"/>
                    </a:ext>
                  </a:extLst>
                </a:gridCol>
                <a:gridCol w="363279">
                  <a:extLst>
                    <a:ext uri="{9D8B030D-6E8A-4147-A177-3AD203B41FA5}">
                      <a16:colId xmlns:a16="http://schemas.microsoft.com/office/drawing/2014/main" val="2433140287"/>
                    </a:ext>
                  </a:extLst>
                </a:gridCol>
                <a:gridCol w="124492">
                  <a:extLst>
                    <a:ext uri="{9D8B030D-6E8A-4147-A177-3AD203B41FA5}">
                      <a16:colId xmlns:a16="http://schemas.microsoft.com/office/drawing/2014/main" val="2861847147"/>
                    </a:ext>
                  </a:extLst>
                </a:gridCol>
                <a:gridCol w="602868">
                  <a:extLst>
                    <a:ext uri="{9D8B030D-6E8A-4147-A177-3AD203B41FA5}">
                      <a16:colId xmlns:a16="http://schemas.microsoft.com/office/drawing/2014/main" val="1338447775"/>
                    </a:ext>
                  </a:extLst>
                </a:gridCol>
                <a:gridCol w="649759">
                  <a:extLst>
                    <a:ext uri="{9D8B030D-6E8A-4147-A177-3AD203B41FA5}">
                      <a16:colId xmlns:a16="http://schemas.microsoft.com/office/drawing/2014/main" val="3442593810"/>
                    </a:ext>
                  </a:extLst>
                </a:gridCol>
                <a:gridCol w="659434">
                  <a:extLst>
                    <a:ext uri="{9D8B030D-6E8A-4147-A177-3AD203B41FA5}">
                      <a16:colId xmlns:a16="http://schemas.microsoft.com/office/drawing/2014/main" val="3294255176"/>
                    </a:ext>
                  </a:extLst>
                </a:gridCol>
                <a:gridCol w="215338">
                  <a:extLst>
                    <a:ext uri="{9D8B030D-6E8A-4147-A177-3AD203B41FA5}">
                      <a16:colId xmlns:a16="http://schemas.microsoft.com/office/drawing/2014/main" val="2772109538"/>
                    </a:ext>
                  </a:extLst>
                </a:gridCol>
                <a:gridCol w="124492">
                  <a:extLst>
                    <a:ext uri="{9D8B030D-6E8A-4147-A177-3AD203B41FA5}">
                      <a16:colId xmlns:a16="http://schemas.microsoft.com/office/drawing/2014/main" val="2062038967"/>
                    </a:ext>
                  </a:extLst>
                </a:gridCol>
                <a:gridCol w="334927">
                  <a:extLst>
                    <a:ext uri="{9D8B030D-6E8A-4147-A177-3AD203B41FA5}">
                      <a16:colId xmlns:a16="http://schemas.microsoft.com/office/drawing/2014/main" val="3939102219"/>
                    </a:ext>
                  </a:extLst>
                </a:gridCol>
                <a:gridCol w="401913">
                  <a:extLst>
                    <a:ext uri="{9D8B030D-6E8A-4147-A177-3AD203B41FA5}">
                      <a16:colId xmlns:a16="http://schemas.microsoft.com/office/drawing/2014/main" val="813891624"/>
                    </a:ext>
                  </a:extLst>
                </a:gridCol>
                <a:gridCol w="401913">
                  <a:extLst>
                    <a:ext uri="{9D8B030D-6E8A-4147-A177-3AD203B41FA5}">
                      <a16:colId xmlns:a16="http://schemas.microsoft.com/office/drawing/2014/main" val="1180873298"/>
                    </a:ext>
                  </a:extLst>
                </a:gridCol>
                <a:gridCol w="736840">
                  <a:extLst>
                    <a:ext uri="{9D8B030D-6E8A-4147-A177-3AD203B41FA5}">
                      <a16:colId xmlns:a16="http://schemas.microsoft.com/office/drawing/2014/main" val="1505391910"/>
                    </a:ext>
                  </a:extLst>
                </a:gridCol>
                <a:gridCol w="214353">
                  <a:extLst>
                    <a:ext uri="{9D8B030D-6E8A-4147-A177-3AD203B41FA5}">
                      <a16:colId xmlns:a16="http://schemas.microsoft.com/office/drawing/2014/main" val="2879004516"/>
                    </a:ext>
                  </a:extLst>
                </a:gridCol>
              </a:tblGrid>
              <a:tr h="0">
                <a:tc gridSpan="2">
                  <a:txBody>
                    <a:bodyPr/>
                    <a:lstStyle/>
                    <a:p>
                      <a:pPr marL="0" marR="0" indent="6858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pPr marL="0" marR="0" indent="68580" algn="ctr">
                        <a:spcBef>
                          <a:spcPts val="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dirty="0">
                          <a:effectLst/>
                        </a:rPr>
                        <a:t>   Accounts </a:t>
                      </a:r>
                    </a:p>
                    <a:p>
                      <a:pPr marL="0" marR="0" indent="68580">
                        <a:spcBef>
                          <a:spcPts val="0"/>
                        </a:spcBef>
                        <a:spcAft>
                          <a:spcPts val="0"/>
                        </a:spcAft>
                      </a:pPr>
                      <a:r>
                        <a:rPr lang="en-US" sz="1400" dirty="0">
                          <a:effectLst/>
                        </a:rPr>
                        <a:t>Receivable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gridSpan="6">
                  <a:txBody>
                    <a:bodyPr/>
                    <a:lstStyle/>
                    <a:p>
                      <a:pPr marL="0" marR="0" algn="ctr">
                        <a:spcBef>
                          <a:spcPts val="0"/>
                        </a:spcBef>
                        <a:spcAft>
                          <a:spcPts val="0"/>
                        </a:spcAft>
                      </a:pPr>
                      <a:r>
                        <a:rPr lang="en-US" sz="1400" dirty="0">
                          <a:effectLst/>
                        </a:rPr>
                        <a:t>          Allow. for </a:t>
                      </a:r>
                    </a:p>
                    <a:p>
                      <a:pPr marL="0" marR="0" algn="ctr">
                        <a:spcBef>
                          <a:spcPts val="0"/>
                        </a:spcBef>
                        <a:spcAft>
                          <a:spcPts val="0"/>
                        </a:spcAft>
                      </a:pPr>
                      <a:r>
                        <a:rPr lang="en-US" sz="1400" dirty="0">
                          <a:effectLst/>
                        </a:rPr>
                        <a:t>             </a:t>
                      </a:r>
                      <a:r>
                        <a:rPr lang="en-US" sz="1400" dirty="0" err="1">
                          <a:effectLst/>
                        </a:rPr>
                        <a:t>Uncoll</a:t>
                      </a:r>
                      <a:r>
                        <a:rPr lang="en-US" sz="1400" dirty="0">
                          <a:effectLst/>
                        </a:rPr>
                        <a:t>. Accts.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4">
                  <a:txBody>
                    <a:bodyPr/>
                    <a:lstStyle/>
                    <a:p>
                      <a:pPr marL="0" marR="0">
                        <a:spcBef>
                          <a:spcPts val="0"/>
                        </a:spcBef>
                        <a:spcAft>
                          <a:spcPts val="0"/>
                        </a:spcAft>
                      </a:pPr>
                      <a:r>
                        <a:rPr lang="en-US" sz="1400">
                          <a:effectLst/>
                        </a:rPr>
                        <a:t>    Uncoll.  Accts.</a:t>
                      </a:r>
                    </a:p>
                    <a:p>
                      <a:pPr marL="0" marR="0">
                        <a:spcBef>
                          <a:spcPts val="0"/>
                        </a:spcBef>
                        <a:spcAft>
                          <a:spcPts val="0"/>
                        </a:spcAft>
                      </a:pPr>
                      <a:r>
                        <a:rPr lang="en-US" sz="1400">
                          <a:effectLst/>
                        </a:rPr>
                        <a:t>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91667960"/>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tc gridSpan="2">
                  <a:txBody>
                    <a:bodyPr/>
                    <a:lstStyle/>
                    <a:p>
                      <a:r>
                        <a:rPr lang="en-US" sz="1400">
                          <a:effectLst/>
                        </a:rPr>
                        <a:t>...</a:t>
                      </a:r>
                      <a:endParaRPr lang="en-US"/>
                    </a:p>
                  </a:txBody>
                  <a:tcPr marL="68580" marR="68580" marT="0" marB="0"/>
                </a:tc>
                <a:tc hMerge="1">
                  <a:txBody>
                    <a:bodyPr/>
                    <a:lstStyle/>
                    <a:p>
                      <a:endParaRPr lang="en-US"/>
                    </a:p>
                  </a:txBody>
                  <a:tcPr/>
                </a:tc>
                <a:tc gridSpan="2">
                  <a:txBody>
                    <a:bodyPr/>
                    <a:lstStyle/>
                    <a:p>
                      <a:pPr marL="0" marR="0" indent="68580" algn="ctr">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68580" algn="ctr">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68580" algn="ctr">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2885434856"/>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tc gridSpan="2">
                  <a:txBody>
                    <a:bodyPr/>
                    <a:lstStyle/>
                    <a:p>
                      <a:r>
                        <a:rPr lang="en-US" sz="1400" dirty="0">
                          <a:effectLst/>
                        </a:rPr>
                        <a:t> 75,000</a:t>
                      </a:r>
                      <a:endParaRPr lang="en-US" dirty="0"/>
                    </a:p>
                  </a:txBody>
                  <a:tcPr marL="68580" marR="68580" marT="0" marB="0"/>
                </a:tc>
                <a:tc hMerge="1">
                  <a:txBody>
                    <a:bodyPr/>
                    <a:lstStyle/>
                    <a:p>
                      <a:endParaRPr lang="en-US"/>
                    </a:p>
                  </a:txBody>
                  <a:tcPr/>
                </a:tc>
                <a:tc gridSpan="2">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73025">
                        <a:spcBef>
                          <a:spcPts val="0"/>
                        </a:spcBef>
                        <a:spcAft>
                          <a:spcPts val="0"/>
                        </a:spcAft>
                      </a:pPr>
                      <a:r>
                        <a:rPr lang="en-US" sz="1400">
                          <a:effectLst/>
                        </a:rPr>
                        <a:t>    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spcBef>
                          <a:spcPts val="0"/>
                        </a:spcBef>
                        <a:spcAft>
                          <a:spcPts val="0"/>
                        </a:spcAft>
                      </a:pPr>
                      <a:r>
                        <a:rPr lang="en-US" sz="1400">
                          <a:effectLst/>
                        </a:rPr>
                        <a:t>   3,030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3652353207"/>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tc gridSpan="2">
                  <a:txBody>
                    <a:bodyPr/>
                    <a:lstStyle/>
                    <a:p>
                      <a:r>
                        <a:rPr lang="en-US" sz="1400">
                          <a:effectLst/>
                        </a:rPr>
                        <a:t> </a:t>
                      </a:r>
                      <a:endParaRPr lang="en-US"/>
                    </a:p>
                  </a:txBody>
                  <a:tcPr marL="68580" marR="68580" marT="0" marB="0"/>
                </a:tc>
                <a:tc hMerge="1">
                  <a:txBody>
                    <a:bodyPr/>
                    <a:lstStyle/>
                    <a:p>
                      <a:endParaRPr lang="en-US"/>
                    </a:p>
                  </a:txBody>
                  <a:tcPr/>
                </a:tc>
                <a:tc gridSpan="2">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73025">
                        <a:spcBef>
                          <a:spcPts val="0"/>
                        </a:spcBef>
                        <a:spcAft>
                          <a:spcPts val="0"/>
                        </a:spcAft>
                      </a:pPr>
                      <a:r>
                        <a:rPr lang="en-US" sz="1400" dirty="0">
                          <a:effectLst/>
                        </a:rPr>
                        <a:t> 3,030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1628621236"/>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tc gridSpan="2">
                  <a:txBody>
                    <a:bodyPr/>
                    <a:lstStyle/>
                    <a:p>
                      <a:r>
                        <a:rPr lang="en-US" sz="1400" dirty="0">
                          <a:effectLst/>
                        </a:rPr>
                        <a:t> </a:t>
                      </a:r>
                      <a:endParaRPr lang="en-US" dirty="0"/>
                    </a:p>
                  </a:txBody>
                  <a:tcPr marL="68580" marR="68580" marT="0" marB="0"/>
                </a:tc>
                <a:tc hMerge="1">
                  <a:txBody>
                    <a:bodyPr/>
                    <a:lstStyle/>
                    <a:p>
                      <a:endParaRPr lang="en-US"/>
                    </a:p>
                  </a:txBody>
                  <a:tcPr/>
                </a:tc>
                <a:tc gridSpan="2">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dirty="0">
                          <a:effectLst/>
                        </a:rPr>
                        <a:t>   </a:t>
                      </a:r>
                      <a:r>
                        <a:rPr lang="en-US" sz="1400" b="1" dirty="0">
                          <a:solidFill>
                            <a:schemeClr val="accent1"/>
                          </a:solidFill>
                          <a:effectLst/>
                        </a:rPr>
                        <a:t>3,330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2412370722"/>
                  </a:ext>
                </a:extLst>
              </a:tr>
            </a:tbl>
          </a:graphicData>
        </a:graphic>
      </p:graphicFrame>
      <p:cxnSp>
        <p:nvCxnSpPr>
          <p:cNvPr id="7" name="Straight Connector 6">
            <a:extLst>
              <a:ext uri="{FF2B5EF4-FFF2-40B4-BE49-F238E27FC236}">
                <a16:creationId xmlns:a16="http://schemas.microsoft.com/office/drawing/2014/main" id="{F1FBB3B9-D427-4DFA-B4C7-5CAAE90DB870}"/>
              </a:ext>
            </a:extLst>
          </p:cNvPr>
          <p:cNvCxnSpPr>
            <a:cxnSpLocks/>
          </p:cNvCxnSpPr>
          <p:nvPr/>
        </p:nvCxnSpPr>
        <p:spPr>
          <a:xfrm>
            <a:off x="3328481" y="3429000"/>
            <a:ext cx="121595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44F524F-6E26-40AB-90A8-AF0282BEC535}"/>
              </a:ext>
            </a:extLst>
          </p:cNvPr>
          <p:cNvCxnSpPr>
            <a:cxnSpLocks/>
          </p:cNvCxnSpPr>
          <p:nvPr/>
        </p:nvCxnSpPr>
        <p:spPr>
          <a:xfrm>
            <a:off x="7333034" y="3429000"/>
            <a:ext cx="121595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32D786A-9653-454E-BB89-0CFDE3876DCD}"/>
              </a:ext>
            </a:extLst>
          </p:cNvPr>
          <p:cNvCxnSpPr>
            <a:cxnSpLocks/>
          </p:cNvCxnSpPr>
          <p:nvPr/>
        </p:nvCxnSpPr>
        <p:spPr>
          <a:xfrm>
            <a:off x="5296712" y="3429000"/>
            <a:ext cx="121595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78636FD-684C-4E1E-8778-42DDC68562A4}"/>
              </a:ext>
            </a:extLst>
          </p:cNvPr>
          <p:cNvCxnSpPr>
            <a:cxnSpLocks/>
          </p:cNvCxnSpPr>
          <p:nvPr/>
        </p:nvCxnSpPr>
        <p:spPr>
          <a:xfrm>
            <a:off x="4014284" y="3429000"/>
            <a:ext cx="0" cy="9289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E795CA6-7A2E-4291-904A-FAE0988F39EA}"/>
              </a:ext>
            </a:extLst>
          </p:cNvPr>
          <p:cNvCxnSpPr>
            <a:cxnSpLocks/>
          </p:cNvCxnSpPr>
          <p:nvPr/>
        </p:nvCxnSpPr>
        <p:spPr>
          <a:xfrm>
            <a:off x="7941013" y="3448455"/>
            <a:ext cx="0" cy="9289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8CB66B4-930E-4A2A-9157-FF674F70BF8F}"/>
              </a:ext>
            </a:extLst>
          </p:cNvPr>
          <p:cNvCxnSpPr>
            <a:cxnSpLocks/>
          </p:cNvCxnSpPr>
          <p:nvPr/>
        </p:nvCxnSpPr>
        <p:spPr>
          <a:xfrm>
            <a:off x="5943603" y="3429000"/>
            <a:ext cx="0" cy="9289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0408852-F8FA-4AE2-9D19-CCC69E256B0C}"/>
              </a:ext>
            </a:extLst>
          </p:cNvPr>
          <p:cNvCxnSpPr>
            <a:cxnSpLocks/>
          </p:cNvCxnSpPr>
          <p:nvPr/>
        </p:nvCxnSpPr>
        <p:spPr>
          <a:xfrm>
            <a:off x="5943603" y="3602919"/>
            <a:ext cx="5690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04340A7-B8EF-4B49-9DF5-918FEB0A0688}"/>
              </a:ext>
            </a:extLst>
          </p:cNvPr>
          <p:cNvCxnSpPr>
            <a:cxnSpLocks/>
          </p:cNvCxnSpPr>
          <p:nvPr/>
        </p:nvCxnSpPr>
        <p:spPr>
          <a:xfrm>
            <a:off x="5943603" y="4037421"/>
            <a:ext cx="5690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F335C597-E90C-4AFB-8CF7-577A04E77A94}"/>
              </a:ext>
            </a:extLst>
          </p:cNvPr>
          <p:cNvSpPr/>
          <p:nvPr/>
        </p:nvSpPr>
        <p:spPr>
          <a:xfrm>
            <a:off x="1501352" y="4713210"/>
            <a:ext cx="1601721" cy="369332"/>
          </a:xfrm>
          <a:prstGeom prst="rect">
            <a:avLst/>
          </a:prstGeom>
        </p:spPr>
        <p:txBody>
          <a:bodyPr wrap="none">
            <a:spAutoFit/>
          </a:bodyPr>
          <a:lstStyle/>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Journal entry</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20" name="Table 19">
            <a:extLst>
              <a:ext uri="{FF2B5EF4-FFF2-40B4-BE49-F238E27FC236}">
                <a16:creationId xmlns:a16="http://schemas.microsoft.com/office/drawing/2014/main" id="{162A6E2B-9F08-4237-8153-4CE1092B471C}"/>
              </a:ext>
            </a:extLst>
          </p:cNvPr>
          <p:cNvGraphicFramePr>
            <a:graphicFrameLocks noGrp="1"/>
          </p:cNvGraphicFramePr>
          <p:nvPr>
            <p:extLst>
              <p:ext uri="{D42A27DB-BD31-4B8C-83A1-F6EECF244321}">
                <p14:modId xmlns:p14="http://schemas.microsoft.com/office/powerpoint/2010/main" val="2067471127"/>
              </p:ext>
            </p:extLst>
          </p:nvPr>
        </p:nvGraphicFramePr>
        <p:xfrm>
          <a:off x="3249030" y="5218730"/>
          <a:ext cx="5389145" cy="433578"/>
        </p:xfrm>
        <a:graphic>
          <a:graphicData uri="http://schemas.openxmlformats.org/drawingml/2006/table">
            <a:tbl>
              <a:tblPr firstRow="1" firstCol="1" bandRow="1">
                <a:tableStyleId>{5940675A-B579-460E-94D1-54222C63F5DA}</a:tableStyleId>
              </a:tblPr>
              <a:tblGrid>
                <a:gridCol w="510151">
                  <a:extLst>
                    <a:ext uri="{9D8B030D-6E8A-4147-A177-3AD203B41FA5}">
                      <a16:colId xmlns:a16="http://schemas.microsoft.com/office/drawing/2014/main" val="138369040"/>
                    </a:ext>
                  </a:extLst>
                </a:gridCol>
                <a:gridCol w="3565336">
                  <a:extLst>
                    <a:ext uri="{9D8B030D-6E8A-4147-A177-3AD203B41FA5}">
                      <a16:colId xmlns:a16="http://schemas.microsoft.com/office/drawing/2014/main" val="2788798005"/>
                    </a:ext>
                  </a:extLst>
                </a:gridCol>
                <a:gridCol w="605313">
                  <a:extLst>
                    <a:ext uri="{9D8B030D-6E8A-4147-A177-3AD203B41FA5}">
                      <a16:colId xmlns:a16="http://schemas.microsoft.com/office/drawing/2014/main" val="3045964559"/>
                    </a:ext>
                  </a:extLst>
                </a:gridCol>
                <a:gridCol w="708345">
                  <a:extLst>
                    <a:ext uri="{9D8B030D-6E8A-4147-A177-3AD203B41FA5}">
                      <a16:colId xmlns:a16="http://schemas.microsoft.com/office/drawing/2014/main" val="1874834639"/>
                    </a:ext>
                  </a:extLst>
                </a:gridCol>
              </a:tblGrid>
              <a:tr h="0">
                <a:tc>
                  <a:txBody>
                    <a:bodyPr/>
                    <a:lstStyle/>
                    <a:p>
                      <a:pPr marL="0" marR="0" algn="ctr">
                        <a:lnSpc>
                          <a:spcPct val="107000"/>
                        </a:lnSpc>
                        <a:spcBef>
                          <a:spcPts val="0"/>
                        </a:spcBef>
                        <a:spcAft>
                          <a:spcPts val="0"/>
                        </a:spcAft>
                      </a:pPr>
                      <a:r>
                        <a:rPr lang="en-US" sz="1400">
                          <a:effectLst/>
                        </a:rPr>
                        <a:t>xx</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dirty="0">
                          <a:effectLst/>
                        </a:rPr>
                        <a:t>Uncollectible Accounts Expense</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3,030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2058928364"/>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    Allowance for Uncollectible Accounts</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dirty="0">
                          <a:effectLst/>
                        </a:rPr>
                        <a:t>3,030</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2305261009"/>
                  </a:ext>
                </a:extLst>
              </a:tr>
            </a:tbl>
          </a:graphicData>
        </a:graphic>
      </p:graphicFrame>
    </p:spTree>
    <p:extLst>
      <p:ext uri="{BB962C8B-B14F-4D97-AF65-F5344CB8AC3E}">
        <p14:creationId xmlns:p14="http://schemas.microsoft.com/office/powerpoint/2010/main" val="3309398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61094CC-3BCA-476C-8D8C-FFD5E2042148}"/>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8B8E1B4D-B4A6-417B-A8DA-BECF291F2ADE}"/>
              </a:ext>
            </a:extLst>
          </p:cNvPr>
          <p:cNvSpPr/>
          <p:nvPr/>
        </p:nvSpPr>
        <p:spPr>
          <a:xfrm>
            <a:off x="2567689" y="136525"/>
            <a:ext cx="6725880" cy="523220"/>
          </a:xfrm>
          <a:prstGeom prst="rect">
            <a:avLst/>
          </a:prstGeom>
        </p:spPr>
        <p:txBody>
          <a:bodyPr wrap="non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Estimating:  The Aging Method,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733D2121-A2E0-45AA-9BC1-26FC95B8EE3D}"/>
              </a:ext>
            </a:extLst>
          </p:cNvPr>
          <p:cNvSpPr/>
          <p:nvPr/>
        </p:nvSpPr>
        <p:spPr>
          <a:xfrm>
            <a:off x="309663" y="915279"/>
            <a:ext cx="11420273" cy="1200329"/>
          </a:xfrm>
          <a:prstGeom prst="rect">
            <a:avLst/>
          </a:prstGeom>
        </p:spPr>
        <p:txBody>
          <a:bodyPr wrap="square">
            <a:spAutoFit/>
          </a:bodyPr>
          <a:lstStyle/>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Example #2:  </a:t>
            </a:r>
            <a:r>
              <a:rPr lang="en-US" dirty="0">
                <a:latin typeface="Times" panose="02020603050405020304" pitchFamily="18" charset="0"/>
                <a:ea typeface="MS Mincho" panose="02020609040205080304" pitchFamily="49" charset="-128"/>
                <a:cs typeface="Times New Roman" panose="02020603050405020304" pitchFamily="18" charset="0"/>
              </a:rPr>
              <a:t>The</a:t>
            </a: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allowance account has a $300 </a:t>
            </a:r>
            <a:r>
              <a:rPr lang="en-US" b="1" dirty="0">
                <a:latin typeface="Times" panose="02020603050405020304" pitchFamily="18" charset="0"/>
                <a:ea typeface="MS Mincho" panose="02020609040205080304" pitchFamily="49" charset="-128"/>
                <a:cs typeface="Times New Roman" panose="02020603050405020304" pitchFamily="18" charset="0"/>
              </a:rPr>
              <a:t>debit</a:t>
            </a:r>
            <a:r>
              <a:rPr lang="en-US" dirty="0">
                <a:latin typeface="Times" panose="02020603050405020304" pitchFamily="18" charset="0"/>
                <a:ea typeface="MS Mincho" panose="02020609040205080304" pitchFamily="49" charset="-128"/>
                <a:cs typeface="Times New Roman" panose="02020603050405020304" pitchFamily="18" charset="0"/>
              </a:rPr>
              <a:t> balance at the time.  (This means the prior period estimate was slightly less than actually needed.) Based on the aging schedule, the allowance account should have a credit balance of  $3,330.  Therefore the journal entry should be a $3,630 credit to result in a balance of $3,330.</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29A933E0-D9FC-46C1-837E-5A657EF120E0}"/>
              </a:ext>
            </a:extLst>
          </p:cNvPr>
          <p:cNvGraphicFramePr>
            <a:graphicFrameLocks noGrp="1"/>
          </p:cNvGraphicFramePr>
          <p:nvPr>
            <p:extLst>
              <p:ext uri="{D42A27DB-BD31-4B8C-83A1-F6EECF244321}">
                <p14:modId xmlns:p14="http://schemas.microsoft.com/office/powerpoint/2010/main" val="531524531"/>
              </p:ext>
            </p:extLst>
          </p:nvPr>
        </p:nvGraphicFramePr>
        <p:xfrm>
          <a:off x="1741252" y="2294414"/>
          <a:ext cx="7407436" cy="1280160"/>
        </p:xfrm>
        <a:graphic>
          <a:graphicData uri="http://schemas.openxmlformats.org/drawingml/2006/table">
            <a:tbl>
              <a:tblPr firstRow="1" firstCol="1" bandRow="1">
                <a:tableStyleId>{2D5ABB26-0587-4C30-8999-92F81FD0307C}</a:tableStyleId>
              </a:tblPr>
              <a:tblGrid>
                <a:gridCol w="1332688">
                  <a:extLst>
                    <a:ext uri="{9D8B030D-6E8A-4147-A177-3AD203B41FA5}">
                      <a16:colId xmlns:a16="http://schemas.microsoft.com/office/drawing/2014/main" val="2121867284"/>
                    </a:ext>
                  </a:extLst>
                </a:gridCol>
                <a:gridCol w="288239">
                  <a:extLst>
                    <a:ext uri="{9D8B030D-6E8A-4147-A177-3AD203B41FA5}">
                      <a16:colId xmlns:a16="http://schemas.microsoft.com/office/drawing/2014/main" val="4070452037"/>
                    </a:ext>
                  </a:extLst>
                </a:gridCol>
                <a:gridCol w="752621">
                  <a:extLst>
                    <a:ext uri="{9D8B030D-6E8A-4147-A177-3AD203B41FA5}">
                      <a16:colId xmlns:a16="http://schemas.microsoft.com/office/drawing/2014/main" val="3422922944"/>
                    </a:ext>
                  </a:extLst>
                </a:gridCol>
                <a:gridCol w="293660">
                  <a:extLst>
                    <a:ext uri="{9D8B030D-6E8A-4147-A177-3AD203B41FA5}">
                      <a16:colId xmlns:a16="http://schemas.microsoft.com/office/drawing/2014/main" val="3786460165"/>
                    </a:ext>
                  </a:extLst>
                </a:gridCol>
                <a:gridCol w="132127">
                  <a:extLst>
                    <a:ext uri="{9D8B030D-6E8A-4147-A177-3AD203B41FA5}">
                      <a16:colId xmlns:a16="http://schemas.microsoft.com/office/drawing/2014/main" val="4791853"/>
                    </a:ext>
                  </a:extLst>
                </a:gridCol>
                <a:gridCol w="639839">
                  <a:extLst>
                    <a:ext uri="{9D8B030D-6E8A-4147-A177-3AD203B41FA5}">
                      <a16:colId xmlns:a16="http://schemas.microsoft.com/office/drawing/2014/main" val="1555470898"/>
                    </a:ext>
                  </a:extLst>
                </a:gridCol>
                <a:gridCol w="689605">
                  <a:extLst>
                    <a:ext uri="{9D8B030D-6E8A-4147-A177-3AD203B41FA5}">
                      <a16:colId xmlns:a16="http://schemas.microsoft.com/office/drawing/2014/main" val="2557150625"/>
                    </a:ext>
                  </a:extLst>
                </a:gridCol>
                <a:gridCol w="699874">
                  <a:extLst>
                    <a:ext uri="{9D8B030D-6E8A-4147-A177-3AD203B41FA5}">
                      <a16:colId xmlns:a16="http://schemas.microsoft.com/office/drawing/2014/main" val="641701823"/>
                    </a:ext>
                  </a:extLst>
                </a:gridCol>
                <a:gridCol w="228544">
                  <a:extLst>
                    <a:ext uri="{9D8B030D-6E8A-4147-A177-3AD203B41FA5}">
                      <a16:colId xmlns:a16="http://schemas.microsoft.com/office/drawing/2014/main" val="333179845"/>
                    </a:ext>
                  </a:extLst>
                </a:gridCol>
                <a:gridCol w="132127">
                  <a:extLst>
                    <a:ext uri="{9D8B030D-6E8A-4147-A177-3AD203B41FA5}">
                      <a16:colId xmlns:a16="http://schemas.microsoft.com/office/drawing/2014/main" val="2881288000"/>
                    </a:ext>
                  </a:extLst>
                </a:gridCol>
                <a:gridCol w="355467">
                  <a:extLst>
                    <a:ext uri="{9D8B030D-6E8A-4147-A177-3AD203B41FA5}">
                      <a16:colId xmlns:a16="http://schemas.microsoft.com/office/drawing/2014/main" val="36997675"/>
                    </a:ext>
                  </a:extLst>
                </a:gridCol>
                <a:gridCol w="426560">
                  <a:extLst>
                    <a:ext uri="{9D8B030D-6E8A-4147-A177-3AD203B41FA5}">
                      <a16:colId xmlns:a16="http://schemas.microsoft.com/office/drawing/2014/main" val="677856601"/>
                    </a:ext>
                  </a:extLst>
                </a:gridCol>
                <a:gridCol w="426560">
                  <a:extLst>
                    <a:ext uri="{9D8B030D-6E8A-4147-A177-3AD203B41FA5}">
                      <a16:colId xmlns:a16="http://schemas.microsoft.com/office/drawing/2014/main" val="4262737801"/>
                    </a:ext>
                  </a:extLst>
                </a:gridCol>
                <a:gridCol w="782027">
                  <a:extLst>
                    <a:ext uri="{9D8B030D-6E8A-4147-A177-3AD203B41FA5}">
                      <a16:colId xmlns:a16="http://schemas.microsoft.com/office/drawing/2014/main" val="1390526961"/>
                    </a:ext>
                  </a:extLst>
                </a:gridCol>
                <a:gridCol w="227498">
                  <a:extLst>
                    <a:ext uri="{9D8B030D-6E8A-4147-A177-3AD203B41FA5}">
                      <a16:colId xmlns:a16="http://schemas.microsoft.com/office/drawing/2014/main" val="1215934103"/>
                    </a:ext>
                  </a:extLst>
                </a:gridCol>
              </a:tblGrid>
              <a:tr h="0">
                <a:tc gridSpan="2">
                  <a:txBody>
                    <a:bodyPr/>
                    <a:lstStyle/>
                    <a:p>
                      <a:pPr marL="0" marR="0" indent="6858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pPr marL="0" marR="0" indent="68580" algn="ct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dirty="0">
                          <a:effectLst/>
                        </a:rPr>
                        <a:t> Accounts Receivable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gridSpan="6">
                  <a:txBody>
                    <a:bodyPr/>
                    <a:lstStyle/>
                    <a:p>
                      <a:pPr marL="0" marR="0" algn="ctr">
                        <a:spcBef>
                          <a:spcPts val="0"/>
                        </a:spcBef>
                        <a:spcAft>
                          <a:spcPts val="0"/>
                        </a:spcAft>
                      </a:pPr>
                      <a:r>
                        <a:rPr lang="en-US" sz="1400" dirty="0">
                          <a:effectLst/>
                        </a:rPr>
                        <a:t>        Allow. for </a:t>
                      </a:r>
                    </a:p>
                    <a:p>
                      <a:pPr marL="0" marR="0" algn="ctr">
                        <a:spcBef>
                          <a:spcPts val="0"/>
                        </a:spcBef>
                        <a:spcAft>
                          <a:spcPts val="0"/>
                        </a:spcAft>
                      </a:pPr>
                      <a:r>
                        <a:rPr lang="en-US" sz="1400" dirty="0">
                          <a:effectLst/>
                        </a:rPr>
                        <a:t>           </a:t>
                      </a:r>
                      <a:r>
                        <a:rPr lang="en-US" sz="1400" dirty="0" err="1">
                          <a:effectLst/>
                        </a:rPr>
                        <a:t>Uncoll</a:t>
                      </a:r>
                      <a:r>
                        <a:rPr lang="en-US" sz="1400" dirty="0">
                          <a:effectLst/>
                        </a:rPr>
                        <a:t>. Accts.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4">
                  <a:txBody>
                    <a:bodyPr/>
                    <a:lstStyle/>
                    <a:p>
                      <a:pPr marL="0" marR="0">
                        <a:spcBef>
                          <a:spcPts val="0"/>
                        </a:spcBef>
                        <a:spcAft>
                          <a:spcPts val="0"/>
                        </a:spcAft>
                      </a:pPr>
                      <a:r>
                        <a:rPr lang="en-US" sz="1400" dirty="0">
                          <a:effectLst/>
                        </a:rPr>
                        <a:t>       </a:t>
                      </a:r>
                      <a:r>
                        <a:rPr lang="en-US" sz="1400" dirty="0" err="1">
                          <a:effectLst/>
                        </a:rPr>
                        <a:t>Uncoll</a:t>
                      </a:r>
                      <a:r>
                        <a:rPr lang="en-US" sz="1400" dirty="0">
                          <a:effectLst/>
                        </a:rPr>
                        <a:t>.  Accts.</a:t>
                      </a:r>
                    </a:p>
                    <a:p>
                      <a:pPr marL="0" marR="0">
                        <a:spcBef>
                          <a:spcPts val="0"/>
                        </a:spcBef>
                        <a:spcAft>
                          <a:spcPts val="0"/>
                        </a:spcAft>
                      </a:pPr>
                      <a:r>
                        <a:rPr lang="en-US" sz="1400" dirty="0">
                          <a:effectLst/>
                        </a:rPr>
                        <a:t>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31715839"/>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tc gridSpan="2">
                  <a:txBody>
                    <a:bodyPr/>
                    <a:lstStyle/>
                    <a:p>
                      <a:r>
                        <a:rPr lang="en-US" sz="1400">
                          <a:effectLst/>
                        </a:rPr>
                        <a:t>...</a:t>
                      </a:r>
                      <a:endParaRPr lang="en-US"/>
                    </a:p>
                  </a:txBody>
                  <a:tcPr marL="68580" marR="68580" marT="0" marB="0"/>
                </a:tc>
                <a:tc hMerge="1">
                  <a:txBody>
                    <a:bodyPr/>
                    <a:lstStyle/>
                    <a:p>
                      <a:endParaRPr lang="en-US"/>
                    </a:p>
                  </a:txBody>
                  <a:tcPr/>
                </a:tc>
                <a:tc gridSpan="2">
                  <a:txBody>
                    <a:bodyPr/>
                    <a:lstStyle/>
                    <a:p>
                      <a:pPr marL="0" marR="0" indent="68580" algn="ctr">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68580" algn="ctr">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68580" algn="ctr">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1975913021"/>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tc gridSpan="2">
                  <a:txBody>
                    <a:bodyPr/>
                    <a:lstStyle/>
                    <a:p>
                      <a:r>
                        <a:rPr lang="en-US" sz="1400">
                          <a:effectLst/>
                        </a:rPr>
                        <a:t> 35,000</a:t>
                      </a:r>
                      <a:endParaRPr lang="en-US"/>
                    </a:p>
                  </a:txBody>
                  <a:tcPr marL="68580" marR="68580" marT="0" marB="0"/>
                </a:tc>
                <a:tc hMerge="1">
                  <a:txBody>
                    <a:bodyPr/>
                    <a:lstStyle/>
                    <a:p>
                      <a:endParaRPr lang="en-US"/>
                    </a:p>
                  </a:txBody>
                  <a:tcPr/>
                </a:tc>
                <a:tc gridSpan="2">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68580">
                        <a:spcBef>
                          <a:spcPts val="0"/>
                        </a:spcBef>
                        <a:spcAft>
                          <a:spcPts val="0"/>
                        </a:spcAft>
                      </a:pPr>
                      <a:r>
                        <a:rPr lang="en-US" sz="1400">
                          <a:effectLst/>
                        </a:rPr>
                        <a:t>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73025">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spcBef>
                          <a:spcPts val="0"/>
                        </a:spcBef>
                        <a:spcAft>
                          <a:spcPts val="0"/>
                        </a:spcAft>
                      </a:pPr>
                      <a:r>
                        <a:rPr lang="en-US" sz="1400">
                          <a:effectLst/>
                        </a:rPr>
                        <a:t>   3,630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2054595479"/>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tc gridSpan="2">
                  <a:txBody>
                    <a:bodyPr/>
                    <a:lstStyle/>
                    <a:p>
                      <a:r>
                        <a:rPr lang="en-US" sz="1400">
                          <a:effectLst/>
                        </a:rPr>
                        <a:t> </a:t>
                      </a:r>
                      <a:endParaRPr lang="en-US"/>
                    </a:p>
                  </a:txBody>
                  <a:tcPr marL="68580" marR="68580" marT="0" marB="0"/>
                </a:tc>
                <a:tc hMerge="1">
                  <a:txBody>
                    <a:bodyPr/>
                    <a:lstStyle/>
                    <a:p>
                      <a:endParaRPr lang="en-US"/>
                    </a:p>
                  </a:txBody>
                  <a:tcPr/>
                </a:tc>
                <a:tc gridSpan="2">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73025">
                        <a:spcBef>
                          <a:spcPts val="0"/>
                        </a:spcBef>
                        <a:spcAft>
                          <a:spcPts val="0"/>
                        </a:spcAft>
                      </a:pPr>
                      <a:r>
                        <a:rPr lang="en-US" sz="1400" dirty="0">
                          <a:effectLst/>
                        </a:rPr>
                        <a:t> 3,630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3017184054"/>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tc gridSpan="2">
                  <a:txBody>
                    <a:bodyPr/>
                    <a:lstStyle/>
                    <a:p>
                      <a:r>
                        <a:rPr lang="en-US" sz="1400" dirty="0">
                          <a:effectLst/>
                        </a:rPr>
                        <a:t> </a:t>
                      </a:r>
                      <a:endParaRPr lang="en-US" dirty="0"/>
                    </a:p>
                  </a:txBody>
                  <a:tcPr marL="68580" marR="68580" marT="0" marB="0"/>
                </a:tc>
                <a:tc hMerge="1">
                  <a:txBody>
                    <a:bodyPr/>
                    <a:lstStyle/>
                    <a:p>
                      <a:endParaRPr lang="en-US"/>
                    </a:p>
                  </a:txBody>
                  <a:tcPr/>
                </a:tc>
                <a:tc gridSpan="2">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b="1" dirty="0">
                          <a:solidFill>
                            <a:schemeClr val="accent1"/>
                          </a:solidFill>
                          <a:effectLst/>
                        </a:rPr>
                        <a:t>   3,330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3207919279"/>
                  </a:ext>
                </a:extLst>
              </a:tr>
            </a:tbl>
          </a:graphicData>
        </a:graphic>
      </p:graphicFrame>
      <p:cxnSp>
        <p:nvCxnSpPr>
          <p:cNvPr id="6" name="Straight Connector 5">
            <a:extLst>
              <a:ext uri="{FF2B5EF4-FFF2-40B4-BE49-F238E27FC236}">
                <a16:creationId xmlns:a16="http://schemas.microsoft.com/office/drawing/2014/main" id="{031CBDDE-57D2-4206-BDE6-474C31A9E454}"/>
              </a:ext>
            </a:extLst>
          </p:cNvPr>
          <p:cNvCxnSpPr>
            <a:cxnSpLocks/>
          </p:cNvCxnSpPr>
          <p:nvPr/>
        </p:nvCxnSpPr>
        <p:spPr>
          <a:xfrm>
            <a:off x="3250660" y="2718881"/>
            <a:ext cx="121595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A10E1502-67C2-4B25-93F9-95C2E9044FBA}"/>
              </a:ext>
            </a:extLst>
          </p:cNvPr>
          <p:cNvCxnSpPr>
            <a:cxnSpLocks/>
          </p:cNvCxnSpPr>
          <p:nvPr/>
        </p:nvCxnSpPr>
        <p:spPr>
          <a:xfrm>
            <a:off x="5290226" y="2720502"/>
            <a:ext cx="121595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853B0C5-2A7B-431C-AE49-4C8632FD8E5D}"/>
              </a:ext>
            </a:extLst>
          </p:cNvPr>
          <p:cNvCxnSpPr>
            <a:cxnSpLocks/>
          </p:cNvCxnSpPr>
          <p:nvPr/>
        </p:nvCxnSpPr>
        <p:spPr>
          <a:xfrm>
            <a:off x="7465979" y="2718881"/>
            <a:ext cx="121595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FEA29F2-7313-47EB-84C5-248893A42B42}"/>
              </a:ext>
            </a:extLst>
          </p:cNvPr>
          <p:cNvCxnSpPr>
            <a:cxnSpLocks/>
          </p:cNvCxnSpPr>
          <p:nvPr/>
        </p:nvCxnSpPr>
        <p:spPr>
          <a:xfrm>
            <a:off x="3878097" y="2718881"/>
            <a:ext cx="0" cy="9289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B2A8E34-544A-402C-B25B-A9C4C077C159}"/>
              </a:ext>
            </a:extLst>
          </p:cNvPr>
          <p:cNvCxnSpPr>
            <a:cxnSpLocks/>
          </p:cNvCxnSpPr>
          <p:nvPr/>
        </p:nvCxnSpPr>
        <p:spPr>
          <a:xfrm>
            <a:off x="8114488" y="2725363"/>
            <a:ext cx="0" cy="9289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19619A2-D3C8-475A-ADFF-E05A299E9CF9}"/>
              </a:ext>
            </a:extLst>
          </p:cNvPr>
          <p:cNvCxnSpPr>
            <a:cxnSpLocks/>
          </p:cNvCxnSpPr>
          <p:nvPr/>
        </p:nvCxnSpPr>
        <p:spPr>
          <a:xfrm>
            <a:off x="5941980" y="2718881"/>
            <a:ext cx="0" cy="9289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0A560B4-FF64-4E90-9D8D-23270F8C2291}"/>
              </a:ext>
            </a:extLst>
          </p:cNvPr>
          <p:cNvCxnSpPr>
            <a:cxnSpLocks/>
          </p:cNvCxnSpPr>
          <p:nvPr/>
        </p:nvCxnSpPr>
        <p:spPr>
          <a:xfrm>
            <a:off x="5290226" y="2970621"/>
            <a:ext cx="65175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5EEBCE5-E73B-4BA4-A849-548FB129526A}"/>
              </a:ext>
            </a:extLst>
          </p:cNvPr>
          <p:cNvCxnSpPr>
            <a:cxnSpLocks/>
          </p:cNvCxnSpPr>
          <p:nvPr/>
        </p:nvCxnSpPr>
        <p:spPr>
          <a:xfrm>
            <a:off x="5941980" y="3340272"/>
            <a:ext cx="5690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AED96B27-B16C-448E-8074-2C13269EA69F}"/>
              </a:ext>
            </a:extLst>
          </p:cNvPr>
          <p:cNvSpPr/>
          <p:nvPr/>
        </p:nvSpPr>
        <p:spPr>
          <a:xfrm>
            <a:off x="1648939" y="4149007"/>
            <a:ext cx="1601721" cy="369332"/>
          </a:xfrm>
          <a:prstGeom prst="rect">
            <a:avLst/>
          </a:prstGeom>
        </p:spPr>
        <p:txBody>
          <a:bodyPr wrap="none">
            <a:spAutoFit/>
          </a:bodyPr>
          <a:lstStyle/>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Journal entry</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16" name="Table 15">
            <a:extLst>
              <a:ext uri="{FF2B5EF4-FFF2-40B4-BE49-F238E27FC236}">
                <a16:creationId xmlns:a16="http://schemas.microsoft.com/office/drawing/2014/main" id="{3C2614D9-5E9D-4ED5-8D9D-6CF6B32E17A9}"/>
              </a:ext>
            </a:extLst>
          </p:cNvPr>
          <p:cNvGraphicFramePr>
            <a:graphicFrameLocks noGrp="1"/>
          </p:cNvGraphicFramePr>
          <p:nvPr>
            <p:extLst>
              <p:ext uri="{D42A27DB-BD31-4B8C-83A1-F6EECF244321}">
                <p14:modId xmlns:p14="http://schemas.microsoft.com/office/powerpoint/2010/main" val="258255622"/>
              </p:ext>
            </p:extLst>
          </p:nvPr>
        </p:nvGraphicFramePr>
        <p:xfrm>
          <a:off x="3629218" y="4770511"/>
          <a:ext cx="5194590" cy="650367"/>
        </p:xfrm>
        <a:graphic>
          <a:graphicData uri="http://schemas.openxmlformats.org/drawingml/2006/table">
            <a:tbl>
              <a:tblPr firstRow="1" firstCol="1" bandRow="1">
                <a:tableStyleId>{5940675A-B579-460E-94D1-54222C63F5DA}</a:tableStyleId>
              </a:tblPr>
              <a:tblGrid>
                <a:gridCol w="491734">
                  <a:extLst>
                    <a:ext uri="{9D8B030D-6E8A-4147-A177-3AD203B41FA5}">
                      <a16:colId xmlns:a16="http://schemas.microsoft.com/office/drawing/2014/main" val="39398027"/>
                    </a:ext>
                  </a:extLst>
                </a:gridCol>
                <a:gridCol w="3436623">
                  <a:extLst>
                    <a:ext uri="{9D8B030D-6E8A-4147-A177-3AD203B41FA5}">
                      <a16:colId xmlns:a16="http://schemas.microsoft.com/office/drawing/2014/main" val="2781321648"/>
                    </a:ext>
                  </a:extLst>
                </a:gridCol>
                <a:gridCol w="583460">
                  <a:extLst>
                    <a:ext uri="{9D8B030D-6E8A-4147-A177-3AD203B41FA5}">
                      <a16:colId xmlns:a16="http://schemas.microsoft.com/office/drawing/2014/main" val="3432955986"/>
                    </a:ext>
                  </a:extLst>
                </a:gridCol>
                <a:gridCol w="682773">
                  <a:extLst>
                    <a:ext uri="{9D8B030D-6E8A-4147-A177-3AD203B41FA5}">
                      <a16:colId xmlns:a16="http://schemas.microsoft.com/office/drawing/2014/main" val="583718471"/>
                    </a:ext>
                  </a:extLst>
                </a:gridCol>
              </a:tblGrid>
              <a:tr h="0">
                <a:tc>
                  <a:txBody>
                    <a:bodyPr/>
                    <a:lstStyle/>
                    <a:p>
                      <a:pPr marL="0" marR="0" algn="ctr">
                        <a:lnSpc>
                          <a:spcPct val="107000"/>
                        </a:lnSpc>
                        <a:spcBef>
                          <a:spcPts val="0"/>
                        </a:spcBef>
                        <a:spcAft>
                          <a:spcPts val="0"/>
                        </a:spcAft>
                      </a:pPr>
                      <a:r>
                        <a:rPr lang="en-US" sz="1400">
                          <a:effectLst/>
                        </a:rPr>
                        <a:t>xx</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Uncollectible Accounts Expense</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3,630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3822893889"/>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dirty="0">
                          <a:effectLst/>
                        </a:rPr>
                        <a:t>    Allowance for Uncollectible Accounts</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3,630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3474055611"/>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dirty="0">
                          <a:effectLst/>
                        </a:rPr>
                        <a:t> </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3736755570"/>
                  </a:ext>
                </a:extLst>
              </a:tr>
            </a:tbl>
          </a:graphicData>
        </a:graphic>
      </p:graphicFrame>
    </p:spTree>
    <p:extLst>
      <p:ext uri="{BB962C8B-B14F-4D97-AF65-F5344CB8AC3E}">
        <p14:creationId xmlns:p14="http://schemas.microsoft.com/office/powerpoint/2010/main" val="2856598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9C390A4-22DB-4507-AB2B-5D89D9C85B56}"/>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68BD7FA9-576A-433F-9C5A-AD9B0656212B}"/>
              </a:ext>
            </a:extLst>
          </p:cNvPr>
          <p:cNvSpPr/>
          <p:nvPr/>
        </p:nvSpPr>
        <p:spPr>
          <a:xfrm>
            <a:off x="2184801" y="228760"/>
            <a:ext cx="7822398" cy="523220"/>
          </a:xfrm>
          <a:prstGeom prst="rect">
            <a:avLst/>
          </a:prstGeom>
        </p:spPr>
        <p:txBody>
          <a:bodyPr wrap="non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The Matching Principle and Accounts Receivable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1E621681-EF7F-4D28-A8F7-9073370C1721}"/>
              </a:ext>
            </a:extLst>
          </p:cNvPr>
          <p:cNvSpPr/>
          <p:nvPr/>
        </p:nvSpPr>
        <p:spPr>
          <a:xfrm>
            <a:off x="1282430" y="1183600"/>
            <a:ext cx="9474740" cy="5355312"/>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The matching principle</a:t>
            </a:r>
            <a:r>
              <a:rPr lang="en-US" dirty="0">
                <a:latin typeface="Times" panose="02020603050405020304" pitchFamily="18" charset="0"/>
                <a:ea typeface="MS Mincho" panose="02020609040205080304" pitchFamily="49" charset="-128"/>
                <a:cs typeface="Times New Roman" panose="02020603050405020304" pitchFamily="18" charset="0"/>
              </a:rPr>
              <a:t>: In our prior discussions we learned that the matching principle is the GAAP rule for when to record expenses.  This rule says an expense must be recorded in (“matched against”) the revenues that it helped to create.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Applied to accounts receivable: </a:t>
            </a:r>
            <a:r>
              <a:rPr lang="en-US" dirty="0">
                <a:latin typeface="Times" panose="02020603050405020304" pitchFamily="18" charset="0"/>
                <a:ea typeface="MS Mincho" panose="02020609040205080304" pitchFamily="49" charset="-128"/>
                <a:cs typeface="Times New Roman" panose="02020603050405020304" pitchFamily="18" charset="0"/>
              </a:rPr>
              <a:t>By recording the estimated uncollectible accounts at the end of an accounting period, an expense is recorded that is matched against that period’s revenue.  The expense is related to that period’s revenue because the expense is the result of granting credit for sales revenue in that period.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Note</a:t>
            </a:r>
            <a:r>
              <a:rPr lang="en-US" dirty="0">
                <a:latin typeface="Times" panose="02020603050405020304" pitchFamily="18" charset="0"/>
                <a:ea typeface="MS Mincho" panose="02020609040205080304" pitchFamily="49" charset="-128"/>
                <a:cs typeface="Times New Roman" panose="02020603050405020304" pitchFamily="18" charset="0"/>
              </a:rPr>
              <a:t>: Notice that the expense only occurs at the end of a period by recording the uncollectible estimate.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An expense does not occur when a particular receivable is written off.  A write-off simply identifies a particular receivable as uncollectible. A write-off does not create an expense and does not affect net realizable value.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213208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529BB09-226F-4244-95DF-D0DF9C40B0CB}"/>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C4CABD95-18EE-48F7-825D-5D0FC5B3A72C}"/>
              </a:ext>
            </a:extLst>
          </p:cNvPr>
          <p:cNvSpPr/>
          <p:nvPr/>
        </p:nvSpPr>
        <p:spPr>
          <a:xfrm>
            <a:off x="3544692" y="136525"/>
            <a:ext cx="5102615"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The Percentage of Sales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7618570C-DB65-4308-A207-2E3A34D14177}"/>
              </a:ext>
            </a:extLst>
          </p:cNvPr>
          <p:cNvSpPr/>
          <p:nvPr/>
        </p:nvSpPr>
        <p:spPr>
          <a:xfrm>
            <a:off x="998705" y="1164051"/>
            <a:ext cx="10194588" cy="2585323"/>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An alternative accounts receivable value calculation is called the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percentage of sales method</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The percentage of sales method calculates uncollectible receivables as a percentage of sales.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Example</a:t>
            </a: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Based on past experience, Our Company estimates that uncollectible receivables will average about 2% of net sales.  Net sales in the current accounting period were $135,000.  Therefore estimated uncollectible accounts are:  $135,00 X .02 = $2,700.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12261072-BF1D-4F88-9292-0CFECB4C2633}"/>
              </a:ext>
            </a:extLst>
          </p:cNvPr>
          <p:cNvGraphicFramePr>
            <a:graphicFrameLocks noGrp="1"/>
          </p:cNvGraphicFramePr>
          <p:nvPr>
            <p:extLst>
              <p:ext uri="{D42A27DB-BD31-4B8C-83A1-F6EECF244321}">
                <p14:modId xmlns:p14="http://schemas.microsoft.com/office/powerpoint/2010/main" val="2317260809"/>
              </p:ext>
            </p:extLst>
          </p:nvPr>
        </p:nvGraphicFramePr>
        <p:xfrm>
          <a:off x="4038600" y="4619284"/>
          <a:ext cx="4813300" cy="433578"/>
        </p:xfrm>
        <a:graphic>
          <a:graphicData uri="http://schemas.openxmlformats.org/drawingml/2006/table">
            <a:tbl>
              <a:tblPr firstRow="1" firstCol="1" bandRow="1">
                <a:tableStyleId>{5940675A-B579-460E-94D1-54222C63F5DA}</a:tableStyleId>
              </a:tblPr>
              <a:tblGrid>
                <a:gridCol w="452755">
                  <a:extLst>
                    <a:ext uri="{9D8B030D-6E8A-4147-A177-3AD203B41FA5}">
                      <a16:colId xmlns:a16="http://schemas.microsoft.com/office/drawing/2014/main" val="3600194168"/>
                    </a:ext>
                  </a:extLst>
                </a:gridCol>
                <a:gridCol w="3164205">
                  <a:extLst>
                    <a:ext uri="{9D8B030D-6E8A-4147-A177-3AD203B41FA5}">
                      <a16:colId xmlns:a16="http://schemas.microsoft.com/office/drawing/2014/main" val="3969745792"/>
                    </a:ext>
                  </a:extLst>
                </a:gridCol>
                <a:gridCol w="567690">
                  <a:extLst>
                    <a:ext uri="{9D8B030D-6E8A-4147-A177-3AD203B41FA5}">
                      <a16:colId xmlns:a16="http://schemas.microsoft.com/office/drawing/2014/main" val="1305885541"/>
                    </a:ext>
                  </a:extLst>
                </a:gridCol>
                <a:gridCol w="628650">
                  <a:extLst>
                    <a:ext uri="{9D8B030D-6E8A-4147-A177-3AD203B41FA5}">
                      <a16:colId xmlns:a16="http://schemas.microsoft.com/office/drawing/2014/main" val="1318657043"/>
                    </a:ext>
                  </a:extLst>
                </a:gridCol>
              </a:tblGrid>
              <a:tr h="0">
                <a:tc>
                  <a:txBody>
                    <a:bodyPr/>
                    <a:lstStyle/>
                    <a:p>
                      <a:pPr marL="0" marR="0" algn="ctr">
                        <a:lnSpc>
                          <a:spcPct val="107000"/>
                        </a:lnSpc>
                        <a:spcBef>
                          <a:spcPts val="0"/>
                        </a:spcBef>
                        <a:spcAft>
                          <a:spcPts val="0"/>
                        </a:spcAft>
                      </a:pPr>
                      <a:r>
                        <a:rPr lang="en-US" sz="1400">
                          <a:effectLst/>
                        </a:rPr>
                        <a:t>xx</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dirty="0">
                          <a:effectLst/>
                        </a:rPr>
                        <a:t>Uncollectible Accounts Expense</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2,700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3124461036"/>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    Allowance for Uncollectible Accounts</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dirty="0">
                          <a:effectLst/>
                        </a:rPr>
                        <a:t>2,700</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585691730"/>
                  </a:ext>
                </a:extLst>
              </a:tr>
            </a:tbl>
          </a:graphicData>
        </a:graphic>
      </p:graphicFrame>
      <p:sp>
        <p:nvSpPr>
          <p:cNvPr id="6" name="Rectangle 5">
            <a:extLst>
              <a:ext uri="{FF2B5EF4-FFF2-40B4-BE49-F238E27FC236}">
                <a16:creationId xmlns:a16="http://schemas.microsoft.com/office/drawing/2014/main" id="{9CAD75B3-F983-47F9-AB29-1ECA2068522E}"/>
              </a:ext>
            </a:extLst>
          </p:cNvPr>
          <p:cNvSpPr/>
          <p:nvPr/>
        </p:nvSpPr>
        <p:spPr>
          <a:xfrm>
            <a:off x="1802909" y="4249952"/>
            <a:ext cx="1601721" cy="369332"/>
          </a:xfrm>
          <a:prstGeom prst="rect">
            <a:avLst/>
          </a:prstGeom>
        </p:spPr>
        <p:txBody>
          <a:bodyPr wrap="none">
            <a:spAutoFit/>
          </a:bodyPr>
          <a:lstStyle/>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Journal entry</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107479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631AFF7-C3CD-43E1-AFFB-B78F71D3E2BF}"/>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141573F3-8314-4863-A8D9-4616EACACE65}"/>
              </a:ext>
            </a:extLst>
          </p:cNvPr>
          <p:cNvSpPr/>
          <p:nvPr/>
        </p:nvSpPr>
        <p:spPr>
          <a:xfrm>
            <a:off x="2619702" y="316308"/>
            <a:ext cx="6800196"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The Percentage of Sales Method,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ABEAA93B-1382-4B59-866A-12EDDBC00179}"/>
              </a:ext>
            </a:extLst>
          </p:cNvPr>
          <p:cNvSpPr/>
          <p:nvPr/>
        </p:nvSpPr>
        <p:spPr>
          <a:xfrm>
            <a:off x="1352146" y="1563843"/>
            <a:ext cx="9144000" cy="4247317"/>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Unlike the aging method, a balance in the allowance account is not considered.  This is because accounts receivable have not been analyzed, so there is no specific uncollectible target balance for the allowance account.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The percentage in the calculation can be adjusted as necessary.</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This method is easier than the aging method, but less accurate because receivables are not </a:t>
            </a:r>
          </a:p>
          <a:p>
            <a:r>
              <a:rPr lang="en-US" dirty="0">
                <a:latin typeface="Times" panose="02020603050405020304" pitchFamily="18" charset="0"/>
                <a:ea typeface="MS Mincho" panose="02020609040205080304" pitchFamily="49" charset="-128"/>
                <a:cs typeface="Times New Roman" panose="02020603050405020304" pitchFamily="18" charset="0"/>
              </a:rPr>
              <a:t>   analyzed.  Percentage of sales method focuses more on expense (matching principle) and less</a:t>
            </a:r>
          </a:p>
          <a:p>
            <a:r>
              <a:rPr lang="en-US" dirty="0">
                <a:latin typeface="Times" panose="02020603050405020304" pitchFamily="18" charset="0"/>
                <a:ea typeface="MS Mincho" panose="02020609040205080304" pitchFamily="49" charset="-128"/>
                <a:cs typeface="Times New Roman" panose="02020603050405020304" pitchFamily="18" charset="0"/>
              </a:rPr>
              <a:t>   on valuation.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If there are significant cash sales, this amount should be subtracted before completing the</a:t>
            </a:r>
          </a:p>
          <a:p>
            <a:r>
              <a:rPr lang="en-US" dirty="0">
                <a:latin typeface="Times" panose="02020603050405020304" pitchFamily="18" charset="0"/>
                <a:ea typeface="MS Mincho" panose="02020609040205080304" pitchFamily="49" charset="-128"/>
                <a:cs typeface="Times New Roman" panose="02020603050405020304" pitchFamily="18" charset="0"/>
              </a:rPr>
              <a:t>  calculation.  Uncollectible accounts only happen with credit sales.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663032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0DDED62-E76C-4304-A9F7-5688846D95D1}"/>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E959F236-0C96-4BCA-8DAE-BB777D4092A9}"/>
              </a:ext>
            </a:extLst>
          </p:cNvPr>
          <p:cNvSpPr/>
          <p:nvPr/>
        </p:nvSpPr>
        <p:spPr>
          <a:xfrm>
            <a:off x="4107378" y="277397"/>
            <a:ext cx="3977244"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Recoveries of Write-Offs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EC276E53-99F8-4796-B417-B024180A7CCE}"/>
              </a:ext>
            </a:extLst>
          </p:cNvPr>
          <p:cNvSpPr/>
          <p:nvPr/>
        </p:nvSpPr>
        <p:spPr>
          <a:xfrm>
            <a:off x="583660" y="996369"/>
            <a:ext cx="10447506" cy="2862322"/>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Occasionally an account receivable may be written off as uncollectible and later the customer makes a full or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partial payment.  The write-off is said to be fully or partially “recovered”.  The procedure for this is:</a:t>
            </a: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1) Reverse the write-off for the amount collected.  2) Record the collection.</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a:t>
            </a:r>
            <a:r>
              <a:rPr lang="en-US" b="1" dirty="0">
                <a:latin typeface="Times" panose="02020603050405020304" pitchFamily="18" charset="0"/>
                <a:ea typeface="MS Mincho" panose="02020609040205080304" pitchFamily="49" charset="-128"/>
                <a:cs typeface="Times New Roman" panose="02020603050405020304" pitchFamily="18" charset="0"/>
              </a:rPr>
              <a:t>Example</a:t>
            </a: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Last month Our Company recorded a write-off of $450 for customer Jones.   This month Our Company receives $200 from Jones.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Initial write off: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145D950D-821B-4A8A-9F6B-693DF25161BE}"/>
              </a:ext>
            </a:extLst>
          </p:cNvPr>
          <p:cNvGraphicFramePr>
            <a:graphicFrameLocks noGrp="1"/>
          </p:cNvGraphicFramePr>
          <p:nvPr>
            <p:extLst>
              <p:ext uri="{D42A27DB-BD31-4B8C-83A1-F6EECF244321}">
                <p14:modId xmlns:p14="http://schemas.microsoft.com/office/powerpoint/2010/main" val="344134380"/>
              </p:ext>
            </p:extLst>
          </p:nvPr>
        </p:nvGraphicFramePr>
        <p:xfrm>
          <a:off x="3655695" y="3429000"/>
          <a:ext cx="4880610" cy="433578"/>
        </p:xfrm>
        <a:graphic>
          <a:graphicData uri="http://schemas.openxmlformats.org/drawingml/2006/table">
            <a:tbl>
              <a:tblPr firstRow="1" firstCol="1" bandRow="1">
                <a:tableStyleId>{5940675A-B579-460E-94D1-54222C63F5DA}</a:tableStyleId>
              </a:tblPr>
              <a:tblGrid>
                <a:gridCol w="452755">
                  <a:extLst>
                    <a:ext uri="{9D8B030D-6E8A-4147-A177-3AD203B41FA5}">
                      <a16:colId xmlns:a16="http://schemas.microsoft.com/office/drawing/2014/main" val="3476169521"/>
                    </a:ext>
                  </a:extLst>
                </a:gridCol>
                <a:gridCol w="3261995">
                  <a:extLst>
                    <a:ext uri="{9D8B030D-6E8A-4147-A177-3AD203B41FA5}">
                      <a16:colId xmlns:a16="http://schemas.microsoft.com/office/drawing/2014/main" val="3239843862"/>
                    </a:ext>
                  </a:extLst>
                </a:gridCol>
                <a:gridCol w="537210">
                  <a:extLst>
                    <a:ext uri="{9D8B030D-6E8A-4147-A177-3AD203B41FA5}">
                      <a16:colId xmlns:a16="http://schemas.microsoft.com/office/drawing/2014/main" val="2323440636"/>
                    </a:ext>
                  </a:extLst>
                </a:gridCol>
                <a:gridCol w="628650">
                  <a:extLst>
                    <a:ext uri="{9D8B030D-6E8A-4147-A177-3AD203B41FA5}">
                      <a16:colId xmlns:a16="http://schemas.microsoft.com/office/drawing/2014/main" val="1945121156"/>
                    </a:ext>
                  </a:extLst>
                </a:gridCol>
              </a:tblGrid>
              <a:tr h="0">
                <a:tc>
                  <a:txBody>
                    <a:bodyPr/>
                    <a:lstStyle/>
                    <a:p>
                      <a:pPr marL="0" marR="0" algn="ctr">
                        <a:lnSpc>
                          <a:spcPct val="107000"/>
                        </a:lnSpc>
                        <a:spcBef>
                          <a:spcPts val="0"/>
                        </a:spcBef>
                        <a:spcAft>
                          <a:spcPts val="0"/>
                        </a:spcAft>
                      </a:pPr>
                      <a:r>
                        <a:rPr lang="en-US" sz="1400">
                          <a:effectLst/>
                        </a:rPr>
                        <a:t>xx</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176530">
                        <a:lnSpc>
                          <a:spcPct val="107000"/>
                        </a:lnSpc>
                        <a:spcBef>
                          <a:spcPts val="0"/>
                        </a:spcBef>
                        <a:spcAft>
                          <a:spcPts val="800"/>
                        </a:spcAft>
                      </a:pPr>
                      <a:r>
                        <a:rPr lang="en-US" sz="1400" dirty="0">
                          <a:effectLst/>
                        </a:rPr>
                        <a:t>Allowance for Uncollectible Accounts</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450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947184863"/>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176530">
                        <a:lnSpc>
                          <a:spcPct val="107000"/>
                        </a:lnSpc>
                        <a:spcBef>
                          <a:spcPts val="0"/>
                        </a:spcBef>
                        <a:spcAft>
                          <a:spcPts val="800"/>
                        </a:spcAft>
                      </a:pPr>
                      <a:r>
                        <a:rPr lang="en-US" sz="1400">
                          <a:effectLst/>
                        </a:rPr>
                        <a:t>       Accounts Receivable, Jones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dirty="0">
                          <a:effectLst/>
                        </a:rPr>
                        <a:t>450</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1117701605"/>
                  </a:ext>
                </a:extLst>
              </a:tr>
            </a:tbl>
          </a:graphicData>
        </a:graphic>
      </p:graphicFrame>
      <p:sp>
        <p:nvSpPr>
          <p:cNvPr id="8" name="Rectangle 7">
            <a:extLst>
              <a:ext uri="{FF2B5EF4-FFF2-40B4-BE49-F238E27FC236}">
                <a16:creationId xmlns:a16="http://schemas.microsoft.com/office/drawing/2014/main" id="{652417BE-E90D-45A6-B4F0-823003A6DB06}"/>
              </a:ext>
            </a:extLst>
          </p:cNvPr>
          <p:cNvSpPr/>
          <p:nvPr/>
        </p:nvSpPr>
        <p:spPr>
          <a:xfrm>
            <a:off x="583660" y="4482737"/>
            <a:ext cx="1056700" cy="369332"/>
          </a:xfrm>
          <a:prstGeom prst="rect">
            <a:avLst/>
          </a:prstGeom>
        </p:spPr>
        <p:txBody>
          <a:bodyPr wrap="non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Reversal: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12" name="Table 11">
            <a:extLst>
              <a:ext uri="{FF2B5EF4-FFF2-40B4-BE49-F238E27FC236}">
                <a16:creationId xmlns:a16="http://schemas.microsoft.com/office/drawing/2014/main" id="{88DAFF7E-0B46-4940-B157-423C4BEFE766}"/>
              </a:ext>
            </a:extLst>
          </p:cNvPr>
          <p:cNvGraphicFramePr>
            <a:graphicFrameLocks noGrp="1"/>
          </p:cNvGraphicFramePr>
          <p:nvPr>
            <p:extLst>
              <p:ext uri="{D42A27DB-BD31-4B8C-83A1-F6EECF244321}">
                <p14:modId xmlns:p14="http://schemas.microsoft.com/office/powerpoint/2010/main" val="1417872627"/>
              </p:ext>
            </p:extLst>
          </p:nvPr>
        </p:nvGraphicFramePr>
        <p:xfrm>
          <a:off x="3655695" y="4541960"/>
          <a:ext cx="4880610" cy="433578"/>
        </p:xfrm>
        <a:graphic>
          <a:graphicData uri="http://schemas.openxmlformats.org/drawingml/2006/table">
            <a:tbl>
              <a:tblPr firstRow="1" firstCol="1" bandRow="1">
                <a:tableStyleId>{5940675A-B579-460E-94D1-54222C63F5DA}</a:tableStyleId>
              </a:tblPr>
              <a:tblGrid>
                <a:gridCol w="452755">
                  <a:extLst>
                    <a:ext uri="{9D8B030D-6E8A-4147-A177-3AD203B41FA5}">
                      <a16:colId xmlns:a16="http://schemas.microsoft.com/office/drawing/2014/main" val="457607416"/>
                    </a:ext>
                  </a:extLst>
                </a:gridCol>
                <a:gridCol w="3261995">
                  <a:extLst>
                    <a:ext uri="{9D8B030D-6E8A-4147-A177-3AD203B41FA5}">
                      <a16:colId xmlns:a16="http://schemas.microsoft.com/office/drawing/2014/main" val="3806394422"/>
                    </a:ext>
                  </a:extLst>
                </a:gridCol>
                <a:gridCol w="537210">
                  <a:extLst>
                    <a:ext uri="{9D8B030D-6E8A-4147-A177-3AD203B41FA5}">
                      <a16:colId xmlns:a16="http://schemas.microsoft.com/office/drawing/2014/main" val="2480694365"/>
                    </a:ext>
                  </a:extLst>
                </a:gridCol>
                <a:gridCol w="628650">
                  <a:extLst>
                    <a:ext uri="{9D8B030D-6E8A-4147-A177-3AD203B41FA5}">
                      <a16:colId xmlns:a16="http://schemas.microsoft.com/office/drawing/2014/main" val="462402113"/>
                    </a:ext>
                  </a:extLst>
                </a:gridCol>
              </a:tblGrid>
              <a:tr h="0">
                <a:tc>
                  <a:txBody>
                    <a:bodyPr/>
                    <a:lstStyle/>
                    <a:p>
                      <a:pPr marL="0" marR="0" algn="ctr">
                        <a:lnSpc>
                          <a:spcPct val="107000"/>
                        </a:lnSpc>
                        <a:spcBef>
                          <a:spcPts val="0"/>
                        </a:spcBef>
                        <a:spcAft>
                          <a:spcPts val="0"/>
                        </a:spcAft>
                      </a:pPr>
                      <a:r>
                        <a:rPr lang="en-US" sz="1400">
                          <a:effectLst/>
                        </a:rPr>
                        <a:t>xx</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Accounts Receivable, Jones</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200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440552142"/>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       Allowance for Uncollectible Accounts</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dirty="0">
                          <a:effectLst/>
                        </a:rPr>
                        <a:t>200</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2549878925"/>
                  </a:ext>
                </a:extLst>
              </a:tr>
            </a:tbl>
          </a:graphicData>
        </a:graphic>
      </p:graphicFrame>
      <p:sp>
        <p:nvSpPr>
          <p:cNvPr id="13" name="Rectangle 12">
            <a:extLst>
              <a:ext uri="{FF2B5EF4-FFF2-40B4-BE49-F238E27FC236}">
                <a16:creationId xmlns:a16="http://schemas.microsoft.com/office/drawing/2014/main" id="{2754400D-6681-474F-9ECD-474BE6961A1E}"/>
              </a:ext>
            </a:extLst>
          </p:cNvPr>
          <p:cNvSpPr/>
          <p:nvPr/>
        </p:nvSpPr>
        <p:spPr>
          <a:xfrm>
            <a:off x="583660" y="5538854"/>
            <a:ext cx="1210588" cy="369332"/>
          </a:xfrm>
          <a:prstGeom prst="rect">
            <a:avLst/>
          </a:prstGeom>
        </p:spPr>
        <p:txBody>
          <a:bodyPr wrap="non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Collection: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14" name="Table 13">
            <a:extLst>
              <a:ext uri="{FF2B5EF4-FFF2-40B4-BE49-F238E27FC236}">
                <a16:creationId xmlns:a16="http://schemas.microsoft.com/office/drawing/2014/main" id="{6C272365-413C-4D0A-BBE4-ECF653960D02}"/>
              </a:ext>
            </a:extLst>
          </p:cNvPr>
          <p:cNvGraphicFramePr>
            <a:graphicFrameLocks noGrp="1"/>
          </p:cNvGraphicFramePr>
          <p:nvPr>
            <p:extLst>
              <p:ext uri="{D42A27DB-BD31-4B8C-83A1-F6EECF244321}">
                <p14:modId xmlns:p14="http://schemas.microsoft.com/office/powerpoint/2010/main" val="2722921077"/>
              </p:ext>
            </p:extLst>
          </p:nvPr>
        </p:nvGraphicFramePr>
        <p:xfrm>
          <a:off x="3655695" y="5506731"/>
          <a:ext cx="4880610" cy="433578"/>
        </p:xfrm>
        <a:graphic>
          <a:graphicData uri="http://schemas.openxmlformats.org/drawingml/2006/table">
            <a:tbl>
              <a:tblPr firstRow="1" firstCol="1" bandRow="1">
                <a:tableStyleId>{5940675A-B579-460E-94D1-54222C63F5DA}</a:tableStyleId>
              </a:tblPr>
              <a:tblGrid>
                <a:gridCol w="452755">
                  <a:extLst>
                    <a:ext uri="{9D8B030D-6E8A-4147-A177-3AD203B41FA5}">
                      <a16:colId xmlns:a16="http://schemas.microsoft.com/office/drawing/2014/main" val="3016365388"/>
                    </a:ext>
                  </a:extLst>
                </a:gridCol>
                <a:gridCol w="3261995">
                  <a:extLst>
                    <a:ext uri="{9D8B030D-6E8A-4147-A177-3AD203B41FA5}">
                      <a16:colId xmlns:a16="http://schemas.microsoft.com/office/drawing/2014/main" val="3168816940"/>
                    </a:ext>
                  </a:extLst>
                </a:gridCol>
                <a:gridCol w="537210">
                  <a:extLst>
                    <a:ext uri="{9D8B030D-6E8A-4147-A177-3AD203B41FA5}">
                      <a16:colId xmlns:a16="http://schemas.microsoft.com/office/drawing/2014/main" val="3290415974"/>
                    </a:ext>
                  </a:extLst>
                </a:gridCol>
                <a:gridCol w="628650">
                  <a:extLst>
                    <a:ext uri="{9D8B030D-6E8A-4147-A177-3AD203B41FA5}">
                      <a16:colId xmlns:a16="http://schemas.microsoft.com/office/drawing/2014/main" val="2924925088"/>
                    </a:ext>
                  </a:extLst>
                </a:gridCol>
              </a:tblGrid>
              <a:tr h="0">
                <a:tc>
                  <a:txBody>
                    <a:bodyPr/>
                    <a:lstStyle/>
                    <a:p>
                      <a:pPr marL="0" marR="0" algn="ctr">
                        <a:lnSpc>
                          <a:spcPct val="107000"/>
                        </a:lnSpc>
                        <a:spcBef>
                          <a:spcPts val="0"/>
                        </a:spcBef>
                        <a:spcAft>
                          <a:spcPts val="0"/>
                        </a:spcAft>
                      </a:pPr>
                      <a:r>
                        <a:rPr lang="en-US" sz="1400">
                          <a:effectLst/>
                        </a:rPr>
                        <a:t>xx</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Cash</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200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3287018872"/>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       Accounts Receivable, Jones</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dirty="0">
                          <a:effectLst/>
                        </a:rPr>
                        <a:t>200</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3377786482"/>
                  </a:ext>
                </a:extLst>
              </a:tr>
            </a:tbl>
          </a:graphicData>
        </a:graphic>
      </p:graphicFrame>
    </p:spTree>
    <p:extLst>
      <p:ext uri="{BB962C8B-B14F-4D97-AF65-F5344CB8AC3E}">
        <p14:creationId xmlns:p14="http://schemas.microsoft.com/office/powerpoint/2010/main" val="3337744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F966C74-49E3-483F-97A7-FE6C075EE877}"/>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1BF8FE06-6BA5-434D-800A-4C51EBBB1C6E}"/>
              </a:ext>
            </a:extLst>
          </p:cNvPr>
          <p:cNvSpPr/>
          <p:nvPr/>
        </p:nvSpPr>
        <p:spPr>
          <a:xfrm>
            <a:off x="5179666" y="136525"/>
            <a:ext cx="1680268"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Factoring</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3368EA60-D28A-4674-B621-AF87152499C6}"/>
              </a:ext>
            </a:extLst>
          </p:cNvPr>
          <p:cNvSpPr/>
          <p:nvPr/>
        </p:nvSpPr>
        <p:spPr>
          <a:xfrm>
            <a:off x="1155970" y="1068306"/>
            <a:ext cx="9727660" cy="5078313"/>
          </a:xfrm>
          <a:prstGeom prst="rect">
            <a:avLst/>
          </a:prstGeom>
        </p:spPr>
        <p:txBody>
          <a:bodyPr wrap="square">
            <a:spAutoFit/>
          </a:bodyPr>
          <a:lstStyle/>
          <a:p>
            <a:pPr marL="174625" indent="-174625"/>
            <a:r>
              <a:rPr lang="en-US" dirty="0">
                <a:latin typeface="Times" panose="02020603050405020304" pitchFamily="18" charset="0"/>
                <a:ea typeface="MS Mincho" panose="02020609040205080304" pitchFamily="49" charset="-128"/>
                <a:cs typeface="Times New Roman" panose="02020603050405020304" pitchFamily="18" charset="0"/>
              </a:rPr>
              <a:t>• So far in our discussion of accounts receivable, we have seen that a seller either collects accounts receivable or writes off accounts receivable.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4625" marR="0" indent="-174625">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4625" marR="0" indent="-174625">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4625" marR="0" indent="-174625">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However, a third possibility exists.  This is called “factoring”.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Factoring</a:t>
            </a:r>
            <a:r>
              <a:rPr lang="en-US" dirty="0">
                <a:latin typeface="Times" panose="02020603050405020304" pitchFamily="18" charset="0"/>
                <a:ea typeface="MS Mincho" panose="02020609040205080304" pitchFamily="49" charset="-128"/>
                <a:cs typeface="Times New Roman" panose="02020603050405020304" pitchFamily="18" charset="0"/>
              </a:rPr>
              <a:t> means selling accounts receivable.  The party who buys accounts receivable is called a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factor</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4625" marR="0" indent="-174625">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4625" marR="0" indent="-174625">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4625" marR="0" indent="-174625">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Factoring usually occurs when a company needs cash quickly and does not want to wait to collect receivables.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4625" marR="0" indent="-174625">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4625" marR="0" indent="-174625">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In a common transaction, a factor will charge a 1- 5% factoring fee for receivables.  Additionally, the factor may hold back 20 – 30% for possible uncollectible receivables, until actual collection.  Uncollectible receivables may be returned.  Factoring arrangements vary by age, type, and quality of receivables, trade practice, and other considerations.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717489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4524184-1F58-4F4D-B494-44135A364214}"/>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E1C48748-58CE-426F-91BA-0C5227AA8E0A}"/>
              </a:ext>
            </a:extLst>
          </p:cNvPr>
          <p:cNvSpPr/>
          <p:nvPr/>
        </p:nvSpPr>
        <p:spPr>
          <a:xfrm>
            <a:off x="3008707" y="326036"/>
            <a:ext cx="6583149"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Internal Control for Accounts Receivable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8877AD3D-4768-496E-BC21-F6767432E98D}"/>
              </a:ext>
            </a:extLst>
          </p:cNvPr>
          <p:cNvSpPr/>
          <p:nvPr/>
        </p:nvSpPr>
        <p:spPr>
          <a:xfrm>
            <a:off x="609791" y="1555036"/>
            <a:ext cx="11380979" cy="4801314"/>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Accounts receivable are a source of near-term cash.  Therefore, good internal control for accounts receivable is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important.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Common accounts receivable fraud involves stealing payments by various means and either recording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receivables as uncollectible or using parts of later payments from other customers to cover the theft of the first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customer’s payment.  Also fake receivables may be created or old receivables increased.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These frauds can be detected by:  1) Excessive account receivable write-offs or the necessity of continually increasing estimate percentages,  2) An increasing average age of receivables in an aging schedule,  3) The accounts receivable subsidiary ledger does not agree with the controlling account,  4) Customer complaints.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610149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4AB9BBA-3445-48E7-8686-83FCA60CC020}"/>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6D25FEF5-D669-464A-AB16-7901498E76E7}"/>
              </a:ext>
            </a:extLst>
          </p:cNvPr>
          <p:cNvSpPr/>
          <p:nvPr/>
        </p:nvSpPr>
        <p:spPr>
          <a:xfrm>
            <a:off x="2000520" y="277398"/>
            <a:ext cx="8190960"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Internal Control for Accounts Receivable,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D13A5826-6AAA-4E81-9EA5-048A93F39E2E}"/>
              </a:ext>
            </a:extLst>
          </p:cNvPr>
          <p:cNvSpPr/>
          <p:nvPr/>
        </p:nvSpPr>
        <p:spPr>
          <a:xfrm>
            <a:off x="758756" y="1177827"/>
            <a:ext cx="11858017" cy="4801314"/>
          </a:xfrm>
          <a:prstGeom prst="rect">
            <a:avLst/>
          </a:prstGeom>
        </p:spPr>
        <p:txBody>
          <a:bodyPr wrap="square">
            <a:spAutoFit/>
          </a:bodyPr>
          <a:lstStyle/>
          <a:p>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The following procedures create good internal control for accounts receivable: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1) Separation of duties: Billing, collection, deposit, and credit authorization functions should never be mixed with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accounting functions or access to accounting records.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2) Opening mail duties: These should be carefully controlled, preferably by having at least two employees open</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mail, with one recording the amounts,  using “deposit only” endorsement stamps, and rotating mailroom duties.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3) Use electronic payment systems so customers do not pay by check.</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4) Refunds and write-offs: These must be approved by the sales manager, billing manager, or owner.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5) Encourage credit card sales.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6) Lock box systems: A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lock box system</a:t>
            </a:r>
            <a:r>
              <a:rPr lang="en-US" dirty="0">
                <a:latin typeface="Times" panose="02020603050405020304" pitchFamily="18" charset="0"/>
                <a:ea typeface="MS Mincho" panose="02020609040205080304" pitchFamily="49" charset="-128"/>
                <a:cs typeface="Times New Roman" panose="02020603050405020304" pitchFamily="18" charset="0"/>
              </a:rPr>
              <a:t> is a bank collection service.  Customer checks are sent to a bank for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collection and recording.</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499478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2021FE8-2075-452A-B6BC-7D4E077625EB}"/>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FA049791-EF96-405D-B735-B4A46BA496BA}"/>
              </a:ext>
            </a:extLst>
          </p:cNvPr>
          <p:cNvSpPr/>
          <p:nvPr/>
        </p:nvSpPr>
        <p:spPr>
          <a:xfrm>
            <a:off x="4703631" y="228759"/>
            <a:ext cx="2784738"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Notes Receivable</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3A5813EF-B399-4AFB-89A2-8B47632DD73B}"/>
              </a:ext>
            </a:extLst>
          </p:cNvPr>
          <p:cNvSpPr/>
          <p:nvPr/>
        </p:nvSpPr>
        <p:spPr>
          <a:xfrm>
            <a:off x="865762" y="1437862"/>
            <a:ext cx="11011710" cy="4801314"/>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In accounting and finance a “note” means a written promise to pay money.  A note usually is the result of a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loan, making a sale, or a customer substituting a note for an unpaid account receivable.  A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note receivable</a:t>
            </a: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refers to a note that belongs to the party that will receive payment.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algn="ct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 particular feature of notes is that they require the payment of interest (except in extremely rare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financial conditions).  Interest can be calculated in many ways.   The most common calculations are “simple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interest” and “compound interest”.  Here, we will use simple interest calculations on notes receivable.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Simple interest</a:t>
            </a:r>
            <a:r>
              <a:rPr lang="en-US" dirty="0">
                <a:latin typeface="Times" panose="02020603050405020304" pitchFamily="18" charset="0"/>
                <a:ea typeface="MS Mincho" panose="02020609040205080304" pitchFamily="49" charset="-128"/>
                <a:cs typeface="Times New Roman" panose="02020603050405020304" pitchFamily="18" charset="0"/>
              </a:rPr>
              <a:t>” means calculating interest </a:t>
            </a:r>
            <a:r>
              <a:rPr lang="en-US" b="1" dirty="0">
                <a:latin typeface="Times" panose="02020603050405020304" pitchFamily="18" charset="0"/>
                <a:ea typeface="MS Mincho" panose="02020609040205080304" pitchFamily="49" charset="-128"/>
                <a:cs typeface="Times New Roman" panose="02020603050405020304" pitchFamily="18" charset="0"/>
              </a:rPr>
              <a:t>only</a:t>
            </a:r>
            <a:r>
              <a:rPr lang="en-US" dirty="0">
                <a:latin typeface="Times" panose="02020603050405020304" pitchFamily="18" charset="0"/>
                <a:ea typeface="MS Mincho" panose="02020609040205080304" pitchFamily="49" charset="-128"/>
                <a:cs typeface="Times New Roman" panose="02020603050405020304" pitchFamily="18" charset="0"/>
              </a:rPr>
              <a:t> on the amount of the note principal.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Principal</a:t>
            </a:r>
            <a:r>
              <a:rPr lang="en-US" dirty="0">
                <a:latin typeface="Times" panose="02020603050405020304" pitchFamily="18" charset="0"/>
                <a:ea typeface="MS Mincho" panose="02020609040205080304" pitchFamily="49" charset="-128"/>
                <a:cs typeface="Times New Roman" panose="02020603050405020304" pitchFamily="18" charset="0"/>
              </a:rPr>
              <a:t>” is the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amount of a note; for example, the amount borrowed.  It does not include any prior interest.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713953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CC4A-4AB1-4EE6-B618-9A3741AB6F85}"/>
              </a:ext>
            </a:extLst>
          </p:cNvPr>
          <p:cNvSpPr>
            <a:spLocks noGrp="1"/>
          </p:cNvSpPr>
          <p:nvPr>
            <p:ph type="title"/>
          </p:nvPr>
        </p:nvSpPr>
        <p:spPr>
          <a:xfrm>
            <a:off x="702734" y="2371725"/>
            <a:ext cx="10515600" cy="1325563"/>
          </a:xfrm>
        </p:spPr>
        <p:txBody>
          <a:bodyPr/>
          <a:lstStyle/>
          <a:p>
            <a:pPr algn="ctr"/>
            <a:r>
              <a:rPr lang="en-US" b="1" dirty="0"/>
              <a:t>Learning Goal 17</a:t>
            </a:r>
            <a:br>
              <a:rPr lang="en-US" dirty="0"/>
            </a:br>
            <a:endParaRPr lang="en-US" dirty="0"/>
          </a:p>
        </p:txBody>
      </p:sp>
      <p:sp>
        <p:nvSpPr>
          <p:cNvPr id="3" name="Footer Placeholder 2">
            <a:extLst>
              <a:ext uri="{FF2B5EF4-FFF2-40B4-BE49-F238E27FC236}">
                <a16:creationId xmlns:a16="http://schemas.microsoft.com/office/drawing/2014/main" id="{7E66E48D-56E4-4459-B870-B64EE8AEDE8A}"/>
              </a:ext>
            </a:extLst>
          </p:cNvPr>
          <p:cNvSpPr>
            <a:spLocks noGrp="1"/>
          </p:cNvSpPr>
          <p:nvPr>
            <p:ph type="ftr" sz="quarter" idx="11"/>
          </p:nvPr>
        </p:nvSpPr>
        <p:spPr/>
        <p:txBody>
          <a:bodyPr/>
          <a:lstStyle/>
          <a:p>
            <a:r>
              <a:rPr lang="en-US" dirty="0"/>
              <a:t>© Copyright 2018 Worthy and James Publishing</a:t>
            </a:r>
          </a:p>
        </p:txBody>
      </p:sp>
    </p:spTree>
    <p:extLst>
      <p:ext uri="{BB962C8B-B14F-4D97-AF65-F5344CB8AC3E}">
        <p14:creationId xmlns:p14="http://schemas.microsoft.com/office/powerpoint/2010/main" val="1137850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F0D1A16-C7CA-4BC0-9C19-716C6B549C8A}"/>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CCB8E7C1-DE08-42BB-9E08-E4860E1E64E5}"/>
              </a:ext>
            </a:extLst>
          </p:cNvPr>
          <p:cNvSpPr/>
          <p:nvPr/>
        </p:nvSpPr>
        <p:spPr>
          <a:xfrm>
            <a:off x="2897881" y="136525"/>
            <a:ext cx="6396238"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Example: Simple vs. Compound Interest</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7D14271A-8F86-4D76-9E24-D9D908E52094}"/>
              </a:ext>
            </a:extLst>
          </p:cNvPr>
          <p:cNvSpPr/>
          <p:nvPr/>
        </p:nvSpPr>
        <p:spPr>
          <a:xfrm>
            <a:off x="1179478" y="1408598"/>
            <a:ext cx="9756843" cy="646331"/>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The following example compares the calculations and the interest earned on simple and compound interest.  Assume that the note principal is $10,000 and the interest rate is 10% per period.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8C1BE793-3F76-4641-8BF6-9F2EC7F158A0}"/>
              </a:ext>
            </a:extLst>
          </p:cNvPr>
          <p:cNvGraphicFramePr>
            <a:graphicFrameLocks noGrp="1"/>
          </p:cNvGraphicFramePr>
          <p:nvPr>
            <p:extLst>
              <p:ext uri="{D42A27DB-BD31-4B8C-83A1-F6EECF244321}">
                <p14:modId xmlns:p14="http://schemas.microsoft.com/office/powerpoint/2010/main" val="3808985162"/>
              </p:ext>
            </p:extLst>
          </p:nvPr>
        </p:nvGraphicFramePr>
        <p:xfrm>
          <a:off x="2952750" y="3178334"/>
          <a:ext cx="6286500" cy="1706880"/>
        </p:xfrm>
        <a:graphic>
          <a:graphicData uri="http://schemas.openxmlformats.org/drawingml/2006/table">
            <a:tbl>
              <a:tblPr firstRow="1" firstCol="1" bandRow="1">
                <a:tableStyleId>{5940675A-B579-460E-94D1-54222C63F5DA}</a:tableStyleId>
              </a:tblPr>
              <a:tblGrid>
                <a:gridCol w="628650">
                  <a:extLst>
                    <a:ext uri="{9D8B030D-6E8A-4147-A177-3AD203B41FA5}">
                      <a16:colId xmlns:a16="http://schemas.microsoft.com/office/drawing/2014/main" val="1741159829"/>
                    </a:ext>
                  </a:extLst>
                </a:gridCol>
                <a:gridCol w="1954530">
                  <a:extLst>
                    <a:ext uri="{9D8B030D-6E8A-4147-A177-3AD203B41FA5}">
                      <a16:colId xmlns:a16="http://schemas.microsoft.com/office/drawing/2014/main" val="326628589"/>
                    </a:ext>
                  </a:extLst>
                </a:gridCol>
                <a:gridCol w="904875">
                  <a:extLst>
                    <a:ext uri="{9D8B030D-6E8A-4147-A177-3AD203B41FA5}">
                      <a16:colId xmlns:a16="http://schemas.microsoft.com/office/drawing/2014/main" val="3652810171"/>
                    </a:ext>
                  </a:extLst>
                </a:gridCol>
                <a:gridCol w="1892300">
                  <a:extLst>
                    <a:ext uri="{9D8B030D-6E8A-4147-A177-3AD203B41FA5}">
                      <a16:colId xmlns:a16="http://schemas.microsoft.com/office/drawing/2014/main" val="3062123022"/>
                    </a:ext>
                  </a:extLst>
                </a:gridCol>
                <a:gridCol w="906145">
                  <a:extLst>
                    <a:ext uri="{9D8B030D-6E8A-4147-A177-3AD203B41FA5}">
                      <a16:colId xmlns:a16="http://schemas.microsoft.com/office/drawing/2014/main" val="2088708093"/>
                    </a:ext>
                  </a:extLst>
                </a:gridCol>
              </a:tblGrid>
              <a:tr h="0">
                <a:tc>
                  <a:txBody>
                    <a:bodyPr/>
                    <a:lstStyle/>
                    <a:p>
                      <a:pPr marL="0" marR="0" algn="ctr">
                        <a:spcBef>
                          <a:spcPts val="0"/>
                        </a:spcBef>
                        <a:spcAft>
                          <a:spcPts val="0"/>
                        </a:spcAft>
                      </a:pPr>
                      <a:r>
                        <a:rPr lang="en-US" sz="1400" b="1">
                          <a:effectLst/>
                        </a:rPr>
                        <a:t>Period</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b="1">
                          <a:effectLst/>
                        </a:rPr>
                        <a:t>Simple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ctr">
                        <a:spcBef>
                          <a:spcPts val="0"/>
                        </a:spcBef>
                        <a:spcAft>
                          <a:spcPts val="0"/>
                        </a:spcAft>
                      </a:pPr>
                      <a:r>
                        <a:rPr lang="en-US" sz="1400" b="1" dirty="0">
                          <a:effectLst/>
                        </a:rPr>
                        <a:t>Compound</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176823676"/>
                  </a:ext>
                </a:extLst>
              </a:tr>
              <a:tr h="0">
                <a:tc>
                  <a:txBody>
                    <a:bodyPr/>
                    <a:lstStyle/>
                    <a:p>
                      <a:pPr marL="0" marR="0" algn="ctr">
                        <a:spcBef>
                          <a:spcPts val="600"/>
                        </a:spcBef>
                        <a:spcAft>
                          <a:spcPts val="60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1400">
                          <a:effectLst/>
                        </a:rPr>
                        <a:t>Calculation</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1400">
                          <a:effectLst/>
                        </a:rPr>
                        <a:t>$ Interest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1400">
                          <a:effectLst/>
                        </a:rPr>
                        <a:t>Calculation</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1400">
                          <a:effectLst/>
                        </a:rPr>
                        <a:t>$ Interest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828026202"/>
                  </a:ext>
                </a:extLst>
              </a:tr>
              <a:tr h="0">
                <a:tc>
                  <a:txBody>
                    <a:bodyPr/>
                    <a:lstStyle/>
                    <a:p>
                      <a:pPr marL="0" marR="0" algn="ctr">
                        <a:spcBef>
                          <a:spcPts val="0"/>
                        </a:spcBef>
                        <a:spcAft>
                          <a:spcPts val="0"/>
                        </a:spcAft>
                      </a:pPr>
                      <a:r>
                        <a:rPr lang="en-US" sz="1400">
                          <a:effectLst/>
                        </a:rPr>
                        <a:t>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$10,000 X .10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$10,000 X .10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19478603"/>
                  </a:ext>
                </a:extLst>
              </a:tr>
              <a:tr h="0">
                <a:tc>
                  <a:txBody>
                    <a:bodyPr/>
                    <a:lstStyle/>
                    <a:p>
                      <a:pPr marL="0" marR="0" algn="ctr">
                        <a:spcBef>
                          <a:spcPts val="0"/>
                        </a:spcBef>
                        <a:spcAft>
                          <a:spcPts val="0"/>
                        </a:spcAft>
                      </a:pPr>
                      <a:r>
                        <a:rPr lang="en-US" sz="1400">
                          <a:effectLst/>
                        </a:rPr>
                        <a:t>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$10,000 X .10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$11,000 X .10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$1,100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845106240"/>
                  </a:ext>
                </a:extLst>
              </a:tr>
              <a:tr h="0">
                <a:tc>
                  <a:txBody>
                    <a:bodyPr/>
                    <a:lstStyle/>
                    <a:p>
                      <a:pPr marL="0" marR="0" algn="ctr">
                        <a:spcBef>
                          <a:spcPts val="0"/>
                        </a:spcBef>
                        <a:spcAft>
                          <a:spcPts val="0"/>
                        </a:spcAft>
                      </a:pPr>
                      <a:r>
                        <a:rPr lang="en-US" sz="1400">
                          <a:effectLst/>
                        </a:rPr>
                        <a:t>3</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$10,000 X .10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$12,100 X .10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$1,210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880451133"/>
                  </a:ext>
                </a:extLst>
              </a:tr>
              <a:tr h="0">
                <a:tc>
                  <a:txBody>
                    <a:bodyPr/>
                    <a:lstStyle/>
                    <a:p>
                      <a:pPr marL="0" marR="0" algn="ctr">
                        <a:spcBef>
                          <a:spcPts val="0"/>
                        </a:spcBef>
                        <a:spcAft>
                          <a:spcPts val="0"/>
                        </a:spcAft>
                      </a:pPr>
                      <a:r>
                        <a:rPr lang="en-US" sz="1400">
                          <a:effectLst/>
                        </a:rPr>
                        <a:t>4</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$10,000 X .10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$13,310 X .10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$1,331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392905703"/>
                  </a:ext>
                </a:extLst>
              </a:tr>
              <a:tr h="0">
                <a:tc>
                  <a:txBody>
                    <a:bodyPr/>
                    <a:lstStyle/>
                    <a:p>
                      <a:pPr marL="0" marR="0" algn="ctr">
                        <a:spcBef>
                          <a:spcPts val="0"/>
                        </a:spcBef>
                        <a:spcAft>
                          <a:spcPts val="0"/>
                        </a:spcAft>
                      </a:pPr>
                      <a:r>
                        <a:rPr lang="en-US" sz="1400">
                          <a:effectLst/>
                        </a:rPr>
                        <a:t>5</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$10,000 X .10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$14,641 X .10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$1,464.10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407303061"/>
                  </a:ext>
                </a:extLst>
              </a:tr>
              <a:tr h="0">
                <a:tc>
                  <a:txBody>
                    <a:bodyPr/>
                    <a:lstStyle/>
                    <a:p>
                      <a:pPr marL="0" marR="0" algn="ctr">
                        <a:spcBef>
                          <a:spcPts val="0"/>
                        </a:spcBef>
                        <a:spcAft>
                          <a:spcPts val="0"/>
                        </a:spcAft>
                      </a:pPr>
                      <a:r>
                        <a:rPr lang="en-US" sz="1400">
                          <a:effectLst/>
                        </a:rPr>
                        <a:t>Total</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ctr">
                        <a:spcBef>
                          <a:spcPts val="0"/>
                        </a:spcBef>
                        <a:spcAft>
                          <a:spcPts val="0"/>
                        </a:spcAft>
                      </a:pPr>
                      <a:r>
                        <a:rPr lang="en-US" sz="1400" dirty="0">
                          <a:effectLst/>
                        </a:rPr>
                        <a:t>$5,000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ctr">
                        <a:spcBef>
                          <a:spcPts val="0"/>
                        </a:spcBef>
                        <a:spcAft>
                          <a:spcPts val="0"/>
                        </a:spcAft>
                      </a:pPr>
                      <a:r>
                        <a:rPr lang="en-US" sz="1400" dirty="0">
                          <a:effectLst/>
                        </a:rPr>
                        <a:t>$6,105.10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040102929"/>
                  </a:ext>
                </a:extLst>
              </a:tr>
            </a:tbl>
          </a:graphicData>
        </a:graphic>
      </p:graphicFrame>
    </p:spTree>
    <p:extLst>
      <p:ext uri="{BB962C8B-B14F-4D97-AF65-F5344CB8AC3E}">
        <p14:creationId xmlns:p14="http://schemas.microsoft.com/office/powerpoint/2010/main" val="2142388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A0DAAE2-B070-47B8-8EDF-75BADE609E29}"/>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A264CD3C-6ECD-4936-B2D9-AA6F7188CA60}"/>
              </a:ext>
            </a:extLst>
          </p:cNvPr>
          <p:cNvSpPr/>
          <p:nvPr/>
        </p:nvSpPr>
        <p:spPr>
          <a:xfrm>
            <a:off x="3545206" y="136525"/>
            <a:ext cx="533505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Simple Interest Note Calculations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9AB3D7F6-9B58-4A3A-B949-502AE35AF1E6}"/>
              </a:ext>
            </a:extLst>
          </p:cNvPr>
          <p:cNvSpPr/>
          <p:nvPr/>
        </p:nvSpPr>
        <p:spPr>
          <a:xfrm>
            <a:off x="1312166" y="773678"/>
            <a:ext cx="7500026" cy="1477328"/>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formula for calculating simple interest is: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Principal  X  Interest Rate  X  Time  =  $ Interest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easiest way to think of the calculation is: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pSp>
        <p:nvGrpSpPr>
          <p:cNvPr id="6" name="Group 5">
            <a:extLst>
              <a:ext uri="{FF2B5EF4-FFF2-40B4-BE49-F238E27FC236}">
                <a16:creationId xmlns:a16="http://schemas.microsoft.com/office/drawing/2014/main" id="{C8CC8B9E-E3E1-41B0-AB22-A7A97DDA4696}"/>
              </a:ext>
            </a:extLst>
          </p:cNvPr>
          <p:cNvGrpSpPr/>
          <p:nvPr/>
        </p:nvGrpSpPr>
        <p:grpSpPr>
          <a:xfrm>
            <a:off x="3545206" y="2659613"/>
            <a:ext cx="4424450" cy="929005"/>
            <a:chOff x="0" y="0"/>
            <a:chExt cx="3933190" cy="929005"/>
          </a:xfrm>
        </p:grpSpPr>
        <p:sp>
          <p:nvSpPr>
            <p:cNvPr id="7" name="Text Box 3">
              <a:extLst>
                <a:ext uri="{FF2B5EF4-FFF2-40B4-BE49-F238E27FC236}">
                  <a16:creationId xmlns:a16="http://schemas.microsoft.com/office/drawing/2014/main" id="{FDAACAD2-0D9A-45F9-8D0B-67A82FF2BDC6}"/>
                </a:ext>
              </a:extLst>
            </p:cNvPr>
            <p:cNvSpPr txBox="1"/>
            <p:nvPr/>
          </p:nvSpPr>
          <p:spPr>
            <a:xfrm>
              <a:off x="0" y="7620"/>
              <a:ext cx="2082165" cy="914400"/>
            </a:xfrm>
            <a:prstGeom prst="rect">
              <a:avLst/>
            </a:prstGeom>
            <a:solidFill>
              <a:schemeClr val="accent1">
                <a:lumMod val="40000"/>
                <a:lumOff val="60000"/>
              </a:schemeClr>
            </a:solidFill>
            <a:ln>
              <a:no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effectLst/>
                  <a:latin typeface="Times" panose="02020603050405020304" pitchFamily="18" charset="0"/>
                  <a:ea typeface="MS Mincho" panose="02020609040205080304" pitchFamily="49" charset="-128"/>
                  <a:cs typeface="Times New Roman" panose="02020603050405020304" pitchFamily="18" charset="0"/>
                </a:rPr>
                <a:t> </a:t>
              </a:r>
            </a:p>
            <a:p>
              <a:pPr marL="0" marR="0">
                <a:spcBef>
                  <a:spcPts val="0"/>
                </a:spcBef>
                <a:spcAft>
                  <a:spcPts val="0"/>
                </a:spcAft>
              </a:pPr>
              <a:r>
                <a:rPr lang="en-US" sz="1100" dirty="0">
                  <a:effectLst/>
                  <a:latin typeface="Times" panose="02020603050405020304" pitchFamily="18" charset="0"/>
                  <a:ea typeface="MS Mincho" panose="02020609040205080304" pitchFamily="49" charset="-128"/>
                  <a:cs typeface="Times New Roman" panose="02020603050405020304" pitchFamily="18" charset="0"/>
                </a:rPr>
                <a:t> </a:t>
              </a:r>
            </a:p>
            <a:p>
              <a:pPr marL="0" marR="0" algn="ctr">
                <a:spcBef>
                  <a:spcPts val="0"/>
                </a:spcBef>
                <a:spcAft>
                  <a:spcPts val="0"/>
                </a:spcAft>
              </a:pPr>
              <a:r>
                <a:rPr lang="en-US" sz="1400" b="1" dirty="0">
                  <a:effectLst/>
                  <a:latin typeface="Times" panose="02020603050405020304" pitchFamily="18" charset="0"/>
                  <a:ea typeface="MS Mincho" panose="02020609040205080304" pitchFamily="49" charset="-128"/>
                  <a:cs typeface="Times New Roman" panose="02020603050405020304" pitchFamily="18" charset="0"/>
                </a:rPr>
                <a:t>Principal   X   Interest Rate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8" name="Text Box 6">
              <a:extLst>
                <a:ext uri="{FF2B5EF4-FFF2-40B4-BE49-F238E27FC236}">
                  <a16:creationId xmlns:a16="http://schemas.microsoft.com/office/drawing/2014/main" id="{837FED83-622C-4106-BB87-43F9EBDAFA29}"/>
                </a:ext>
              </a:extLst>
            </p:cNvPr>
            <p:cNvSpPr txBox="1"/>
            <p:nvPr/>
          </p:nvSpPr>
          <p:spPr>
            <a:xfrm>
              <a:off x="2696845" y="0"/>
              <a:ext cx="1236345" cy="929005"/>
            </a:xfrm>
            <a:prstGeom prst="rect">
              <a:avLst/>
            </a:prstGeom>
            <a:solidFill>
              <a:srgbClr val="FFFF00"/>
            </a:solidFill>
            <a:ln>
              <a:no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effectLst/>
                  <a:latin typeface="Times" panose="02020603050405020304" pitchFamily="18" charset="0"/>
                  <a:ea typeface="MS Mincho" panose="02020609040205080304" pitchFamily="49" charset="-128"/>
                  <a:cs typeface="Times New Roman" panose="02020603050405020304" pitchFamily="18" charset="0"/>
                </a:rPr>
                <a:t> </a:t>
              </a:r>
            </a:p>
            <a:p>
              <a:pPr marL="0" marR="0">
                <a:spcBef>
                  <a:spcPts val="0"/>
                </a:spcBef>
                <a:spcAft>
                  <a:spcPts val="0"/>
                </a:spcAft>
              </a:pPr>
              <a:r>
                <a:rPr lang="en-US" sz="1100" dirty="0">
                  <a:effectLst/>
                  <a:latin typeface="Times" panose="02020603050405020304" pitchFamily="18" charset="0"/>
                  <a:ea typeface="MS Mincho" panose="02020609040205080304" pitchFamily="49" charset="-128"/>
                  <a:cs typeface="Times New Roman" panose="02020603050405020304" pitchFamily="18" charset="0"/>
                </a:rPr>
                <a:t> </a:t>
              </a:r>
            </a:p>
            <a:p>
              <a:pPr marL="0" marR="0" algn="ctr">
                <a:spcBef>
                  <a:spcPts val="0"/>
                </a:spcBef>
                <a:spcAft>
                  <a:spcPts val="0"/>
                </a:spcAft>
              </a:pPr>
              <a:r>
                <a:rPr lang="en-US" sz="1400" b="1" dirty="0">
                  <a:effectLst/>
                  <a:latin typeface="Times" panose="02020603050405020304" pitchFamily="18" charset="0"/>
                  <a:ea typeface="MS Mincho" panose="02020609040205080304" pitchFamily="49" charset="-128"/>
                  <a:cs typeface="Times New Roman" panose="02020603050405020304" pitchFamily="18" charset="0"/>
                </a:rPr>
                <a:t>Time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9" name="Text Box 9">
              <a:extLst>
                <a:ext uri="{FF2B5EF4-FFF2-40B4-BE49-F238E27FC236}">
                  <a16:creationId xmlns:a16="http://schemas.microsoft.com/office/drawing/2014/main" id="{7BDE3E91-6F97-406D-BC31-1A49E51A7B83}"/>
                </a:ext>
              </a:extLst>
            </p:cNvPr>
            <p:cNvSpPr txBox="1"/>
            <p:nvPr/>
          </p:nvSpPr>
          <p:spPr>
            <a:xfrm>
              <a:off x="2152015" y="267335"/>
              <a:ext cx="516890" cy="374650"/>
            </a:xfrm>
            <a:prstGeom prst="rect">
              <a:avLst/>
            </a:prstGeom>
            <a:noFill/>
            <a:ln>
              <a:no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X</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p:txBody>
        </p:sp>
      </p:grpSp>
      <p:sp>
        <p:nvSpPr>
          <p:cNvPr id="10" name="Rectangle 9">
            <a:extLst>
              <a:ext uri="{FF2B5EF4-FFF2-40B4-BE49-F238E27FC236}">
                <a16:creationId xmlns:a16="http://schemas.microsoft.com/office/drawing/2014/main" id="{E002DC90-FB1D-461B-A8EC-9F13D7C285D3}"/>
              </a:ext>
            </a:extLst>
          </p:cNvPr>
          <p:cNvSpPr/>
          <p:nvPr/>
        </p:nvSpPr>
        <p:spPr>
          <a:xfrm>
            <a:off x="622570" y="3841759"/>
            <a:ext cx="9951395" cy="923330"/>
          </a:xfrm>
          <a:prstGeom prst="rect">
            <a:avLst/>
          </a:prstGeom>
        </p:spPr>
        <p:txBody>
          <a:bodyPr wrap="square">
            <a:spAutoFit/>
          </a:bodyPr>
          <a:lstStyle/>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Interest rate is quoted as an annual percentage, so time is calculated in terms of a year.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Example:  </a:t>
            </a:r>
            <a:r>
              <a:rPr lang="en-US" dirty="0">
                <a:latin typeface="Times" panose="02020603050405020304" pitchFamily="18" charset="0"/>
                <a:ea typeface="MS Mincho" panose="02020609040205080304" pitchFamily="49" charset="-128"/>
                <a:cs typeface="Times New Roman" panose="02020603050405020304" pitchFamily="18" charset="0"/>
              </a:rPr>
              <a:t>Calculate 7 months of interest on a $10,000 note at 6% interest.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pSp>
        <p:nvGrpSpPr>
          <p:cNvPr id="11" name="Group 10">
            <a:extLst>
              <a:ext uri="{FF2B5EF4-FFF2-40B4-BE49-F238E27FC236}">
                <a16:creationId xmlns:a16="http://schemas.microsoft.com/office/drawing/2014/main" id="{FF9F2597-061D-4A73-A1F2-BD1BD2F66C1D}"/>
              </a:ext>
            </a:extLst>
          </p:cNvPr>
          <p:cNvGrpSpPr/>
          <p:nvPr/>
        </p:nvGrpSpPr>
        <p:grpSpPr>
          <a:xfrm>
            <a:off x="3545206" y="5096535"/>
            <a:ext cx="4591202" cy="928369"/>
            <a:chOff x="-1" y="0"/>
            <a:chExt cx="3806826" cy="928942"/>
          </a:xfrm>
        </p:grpSpPr>
        <p:grpSp>
          <p:nvGrpSpPr>
            <p:cNvPr id="12" name="Group 11">
              <a:extLst>
                <a:ext uri="{FF2B5EF4-FFF2-40B4-BE49-F238E27FC236}">
                  <a16:creationId xmlns:a16="http://schemas.microsoft.com/office/drawing/2014/main" id="{DE4353E9-594A-46C6-B8E4-981B1A16EA55}"/>
                </a:ext>
              </a:extLst>
            </p:cNvPr>
            <p:cNvGrpSpPr/>
            <p:nvPr/>
          </p:nvGrpSpPr>
          <p:grpSpPr>
            <a:xfrm>
              <a:off x="-1" y="0"/>
              <a:ext cx="3806826" cy="630555"/>
              <a:chOff x="-1" y="0"/>
              <a:chExt cx="3806826" cy="630555"/>
            </a:xfrm>
          </p:grpSpPr>
          <p:sp>
            <p:nvSpPr>
              <p:cNvPr id="14" name="Text Box 14">
                <a:extLst>
                  <a:ext uri="{FF2B5EF4-FFF2-40B4-BE49-F238E27FC236}">
                    <a16:creationId xmlns:a16="http://schemas.microsoft.com/office/drawing/2014/main" id="{9A26C119-D0A7-4B42-A65C-F69518BE9666}"/>
                  </a:ext>
                </a:extLst>
              </p:cNvPr>
              <p:cNvSpPr txBox="1"/>
              <p:nvPr/>
            </p:nvSpPr>
            <p:spPr>
              <a:xfrm>
                <a:off x="-1" y="23480"/>
                <a:ext cx="1281763" cy="256481"/>
              </a:xfrm>
              <a:prstGeom prst="rect">
                <a:avLst/>
              </a:prstGeom>
              <a:solidFill>
                <a:schemeClr val="accent1">
                  <a:lumMod val="40000"/>
                  <a:lumOff val="60000"/>
                </a:schemeClr>
              </a:solidFill>
              <a:ln>
                <a:no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b="1" dirty="0">
                    <a:effectLst/>
                    <a:latin typeface="Times" panose="02020603050405020304" pitchFamily="18" charset="0"/>
                    <a:ea typeface="MS Mincho" panose="02020609040205080304" pitchFamily="49" charset="-128"/>
                    <a:cs typeface="Times New Roman" panose="02020603050405020304" pitchFamily="18" charset="0"/>
                  </a:rPr>
                  <a:t>$10,000   X   .06</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15" name="Text Box 15">
                <a:extLst>
                  <a:ext uri="{FF2B5EF4-FFF2-40B4-BE49-F238E27FC236}">
                    <a16:creationId xmlns:a16="http://schemas.microsoft.com/office/drawing/2014/main" id="{8E140ACB-D2AE-4FD5-B391-FBC10B4CED56}"/>
                  </a:ext>
                </a:extLst>
              </p:cNvPr>
              <p:cNvSpPr txBox="1"/>
              <p:nvPr/>
            </p:nvSpPr>
            <p:spPr>
              <a:xfrm>
                <a:off x="1940560" y="13970"/>
                <a:ext cx="815975" cy="229235"/>
              </a:xfrm>
              <a:prstGeom prst="rect">
                <a:avLst/>
              </a:prstGeom>
              <a:solidFill>
                <a:srgbClr val="FFFF00"/>
              </a:solidFill>
              <a:ln>
                <a:no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b="1" dirty="0">
                    <a:effectLst/>
                    <a:latin typeface="Times" panose="02020603050405020304" pitchFamily="18" charset="0"/>
                    <a:ea typeface="MS Mincho" panose="02020609040205080304" pitchFamily="49" charset="-128"/>
                    <a:cs typeface="Times New Roman" panose="02020603050405020304" pitchFamily="18" charset="0"/>
                  </a:rPr>
                  <a:t>7 / 12</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16" name="Text Box 16">
                <a:extLst>
                  <a:ext uri="{FF2B5EF4-FFF2-40B4-BE49-F238E27FC236}">
                    <a16:creationId xmlns:a16="http://schemas.microsoft.com/office/drawing/2014/main" id="{0962896E-F466-44B1-BADB-352CAE8B656E}"/>
                  </a:ext>
                </a:extLst>
              </p:cNvPr>
              <p:cNvSpPr txBox="1"/>
              <p:nvPr/>
            </p:nvSpPr>
            <p:spPr>
              <a:xfrm>
                <a:off x="1343025" y="0"/>
                <a:ext cx="516890" cy="374650"/>
              </a:xfrm>
              <a:prstGeom prst="rect">
                <a:avLst/>
              </a:prstGeom>
              <a:noFill/>
              <a:ln>
                <a:no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X</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17" name="Text Box 18">
                <a:extLst>
                  <a:ext uri="{FF2B5EF4-FFF2-40B4-BE49-F238E27FC236}">
                    <a16:creationId xmlns:a16="http://schemas.microsoft.com/office/drawing/2014/main" id="{382BC63E-BED5-40B4-B063-B69BA001F5A7}"/>
                  </a:ext>
                </a:extLst>
              </p:cNvPr>
              <p:cNvSpPr txBox="1"/>
              <p:nvPr/>
            </p:nvSpPr>
            <p:spPr>
              <a:xfrm>
                <a:off x="2787650" y="18415"/>
                <a:ext cx="1019175" cy="277495"/>
              </a:xfrm>
              <a:prstGeom prst="rect">
                <a:avLst/>
              </a:prstGeom>
              <a:noFill/>
              <a:ln>
                <a:no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 =  $350</a:t>
                </a:r>
              </a:p>
            </p:txBody>
          </p:sp>
          <p:sp>
            <p:nvSpPr>
              <p:cNvPr id="18" name="Left Brace 17">
                <a:extLst>
                  <a:ext uri="{FF2B5EF4-FFF2-40B4-BE49-F238E27FC236}">
                    <a16:creationId xmlns:a16="http://schemas.microsoft.com/office/drawing/2014/main" id="{D7CB55EB-F1FF-4466-B861-AFC5FA0D0778}"/>
                  </a:ext>
                </a:extLst>
              </p:cNvPr>
              <p:cNvSpPr/>
              <p:nvPr/>
            </p:nvSpPr>
            <p:spPr>
              <a:xfrm rot="16200000">
                <a:off x="486092" y="-49847"/>
                <a:ext cx="288925" cy="1071880"/>
              </a:xfrm>
              <a:prstGeom prst="leftBrace">
                <a:avLst/>
              </a:prstGeom>
              <a:ln w="12700">
                <a:solidFill>
                  <a:schemeClr val="tx1"/>
                </a:solidFill>
              </a:ln>
            </p:spPr>
            <p:style>
              <a:lnRef idx="2">
                <a:schemeClr val="accent1"/>
              </a:lnRef>
              <a:fillRef idx="0">
                <a:schemeClr val="accent1"/>
              </a:fillRef>
              <a:effectRef idx="1">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3" name="Text Box 25">
              <a:extLst>
                <a:ext uri="{FF2B5EF4-FFF2-40B4-BE49-F238E27FC236}">
                  <a16:creationId xmlns:a16="http://schemas.microsoft.com/office/drawing/2014/main" id="{2B556E4F-CE66-4EB0-8BA8-30EFC0E7B9B0}"/>
                </a:ext>
              </a:extLst>
            </p:cNvPr>
            <p:cNvSpPr txBox="1"/>
            <p:nvPr/>
          </p:nvSpPr>
          <p:spPr>
            <a:xfrm>
              <a:off x="149860" y="696595"/>
              <a:ext cx="869429" cy="232347"/>
            </a:xfrm>
            <a:prstGeom prst="rect">
              <a:avLst/>
            </a:prstGeom>
            <a:noFill/>
            <a:ln>
              <a:no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$600</a:t>
              </a:r>
            </a:p>
          </p:txBody>
        </p:sp>
      </p:grpSp>
    </p:spTree>
    <p:extLst>
      <p:ext uri="{BB962C8B-B14F-4D97-AF65-F5344CB8AC3E}">
        <p14:creationId xmlns:p14="http://schemas.microsoft.com/office/powerpoint/2010/main" val="8047844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3643269-B593-4868-8323-18CE3EAEFB63}"/>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2FB5DCE6-4B0A-409A-81DF-DA6CC25CE04E}"/>
              </a:ext>
            </a:extLst>
          </p:cNvPr>
          <p:cNvSpPr/>
          <p:nvPr/>
        </p:nvSpPr>
        <p:spPr>
          <a:xfrm>
            <a:off x="2472679" y="277397"/>
            <a:ext cx="703263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Simple Interest Note Calculations,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0E4CB2E5-191C-44A9-B556-86571E5DB01F}"/>
              </a:ext>
            </a:extLst>
          </p:cNvPr>
          <p:cNvSpPr/>
          <p:nvPr/>
        </p:nvSpPr>
        <p:spPr>
          <a:xfrm>
            <a:off x="522051" y="1314988"/>
            <a:ext cx="8249055" cy="369332"/>
          </a:xfrm>
          <a:prstGeom prst="rect">
            <a:avLst/>
          </a:prstGeom>
        </p:spPr>
        <p:txBody>
          <a:bodyPr wrap="square">
            <a:spAutoFit/>
          </a:bodyPr>
          <a:lstStyle/>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Example:  </a:t>
            </a:r>
            <a:r>
              <a:rPr lang="en-US" dirty="0">
                <a:latin typeface="Times" panose="02020603050405020304" pitchFamily="18" charset="0"/>
                <a:ea typeface="MS Mincho" panose="02020609040205080304" pitchFamily="49" charset="-128"/>
                <a:cs typeface="Times New Roman" panose="02020603050405020304" pitchFamily="18" charset="0"/>
              </a:rPr>
              <a:t>Calculate 200 days of interest on a $10,000 note at 6% interest.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pSp>
        <p:nvGrpSpPr>
          <p:cNvPr id="5" name="Group 4">
            <a:extLst>
              <a:ext uri="{FF2B5EF4-FFF2-40B4-BE49-F238E27FC236}">
                <a16:creationId xmlns:a16="http://schemas.microsoft.com/office/drawing/2014/main" id="{E25CF015-E9C3-4DE9-BA18-162A41BA8BF1}"/>
              </a:ext>
            </a:extLst>
          </p:cNvPr>
          <p:cNvGrpSpPr/>
          <p:nvPr/>
        </p:nvGrpSpPr>
        <p:grpSpPr>
          <a:xfrm>
            <a:off x="3811588" y="2021233"/>
            <a:ext cx="4341812" cy="928369"/>
            <a:chOff x="0" y="0"/>
            <a:chExt cx="3806825" cy="928942"/>
          </a:xfrm>
        </p:grpSpPr>
        <p:grpSp>
          <p:nvGrpSpPr>
            <p:cNvPr id="6" name="Group 5">
              <a:extLst>
                <a:ext uri="{FF2B5EF4-FFF2-40B4-BE49-F238E27FC236}">
                  <a16:creationId xmlns:a16="http://schemas.microsoft.com/office/drawing/2014/main" id="{D5AF8A43-61B1-4D89-978F-17B41EA563A7}"/>
                </a:ext>
              </a:extLst>
            </p:cNvPr>
            <p:cNvGrpSpPr/>
            <p:nvPr/>
          </p:nvGrpSpPr>
          <p:grpSpPr>
            <a:xfrm>
              <a:off x="0" y="0"/>
              <a:ext cx="3806825" cy="630555"/>
              <a:chOff x="0" y="0"/>
              <a:chExt cx="3806825" cy="630555"/>
            </a:xfrm>
          </p:grpSpPr>
          <p:sp>
            <p:nvSpPr>
              <p:cNvPr id="8" name="Text Box 29">
                <a:extLst>
                  <a:ext uri="{FF2B5EF4-FFF2-40B4-BE49-F238E27FC236}">
                    <a16:creationId xmlns:a16="http://schemas.microsoft.com/office/drawing/2014/main" id="{DF315D7B-25E3-47F3-802A-34ED09900F3C}"/>
                  </a:ext>
                </a:extLst>
              </p:cNvPr>
              <p:cNvSpPr txBox="1"/>
              <p:nvPr/>
            </p:nvSpPr>
            <p:spPr>
              <a:xfrm>
                <a:off x="0" y="23494"/>
                <a:ext cx="1272800" cy="287388"/>
              </a:xfrm>
              <a:prstGeom prst="rect">
                <a:avLst/>
              </a:prstGeom>
              <a:solidFill>
                <a:schemeClr val="accent1">
                  <a:lumMod val="40000"/>
                  <a:lumOff val="60000"/>
                </a:schemeClr>
              </a:solidFill>
              <a:ln>
                <a:no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b="1" dirty="0">
                    <a:effectLst/>
                    <a:latin typeface="Times" panose="02020603050405020304" pitchFamily="18" charset="0"/>
                    <a:ea typeface="MS Mincho" panose="02020609040205080304" pitchFamily="49" charset="-128"/>
                    <a:cs typeface="Times New Roman" panose="02020603050405020304" pitchFamily="18" charset="0"/>
                  </a:rPr>
                  <a:t>$10,000   X   .06</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9" name="Text Box 30">
                <a:extLst>
                  <a:ext uri="{FF2B5EF4-FFF2-40B4-BE49-F238E27FC236}">
                    <a16:creationId xmlns:a16="http://schemas.microsoft.com/office/drawing/2014/main" id="{A4AA188B-EDA3-4515-8B6F-2C66D0DB1C7C}"/>
                  </a:ext>
                </a:extLst>
              </p:cNvPr>
              <p:cNvSpPr txBox="1"/>
              <p:nvPr/>
            </p:nvSpPr>
            <p:spPr>
              <a:xfrm>
                <a:off x="1930140" y="13969"/>
                <a:ext cx="826396" cy="285181"/>
              </a:xfrm>
              <a:prstGeom prst="rect">
                <a:avLst/>
              </a:prstGeom>
              <a:solidFill>
                <a:srgbClr val="FFFF00"/>
              </a:solidFill>
              <a:ln>
                <a:no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b="1" dirty="0">
                    <a:effectLst/>
                    <a:latin typeface="Times" panose="02020603050405020304" pitchFamily="18" charset="0"/>
                    <a:ea typeface="MS Mincho" panose="02020609040205080304" pitchFamily="49" charset="-128"/>
                    <a:cs typeface="Times New Roman" panose="02020603050405020304" pitchFamily="18" charset="0"/>
                  </a:rPr>
                  <a:t>200 / 365</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10" name="Text Box 31">
                <a:extLst>
                  <a:ext uri="{FF2B5EF4-FFF2-40B4-BE49-F238E27FC236}">
                    <a16:creationId xmlns:a16="http://schemas.microsoft.com/office/drawing/2014/main" id="{0F78CF86-342D-44E6-9E18-5D64DA6B8D11}"/>
                  </a:ext>
                </a:extLst>
              </p:cNvPr>
              <p:cNvSpPr txBox="1"/>
              <p:nvPr/>
            </p:nvSpPr>
            <p:spPr>
              <a:xfrm>
                <a:off x="1343025" y="0"/>
                <a:ext cx="516890" cy="374650"/>
              </a:xfrm>
              <a:prstGeom prst="rect">
                <a:avLst/>
              </a:prstGeom>
              <a:noFill/>
              <a:ln>
                <a:no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a:effectLst/>
                    <a:latin typeface="Times" panose="02020603050405020304" pitchFamily="18" charset="0"/>
                    <a:ea typeface="MS Mincho" panose="02020609040205080304" pitchFamily="49" charset="-128"/>
                    <a:cs typeface="Times New Roman" panose="02020603050405020304" pitchFamily="18" charset="0"/>
                  </a:rPr>
                  <a:t>X</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11" name="Text Box 32">
                <a:extLst>
                  <a:ext uri="{FF2B5EF4-FFF2-40B4-BE49-F238E27FC236}">
                    <a16:creationId xmlns:a16="http://schemas.microsoft.com/office/drawing/2014/main" id="{D7EB5D21-6D42-47A0-A38F-EB91646AE6F8}"/>
                  </a:ext>
                </a:extLst>
              </p:cNvPr>
              <p:cNvSpPr txBox="1"/>
              <p:nvPr/>
            </p:nvSpPr>
            <p:spPr>
              <a:xfrm>
                <a:off x="2787650" y="18415"/>
                <a:ext cx="1019175" cy="277495"/>
              </a:xfrm>
              <a:prstGeom prst="rect">
                <a:avLst/>
              </a:prstGeom>
              <a:noFill/>
              <a:ln>
                <a:no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 =  $328.77</a:t>
                </a:r>
              </a:p>
            </p:txBody>
          </p:sp>
          <p:sp>
            <p:nvSpPr>
              <p:cNvPr id="12" name="Left Brace 11">
                <a:extLst>
                  <a:ext uri="{FF2B5EF4-FFF2-40B4-BE49-F238E27FC236}">
                    <a16:creationId xmlns:a16="http://schemas.microsoft.com/office/drawing/2014/main" id="{5B174710-CCCE-4EAE-A280-4EDE666C3A35}"/>
                  </a:ext>
                </a:extLst>
              </p:cNvPr>
              <p:cNvSpPr/>
              <p:nvPr/>
            </p:nvSpPr>
            <p:spPr>
              <a:xfrm rot="16200000">
                <a:off x="486092" y="-49847"/>
                <a:ext cx="288925" cy="1071880"/>
              </a:xfrm>
              <a:prstGeom prst="leftBrace">
                <a:avLst/>
              </a:prstGeom>
              <a:ln w="12700">
                <a:solidFill>
                  <a:schemeClr val="tx1"/>
                </a:solidFill>
              </a:ln>
            </p:spPr>
            <p:style>
              <a:lnRef idx="2">
                <a:schemeClr val="accent1"/>
              </a:lnRef>
              <a:fillRef idx="0">
                <a:schemeClr val="accent1"/>
              </a:fillRef>
              <a:effectRef idx="1">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7" name="Text Box 34">
              <a:extLst>
                <a:ext uri="{FF2B5EF4-FFF2-40B4-BE49-F238E27FC236}">
                  <a16:creationId xmlns:a16="http://schemas.microsoft.com/office/drawing/2014/main" id="{C75A0E3F-C1CD-41AF-BA38-1F9AD30390D1}"/>
                </a:ext>
              </a:extLst>
            </p:cNvPr>
            <p:cNvSpPr txBox="1"/>
            <p:nvPr/>
          </p:nvSpPr>
          <p:spPr>
            <a:xfrm>
              <a:off x="149860" y="696595"/>
              <a:ext cx="869429" cy="232347"/>
            </a:xfrm>
            <a:prstGeom prst="rect">
              <a:avLst/>
            </a:prstGeom>
            <a:noFill/>
            <a:ln>
              <a:no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$600</a:t>
              </a:r>
            </a:p>
          </p:txBody>
        </p:sp>
      </p:grpSp>
      <p:sp>
        <p:nvSpPr>
          <p:cNvPr id="13" name="Rectangle 12">
            <a:extLst>
              <a:ext uri="{FF2B5EF4-FFF2-40B4-BE49-F238E27FC236}">
                <a16:creationId xmlns:a16="http://schemas.microsoft.com/office/drawing/2014/main" id="{3E66517D-FEFD-4461-9F7D-0FA07CB3412B}"/>
              </a:ext>
            </a:extLst>
          </p:cNvPr>
          <p:cNvSpPr/>
          <p:nvPr/>
        </p:nvSpPr>
        <p:spPr>
          <a:xfrm>
            <a:off x="522051" y="3143172"/>
            <a:ext cx="11147898" cy="1477328"/>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Note:  For days, sometimes a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360-day convention</a:t>
            </a:r>
            <a:r>
              <a:rPr lang="en-US" dirty="0">
                <a:latin typeface="Times" panose="02020603050405020304" pitchFamily="18" charset="0"/>
                <a:ea typeface="MS Mincho" panose="02020609040205080304" pitchFamily="49" charset="-128"/>
                <a:cs typeface="Times New Roman" panose="02020603050405020304" pitchFamily="18" charset="0"/>
              </a:rPr>
              <a:t> is used as the denominator of the fraction.  In the example above, this would be the fraction 200/360, which results in $333.33.  The 360-day convention is always a disadvantage to borrowers.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Example:  </a:t>
            </a:r>
            <a:r>
              <a:rPr lang="en-US" dirty="0">
                <a:latin typeface="Times" panose="02020603050405020304" pitchFamily="18" charset="0"/>
                <a:ea typeface="MS Mincho" panose="02020609040205080304" pitchFamily="49" charset="-128"/>
                <a:cs typeface="Times New Roman" panose="02020603050405020304" pitchFamily="18" charset="0"/>
              </a:rPr>
              <a:t>Calculate 2 ½ years of interest on a $10,000 note at 6% interest.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pSp>
        <p:nvGrpSpPr>
          <p:cNvPr id="14" name="Group 13">
            <a:extLst>
              <a:ext uri="{FF2B5EF4-FFF2-40B4-BE49-F238E27FC236}">
                <a16:creationId xmlns:a16="http://schemas.microsoft.com/office/drawing/2014/main" id="{BB8FAC0A-0954-4F7F-AD5E-49F522F3A202}"/>
              </a:ext>
            </a:extLst>
          </p:cNvPr>
          <p:cNvGrpSpPr/>
          <p:nvPr/>
        </p:nvGrpSpPr>
        <p:grpSpPr>
          <a:xfrm>
            <a:off x="3811588" y="4927032"/>
            <a:ext cx="4365418" cy="928369"/>
            <a:chOff x="-97944" y="0"/>
            <a:chExt cx="3904769" cy="928942"/>
          </a:xfrm>
        </p:grpSpPr>
        <p:grpSp>
          <p:nvGrpSpPr>
            <p:cNvPr id="15" name="Group 14">
              <a:extLst>
                <a:ext uri="{FF2B5EF4-FFF2-40B4-BE49-F238E27FC236}">
                  <a16:creationId xmlns:a16="http://schemas.microsoft.com/office/drawing/2014/main" id="{73DBC128-91AA-4059-92C2-798DE3EAE171}"/>
                </a:ext>
              </a:extLst>
            </p:cNvPr>
            <p:cNvGrpSpPr/>
            <p:nvPr/>
          </p:nvGrpSpPr>
          <p:grpSpPr>
            <a:xfrm>
              <a:off x="-97944" y="0"/>
              <a:ext cx="3904769" cy="630555"/>
              <a:chOff x="-97944" y="0"/>
              <a:chExt cx="3904769" cy="630555"/>
            </a:xfrm>
          </p:grpSpPr>
          <p:sp>
            <p:nvSpPr>
              <p:cNvPr id="17" name="Text Box 37">
                <a:extLst>
                  <a:ext uri="{FF2B5EF4-FFF2-40B4-BE49-F238E27FC236}">
                    <a16:creationId xmlns:a16="http://schemas.microsoft.com/office/drawing/2014/main" id="{FE3E8600-5EF8-481B-897B-947ED04E1790}"/>
                  </a:ext>
                </a:extLst>
              </p:cNvPr>
              <p:cNvSpPr txBox="1"/>
              <p:nvPr/>
            </p:nvSpPr>
            <p:spPr>
              <a:xfrm>
                <a:off x="-97944" y="23494"/>
                <a:ext cx="1363875" cy="252097"/>
              </a:xfrm>
              <a:prstGeom prst="rect">
                <a:avLst/>
              </a:prstGeom>
              <a:solidFill>
                <a:schemeClr val="accent1">
                  <a:lumMod val="40000"/>
                  <a:lumOff val="60000"/>
                </a:schemeClr>
              </a:solidFill>
              <a:ln>
                <a:no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b="1" dirty="0">
                    <a:effectLst/>
                    <a:latin typeface="Times" panose="02020603050405020304" pitchFamily="18" charset="0"/>
                    <a:ea typeface="MS Mincho" panose="02020609040205080304" pitchFamily="49" charset="-128"/>
                    <a:cs typeface="Times New Roman" panose="02020603050405020304" pitchFamily="18" charset="0"/>
                  </a:rPr>
                  <a:t>$10,000   X   .06</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18" name="Text Box 38">
                <a:extLst>
                  <a:ext uri="{FF2B5EF4-FFF2-40B4-BE49-F238E27FC236}">
                    <a16:creationId xmlns:a16="http://schemas.microsoft.com/office/drawing/2014/main" id="{8745F396-C4C8-494F-B776-78F90C3AE349}"/>
                  </a:ext>
                </a:extLst>
              </p:cNvPr>
              <p:cNvSpPr txBox="1"/>
              <p:nvPr/>
            </p:nvSpPr>
            <p:spPr>
              <a:xfrm>
                <a:off x="1946832" y="13970"/>
                <a:ext cx="809703" cy="277495"/>
              </a:xfrm>
              <a:prstGeom prst="rect">
                <a:avLst/>
              </a:prstGeom>
              <a:solidFill>
                <a:srgbClr val="FFFF00"/>
              </a:solidFill>
              <a:ln>
                <a:no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b="1" dirty="0">
                    <a:effectLst/>
                    <a:latin typeface="Times" panose="02020603050405020304" pitchFamily="18" charset="0"/>
                    <a:ea typeface="MS Mincho" panose="02020609040205080304" pitchFamily="49" charset="-128"/>
                    <a:cs typeface="Times New Roman" panose="02020603050405020304" pitchFamily="18" charset="0"/>
                  </a:rPr>
                  <a:t>2.5 / 1</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19" name="Text Box 39">
                <a:extLst>
                  <a:ext uri="{FF2B5EF4-FFF2-40B4-BE49-F238E27FC236}">
                    <a16:creationId xmlns:a16="http://schemas.microsoft.com/office/drawing/2014/main" id="{77262CAD-C0DC-441C-8D8A-FC1BFBBAD61D}"/>
                  </a:ext>
                </a:extLst>
              </p:cNvPr>
              <p:cNvSpPr txBox="1"/>
              <p:nvPr/>
            </p:nvSpPr>
            <p:spPr>
              <a:xfrm>
                <a:off x="1343025" y="0"/>
                <a:ext cx="516890" cy="374650"/>
              </a:xfrm>
              <a:prstGeom prst="rect">
                <a:avLst/>
              </a:prstGeom>
              <a:noFill/>
              <a:ln>
                <a:no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a:effectLst/>
                    <a:latin typeface="Times" panose="02020603050405020304" pitchFamily="18" charset="0"/>
                    <a:ea typeface="MS Mincho" panose="02020609040205080304" pitchFamily="49" charset="-128"/>
                    <a:cs typeface="Times New Roman" panose="02020603050405020304" pitchFamily="18" charset="0"/>
                  </a:rPr>
                  <a:t>X</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20" name="Text Box 40">
                <a:extLst>
                  <a:ext uri="{FF2B5EF4-FFF2-40B4-BE49-F238E27FC236}">
                    <a16:creationId xmlns:a16="http://schemas.microsoft.com/office/drawing/2014/main" id="{21987C69-3E00-46C8-BBF4-2711A414C20D}"/>
                  </a:ext>
                </a:extLst>
              </p:cNvPr>
              <p:cNvSpPr txBox="1"/>
              <p:nvPr/>
            </p:nvSpPr>
            <p:spPr>
              <a:xfrm>
                <a:off x="2787650" y="18415"/>
                <a:ext cx="1019175" cy="277495"/>
              </a:xfrm>
              <a:prstGeom prst="rect">
                <a:avLst/>
              </a:prstGeom>
              <a:noFill/>
              <a:ln>
                <a:no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 =  $1,500</a:t>
                </a:r>
              </a:p>
            </p:txBody>
          </p:sp>
          <p:sp>
            <p:nvSpPr>
              <p:cNvPr id="21" name="Left Brace 20">
                <a:extLst>
                  <a:ext uri="{FF2B5EF4-FFF2-40B4-BE49-F238E27FC236}">
                    <a16:creationId xmlns:a16="http://schemas.microsoft.com/office/drawing/2014/main" id="{9A76AA76-4D0E-4A98-A738-BB253EB5BC5B}"/>
                  </a:ext>
                </a:extLst>
              </p:cNvPr>
              <p:cNvSpPr/>
              <p:nvPr/>
            </p:nvSpPr>
            <p:spPr>
              <a:xfrm rot="16200000">
                <a:off x="486092" y="-49847"/>
                <a:ext cx="288925" cy="1071880"/>
              </a:xfrm>
              <a:prstGeom prst="leftBrace">
                <a:avLst/>
              </a:prstGeom>
              <a:ln w="12700">
                <a:solidFill>
                  <a:schemeClr val="tx1"/>
                </a:solidFill>
              </a:ln>
            </p:spPr>
            <p:style>
              <a:lnRef idx="2">
                <a:schemeClr val="accent1"/>
              </a:lnRef>
              <a:fillRef idx="0">
                <a:schemeClr val="accent1"/>
              </a:fillRef>
              <a:effectRef idx="1">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6" name="Text Box 42">
              <a:extLst>
                <a:ext uri="{FF2B5EF4-FFF2-40B4-BE49-F238E27FC236}">
                  <a16:creationId xmlns:a16="http://schemas.microsoft.com/office/drawing/2014/main" id="{7716B3BA-E0E8-4350-8FA2-611CAAF4251E}"/>
                </a:ext>
              </a:extLst>
            </p:cNvPr>
            <p:cNvSpPr txBox="1"/>
            <p:nvPr/>
          </p:nvSpPr>
          <p:spPr>
            <a:xfrm>
              <a:off x="149860" y="696595"/>
              <a:ext cx="869429" cy="232347"/>
            </a:xfrm>
            <a:prstGeom prst="rect">
              <a:avLst/>
            </a:prstGeom>
            <a:noFill/>
            <a:ln>
              <a:no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$600</a:t>
              </a:r>
            </a:p>
          </p:txBody>
        </p:sp>
      </p:grpSp>
    </p:spTree>
    <p:extLst>
      <p:ext uri="{BB962C8B-B14F-4D97-AF65-F5344CB8AC3E}">
        <p14:creationId xmlns:p14="http://schemas.microsoft.com/office/powerpoint/2010/main" val="952123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6840A94-80A2-417E-8A79-43BE7C34CB41}"/>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3C9956FD-E3C2-4D70-A589-0235277D0C37}"/>
              </a:ext>
            </a:extLst>
          </p:cNvPr>
          <p:cNvSpPr/>
          <p:nvPr/>
        </p:nvSpPr>
        <p:spPr>
          <a:xfrm>
            <a:off x="2453225" y="136525"/>
            <a:ext cx="703263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Simple Interest Note Calculations,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91DDDA5E-2640-4AD8-B2EC-5E2ECD3AF3E0}"/>
              </a:ext>
            </a:extLst>
          </p:cNvPr>
          <p:cNvSpPr/>
          <p:nvPr/>
        </p:nvSpPr>
        <p:spPr>
          <a:xfrm>
            <a:off x="468548" y="1204795"/>
            <a:ext cx="11001983" cy="1477328"/>
          </a:xfrm>
          <a:prstGeom prst="rect">
            <a:avLst/>
          </a:prstGeom>
        </p:spPr>
        <p:txBody>
          <a:bodyPr wrap="square">
            <a:spAutoFit/>
          </a:bodyPr>
          <a:lstStyle/>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Counting days: </a:t>
            </a:r>
            <a:r>
              <a:rPr lang="en-US" dirty="0">
                <a:latin typeface="Times" panose="02020603050405020304" pitchFamily="18" charset="0"/>
                <a:ea typeface="MS Mincho" panose="02020609040205080304" pitchFamily="49" charset="-128"/>
                <a:cs typeface="Times New Roman" panose="02020603050405020304" pitchFamily="18" charset="0"/>
              </a:rPr>
              <a:t> When using days to calculate interest, begin with the day </a:t>
            </a:r>
            <a:r>
              <a:rPr lang="en-US" b="1" dirty="0">
                <a:latin typeface="Times" panose="02020603050405020304" pitchFamily="18" charset="0"/>
                <a:ea typeface="MS Mincho" panose="02020609040205080304" pitchFamily="49" charset="-128"/>
                <a:cs typeface="Times New Roman" panose="02020603050405020304" pitchFamily="18" charset="0"/>
              </a:rPr>
              <a:t>after</a:t>
            </a:r>
            <a:r>
              <a:rPr lang="en-US" dirty="0">
                <a:latin typeface="Times" panose="02020603050405020304" pitchFamily="18" charset="0"/>
                <a:ea typeface="MS Mincho" panose="02020609040205080304" pitchFamily="49" charset="-128"/>
                <a:cs typeface="Times New Roman" panose="02020603050405020304" pitchFamily="18" charset="0"/>
              </a:rPr>
              <a:t> the date of the note.  Include the last day of the note.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Example:  </a:t>
            </a:r>
            <a:r>
              <a:rPr lang="en-US" dirty="0">
                <a:latin typeface="Times" panose="02020603050405020304" pitchFamily="18" charset="0"/>
                <a:ea typeface="MS Mincho" panose="02020609040205080304" pitchFamily="49" charset="-128"/>
                <a:cs typeface="Times New Roman" panose="02020603050405020304" pitchFamily="18" charset="0"/>
              </a:rPr>
              <a:t>On April 12, Our Company made a $25,000 sale.  The customer signed a $25,000 note at 7% simple interest due and payable when the note matures (is due) on August 15. How much interest is due?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C317CB08-3F85-4204-807B-9D2F26BCB4CA}"/>
              </a:ext>
            </a:extLst>
          </p:cNvPr>
          <p:cNvGraphicFramePr>
            <a:graphicFrameLocks noGrp="1"/>
          </p:cNvGraphicFramePr>
          <p:nvPr>
            <p:extLst>
              <p:ext uri="{D42A27DB-BD31-4B8C-83A1-F6EECF244321}">
                <p14:modId xmlns:p14="http://schemas.microsoft.com/office/powerpoint/2010/main" val="3062577829"/>
              </p:ext>
            </p:extLst>
          </p:nvPr>
        </p:nvGraphicFramePr>
        <p:xfrm>
          <a:off x="3179446" y="3121962"/>
          <a:ext cx="6306410" cy="2471442"/>
        </p:xfrm>
        <a:graphic>
          <a:graphicData uri="http://schemas.openxmlformats.org/drawingml/2006/table">
            <a:tbl>
              <a:tblPr firstRow="1" firstCol="1" bandRow="1">
                <a:tableStyleId>{5940675A-B579-460E-94D1-54222C63F5DA}</a:tableStyleId>
              </a:tblPr>
              <a:tblGrid>
                <a:gridCol w="692016">
                  <a:extLst>
                    <a:ext uri="{9D8B030D-6E8A-4147-A177-3AD203B41FA5}">
                      <a16:colId xmlns:a16="http://schemas.microsoft.com/office/drawing/2014/main" val="185971629"/>
                    </a:ext>
                  </a:extLst>
                </a:gridCol>
                <a:gridCol w="2932831">
                  <a:extLst>
                    <a:ext uri="{9D8B030D-6E8A-4147-A177-3AD203B41FA5}">
                      <a16:colId xmlns:a16="http://schemas.microsoft.com/office/drawing/2014/main" val="2532994420"/>
                    </a:ext>
                  </a:extLst>
                </a:gridCol>
                <a:gridCol w="2133717">
                  <a:extLst>
                    <a:ext uri="{9D8B030D-6E8A-4147-A177-3AD203B41FA5}">
                      <a16:colId xmlns:a16="http://schemas.microsoft.com/office/drawing/2014/main" val="3692893085"/>
                    </a:ext>
                  </a:extLst>
                </a:gridCol>
                <a:gridCol w="547846">
                  <a:extLst>
                    <a:ext uri="{9D8B030D-6E8A-4147-A177-3AD203B41FA5}">
                      <a16:colId xmlns:a16="http://schemas.microsoft.com/office/drawing/2014/main" val="1250350554"/>
                    </a:ext>
                  </a:extLst>
                </a:gridCol>
              </a:tblGrid>
              <a:tr h="418869">
                <a:tc>
                  <a:txBody>
                    <a:bodyPr/>
                    <a:lstStyle/>
                    <a:p>
                      <a:pPr marL="0" marR="0" algn="ctr">
                        <a:spcBef>
                          <a:spcPts val="300"/>
                        </a:spcBef>
                        <a:spcAft>
                          <a:spcPts val="0"/>
                        </a:spcAft>
                      </a:pPr>
                      <a:r>
                        <a:rPr lang="en-US" sz="1400" b="1">
                          <a:effectLst/>
                        </a:rPr>
                        <a:t>Step</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 </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spcBef>
                          <a:spcPts val="0"/>
                        </a:spcBef>
                        <a:spcAft>
                          <a:spcPts val="0"/>
                        </a:spcAft>
                      </a:pPr>
                      <a:r>
                        <a:rPr lang="en-US" sz="1400" b="1" dirty="0">
                          <a:effectLst/>
                        </a:rPr>
                        <a:t> </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ctr">
                        <a:spcBef>
                          <a:spcPts val="0"/>
                        </a:spcBef>
                        <a:spcAft>
                          <a:spcPts val="0"/>
                        </a:spcAft>
                      </a:pPr>
                      <a:r>
                        <a:rPr lang="en-US" sz="1400" b="1" dirty="0">
                          <a:effectLst/>
                        </a:rPr>
                        <a:t>Total Days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568460201"/>
                  </a:ext>
                </a:extLst>
              </a:tr>
              <a:tr h="628304">
                <a:tc>
                  <a:txBody>
                    <a:bodyPr/>
                    <a:lstStyle/>
                    <a:p>
                      <a:pPr marL="0" marR="0" algn="ctr">
                        <a:spcBef>
                          <a:spcPts val="0"/>
                        </a:spcBef>
                        <a:spcAft>
                          <a:spcPts val="0"/>
                        </a:spcAft>
                      </a:pPr>
                      <a:r>
                        <a:rPr lang="en-US" sz="1400">
                          <a:effectLst/>
                        </a:rPr>
                        <a:t> </a:t>
                      </a:r>
                    </a:p>
                    <a:p>
                      <a:pPr marL="0" marR="0" algn="ctr">
                        <a:spcBef>
                          <a:spcPts val="0"/>
                        </a:spcBef>
                        <a:spcAft>
                          <a:spcPts val="0"/>
                        </a:spcAft>
                      </a:pPr>
                      <a:r>
                        <a:rPr lang="en-US" sz="1400">
                          <a:effectLst/>
                        </a:rPr>
                        <a:t>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Subtract the date the note is issued from the number of days in the month in which the note is issued.</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For April:  30 – 12 = 18 days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 </a:t>
                      </a:r>
                    </a:p>
                    <a:p>
                      <a:pPr marL="0" marR="0" algn="ctr">
                        <a:spcBef>
                          <a:spcPts val="0"/>
                        </a:spcBef>
                        <a:spcAft>
                          <a:spcPts val="0"/>
                        </a:spcAft>
                      </a:pPr>
                      <a:r>
                        <a:rPr lang="en-US" sz="1400">
                          <a:effectLst/>
                        </a:rPr>
                        <a:t>18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14729553"/>
                  </a:ext>
                </a:extLst>
              </a:tr>
              <a:tr h="361833">
                <a:tc rowSpan="4">
                  <a:txBody>
                    <a:bodyPr/>
                    <a:lstStyle/>
                    <a:p>
                      <a:pPr marL="0" marR="0" algn="ctr">
                        <a:spcBef>
                          <a:spcPts val="0"/>
                        </a:spcBef>
                        <a:spcAft>
                          <a:spcPts val="0"/>
                        </a:spcAft>
                      </a:pPr>
                      <a:r>
                        <a:rPr lang="en-US" sz="1400" dirty="0">
                          <a:effectLst/>
                        </a:rPr>
                        <a:t> </a:t>
                      </a:r>
                    </a:p>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0" marR="0" algn="ctr">
                        <a:spcBef>
                          <a:spcPts val="0"/>
                        </a:spcBef>
                        <a:spcAft>
                          <a:spcPts val="0"/>
                        </a:spcAft>
                      </a:pPr>
                      <a:r>
                        <a:rPr lang="en-US" sz="1400" dirty="0">
                          <a:effectLst/>
                        </a:rPr>
                        <a:t>2</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rowSpan="4">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US" sz="1400" dirty="0">
                          <a:effectLst/>
                        </a:rPr>
                        <a:t>Add the number of days each following month until reaching the maturity date.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dirty="0">
                          <a:effectLst/>
                        </a:rPr>
                        <a:t>May: 31 days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600"/>
                        </a:spcBef>
                        <a:spcAft>
                          <a:spcPts val="0"/>
                        </a:spcAft>
                      </a:pPr>
                      <a:r>
                        <a:rPr lang="en-US" sz="1400" dirty="0">
                          <a:effectLst/>
                        </a:rPr>
                        <a:t>49</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074925117"/>
                  </a:ext>
                </a:extLst>
              </a:tr>
              <a:tr h="319511">
                <a:tc vMerge="1">
                  <a:txBody>
                    <a:bodyPr/>
                    <a:lstStyle/>
                    <a:p>
                      <a:pPr marL="0" marR="0" algn="ct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vMerge="1">
                  <a:txBody>
                    <a:bodyPr/>
                    <a:lstStyle/>
                    <a:p>
                      <a:pPr marL="0" marR="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600"/>
                        </a:spcAft>
                      </a:pPr>
                      <a:r>
                        <a:rPr lang="en-US" sz="1400" dirty="0">
                          <a:effectLst/>
                        </a:rPr>
                        <a:t>June: 30 days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600"/>
                        </a:spcBef>
                        <a:spcAft>
                          <a:spcPts val="0"/>
                        </a:spcAft>
                      </a:pPr>
                      <a:r>
                        <a:rPr lang="en-US" sz="1400" dirty="0">
                          <a:effectLst/>
                        </a:rPr>
                        <a:t>79</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839664456"/>
                  </a:ext>
                </a:extLst>
              </a:tr>
              <a:tr h="368747">
                <a:tc vMerge="1">
                  <a:txBody>
                    <a:bodyPr/>
                    <a:lstStyle/>
                    <a:p>
                      <a:pPr marL="0" marR="0" algn="ct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vMerge="1">
                  <a:txBody>
                    <a:bodyPr/>
                    <a:lstStyle/>
                    <a:p>
                      <a:pPr marL="0" marR="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600"/>
                        </a:spcAft>
                      </a:pPr>
                      <a:r>
                        <a:rPr lang="en-US" sz="1400" dirty="0">
                          <a:effectLst/>
                        </a:rPr>
                        <a:t>July: 31 days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600"/>
                        </a:spcBef>
                        <a:spcAft>
                          <a:spcPts val="600"/>
                        </a:spcAft>
                      </a:pPr>
                      <a:r>
                        <a:rPr lang="en-US" sz="1400" dirty="0">
                          <a:effectLst/>
                        </a:rPr>
                        <a:t>110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535671900"/>
                  </a:ext>
                </a:extLst>
              </a:tr>
              <a:tr h="354551">
                <a:tc vMerge="1">
                  <a:txBody>
                    <a:bodyPr/>
                    <a:lstStyle/>
                    <a:p>
                      <a:pPr marL="0" marR="0" algn="ct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vMerge="1">
                  <a:txBody>
                    <a:bodyPr/>
                    <a:lstStyle/>
                    <a:p>
                      <a:pPr marL="0" marR="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600"/>
                        </a:spcAft>
                      </a:pPr>
                      <a:r>
                        <a:rPr lang="en-US" sz="1400" dirty="0">
                          <a:effectLst/>
                        </a:rPr>
                        <a:t>August 15</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600"/>
                        </a:spcBef>
                        <a:spcAft>
                          <a:spcPts val="600"/>
                        </a:spcAft>
                      </a:pPr>
                      <a:r>
                        <a:rPr lang="en-US" sz="1400" dirty="0">
                          <a:effectLst/>
                        </a:rPr>
                        <a:t>125</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956883931"/>
                  </a:ext>
                </a:extLst>
              </a:tr>
            </a:tbl>
          </a:graphicData>
        </a:graphic>
      </p:graphicFrame>
      <p:sp>
        <p:nvSpPr>
          <p:cNvPr id="6" name="Rectangle 5">
            <a:extLst>
              <a:ext uri="{FF2B5EF4-FFF2-40B4-BE49-F238E27FC236}">
                <a16:creationId xmlns:a16="http://schemas.microsoft.com/office/drawing/2014/main" id="{2958BFB7-ACCA-4267-B083-41B23D55D64D}"/>
              </a:ext>
            </a:extLst>
          </p:cNvPr>
          <p:cNvSpPr/>
          <p:nvPr/>
        </p:nvSpPr>
        <p:spPr>
          <a:xfrm>
            <a:off x="1243745" y="5987018"/>
            <a:ext cx="4334841" cy="369332"/>
          </a:xfrm>
          <a:prstGeom prst="rect">
            <a:avLst/>
          </a:prstGeom>
        </p:spPr>
        <p:txBody>
          <a:bodyPr wrap="non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$25,000 X .07 X 125/365 = $599.32 interest.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310289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14D8B31-C684-45F8-AE4B-444492265656}"/>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C504BDBD-E00E-4CC4-8AB1-01EB811CB5A3}"/>
              </a:ext>
            </a:extLst>
          </p:cNvPr>
          <p:cNvSpPr/>
          <p:nvPr/>
        </p:nvSpPr>
        <p:spPr>
          <a:xfrm>
            <a:off x="2496252" y="136525"/>
            <a:ext cx="681039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Examples of Notes Receivable Transactions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D91677E3-F276-41CF-9EDD-CAC8A894D911}"/>
              </a:ext>
            </a:extLst>
          </p:cNvPr>
          <p:cNvSpPr/>
          <p:nvPr/>
        </p:nvSpPr>
        <p:spPr>
          <a:xfrm>
            <a:off x="466928" y="963438"/>
            <a:ext cx="10700425" cy="646331"/>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1) On November 20 Our Company accepted a 90-day, 5% note from Smith Company to replace a $10,000 account receivable that Smith Company had not paid.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E593D2C7-53F0-42CE-9280-5B82535A56AE}"/>
              </a:ext>
            </a:extLst>
          </p:cNvPr>
          <p:cNvGraphicFramePr>
            <a:graphicFrameLocks noGrp="1"/>
          </p:cNvGraphicFramePr>
          <p:nvPr>
            <p:extLst>
              <p:ext uri="{D42A27DB-BD31-4B8C-83A1-F6EECF244321}">
                <p14:modId xmlns:p14="http://schemas.microsoft.com/office/powerpoint/2010/main" val="1155253522"/>
              </p:ext>
            </p:extLst>
          </p:nvPr>
        </p:nvGraphicFramePr>
        <p:xfrm>
          <a:off x="2715637" y="1967266"/>
          <a:ext cx="6428361" cy="433578"/>
        </p:xfrm>
        <a:graphic>
          <a:graphicData uri="http://schemas.openxmlformats.org/drawingml/2006/table">
            <a:tbl>
              <a:tblPr firstRow="1" firstCol="1" bandRow="1">
                <a:tableStyleId>{5940675A-B579-460E-94D1-54222C63F5DA}</a:tableStyleId>
              </a:tblPr>
              <a:tblGrid>
                <a:gridCol w="573501">
                  <a:extLst>
                    <a:ext uri="{9D8B030D-6E8A-4147-A177-3AD203B41FA5}">
                      <a16:colId xmlns:a16="http://schemas.microsoft.com/office/drawing/2014/main" val="277922488"/>
                    </a:ext>
                  </a:extLst>
                </a:gridCol>
                <a:gridCol w="3384035">
                  <a:extLst>
                    <a:ext uri="{9D8B030D-6E8A-4147-A177-3AD203B41FA5}">
                      <a16:colId xmlns:a16="http://schemas.microsoft.com/office/drawing/2014/main" val="3107637227"/>
                    </a:ext>
                  </a:extLst>
                </a:gridCol>
                <a:gridCol w="398836">
                  <a:extLst>
                    <a:ext uri="{9D8B030D-6E8A-4147-A177-3AD203B41FA5}">
                      <a16:colId xmlns:a16="http://schemas.microsoft.com/office/drawing/2014/main" val="3115497962"/>
                    </a:ext>
                  </a:extLst>
                </a:gridCol>
                <a:gridCol w="1060314">
                  <a:extLst>
                    <a:ext uri="{9D8B030D-6E8A-4147-A177-3AD203B41FA5}">
                      <a16:colId xmlns:a16="http://schemas.microsoft.com/office/drawing/2014/main" val="1869508296"/>
                    </a:ext>
                  </a:extLst>
                </a:gridCol>
                <a:gridCol w="1011675">
                  <a:extLst>
                    <a:ext uri="{9D8B030D-6E8A-4147-A177-3AD203B41FA5}">
                      <a16:colId xmlns:a16="http://schemas.microsoft.com/office/drawing/2014/main" val="1760794653"/>
                    </a:ext>
                  </a:extLst>
                </a:gridCol>
              </a:tblGrid>
              <a:tr h="0">
                <a:tc>
                  <a:txBody>
                    <a:bodyPr/>
                    <a:lstStyle/>
                    <a:p>
                      <a:pPr marL="0" marR="0" algn="ctr">
                        <a:lnSpc>
                          <a:spcPct val="107000"/>
                        </a:lnSpc>
                        <a:spcBef>
                          <a:spcPts val="0"/>
                        </a:spcBef>
                        <a:spcAft>
                          <a:spcPts val="0"/>
                        </a:spcAft>
                      </a:pPr>
                      <a:r>
                        <a:rPr lang="en-US" sz="1400">
                          <a:effectLst/>
                        </a:rPr>
                        <a:t>11/20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176530">
                        <a:lnSpc>
                          <a:spcPct val="107000"/>
                        </a:lnSpc>
                        <a:spcBef>
                          <a:spcPts val="0"/>
                        </a:spcBef>
                        <a:spcAft>
                          <a:spcPts val="800"/>
                        </a:spcAft>
                      </a:pPr>
                      <a:r>
                        <a:rPr lang="en-US" sz="1400" dirty="0">
                          <a:effectLst/>
                        </a:rPr>
                        <a:t>Notes Receivable - Smith Co.</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10,000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1973767472"/>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176530">
                        <a:lnSpc>
                          <a:spcPct val="107000"/>
                        </a:lnSpc>
                        <a:spcBef>
                          <a:spcPts val="0"/>
                        </a:spcBef>
                        <a:spcAft>
                          <a:spcPts val="800"/>
                        </a:spcAft>
                      </a:pPr>
                      <a:r>
                        <a:rPr lang="en-US" sz="1400">
                          <a:effectLst/>
                        </a:rPr>
                        <a:t>       Accounts Receivable - Smith Co.</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dirty="0">
                          <a:effectLst/>
                        </a:rPr>
                        <a:t>10,000</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601876497"/>
                  </a:ext>
                </a:extLst>
              </a:tr>
            </a:tbl>
          </a:graphicData>
        </a:graphic>
      </p:graphicFrame>
      <p:sp>
        <p:nvSpPr>
          <p:cNvPr id="6" name="Rectangle 5">
            <a:extLst>
              <a:ext uri="{FF2B5EF4-FFF2-40B4-BE49-F238E27FC236}">
                <a16:creationId xmlns:a16="http://schemas.microsoft.com/office/drawing/2014/main" id="{D599C87C-CD75-45D3-A1F2-33C4D389D0F0}"/>
              </a:ext>
            </a:extLst>
          </p:cNvPr>
          <p:cNvSpPr/>
          <p:nvPr/>
        </p:nvSpPr>
        <p:spPr>
          <a:xfrm>
            <a:off x="546370" y="2713600"/>
            <a:ext cx="11099260" cy="646331"/>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2) At year-end, Our Company accrues the interest receivable with an adjusting entry.  The accrual is rounded to the nearest dollar.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7" name="Table 6">
            <a:extLst>
              <a:ext uri="{FF2B5EF4-FFF2-40B4-BE49-F238E27FC236}">
                <a16:creationId xmlns:a16="http://schemas.microsoft.com/office/drawing/2014/main" id="{AB50340C-749D-4EA5-9957-9D71BD494CB3}"/>
              </a:ext>
            </a:extLst>
          </p:cNvPr>
          <p:cNvGraphicFramePr>
            <a:graphicFrameLocks noGrp="1"/>
          </p:cNvGraphicFramePr>
          <p:nvPr>
            <p:extLst>
              <p:ext uri="{D42A27DB-BD31-4B8C-83A1-F6EECF244321}">
                <p14:modId xmlns:p14="http://schemas.microsoft.com/office/powerpoint/2010/main" val="2135095185"/>
              </p:ext>
            </p:extLst>
          </p:nvPr>
        </p:nvGraphicFramePr>
        <p:xfrm>
          <a:off x="2715638" y="3508649"/>
          <a:ext cx="6428360" cy="433578"/>
        </p:xfrm>
        <a:graphic>
          <a:graphicData uri="http://schemas.openxmlformats.org/drawingml/2006/table">
            <a:tbl>
              <a:tblPr firstRow="1" firstCol="1" bandRow="1">
                <a:tableStyleId>{5940675A-B579-460E-94D1-54222C63F5DA}</a:tableStyleId>
              </a:tblPr>
              <a:tblGrid>
                <a:gridCol w="655124">
                  <a:extLst>
                    <a:ext uri="{9D8B030D-6E8A-4147-A177-3AD203B41FA5}">
                      <a16:colId xmlns:a16="http://schemas.microsoft.com/office/drawing/2014/main" val="3093259378"/>
                    </a:ext>
                  </a:extLst>
                </a:gridCol>
                <a:gridCol w="3331595">
                  <a:extLst>
                    <a:ext uri="{9D8B030D-6E8A-4147-A177-3AD203B41FA5}">
                      <a16:colId xmlns:a16="http://schemas.microsoft.com/office/drawing/2014/main" val="2804450664"/>
                    </a:ext>
                  </a:extLst>
                </a:gridCol>
                <a:gridCol w="340469">
                  <a:extLst>
                    <a:ext uri="{9D8B030D-6E8A-4147-A177-3AD203B41FA5}">
                      <a16:colId xmlns:a16="http://schemas.microsoft.com/office/drawing/2014/main" val="1121516564"/>
                    </a:ext>
                  </a:extLst>
                </a:gridCol>
                <a:gridCol w="1089497">
                  <a:extLst>
                    <a:ext uri="{9D8B030D-6E8A-4147-A177-3AD203B41FA5}">
                      <a16:colId xmlns:a16="http://schemas.microsoft.com/office/drawing/2014/main" val="2783293206"/>
                    </a:ext>
                  </a:extLst>
                </a:gridCol>
                <a:gridCol w="1011675">
                  <a:extLst>
                    <a:ext uri="{9D8B030D-6E8A-4147-A177-3AD203B41FA5}">
                      <a16:colId xmlns:a16="http://schemas.microsoft.com/office/drawing/2014/main" val="1021251463"/>
                    </a:ext>
                  </a:extLst>
                </a:gridCol>
              </a:tblGrid>
              <a:tr h="0">
                <a:tc>
                  <a:txBody>
                    <a:bodyPr/>
                    <a:lstStyle/>
                    <a:p>
                      <a:pPr marL="0" marR="0" algn="ctr">
                        <a:lnSpc>
                          <a:spcPct val="107000"/>
                        </a:lnSpc>
                        <a:spcBef>
                          <a:spcPts val="0"/>
                        </a:spcBef>
                        <a:spcAft>
                          <a:spcPts val="0"/>
                        </a:spcAft>
                      </a:pPr>
                      <a:r>
                        <a:rPr lang="en-US" sz="1400">
                          <a:effectLst/>
                        </a:rPr>
                        <a:t>12/31</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176530">
                        <a:lnSpc>
                          <a:spcPct val="107000"/>
                        </a:lnSpc>
                        <a:spcBef>
                          <a:spcPts val="0"/>
                        </a:spcBef>
                        <a:spcAft>
                          <a:spcPts val="800"/>
                        </a:spcAft>
                      </a:pPr>
                      <a:r>
                        <a:rPr lang="en-US" sz="1400">
                          <a:effectLst/>
                        </a:rPr>
                        <a:t>Interest Receivable</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56</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dirty="0">
                          <a:effectLst/>
                        </a:rPr>
                        <a:t> </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1059323683"/>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176530">
                        <a:lnSpc>
                          <a:spcPct val="107000"/>
                        </a:lnSpc>
                        <a:spcBef>
                          <a:spcPts val="0"/>
                        </a:spcBef>
                        <a:spcAft>
                          <a:spcPts val="800"/>
                        </a:spcAft>
                      </a:pPr>
                      <a:r>
                        <a:rPr lang="en-US" sz="1400">
                          <a:effectLst/>
                        </a:rPr>
                        <a:t>       Interest Revenue</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dirty="0">
                          <a:effectLst/>
                        </a:rPr>
                        <a:t>56</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344166821"/>
                  </a:ext>
                </a:extLst>
              </a:tr>
            </a:tbl>
          </a:graphicData>
        </a:graphic>
      </p:graphicFrame>
      <p:sp>
        <p:nvSpPr>
          <p:cNvPr id="8" name="Rectangle 7">
            <a:extLst>
              <a:ext uri="{FF2B5EF4-FFF2-40B4-BE49-F238E27FC236}">
                <a16:creationId xmlns:a16="http://schemas.microsoft.com/office/drawing/2014/main" id="{C2AE8F3A-7F39-41B1-93EF-36773238F05F}"/>
              </a:ext>
            </a:extLst>
          </p:cNvPr>
          <p:cNvSpPr/>
          <p:nvPr/>
        </p:nvSpPr>
        <p:spPr>
          <a:xfrm>
            <a:off x="546370" y="4197660"/>
            <a:ext cx="10603149" cy="369332"/>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3) Our Company collects the principal and interest when the note matures on February 18 of the next year.</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9" name="Table 8">
            <a:extLst>
              <a:ext uri="{FF2B5EF4-FFF2-40B4-BE49-F238E27FC236}">
                <a16:creationId xmlns:a16="http://schemas.microsoft.com/office/drawing/2014/main" id="{CF81C30C-23E1-4AB1-8B64-EEBA521C51BC}"/>
              </a:ext>
            </a:extLst>
          </p:cNvPr>
          <p:cNvGraphicFramePr>
            <a:graphicFrameLocks noGrp="1"/>
          </p:cNvGraphicFramePr>
          <p:nvPr>
            <p:extLst>
              <p:ext uri="{D42A27DB-BD31-4B8C-83A1-F6EECF244321}">
                <p14:modId xmlns:p14="http://schemas.microsoft.com/office/powerpoint/2010/main" val="2181235223"/>
              </p:ext>
            </p:extLst>
          </p:nvPr>
        </p:nvGraphicFramePr>
        <p:xfrm>
          <a:off x="2715637" y="4742860"/>
          <a:ext cx="6428362" cy="867156"/>
        </p:xfrm>
        <a:graphic>
          <a:graphicData uri="http://schemas.openxmlformats.org/drawingml/2006/table">
            <a:tbl>
              <a:tblPr firstRow="1" firstCol="1" bandRow="1">
                <a:tableStyleId>{5940675A-B579-460E-94D1-54222C63F5DA}</a:tableStyleId>
              </a:tblPr>
              <a:tblGrid>
                <a:gridCol w="525863">
                  <a:extLst>
                    <a:ext uri="{9D8B030D-6E8A-4147-A177-3AD203B41FA5}">
                      <a16:colId xmlns:a16="http://schemas.microsoft.com/office/drawing/2014/main" val="545694333"/>
                    </a:ext>
                  </a:extLst>
                </a:gridCol>
                <a:gridCol w="3462290">
                  <a:extLst>
                    <a:ext uri="{9D8B030D-6E8A-4147-A177-3AD203B41FA5}">
                      <a16:colId xmlns:a16="http://schemas.microsoft.com/office/drawing/2014/main" val="682127932"/>
                    </a:ext>
                  </a:extLst>
                </a:gridCol>
                <a:gridCol w="361856">
                  <a:extLst>
                    <a:ext uri="{9D8B030D-6E8A-4147-A177-3AD203B41FA5}">
                      <a16:colId xmlns:a16="http://schemas.microsoft.com/office/drawing/2014/main" val="2830757343"/>
                    </a:ext>
                  </a:extLst>
                </a:gridCol>
                <a:gridCol w="1093005">
                  <a:extLst>
                    <a:ext uri="{9D8B030D-6E8A-4147-A177-3AD203B41FA5}">
                      <a16:colId xmlns:a16="http://schemas.microsoft.com/office/drawing/2014/main" val="3405431559"/>
                    </a:ext>
                  </a:extLst>
                </a:gridCol>
                <a:gridCol w="985348">
                  <a:extLst>
                    <a:ext uri="{9D8B030D-6E8A-4147-A177-3AD203B41FA5}">
                      <a16:colId xmlns:a16="http://schemas.microsoft.com/office/drawing/2014/main" val="1871068786"/>
                    </a:ext>
                  </a:extLst>
                </a:gridCol>
              </a:tblGrid>
              <a:tr h="0">
                <a:tc>
                  <a:txBody>
                    <a:bodyPr/>
                    <a:lstStyle/>
                    <a:p>
                      <a:pPr marL="0" marR="0" algn="ctr">
                        <a:lnSpc>
                          <a:spcPct val="107000"/>
                        </a:lnSpc>
                        <a:spcBef>
                          <a:spcPts val="0"/>
                        </a:spcBef>
                        <a:spcAft>
                          <a:spcPts val="0"/>
                        </a:spcAft>
                      </a:pPr>
                      <a:r>
                        <a:rPr lang="en-US" sz="1400">
                          <a:effectLst/>
                        </a:rPr>
                        <a:t>2/18</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176530">
                        <a:lnSpc>
                          <a:spcPct val="107000"/>
                        </a:lnSpc>
                        <a:spcBef>
                          <a:spcPts val="0"/>
                        </a:spcBef>
                        <a:spcAft>
                          <a:spcPts val="800"/>
                        </a:spcAft>
                      </a:pPr>
                      <a:r>
                        <a:rPr lang="en-US" sz="1400">
                          <a:effectLst/>
                        </a:rPr>
                        <a:t>Cash</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10,123.29</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2606851805"/>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176530">
                        <a:lnSpc>
                          <a:spcPct val="107000"/>
                        </a:lnSpc>
                        <a:spcBef>
                          <a:spcPts val="0"/>
                        </a:spcBef>
                        <a:spcAft>
                          <a:spcPts val="800"/>
                        </a:spcAft>
                      </a:pPr>
                      <a:r>
                        <a:rPr lang="en-US" sz="1400" dirty="0">
                          <a:effectLst/>
                        </a:rPr>
                        <a:t>       Note Receivable</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dirty="0">
                          <a:effectLst/>
                        </a:rPr>
                        <a:t>   10,000.00</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3869138432"/>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176530">
                        <a:lnSpc>
                          <a:spcPct val="107000"/>
                        </a:lnSpc>
                        <a:spcBef>
                          <a:spcPts val="0"/>
                        </a:spcBef>
                        <a:spcAft>
                          <a:spcPts val="800"/>
                        </a:spcAft>
                      </a:pPr>
                      <a:r>
                        <a:rPr lang="en-US" sz="1400">
                          <a:effectLst/>
                        </a:rPr>
                        <a:t>       Interest Receivable</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dirty="0">
                          <a:effectLst/>
                        </a:rPr>
                        <a:t>56.00</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2836281168"/>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176530">
                        <a:lnSpc>
                          <a:spcPct val="107000"/>
                        </a:lnSpc>
                        <a:spcBef>
                          <a:spcPts val="0"/>
                        </a:spcBef>
                        <a:spcAft>
                          <a:spcPts val="800"/>
                        </a:spcAft>
                      </a:pPr>
                      <a:r>
                        <a:rPr lang="en-US" sz="1400">
                          <a:effectLst/>
                        </a:rPr>
                        <a:t>       Interest Revenue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dirty="0">
                          <a:effectLst/>
                        </a:rPr>
                        <a:t>67.29</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669001693"/>
                  </a:ext>
                </a:extLst>
              </a:tr>
            </a:tbl>
          </a:graphicData>
        </a:graphic>
      </p:graphicFrame>
    </p:spTree>
    <p:extLst>
      <p:ext uri="{BB962C8B-B14F-4D97-AF65-F5344CB8AC3E}">
        <p14:creationId xmlns:p14="http://schemas.microsoft.com/office/powerpoint/2010/main" val="20331797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317A995-8F9D-4BFA-B416-C2B50BDAFAFE}"/>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C912CDB4-A4CB-4D67-B5EB-949BFCAFBDF5}"/>
              </a:ext>
            </a:extLst>
          </p:cNvPr>
          <p:cNvSpPr/>
          <p:nvPr/>
        </p:nvSpPr>
        <p:spPr>
          <a:xfrm>
            <a:off x="1686372" y="287125"/>
            <a:ext cx="8507970"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Examples of Notes Receivable Transactions,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B294F570-E344-49C6-8774-6E815249C302}"/>
              </a:ext>
            </a:extLst>
          </p:cNvPr>
          <p:cNvSpPr/>
          <p:nvPr/>
        </p:nvSpPr>
        <p:spPr>
          <a:xfrm>
            <a:off x="389105" y="1119080"/>
            <a:ext cx="10700425" cy="923330"/>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4) Assume that instead of receiving full payment, Our Company accepts $5,000 cash and another 90-day note, at 6% interest.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9823AC13-F9F3-4B71-B7C0-82355CC133A7}"/>
              </a:ext>
            </a:extLst>
          </p:cNvPr>
          <p:cNvGraphicFramePr>
            <a:graphicFrameLocks noGrp="1"/>
          </p:cNvGraphicFramePr>
          <p:nvPr>
            <p:extLst>
              <p:ext uri="{D42A27DB-BD31-4B8C-83A1-F6EECF244321}">
                <p14:modId xmlns:p14="http://schemas.microsoft.com/office/powerpoint/2010/main" val="2006504072"/>
              </p:ext>
            </p:extLst>
          </p:nvPr>
        </p:nvGraphicFramePr>
        <p:xfrm>
          <a:off x="2565958" y="2105640"/>
          <a:ext cx="6346717" cy="1083945"/>
        </p:xfrm>
        <a:graphic>
          <a:graphicData uri="http://schemas.openxmlformats.org/drawingml/2006/table">
            <a:tbl>
              <a:tblPr firstRow="1" firstCol="1" bandRow="1">
                <a:tableStyleId>{5940675A-B579-460E-94D1-54222C63F5DA}</a:tableStyleId>
              </a:tblPr>
              <a:tblGrid>
                <a:gridCol w="499361">
                  <a:extLst>
                    <a:ext uri="{9D8B030D-6E8A-4147-A177-3AD203B41FA5}">
                      <a16:colId xmlns:a16="http://schemas.microsoft.com/office/drawing/2014/main" val="1910115138"/>
                    </a:ext>
                  </a:extLst>
                </a:gridCol>
                <a:gridCol w="3723846">
                  <a:extLst>
                    <a:ext uri="{9D8B030D-6E8A-4147-A177-3AD203B41FA5}">
                      <a16:colId xmlns:a16="http://schemas.microsoft.com/office/drawing/2014/main" val="2164593620"/>
                    </a:ext>
                  </a:extLst>
                </a:gridCol>
                <a:gridCol w="252132">
                  <a:extLst>
                    <a:ext uri="{9D8B030D-6E8A-4147-A177-3AD203B41FA5}">
                      <a16:colId xmlns:a16="http://schemas.microsoft.com/office/drawing/2014/main" val="545890068"/>
                    </a:ext>
                  </a:extLst>
                </a:gridCol>
                <a:gridCol w="935689">
                  <a:extLst>
                    <a:ext uri="{9D8B030D-6E8A-4147-A177-3AD203B41FA5}">
                      <a16:colId xmlns:a16="http://schemas.microsoft.com/office/drawing/2014/main" val="121835622"/>
                    </a:ext>
                  </a:extLst>
                </a:gridCol>
                <a:gridCol w="935689">
                  <a:extLst>
                    <a:ext uri="{9D8B030D-6E8A-4147-A177-3AD203B41FA5}">
                      <a16:colId xmlns:a16="http://schemas.microsoft.com/office/drawing/2014/main" val="4207668219"/>
                    </a:ext>
                  </a:extLst>
                </a:gridCol>
              </a:tblGrid>
              <a:tr h="0">
                <a:tc>
                  <a:txBody>
                    <a:bodyPr/>
                    <a:lstStyle/>
                    <a:p>
                      <a:pPr marL="0" marR="0" algn="ctr">
                        <a:lnSpc>
                          <a:spcPct val="107000"/>
                        </a:lnSpc>
                        <a:spcBef>
                          <a:spcPts val="0"/>
                        </a:spcBef>
                        <a:spcAft>
                          <a:spcPts val="0"/>
                        </a:spcAft>
                      </a:pPr>
                      <a:r>
                        <a:rPr lang="en-US" sz="1400">
                          <a:effectLst/>
                        </a:rPr>
                        <a:t>2/18</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176530">
                        <a:lnSpc>
                          <a:spcPct val="107000"/>
                        </a:lnSpc>
                        <a:spcBef>
                          <a:spcPts val="0"/>
                        </a:spcBef>
                        <a:spcAft>
                          <a:spcPts val="800"/>
                        </a:spcAft>
                      </a:pPr>
                      <a:r>
                        <a:rPr lang="en-US" sz="1400">
                          <a:effectLst/>
                        </a:rPr>
                        <a:t>Cash</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5,000.00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3255627404"/>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176530">
                        <a:lnSpc>
                          <a:spcPct val="107000"/>
                        </a:lnSpc>
                        <a:spcBef>
                          <a:spcPts val="0"/>
                        </a:spcBef>
                        <a:spcAft>
                          <a:spcPts val="800"/>
                        </a:spcAft>
                      </a:pPr>
                      <a:r>
                        <a:rPr lang="en-US" sz="1400">
                          <a:effectLst/>
                        </a:rPr>
                        <a:t>Notes Receivable (New)</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5,123.29</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3993272940"/>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176530">
                        <a:lnSpc>
                          <a:spcPct val="107000"/>
                        </a:lnSpc>
                        <a:spcBef>
                          <a:spcPts val="0"/>
                        </a:spcBef>
                        <a:spcAft>
                          <a:spcPts val="800"/>
                        </a:spcAft>
                      </a:pPr>
                      <a:r>
                        <a:rPr lang="en-US" sz="1400" dirty="0">
                          <a:effectLst/>
                        </a:rPr>
                        <a:t>       Note Receivable (Old)</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dirty="0">
                          <a:effectLst/>
                        </a:rPr>
                        <a:t> 10,000.00</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722955582"/>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176530">
                        <a:lnSpc>
                          <a:spcPct val="107000"/>
                        </a:lnSpc>
                        <a:spcBef>
                          <a:spcPts val="0"/>
                        </a:spcBef>
                        <a:spcAft>
                          <a:spcPts val="800"/>
                        </a:spcAft>
                      </a:pPr>
                      <a:r>
                        <a:rPr lang="en-US" sz="1400">
                          <a:effectLst/>
                        </a:rPr>
                        <a:t>       Interest Receivable</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a:effectLst/>
                        </a:rPr>
                        <a:t>56.00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3093506634"/>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176530">
                        <a:lnSpc>
                          <a:spcPct val="107000"/>
                        </a:lnSpc>
                        <a:spcBef>
                          <a:spcPts val="0"/>
                        </a:spcBef>
                        <a:spcAft>
                          <a:spcPts val="800"/>
                        </a:spcAft>
                      </a:pPr>
                      <a:r>
                        <a:rPr lang="en-US" sz="1400">
                          <a:effectLst/>
                        </a:rPr>
                        <a:t>       Interest Revenue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dirty="0">
                          <a:effectLst/>
                        </a:rPr>
                        <a:t>67.29</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39728999"/>
                  </a:ext>
                </a:extLst>
              </a:tr>
            </a:tbl>
          </a:graphicData>
        </a:graphic>
      </p:graphicFrame>
      <p:sp>
        <p:nvSpPr>
          <p:cNvPr id="6" name="Rectangle 5">
            <a:extLst>
              <a:ext uri="{FF2B5EF4-FFF2-40B4-BE49-F238E27FC236}">
                <a16:creationId xmlns:a16="http://schemas.microsoft.com/office/drawing/2014/main" id="{71A63863-D0FD-4440-A919-6FECF1E2372C}"/>
              </a:ext>
            </a:extLst>
          </p:cNvPr>
          <p:cNvSpPr/>
          <p:nvPr/>
        </p:nvSpPr>
        <p:spPr>
          <a:xfrm>
            <a:off x="389106" y="3376945"/>
            <a:ext cx="11021440" cy="1200329"/>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5) Assume that Smith Company was unable to pay the $10,000 note when it was due and there was no new note.  This is called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dishonored</a:t>
            </a: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note”</a:t>
            </a:r>
            <a:r>
              <a:rPr lang="en-US" dirty="0">
                <a:latin typeface="Times" panose="02020603050405020304" pitchFamily="18" charset="0"/>
                <a:ea typeface="MS Mincho" panose="02020609040205080304" pitchFamily="49" charset="-128"/>
                <a:cs typeface="Times New Roman" panose="02020603050405020304" pitchFamily="18" charset="0"/>
              </a:rPr>
              <a:t>.  Usually a company expecting to receive payment will convert the note to an account receivable and continue to try to recover payment.  The company will continue to accrue interest earned on the dishonored note if collection is reasonably possible.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7" name="Table 6">
            <a:extLst>
              <a:ext uri="{FF2B5EF4-FFF2-40B4-BE49-F238E27FC236}">
                <a16:creationId xmlns:a16="http://schemas.microsoft.com/office/drawing/2014/main" id="{F6899400-5B8C-4EC6-A71A-6E8629DCC48E}"/>
              </a:ext>
            </a:extLst>
          </p:cNvPr>
          <p:cNvGraphicFramePr>
            <a:graphicFrameLocks noGrp="1"/>
          </p:cNvGraphicFramePr>
          <p:nvPr>
            <p:extLst>
              <p:ext uri="{D42A27DB-BD31-4B8C-83A1-F6EECF244321}">
                <p14:modId xmlns:p14="http://schemas.microsoft.com/office/powerpoint/2010/main" val="100629494"/>
              </p:ext>
            </p:extLst>
          </p:nvPr>
        </p:nvGraphicFramePr>
        <p:xfrm>
          <a:off x="2565957" y="4871764"/>
          <a:ext cx="6346717" cy="867156"/>
        </p:xfrm>
        <a:graphic>
          <a:graphicData uri="http://schemas.openxmlformats.org/drawingml/2006/table">
            <a:tbl>
              <a:tblPr firstRow="1" firstCol="1" bandRow="1">
                <a:tableStyleId>{5940675A-B579-460E-94D1-54222C63F5DA}</a:tableStyleId>
              </a:tblPr>
              <a:tblGrid>
                <a:gridCol w="519184">
                  <a:extLst>
                    <a:ext uri="{9D8B030D-6E8A-4147-A177-3AD203B41FA5}">
                      <a16:colId xmlns:a16="http://schemas.microsoft.com/office/drawing/2014/main" val="3291920346"/>
                    </a:ext>
                  </a:extLst>
                </a:gridCol>
                <a:gridCol w="3646399">
                  <a:extLst>
                    <a:ext uri="{9D8B030D-6E8A-4147-A177-3AD203B41FA5}">
                      <a16:colId xmlns:a16="http://schemas.microsoft.com/office/drawing/2014/main" val="3528563266"/>
                    </a:ext>
                  </a:extLst>
                </a:gridCol>
                <a:gridCol w="282103">
                  <a:extLst>
                    <a:ext uri="{9D8B030D-6E8A-4147-A177-3AD203B41FA5}">
                      <a16:colId xmlns:a16="http://schemas.microsoft.com/office/drawing/2014/main" val="109670600"/>
                    </a:ext>
                  </a:extLst>
                </a:gridCol>
                <a:gridCol w="926198">
                  <a:extLst>
                    <a:ext uri="{9D8B030D-6E8A-4147-A177-3AD203B41FA5}">
                      <a16:colId xmlns:a16="http://schemas.microsoft.com/office/drawing/2014/main" val="3401690671"/>
                    </a:ext>
                  </a:extLst>
                </a:gridCol>
                <a:gridCol w="972833">
                  <a:extLst>
                    <a:ext uri="{9D8B030D-6E8A-4147-A177-3AD203B41FA5}">
                      <a16:colId xmlns:a16="http://schemas.microsoft.com/office/drawing/2014/main" val="1059158763"/>
                    </a:ext>
                  </a:extLst>
                </a:gridCol>
              </a:tblGrid>
              <a:tr h="0">
                <a:tc>
                  <a:txBody>
                    <a:bodyPr/>
                    <a:lstStyle/>
                    <a:p>
                      <a:pPr marL="0" marR="0" algn="ctr">
                        <a:lnSpc>
                          <a:spcPct val="107000"/>
                        </a:lnSpc>
                        <a:spcBef>
                          <a:spcPts val="0"/>
                        </a:spcBef>
                        <a:spcAft>
                          <a:spcPts val="0"/>
                        </a:spcAft>
                      </a:pPr>
                      <a:r>
                        <a:rPr lang="en-US" sz="1400">
                          <a:effectLst/>
                        </a:rPr>
                        <a:t>2/18</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176530">
                        <a:lnSpc>
                          <a:spcPct val="107000"/>
                        </a:lnSpc>
                        <a:spcBef>
                          <a:spcPts val="0"/>
                        </a:spcBef>
                        <a:spcAft>
                          <a:spcPts val="800"/>
                        </a:spcAft>
                      </a:pPr>
                      <a:r>
                        <a:rPr lang="en-US" sz="1400">
                          <a:effectLst/>
                        </a:rPr>
                        <a:t>Accounts Receivable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10,123.29</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750607760"/>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176530">
                        <a:lnSpc>
                          <a:spcPct val="107000"/>
                        </a:lnSpc>
                        <a:spcBef>
                          <a:spcPts val="0"/>
                        </a:spcBef>
                        <a:spcAft>
                          <a:spcPts val="800"/>
                        </a:spcAft>
                      </a:pPr>
                      <a:r>
                        <a:rPr lang="en-US" sz="1400">
                          <a:effectLst/>
                        </a:rPr>
                        <a:t>       Note Receivable</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dirty="0">
                          <a:effectLst/>
                        </a:rPr>
                        <a:t>  10,000.00</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3116754921"/>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176530">
                        <a:lnSpc>
                          <a:spcPct val="107000"/>
                        </a:lnSpc>
                        <a:spcBef>
                          <a:spcPts val="0"/>
                        </a:spcBef>
                        <a:spcAft>
                          <a:spcPts val="800"/>
                        </a:spcAft>
                      </a:pPr>
                      <a:r>
                        <a:rPr lang="en-US" sz="1400">
                          <a:effectLst/>
                        </a:rPr>
                        <a:t>       Interest Receivable</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a:effectLst/>
                        </a:rPr>
                        <a:t>56.00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3666688416"/>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176530">
                        <a:lnSpc>
                          <a:spcPct val="107000"/>
                        </a:lnSpc>
                        <a:spcBef>
                          <a:spcPts val="0"/>
                        </a:spcBef>
                        <a:spcAft>
                          <a:spcPts val="800"/>
                        </a:spcAft>
                      </a:pPr>
                      <a:r>
                        <a:rPr lang="en-US" sz="1400">
                          <a:effectLst/>
                        </a:rPr>
                        <a:t>       Interest Revenue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dirty="0">
                          <a:effectLst/>
                        </a:rPr>
                        <a:t>67.29</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1649892591"/>
                  </a:ext>
                </a:extLst>
              </a:tr>
            </a:tbl>
          </a:graphicData>
        </a:graphic>
      </p:graphicFrame>
    </p:spTree>
    <p:extLst>
      <p:ext uri="{BB962C8B-B14F-4D97-AF65-F5344CB8AC3E}">
        <p14:creationId xmlns:p14="http://schemas.microsoft.com/office/powerpoint/2010/main" val="22765801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B7D7725-DECE-453D-AB1A-2771384A7AE0}"/>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62F07696-AC16-46B4-9C6D-2664CF349667}"/>
              </a:ext>
            </a:extLst>
          </p:cNvPr>
          <p:cNvSpPr/>
          <p:nvPr/>
        </p:nvSpPr>
        <p:spPr>
          <a:xfrm>
            <a:off x="3060403" y="136525"/>
            <a:ext cx="5759910"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Receivables on Financial Statements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DFE2349A-7D92-4131-9F51-B3EABDC29CC4}"/>
              </a:ext>
            </a:extLst>
          </p:cNvPr>
          <p:cNvSpPr/>
          <p:nvPr/>
        </p:nvSpPr>
        <p:spPr>
          <a:xfrm>
            <a:off x="1079770" y="866160"/>
            <a:ext cx="9027268" cy="646331"/>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Accounts receivable and short-term notes receivable are reported as current assets on a balance sheet.  Several different formats can be used, such as: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303E3ABE-195A-4DF5-85B0-4B730B603DF3}"/>
              </a:ext>
            </a:extLst>
          </p:cNvPr>
          <p:cNvGraphicFramePr>
            <a:graphicFrameLocks noGrp="1"/>
          </p:cNvGraphicFramePr>
          <p:nvPr>
            <p:extLst>
              <p:ext uri="{D42A27DB-BD31-4B8C-83A1-F6EECF244321}">
                <p14:modId xmlns:p14="http://schemas.microsoft.com/office/powerpoint/2010/main" val="3824784348"/>
              </p:ext>
            </p:extLst>
          </p:nvPr>
        </p:nvGraphicFramePr>
        <p:xfrm>
          <a:off x="2734243" y="1952477"/>
          <a:ext cx="6412230" cy="1280160"/>
        </p:xfrm>
        <a:graphic>
          <a:graphicData uri="http://schemas.openxmlformats.org/drawingml/2006/table">
            <a:tbl>
              <a:tblPr firstRow="1" firstCol="1" bandRow="1">
                <a:tableStyleId>{2D5ABB26-0587-4C30-8999-92F81FD0307C}</a:tableStyleId>
              </a:tblPr>
              <a:tblGrid>
                <a:gridCol w="2042160">
                  <a:extLst>
                    <a:ext uri="{9D8B030D-6E8A-4147-A177-3AD203B41FA5}">
                      <a16:colId xmlns:a16="http://schemas.microsoft.com/office/drawing/2014/main" val="3465111305"/>
                    </a:ext>
                  </a:extLst>
                </a:gridCol>
                <a:gridCol w="2028190">
                  <a:extLst>
                    <a:ext uri="{9D8B030D-6E8A-4147-A177-3AD203B41FA5}">
                      <a16:colId xmlns:a16="http://schemas.microsoft.com/office/drawing/2014/main" val="3437084879"/>
                    </a:ext>
                  </a:extLst>
                </a:gridCol>
                <a:gridCol w="1198880">
                  <a:extLst>
                    <a:ext uri="{9D8B030D-6E8A-4147-A177-3AD203B41FA5}">
                      <a16:colId xmlns:a16="http://schemas.microsoft.com/office/drawing/2014/main" val="2667648308"/>
                    </a:ext>
                  </a:extLst>
                </a:gridCol>
                <a:gridCol w="1143000">
                  <a:extLst>
                    <a:ext uri="{9D8B030D-6E8A-4147-A177-3AD203B41FA5}">
                      <a16:colId xmlns:a16="http://schemas.microsoft.com/office/drawing/2014/main" val="2305812345"/>
                    </a:ext>
                  </a:extLst>
                </a:gridCol>
              </a:tblGrid>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9277035"/>
                  </a:ext>
                </a:extLst>
              </a:tr>
              <a:tr h="0">
                <a:tc>
                  <a:txBody>
                    <a:bodyPr/>
                    <a:lstStyle/>
                    <a:p>
                      <a:pPr marL="0" marR="0">
                        <a:spcBef>
                          <a:spcPts val="0"/>
                        </a:spcBef>
                        <a:spcAft>
                          <a:spcPts val="0"/>
                        </a:spcAft>
                      </a:pPr>
                      <a:r>
                        <a:rPr lang="en-US" sz="1400">
                          <a:effectLst/>
                        </a:rPr>
                        <a:t>Accounts receivable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$42,000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654195922"/>
                  </a:ext>
                </a:extLst>
              </a:tr>
              <a:tr h="0">
                <a:tc gridSpan="2">
                  <a:txBody>
                    <a:bodyPr/>
                    <a:lstStyle/>
                    <a:p>
                      <a:pPr marL="0" marR="0">
                        <a:spcBef>
                          <a:spcPts val="0"/>
                        </a:spcBef>
                        <a:spcAft>
                          <a:spcPts val="0"/>
                        </a:spcAft>
                      </a:pPr>
                      <a:r>
                        <a:rPr lang="en-US" sz="1400">
                          <a:effectLst/>
                        </a:rPr>
                        <a:t>Less: allowance for uncollectible accounts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a:txBody>
                    <a:bodyPr/>
                    <a:lstStyle/>
                    <a:p>
                      <a:pPr marL="0" marR="0" algn="r">
                        <a:spcBef>
                          <a:spcPts val="0"/>
                        </a:spcBef>
                        <a:spcAft>
                          <a:spcPts val="0"/>
                        </a:spcAft>
                      </a:pPr>
                      <a:r>
                        <a:rPr lang="en-US" sz="1400" u="sng">
                          <a:effectLst/>
                        </a:rPr>
                        <a:t>   3,000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691967003"/>
                  </a:ext>
                </a:extLst>
              </a:tr>
              <a:tr h="0">
                <a:tc gridSpan="2">
                  <a:txBody>
                    <a:bodyPr/>
                    <a:lstStyle/>
                    <a:p>
                      <a:pPr marL="0" marR="0">
                        <a:spcBef>
                          <a:spcPts val="0"/>
                        </a:spcBef>
                        <a:spcAft>
                          <a:spcPts val="0"/>
                        </a:spcAft>
                      </a:pPr>
                      <a:r>
                        <a:rPr lang="en-US" sz="1400">
                          <a:effectLst/>
                        </a:rPr>
                        <a:t>Net realizable accounts receivable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39,000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139210168"/>
                  </a:ext>
                </a:extLst>
              </a:tr>
              <a:tr h="0">
                <a:tc gridSpan="2">
                  <a:txBody>
                    <a:bodyPr/>
                    <a:lstStyle/>
                    <a:p>
                      <a:pPr marL="0" marR="0">
                        <a:spcBef>
                          <a:spcPts val="0"/>
                        </a:spcBef>
                        <a:spcAft>
                          <a:spcPts val="0"/>
                        </a:spcAft>
                      </a:pPr>
                      <a:r>
                        <a:rPr lang="en-US" sz="1400" dirty="0">
                          <a:effectLst/>
                        </a:rPr>
                        <a:t>Notes receivable, short-term</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20,000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92257503"/>
                  </a:ext>
                </a:extLst>
              </a:tr>
              <a:tr h="0">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97020520"/>
                  </a:ext>
                </a:extLst>
              </a:tr>
            </a:tbl>
          </a:graphicData>
        </a:graphic>
      </p:graphicFrame>
      <p:graphicFrame>
        <p:nvGraphicFramePr>
          <p:cNvPr id="6" name="Table 5">
            <a:extLst>
              <a:ext uri="{FF2B5EF4-FFF2-40B4-BE49-F238E27FC236}">
                <a16:creationId xmlns:a16="http://schemas.microsoft.com/office/drawing/2014/main" id="{45241A63-8697-423A-826E-4078E15739BB}"/>
              </a:ext>
            </a:extLst>
          </p:cNvPr>
          <p:cNvGraphicFramePr>
            <a:graphicFrameLocks noGrp="1"/>
          </p:cNvGraphicFramePr>
          <p:nvPr>
            <p:extLst>
              <p:ext uri="{D42A27DB-BD31-4B8C-83A1-F6EECF244321}">
                <p14:modId xmlns:p14="http://schemas.microsoft.com/office/powerpoint/2010/main" val="2880374433"/>
              </p:ext>
            </p:extLst>
          </p:nvPr>
        </p:nvGraphicFramePr>
        <p:xfrm>
          <a:off x="2734243" y="3625364"/>
          <a:ext cx="6412230" cy="1066800"/>
        </p:xfrm>
        <a:graphic>
          <a:graphicData uri="http://schemas.openxmlformats.org/drawingml/2006/table">
            <a:tbl>
              <a:tblPr firstRow="1" firstCol="1" bandRow="1">
                <a:tableStyleId>{2D5ABB26-0587-4C30-8999-92F81FD0307C}</a:tableStyleId>
              </a:tblPr>
              <a:tblGrid>
                <a:gridCol w="4070350">
                  <a:extLst>
                    <a:ext uri="{9D8B030D-6E8A-4147-A177-3AD203B41FA5}">
                      <a16:colId xmlns:a16="http://schemas.microsoft.com/office/drawing/2014/main" val="32576106"/>
                    </a:ext>
                  </a:extLst>
                </a:gridCol>
                <a:gridCol w="1198880">
                  <a:extLst>
                    <a:ext uri="{9D8B030D-6E8A-4147-A177-3AD203B41FA5}">
                      <a16:colId xmlns:a16="http://schemas.microsoft.com/office/drawing/2014/main" val="3062988289"/>
                    </a:ext>
                  </a:extLst>
                </a:gridCol>
                <a:gridCol w="1143000">
                  <a:extLst>
                    <a:ext uri="{9D8B030D-6E8A-4147-A177-3AD203B41FA5}">
                      <a16:colId xmlns:a16="http://schemas.microsoft.com/office/drawing/2014/main" val="2797276380"/>
                    </a:ext>
                  </a:extLst>
                </a:gridCol>
              </a:tblGrid>
              <a:tr h="0">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695239313"/>
                  </a:ext>
                </a:extLst>
              </a:tr>
              <a:tr h="0">
                <a:tc>
                  <a:txBody>
                    <a:bodyPr/>
                    <a:lstStyle/>
                    <a:p>
                      <a:pPr marL="0" marR="0">
                        <a:spcBef>
                          <a:spcPts val="0"/>
                        </a:spcBef>
                        <a:spcAft>
                          <a:spcPts val="0"/>
                        </a:spcAft>
                      </a:pPr>
                      <a:r>
                        <a:rPr lang="en-US" sz="1400">
                          <a:effectLst/>
                        </a:rPr>
                        <a:t>Accounts receivable, net of allowance for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80031724"/>
                  </a:ext>
                </a:extLst>
              </a:tr>
              <a:tr h="0">
                <a:tc>
                  <a:txBody>
                    <a:bodyPr/>
                    <a:lstStyle/>
                    <a:p>
                      <a:pPr marL="0" marR="0">
                        <a:spcBef>
                          <a:spcPts val="0"/>
                        </a:spcBef>
                        <a:spcAft>
                          <a:spcPts val="0"/>
                        </a:spcAft>
                      </a:pPr>
                      <a:r>
                        <a:rPr lang="en-US" sz="1400">
                          <a:effectLst/>
                        </a:rPr>
                        <a:t>    uncollectible accounts of $3,000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39,000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31694979"/>
                  </a:ext>
                </a:extLst>
              </a:tr>
              <a:tr h="0">
                <a:tc>
                  <a:txBody>
                    <a:bodyPr/>
                    <a:lstStyle/>
                    <a:p>
                      <a:pPr marL="0" marR="0">
                        <a:spcBef>
                          <a:spcPts val="0"/>
                        </a:spcBef>
                        <a:spcAft>
                          <a:spcPts val="0"/>
                        </a:spcAft>
                      </a:pPr>
                      <a:r>
                        <a:rPr lang="en-US" sz="1400" dirty="0">
                          <a:effectLst/>
                        </a:rPr>
                        <a:t>Notes receivable, short-term</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20,000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42477840"/>
                  </a:ext>
                </a:extLst>
              </a:tr>
              <a:tr h="0">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3885419"/>
                  </a:ext>
                </a:extLst>
              </a:tr>
            </a:tbl>
          </a:graphicData>
        </a:graphic>
      </p:graphicFrame>
      <p:graphicFrame>
        <p:nvGraphicFramePr>
          <p:cNvPr id="7" name="Table 6">
            <a:extLst>
              <a:ext uri="{FF2B5EF4-FFF2-40B4-BE49-F238E27FC236}">
                <a16:creationId xmlns:a16="http://schemas.microsoft.com/office/drawing/2014/main" id="{1F7E1EBD-EF12-446E-B2F0-DCA025176E0D}"/>
              </a:ext>
            </a:extLst>
          </p:cNvPr>
          <p:cNvGraphicFramePr>
            <a:graphicFrameLocks noGrp="1"/>
          </p:cNvGraphicFramePr>
          <p:nvPr>
            <p:extLst>
              <p:ext uri="{D42A27DB-BD31-4B8C-83A1-F6EECF244321}">
                <p14:modId xmlns:p14="http://schemas.microsoft.com/office/powerpoint/2010/main" val="3274276771"/>
              </p:ext>
            </p:extLst>
          </p:nvPr>
        </p:nvGraphicFramePr>
        <p:xfrm>
          <a:off x="2734244" y="5054293"/>
          <a:ext cx="6412230" cy="640080"/>
        </p:xfrm>
        <a:graphic>
          <a:graphicData uri="http://schemas.openxmlformats.org/drawingml/2006/table">
            <a:tbl>
              <a:tblPr firstRow="1" firstCol="1" bandRow="1">
                <a:tableStyleId>{2D5ABB26-0587-4C30-8999-92F81FD0307C}</a:tableStyleId>
              </a:tblPr>
              <a:tblGrid>
                <a:gridCol w="4354830">
                  <a:extLst>
                    <a:ext uri="{9D8B030D-6E8A-4147-A177-3AD203B41FA5}">
                      <a16:colId xmlns:a16="http://schemas.microsoft.com/office/drawing/2014/main" val="1383931611"/>
                    </a:ext>
                  </a:extLst>
                </a:gridCol>
                <a:gridCol w="1198880">
                  <a:extLst>
                    <a:ext uri="{9D8B030D-6E8A-4147-A177-3AD203B41FA5}">
                      <a16:colId xmlns:a16="http://schemas.microsoft.com/office/drawing/2014/main" val="2339266902"/>
                    </a:ext>
                  </a:extLst>
                </a:gridCol>
                <a:gridCol w="858520">
                  <a:extLst>
                    <a:ext uri="{9D8B030D-6E8A-4147-A177-3AD203B41FA5}">
                      <a16:colId xmlns:a16="http://schemas.microsoft.com/office/drawing/2014/main" val="1818103385"/>
                    </a:ext>
                  </a:extLst>
                </a:gridCol>
              </a:tblGrid>
              <a:tr h="0">
                <a:tc>
                  <a:txBody>
                    <a:bodyPr/>
                    <a:lstStyle/>
                    <a:p>
                      <a:pPr marL="0" marR="0">
                        <a:spcBef>
                          <a:spcPts val="0"/>
                        </a:spcBef>
                        <a:spcAft>
                          <a:spcPts val="0"/>
                        </a:spcAft>
                      </a:pPr>
                      <a:r>
                        <a:rPr lang="en-US" sz="1400">
                          <a:effectLst/>
                        </a:rPr>
                        <a:t>Accounts receivable and short-term notes receivable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r">
                        <a:spcBef>
                          <a:spcPts val="0"/>
                        </a:spcBef>
                        <a:spcAft>
                          <a:spcPts val="0"/>
                        </a:spcAft>
                      </a:pPr>
                      <a:r>
                        <a:rPr lang="en-US" sz="1400">
                          <a:effectLst/>
                        </a:rPr>
                        <a:t>$62,000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77023830"/>
                  </a:ext>
                </a:extLst>
              </a:tr>
              <a:tr h="0">
                <a:tc>
                  <a:txBody>
                    <a:bodyPr/>
                    <a:lstStyle/>
                    <a:p>
                      <a:pPr marL="0" marR="0">
                        <a:spcBef>
                          <a:spcPts val="0"/>
                        </a:spcBef>
                        <a:spcAft>
                          <a:spcPts val="0"/>
                        </a:spcAft>
                      </a:pPr>
                      <a:r>
                        <a:rPr lang="en-US" sz="1400" dirty="0">
                          <a:effectLst/>
                        </a:rPr>
                        <a:t>Less: allowance for uncollectible accounts</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u="sng">
                          <a:effectLst/>
                        </a:rPr>
                        <a:t>   3,000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9664535"/>
                  </a:ext>
                </a:extLst>
              </a:tr>
              <a:tr h="102235">
                <a:tc>
                  <a:txBody>
                    <a:bodyPr/>
                    <a:lstStyle/>
                    <a:p>
                      <a:pPr marL="0" marR="0">
                        <a:spcBef>
                          <a:spcPts val="0"/>
                        </a:spcBef>
                        <a:spcAft>
                          <a:spcPts val="0"/>
                        </a:spcAft>
                      </a:pPr>
                      <a:r>
                        <a:rPr lang="en-US" sz="1400">
                          <a:effectLst/>
                        </a:rPr>
                        <a:t>Net realizable accounts and notes receivable</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59,000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4039203"/>
                  </a:ext>
                </a:extLst>
              </a:tr>
            </a:tbl>
          </a:graphicData>
        </a:graphic>
      </p:graphicFrame>
    </p:spTree>
    <p:extLst>
      <p:ext uri="{BB962C8B-B14F-4D97-AF65-F5344CB8AC3E}">
        <p14:creationId xmlns:p14="http://schemas.microsoft.com/office/powerpoint/2010/main" val="3715125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E568E8EE-6EAD-4CF3-BEEA-9EFCD3C4F5EA}"/>
              </a:ext>
            </a:extLst>
          </p:cNvPr>
          <p:cNvSpPr>
            <a:spLocks noGrp="1"/>
          </p:cNvSpPr>
          <p:nvPr>
            <p:ph type="ftr" sz="quarter" idx="11"/>
          </p:nvPr>
        </p:nvSpPr>
        <p:spPr/>
        <p:txBody>
          <a:bodyPr/>
          <a:lstStyle/>
          <a:p>
            <a:r>
              <a:rPr lang="en-US"/>
              <a:t>© Copyright 2018 Worthy and James Publishing</a:t>
            </a:r>
          </a:p>
        </p:txBody>
      </p:sp>
      <p:sp>
        <p:nvSpPr>
          <p:cNvPr id="4" name="Rectangle 3">
            <a:extLst>
              <a:ext uri="{FF2B5EF4-FFF2-40B4-BE49-F238E27FC236}">
                <a16:creationId xmlns:a16="http://schemas.microsoft.com/office/drawing/2014/main" id="{CC9BF395-6023-44BE-A5F0-FB9E555C3D65}"/>
              </a:ext>
            </a:extLst>
          </p:cNvPr>
          <p:cNvSpPr/>
          <p:nvPr/>
        </p:nvSpPr>
        <p:spPr>
          <a:xfrm>
            <a:off x="4131359" y="209304"/>
            <a:ext cx="3929281" cy="523220"/>
          </a:xfrm>
          <a:prstGeom prst="rect">
            <a:avLst/>
          </a:prstGeom>
        </p:spPr>
        <p:txBody>
          <a:bodyPr wrap="non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Overview of Receivables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5" name="Rectangle 4">
            <a:extLst>
              <a:ext uri="{FF2B5EF4-FFF2-40B4-BE49-F238E27FC236}">
                <a16:creationId xmlns:a16="http://schemas.microsoft.com/office/drawing/2014/main" id="{F19F28A7-0024-4E83-8004-B31F64853C6D}"/>
              </a:ext>
            </a:extLst>
          </p:cNvPr>
          <p:cNvSpPr/>
          <p:nvPr/>
        </p:nvSpPr>
        <p:spPr>
          <a:xfrm>
            <a:off x="1566154" y="1194911"/>
            <a:ext cx="8472791" cy="5663089"/>
          </a:xfrm>
          <a:prstGeom prst="rect">
            <a:avLst/>
          </a:prstGeom>
        </p:spPr>
        <p:txBody>
          <a:bodyPr wrap="square">
            <a:spAutoFit/>
          </a:bodyPr>
          <a:lstStyle/>
          <a:p>
            <a:pPr marL="114300" marR="0" indent="-114300">
              <a:spcBef>
                <a:spcPts val="0"/>
              </a:spcBef>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An</a:t>
            </a: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account receivable</a:t>
            </a: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is the legal right to collect money from a customer for goods or services not yet paid for. An account receivable is typically due in 30-60 days (sometimes a little longer) from the date the associated revenue was earned.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An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installment receivable</a:t>
            </a:r>
            <a:r>
              <a:rPr lang="en-US" dirty="0">
                <a:latin typeface="Times" panose="02020603050405020304" pitchFamily="18" charset="0"/>
                <a:ea typeface="MS Mincho" panose="02020609040205080304" pitchFamily="49" charset="-128"/>
                <a:cs typeface="Times New Roman" panose="02020603050405020304" pitchFamily="18" charset="0"/>
              </a:rPr>
              <a:t> is an account receivable, usually from retail customer sales, that is designed to be paid off by monthly payments (monthly “installments”).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A</a:t>
            </a: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note receivable </a:t>
            </a:r>
            <a:r>
              <a:rPr lang="en-US" dirty="0">
                <a:latin typeface="Times" panose="02020603050405020304" pitchFamily="18" charset="0"/>
                <a:ea typeface="MS Mincho" panose="02020609040205080304" pitchFamily="49" charset="-128"/>
                <a:cs typeface="Times New Roman" panose="02020603050405020304" pitchFamily="18" charset="0"/>
              </a:rPr>
              <a:t>is the legal right to collect money</a:t>
            </a:r>
            <a:r>
              <a:rPr lang="en-US" dirty="0">
                <a:solidFill>
                  <a:srgbClr val="0000FF"/>
                </a:solidFill>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as the result of a borrower or customer signing a promissory note.  A note receivable can be short-term or long-term.</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Interest receivable </a:t>
            </a:r>
            <a:r>
              <a:rPr lang="en-US" dirty="0">
                <a:latin typeface="Times" panose="02020603050405020304" pitchFamily="18" charset="0"/>
                <a:ea typeface="MS Mincho" panose="02020609040205080304" pitchFamily="49" charset="-128"/>
                <a:cs typeface="Times New Roman" panose="02020603050405020304" pitchFamily="18" charset="0"/>
              </a:rPr>
              <a:t>is the amount of interest that has been earned on a note receivable, but not yet received.  Interest receivable is normally short-term, due in 30 days or less.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Trade vs. non-trade receivables</a:t>
            </a:r>
            <a:r>
              <a:rPr lang="en-US" dirty="0">
                <a:latin typeface="Times" panose="02020603050405020304" pitchFamily="18" charset="0"/>
                <a:ea typeface="MS Mincho" panose="02020609040205080304" pitchFamily="49" charset="-128"/>
                <a:cs typeface="Times New Roman" panose="02020603050405020304" pitchFamily="18" charset="0"/>
              </a:rPr>
              <a:t>:  A trade receivable is any receivable that is owed by a customer.  A non-trade receivable can be any other type of receivable, such as accounts and notes receivable due from employees, tax refunds, interest, and insurance claims.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523045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F981902-671B-4941-A5FE-422BABD1D281}"/>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A1CCDEE1-5253-4B95-9213-E1C0D46E3C90}"/>
              </a:ext>
            </a:extLst>
          </p:cNvPr>
          <p:cNvSpPr/>
          <p:nvPr/>
        </p:nvSpPr>
        <p:spPr>
          <a:xfrm>
            <a:off x="2876039" y="257942"/>
            <a:ext cx="6984669" cy="523220"/>
          </a:xfrm>
          <a:prstGeom prst="rect">
            <a:avLst/>
          </a:prstGeom>
        </p:spPr>
        <p:txBody>
          <a:bodyPr wrap="non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Overview of Accounts Receivables Valuation</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9042E633-D20B-464D-8A40-3858D215B14D}"/>
              </a:ext>
            </a:extLst>
          </p:cNvPr>
          <p:cNvSpPr/>
          <p:nvPr/>
        </p:nvSpPr>
        <p:spPr>
          <a:xfrm>
            <a:off x="1708825" y="1394966"/>
            <a:ext cx="8774349" cy="4516621"/>
          </a:xfrm>
          <a:prstGeom prst="rect">
            <a:avLst/>
          </a:prstGeom>
        </p:spPr>
        <p:txBody>
          <a:bodyPr wrap="square">
            <a:spAutoFit/>
          </a:bodyPr>
          <a:lstStyle/>
          <a:p>
            <a:pPr marL="114300" marR="0" indent="-114300">
              <a:spcBef>
                <a:spcPts val="0"/>
              </a:spcBef>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In prior discussions we have stressed the importance of correct 1) classification, 2) valuation, and 3) timing when recording financial events.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 In our following discussions of important asset types, beginning with accounts receivable, the focus will be on the GAAP rules for correct valuation.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 For accounts receivable, the valuation rule is called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net realizable value</a:t>
            </a:r>
            <a:r>
              <a:rPr lang="en-US" dirty="0">
                <a:latin typeface="Times" panose="02020603050405020304" pitchFamily="18" charset="0"/>
                <a:ea typeface="MS Mincho" panose="02020609040205080304" pitchFamily="49" charset="-128"/>
                <a:cs typeface="Times New Roman" panose="02020603050405020304" pitchFamily="18" charset="0"/>
              </a:rPr>
              <a:t>”.  You may recall that in accounting “to realize” means to collect money.  Therefore, for accounts receivable net realizable value means the amount of money that is likely to be collected from accounts receivable.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 Because we know that some customers will not pay and some accounts receivable will not be collected, we need a procedure for estimating net realizable value and determining probable loss of value.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364207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578108A-6C49-4DDF-9BEF-C4407E02DAE9}"/>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86226E84-9D39-45C6-83FB-990E0A0A15EB}"/>
              </a:ext>
            </a:extLst>
          </p:cNvPr>
          <p:cNvSpPr/>
          <p:nvPr/>
        </p:nvSpPr>
        <p:spPr>
          <a:xfrm>
            <a:off x="3075355" y="364947"/>
            <a:ext cx="6722225" cy="523220"/>
          </a:xfrm>
          <a:prstGeom prst="rect">
            <a:avLst/>
          </a:prstGeom>
        </p:spPr>
        <p:txBody>
          <a:bodyPr wrap="non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Accounts Receivables Valuation Procedure</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6AFF8666-84CD-419C-8DE6-D1769C2864F9}"/>
              </a:ext>
            </a:extLst>
          </p:cNvPr>
          <p:cNvSpPr/>
          <p:nvPr/>
        </p:nvSpPr>
        <p:spPr>
          <a:xfrm>
            <a:off x="1945533" y="1547716"/>
            <a:ext cx="8793804" cy="3762568"/>
          </a:xfrm>
          <a:prstGeom prst="rect">
            <a:avLst/>
          </a:prstGeom>
        </p:spPr>
        <p:txBody>
          <a:bodyPr wrap="square">
            <a:spAutoFit/>
          </a:bodyPr>
          <a:lstStyle/>
          <a:p>
            <a:pPr marL="114300" marR="0" indent="-114300">
              <a:spcBef>
                <a:spcPts val="0"/>
              </a:spcBef>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Basic procedure:  The basic procedure for accounts receivable valuation is to: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1) Create a contra-account for accounts receivable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2) Apply a method that estimates accounts receivable losses (also called “bad debts”)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The contra-account:  The contra-account to Accounts Receivable is called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Allowance for Uncollectible Accounts</a:t>
            </a:r>
            <a:r>
              <a:rPr lang="en-US" dirty="0">
                <a:latin typeface="Times" panose="02020603050405020304" pitchFamily="18" charset="0"/>
                <a:ea typeface="MS Mincho" panose="02020609040205080304" pitchFamily="49" charset="-128"/>
                <a:cs typeface="Times New Roman" panose="02020603050405020304" pitchFamily="18" charset="0"/>
              </a:rPr>
              <a:t>” or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Allowance for Bad Debts</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There are two frequently-used methods for estimating bad receivables.  These are the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aging method</a:t>
            </a:r>
            <a:r>
              <a:rPr lang="en-US" dirty="0">
                <a:latin typeface="Times" panose="02020603050405020304" pitchFamily="18" charset="0"/>
                <a:ea typeface="MS Mincho" panose="02020609040205080304" pitchFamily="49" charset="-128"/>
                <a:cs typeface="Times New Roman" panose="02020603050405020304" pitchFamily="18" charset="0"/>
              </a:rPr>
              <a:t> and the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percentage of sales method</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46184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E912E6F-E1AF-4142-8602-529AD3B38D87}"/>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B3B4CA5E-647F-4696-839B-36593081CB3D}"/>
              </a:ext>
            </a:extLst>
          </p:cNvPr>
          <p:cNvSpPr/>
          <p:nvPr/>
        </p:nvSpPr>
        <p:spPr>
          <a:xfrm>
            <a:off x="3040440" y="267670"/>
            <a:ext cx="6558591" cy="523220"/>
          </a:xfrm>
          <a:prstGeom prst="rect">
            <a:avLst/>
          </a:prstGeom>
        </p:spPr>
        <p:txBody>
          <a:bodyPr wrap="non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The Allowance for Uncollectible Accounts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3565CB55-9D71-434E-BD55-08EAF4B00F84}"/>
              </a:ext>
            </a:extLst>
          </p:cNvPr>
          <p:cNvSpPr/>
          <p:nvPr/>
        </p:nvSpPr>
        <p:spPr>
          <a:xfrm>
            <a:off x="702012" y="1033147"/>
            <a:ext cx="10787975" cy="2146742"/>
          </a:xfrm>
          <a:prstGeom prst="rect">
            <a:avLst/>
          </a:prstGeom>
        </p:spPr>
        <p:txBody>
          <a:bodyPr wrap="square">
            <a:spAutoFit/>
          </a:bodyPr>
          <a:lstStyle/>
          <a:p>
            <a:pPr>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The allowance for uncollectible accounts is a contra account that acts as an offset against accounts receivable.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The allowance account shows the estimated amount of uncollectible accounts receivable resulting from the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estimate method that is used.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algn="ctr">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Example: </a:t>
            </a:r>
            <a:r>
              <a:rPr lang="en-US" dirty="0">
                <a:latin typeface="Times" panose="02020603050405020304" pitchFamily="18" charset="0"/>
                <a:ea typeface="MS Mincho" panose="02020609040205080304" pitchFamily="49" charset="-128"/>
                <a:cs typeface="Times New Roman" panose="02020603050405020304" pitchFamily="18" charset="0"/>
              </a:rPr>
              <a:t> The accounts receivable balance for Our Company is $75,000.  Our method estimates that $2,000 will become uncollectible.   This means the net realizable value of accounts receivable is reduced to $73,000.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2E9D059F-7B0A-4C21-8E71-5B0C6A83114A}"/>
              </a:ext>
            </a:extLst>
          </p:cNvPr>
          <p:cNvGraphicFramePr>
            <a:graphicFrameLocks noGrp="1"/>
          </p:cNvGraphicFramePr>
          <p:nvPr>
            <p:extLst>
              <p:ext uri="{D42A27DB-BD31-4B8C-83A1-F6EECF244321}">
                <p14:modId xmlns:p14="http://schemas.microsoft.com/office/powerpoint/2010/main" val="3188578836"/>
              </p:ext>
            </p:extLst>
          </p:nvPr>
        </p:nvGraphicFramePr>
        <p:xfrm>
          <a:off x="2201171" y="3735996"/>
          <a:ext cx="6391594" cy="1493520"/>
        </p:xfrm>
        <a:graphic>
          <a:graphicData uri="http://schemas.openxmlformats.org/drawingml/2006/table">
            <a:tbl>
              <a:tblPr firstRow="1" firstCol="1" bandRow="1">
                <a:tableStyleId>{2D5ABB26-0587-4C30-8999-92F81FD0307C}</a:tableStyleId>
              </a:tblPr>
              <a:tblGrid>
                <a:gridCol w="1800760">
                  <a:extLst>
                    <a:ext uri="{9D8B030D-6E8A-4147-A177-3AD203B41FA5}">
                      <a16:colId xmlns:a16="http://schemas.microsoft.com/office/drawing/2014/main" val="2608700795"/>
                    </a:ext>
                  </a:extLst>
                </a:gridCol>
                <a:gridCol w="325091">
                  <a:extLst>
                    <a:ext uri="{9D8B030D-6E8A-4147-A177-3AD203B41FA5}">
                      <a16:colId xmlns:a16="http://schemas.microsoft.com/office/drawing/2014/main" val="3423566587"/>
                    </a:ext>
                  </a:extLst>
                </a:gridCol>
                <a:gridCol w="868788">
                  <a:extLst>
                    <a:ext uri="{9D8B030D-6E8A-4147-A177-3AD203B41FA5}">
                      <a16:colId xmlns:a16="http://schemas.microsoft.com/office/drawing/2014/main" val="2270376822"/>
                    </a:ext>
                  </a:extLst>
                </a:gridCol>
                <a:gridCol w="325091">
                  <a:extLst>
                    <a:ext uri="{9D8B030D-6E8A-4147-A177-3AD203B41FA5}">
                      <a16:colId xmlns:a16="http://schemas.microsoft.com/office/drawing/2014/main" val="1689030506"/>
                    </a:ext>
                  </a:extLst>
                </a:gridCol>
                <a:gridCol w="325091">
                  <a:extLst>
                    <a:ext uri="{9D8B030D-6E8A-4147-A177-3AD203B41FA5}">
                      <a16:colId xmlns:a16="http://schemas.microsoft.com/office/drawing/2014/main" val="1051405186"/>
                    </a:ext>
                  </a:extLst>
                </a:gridCol>
                <a:gridCol w="379107">
                  <a:extLst>
                    <a:ext uri="{9D8B030D-6E8A-4147-A177-3AD203B41FA5}">
                      <a16:colId xmlns:a16="http://schemas.microsoft.com/office/drawing/2014/main" val="1560972875"/>
                    </a:ext>
                  </a:extLst>
                </a:gridCol>
                <a:gridCol w="766113">
                  <a:extLst>
                    <a:ext uri="{9D8B030D-6E8A-4147-A177-3AD203B41FA5}">
                      <a16:colId xmlns:a16="http://schemas.microsoft.com/office/drawing/2014/main" val="267143316"/>
                    </a:ext>
                  </a:extLst>
                </a:gridCol>
                <a:gridCol w="777521">
                  <a:extLst>
                    <a:ext uri="{9D8B030D-6E8A-4147-A177-3AD203B41FA5}">
                      <a16:colId xmlns:a16="http://schemas.microsoft.com/office/drawing/2014/main" val="2997235978"/>
                    </a:ext>
                  </a:extLst>
                </a:gridCol>
                <a:gridCol w="244840">
                  <a:extLst>
                    <a:ext uri="{9D8B030D-6E8A-4147-A177-3AD203B41FA5}">
                      <a16:colId xmlns:a16="http://schemas.microsoft.com/office/drawing/2014/main" val="2061749276"/>
                    </a:ext>
                  </a:extLst>
                </a:gridCol>
                <a:gridCol w="579192">
                  <a:extLst>
                    <a:ext uri="{9D8B030D-6E8A-4147-A177-3AD203B41FA5}">
                      <a16:colId xmlns:a16="http://schemas.microsoft.com/office/drawing/2014/main" val="3958919418"/>
                    </a:ext>
                  </a:extLst>
                </a:gridCol>
              </a:tblGrid>
              <a:tr h="0">
                <a:tc>
                  <a:txBody>
                    <a:bodyPr/>
                    <a:lstStyle/>
                    <a:p>
                      <a:pPr marL="0" marR="0" indent="6858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3">
                  <a:txBody>
                    <a:bodyPr/>
                    <a:lstStyle/>
                    <a:p>
                      <a:pPr marL="0" marR="0" algn="ctr">
                        <a:spcBef>
                          <a:spcPts val="0"/>
                        </a:spcBef>
                        <a:spcAft>
                          <a:spcPts val="0"/>
                        </a:spcAft>
                      </a:pPr>
                      <a:r>
                        <a:rPr lang="en-US" sz="1400">
                          <a:effectLst/>
                        </a:rPr>
                        <a:t>      Accounts </a:t>
                      </a:r>
                    </a:p>
                    <a:p>
                      <a:pPr marL="0" marR="0" indent="68580">
                        <a:spcBef>
                          <a:spcPts val="0"/>
                        </a:spcBef>
                        <a:spcAft>
                          <a:spcPts val="0"/>
                        </a:spcAft>
                      </a:pPr>
                      <a:r>
                        <a:rPr lang="en-US" sz="1400">
                          <a:effectLst/>
                        </a:rPr>
                        <a:t>       Receivable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6">
                  <a:txBody>
                    <a:bodyPr/>
                    <a:lstStyle/>
                    <a:p>
                      <a:pPr marL="0" marR="0" algn="ctr">
                        <a:spcBef>
                          <a:spcPts val="0"/>
                        </a:spcBef>
                        <a:spcAft>
                          <a:spcPts val="0"/>
                        </a:spcAft>
                      </a:pPr>
                      <a:r>
                        <a:rPr lang="en-US" sz="1400" dirty="0">
                          <a:effectLst/>
                        </a:rPr>
                        <a:t>          Allow. for </a:t>
                      </a:r>
                    </a:p>
                    <a:p>
                      <a:pPr marL="0" marR="0" algn="ctr">
                        <a:spcBef>
                          <a:spcPts val="0"/>
                        </a:spcBef>
                        <a:spcAft>
                          <a:spcPts val="0"/>
                        </a:spcAft>
                      </a:pPr>
                      <a:r>
                        <a:rPr lang="en-US" sz="1400" dirty="0">
                          <a:effectLst/>
                        </a:rPr>
                        <a:t>        </a:t>
                      </a:r>
                      <a:r>
                        <a:rPr lang="en-US" sz="1400" dirty="0" err="1">
                          <a:effectLst/>
                        </a:rPr>
                        <a:t>Uncoll</a:t>
                      </a:r>
                      <a:r>
                        <a:rPr lang="en-US" sz="1400" dirty="0">
                          <a:effectLst/>
                        </a:rPr>
                        <a:t>. Accts.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48652922"/>
                  </a:ext>
                </a:extLst>
              </a:tr>
              <a:tr h="0">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tc hMerge="1">
                  <a:txBody>
                    <a:bodyPr/>
                    <a:lstStyle/>
                    <a:p>
                      <a:endParaRPr lang="en-US"/>
                    </a:p>
                  </a:txBody>
                  <a:tcPr/>
                </a:tc>
                <a:tc>
                  <a:txBody>
                    <a:bodyPr/>
                    <a:lstStyle/>
                    <a:p>
                      <a:pPr marL="0" marR="0" indent="0">
                        <a:spcBef>
                          <a:spcPts val="0"/>
                        </a:spcBef>
                        <a:spcAft>
                          <a:spcPts val="0"/>
                        </a:spcAft>
                      </a:pPr>
                      <a:r>
                        <a:rPr lang="en-US" sz="1400" dirty="0">
                          <a:effectLst/>
                        </a:rPr>
                        <a:t>75,000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68580">
                        <a:spcBef>
                          <a:spcPts val="0"/>
                        </a:spcBef>
                        <a:spcAft>
                          <a:spcPts val="0"/>
                        </a:spcAft>
                      </a:pPr>
                      <a:r>
                        <a:rPr lang="en-US" sz="1400" dirty="0">
                          <a:effectLst/>
                        </a:rPr>
                        <a:t>   2,000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3762746996"/>
                  </a:ext>
                </a:extLst>
              </a:tr>
              <a:tr h="0">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tc hMerge="1">
                  <a:txBody>
                    <a:bodyPr/>
                    <a:lstStyle/>
                    <a:p>
                      <a:endParaRPr lang="en-US"/>
                    </a:p>
                  </a:txBody>
                  <a:tcPr/>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3263338137"/>
                  </a:ext>
                </a:extLst>
              </a:tr>
              <a:tr h="0">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tc hMerge="1">
                  <a:txBody>
                    <a:bodyPr/>
                    <a:lstStyle/>
                    <a:p>
                      <a:endParaRPr lang="en-US"/>
                    </a:p>
                  </a:txBody>
                  <a:tcPr/>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1083982981"/>
                  </a:ext>
                </a:extLst>
              </a:tr>
              <a:tr h="0">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tc hMerge="1">
                  <a:txBody>
                    <a:bodyPr/>
                    <a:lstStyle/>
                    <a:p>
                      <a:endParaRPr lang="en-US"/>
                    </a:p>
                  </a:txBody>
                  <a:tcPr/>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3103504048"/>
                  </a:ext>
                </a:extLst>
              </a:tr>
              <a:tr h="0">
                <a:tc gridSpan="2">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2513154288"/>
                  </a:ext>
                </a:extLst>
              </a:tr>
            </a:tbl>
          </a:graphicData>
        </a:graphic>
      </p:graphicFrame>
      <p:cxnSp>
        <p:nvCxnSpPr>
          <p:cNvPr id="7" name="Straight Connector 6">
            <a:extLst>
              <a:ext uri="{FF2B5EF4-FFF2-40B4-BE49-F238E27FC236}">
                <a16:creationId xmlns:a16="http://schemas.microsoft.com/office/drawing/2014/main" id="{B94225AA-07C2-48C2-BC54-C53F8591D716}"/>
              </a:ext>
            </a:extLst>
          </p:cNvPr>
          <p:cNvCxnSpPr>
            <a:cxnSpLocks/>
          </p:cNvCxnSpPr>
          <p:nvPr/>
        </p:nvCxnSpPr>
        <p:spPr>
          <a:xfrm>
            <a:off x="4238017" y="4128364"/>
            <a:ext cx="107004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80B9028-0CCF-4CC0-8127-1B4922AE1244}"/>
              </a:ext>
            </a:extLst>
          </p:cNvPr>
          <p:cNvCxnSpPr>
            <a:cxnSpLocks/>
          </p:cNvCxnSpPr>
          <p:nvPr/>
        </p:nvCxnSpPr>
        <p:spPr>
          <a:xfrm>
            <a:off x="6695868" y="4128364"/>
            <a:ext cx="107004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A2DD9DC-6BFC-42BA-9AA0-F4ECFE648DE3}"/>
              </a:ext>
            </a:extLst>
          </p:cNvPr>
          <p:cNvCxnSpPr>
            <a:cxnSpLocks/>
          </p:cNvCxnSpPr>
          <p:nvPr/>
        </p:nvCxnSpPr>
        <p:spPr>
          <a:xfrm>
            <a:off x="4948136" y="4128364"/>
            <a:ext cx="0" cy="8473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97B5A7D-6605-46E9-8ACC-0626BBE02771}"/>
              </a:ext>
            </a:extLst>
          </p:cNvPr>
          <p:cNvCxnSpPr>
            <a:cxnSpLocks/>
          </p:cNvCxnSpPr>
          <p:nvPr/>
        </p:nvCxnSpPr>
        <p:spPr>
          <a:xfrm>
            <a:off x="7230889" y="4128364"/>
            <a:ext cx="0" cy="8473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6467E08E-F51E-4C41-B972-915FE8B27C5C}"/>
              </a:ext>
            </a:extLst>
          </p:cNvPr>
          <p:cNvSpPr/>
          <p:nvPr/>
        </p:nvSpPr>
        <p:spPr>
          <a:xfrm>
            <a:off x="3552217" y="5621884"/>
            <a:ext cx="5319409" cy="646331"/>
          </a:xfrm>
          <a:prstGeom prst="rect">
            <a:avLst/>
          </a:prstGeom>
        </p:spPr>
        <p:txBody>
          <a:bodyPr wrap="square">
            <a:spAutoFit/>
          </a:bodyPr>
          <a:lstStyle/>
          <a:p>
            <a:pPr algn="ctr"/>
            <a:r>
              <a:rPr lang="en-US" dirty="0">
                <a:solidFill>
                  <a:srgbClr val="0000FF"/>
                </a:solidFill>
                <a:latin typeface="Times" panose="02020603050405020304" pitchFamily="18" charset="0"/>
                <a:ea typeface="MS Mincho" panose="02020609040205080304" pitchFamily="49" charset="-128"/>
                <a:cs typeface="Times New Roman" panose="02020603050405020304" pitchFamily="18" charset="0"/>
              </a:rPr>
              <a:t>Net Realizable Value</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dirty="0">
                <a:solidFill>
                  <a:srgbClr val="0000FF"/>
                </a:solidFill>
                <a:latin typeface="Times" panose="02020603050405020304" pitchFamily="18" charset="0"/>
                <a:ea typeface="MS Mincho" panose="02020609040205080304" pitchFamily="49" charset="-128"/>
                <a:cs typeface="Times New Roman" panose="02020603050405020304" pitchFamily="18" charset="0"/>
              </a:rPr>
              <a:t>$73,000</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grpSp>
        <p:nvGrpSpPr>
          <p:cNvPr id="16" name="Group 15">
            <a:extLst>
              <a:ext uri="{FF2B5EF4-FFF2-40B4-BE49-F238E27FC236}">
                <a16:creationId xmlns:a16="http://schemas.microsoft.com/office/drawing/2014/main" id="{49873B16-7135-46D2-A28F-E4DB9278A686}"/>
              </a:ext>
            </a:extLst>
          </p:cNvPr>
          <p:cNvGrpSpPr/>
          <p:nvPr/>
        </p:nvGrpSpPr>
        <p:grpSpPr>
          <a:xfrm>
            <a:off x="4773038" y="4379317"/>
            <a:ext cx="2610255" cy="1154432"/>
            <a:chOff x="-260070" y="6985"/>
            <a:chExt cx="2610454" cy="1154763"/>
          </a:xfrm>
        </p:grpSpPr>
        <p:cxnSp>
          <p:nvCxnSpPr>
            <p:cNvPr id="17" name="Straight Arrow Connector 16">
              <a:extLst>
                <a:ext uri="{FF2B5EF4-FFF2-40B4-BE49-F238E27FC236}">
                  <a16:creationId xmlns:a16="http://schemas.microsoft.com/office/drawing/2014/main" id="{68210D45-96D1-4BCB-9E75-A67A510F207B}"/>
                </a:ext>
              </a:extLst>
            </p:cNvPr>
            <p:cNvCxnSpPr>
              <a:cxnSpLocks/>
            </p:cNvCxnSpPr>
            <p:nvPr/>
          </p:nvCxnSpPr>
          <p:spPr>
            <a:xfrm flipH="1">
              <a:off x="1304290" y="6985"/>
              <a:ext cx="1046094" cy="1153785"/>
            </a:xfrm>
            <a:prstGeom prst="straightConnector1">
              <a:avLst/>
            </a:prstGeom>
            <a:ln w="28575">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2FF8D770-BBFC-4190-887F-EDA15EFFE1D2}"/>
                </a:ext>
              </a:extLst>
            </p:cNvPr>
            <p:cNvCxnSpPr>
              <a:cxnSpLocks/>
            </p:cNvCxnSpPr>
            <p:nvPr/>
          </p:nvCxnSpPr>
          <p:spPr>
            <a:xfrm>
              <a:off x="-260070" y="6985"/>
              <a:ext cx="870576" cy="1154763"/>
            </a:xfrm>
            <a:prstGeom prst="straightConnector1">
              <a:avLst/>
            </a:prstGeom>
            <a:ln w="28575">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257562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B6DB7DC-759F-49F1-9289-7587CC54DB91}"/>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5CDCED74-7BEF-4A3D-9DD7-801A2979774C}"/>
              </a:ext>
            </a:extLst>
          </p:cNvPr>
          <p:cNvSpPr/>
          <p:nvPr/>
        </p:nvSpPr>
        <p:spPr>
          <a:xfrm>
            <a:off x="2186622" y="228759"/>
            <a:ext cx="8227317" cy="523220"/>
          </a:xfrm>
          <a:prstGeom prst="rect">
            <a:avLst/>
          </a:prstGeom>
        </p:spPr>
        <p:txBody>
          <a:bodyPr wrap="non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Recording an Uncollectible Account (A “Write-Off”)</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57100670-F98B-4995-9169-09E000C59DB0}"/>
              </a:ext>
            </a:extLst>
          </p:cNvPr>
          <p:cNvSpPr/>
          <p:nvPr/>
        </p:nvSpPr>
        <p:spPr>
          <a:xfrm>
            <a:off x="700391" y="1080649"/>
            <a:ext cx="11858017" cy="1200329"/>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Later, whenever it is determined that a particular receivable has become uncollectible, the amount of the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receivable is removed from the allowance account (a debit) and accounts receivable is reduced with a credit.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Example: The $450 account receivable for Jones is written off as uncollectible.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A2FF56CC-C0AE-4F32-884B-B4A37AD4A6C7}"/>
              </a:ext>
            </a:extLst>
          </p:cNvPr>
          <p:cNvGraphicFramePr>
            <a:graphicFrameLocks noGrp="1"/>
          </p:cNvGraphicFramePr>
          <p:nvPr>
            <p:extLst>
              <p:ext uri="{D42A27DB-BD31-4B8C-83A1-F6EECF244321}">
                <p14:modId xmlns:p14="http://schemas.microsoft.com/office/powerpoint/2010/main" val="227947847"/>
              </p:ext>
            </p:extLst>
          </p:nvPr>
        </p:nvGraphicFramePr>
        <p:xfrm>
          <a:off x="2293591" y="2805057"/>
          <a:ext cx="6119217" cy="1493520"/>
        </p:xfrm>
        <a:graphic>
          <a:graphicData uri="http://schemas.openxmlformats.org/drawingml/2006/table">
            <a:tbl>
              <a:tblPr firstRow="1" firstCol="1" bandRow="1">
                <a:tableStyleId>{2D5ABB26-0587-4C30-8999-92F81FD0307C}</a:tableStyleId>
              </a:tblPr>
              <a:tblGrid>
                <a:gridCol w="1724021">
                  <a:extLst>
                    <a:ext uri="{9D8B030D-6E8A-4147-A177-3AD203B41FA5}">
                      <a16:colId xmlns:a16="http://schemas.microsoft.com/office/drawing/2014/main" val="1161358656"/>
                    </a:ext>
                  </a:extLst>
                </a:gridCol>
                <a:gridCol w="311237">
                  <a:extLst>
                    <a:ext uri="{9D8B030D-6E8A-4147-A177-3AD203B41FA5}">
                      <a16:colId xmlns:a16="http://schemas.microsoft.com/office/drawing/2014/main" val="1761083354"/>
                    </a:ext>
                  </a:extLst>
                </a:gridCol>
                <a:gridCol w="831765">
                  <a:extLst>
                    <a:ext uri="{9D8B030D-6E8A-4147-A177-3AD203B41FA5}">
                      <a16:colId xmlns:a16="http://schemas.microsoft.com/office/drawing/2014/main" val="2913711625"/>
                    </a:ext>
                  </a:extLst>
                </a:gridCol>
                <a:gridCol w="311237">
                  <a:extLst>
                    <a:ext uri="{9D8B030D-6E8A-4147-A177-3AD203B41FA5}">
                      <a16:colId xmlns:a16="http://schemas.microsoft.com/office/drawing/2014/main" val="250382798"/>
                    </a:ext>
                  </a:extLst>
                </a:gridCol>
                <a:gridCol w="311237">
                  <a:extLst>
                    <a:ext uri="{9D8B030D-6E8A-4147-A177-3AD203B41FA5}">
                      <a16:colId xmlns:a16="http://schemas.microsoft.com/office/drawing/2014/main" val="2802323838"/>
                    </a:ext>
                  </a:extLst>
                </a:gridCol>
                <a:gridCol w="362952">
                  <a:extLst>
                    <a:ext uri="{9D8B030D-6E8A-4147-A177-3AD203B41FA5}">
                      <a16:colId xmlns:a16="http://schemas.microsoft.com/office/drawing/2014/main" val="1660819287"/>
                    </a:ext>
                  </a:extLst>
                </a:gridCol>
                <a:gridCol w="733465">
                  <a:extLst>
                    <a:ext uri="{9D8B030D-6E8A-4147-A177-3AD203B41FA5}">
                      <a16:colId xmlns:a16="http://schemas.microsoft.com/office/drawing/2014/main" val="2845263058"/>
                    </a:ext>
                  </a:extLst>
                </a:gridCol>
                <a:gridCol w="744387">
                  <a:extLst>
                    <a:ext uri="{9D8B030D-6E8A-4147-A177-3AD203B41FA5}">
                      <a16:colId xmlns:a16="http://schemas.microsoft.com/office/drawing/2014/main" val="1039936126"/>
                    </a:ext>
                  </a:extLst>
                </a:gridCol>
                <a:gridCol w="234406">
                  <a:extLst>
                    <a:ext uri="{9D8B030D-6E8A-4147-A177-3AD203B41FA5}">
                      <a16:colId xmlns:a16="http://schemas.microsoft.com/office/drawing/2014/main" val="2077733524"/>
                    </a:ext>
                  </a:extLst>
                </a:gridCol>
                <a:gridCol w="554510">
                  <a:extLst>
                    <a:ext uri="{9D8B030D-6E8A-4147-A177-3AD203B41FA5}">
                      <a16:colId xmlns:a16="http://schemas.microsoft.com/office/drawing/2014/main" val="3356469767"/>
                    </a:ext>
                  </a:extLst>
                </a:gridCol>
              </a:tblGrid>
              <a:tr h="0">
                <a:tc>
                  <a:txBody>
                    <a:bodyPr/>
                    <a:lstStyle/>
                    <a:p>
                      <a:pPr marL="0" marR="0" indent="6858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3">
                  <a:txBody>
                    <a:bodyPr/>
                    <a:lstStyle/>
                    <a:p>
                      <a:pPr marL="0" marR="0" algn="ctr">
                        <a:spcBef>
                          <a:spcPts val="0"/>
                        </a:spcBef>
                        <a:spcAft>
                          <a:spcPts val="0"/>
                        </a:spcAft>
                      </a:pPr>
                      <a:r>
                        <a:rPr lang="en-US" sz="1400" dirty="0">
                          <a:effectLst/>
                        </a:rPr>
                        <a:t>        Accounts</a:t>
                      </a:r>
                    </a:p>
                    <a:p>
                      <a:pPr marL="0" marR="0" indent="0" algn="ctr">
                        <a:spcBef>
                          <a:spcPts val="0"/>
                        </a:spcBef>
                        <a:spcAft>
                          <a:spcPts val="0"/>
                        </a:spcAft>
                      </a:pPr>
                      <a:r>
                        <a:rPr lang="en-US" sz="1400" dirty="0">
                          <a:effectLst/>
                        </a:rPr>
                        <a:t>       Receivable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6">
                  <a:txBody>
                    <a:bodyPr/>
                    <a:lstStyle/>
                    <a:p>
                      <a:pPr marL="0" marR="0" algn="l">
                        <a:spcBef>
                          <a:spcPts val="0"/>
                        </a:spcBef>
                        <a:spcAft>
                          <a:spcPts val="0"/>
                        </a:spcAft>
                      </a:pPr>
                      <a:r>
                        <a:rPr lang="en-US" sz="1400" dirty="0">
                          <a:effectLst/>
                        </a:rPr>
                        <a:t>                         Allow. for </a:t>
                      </a:r>
                    </a:p>
                    <a:p>
                      <a:pPr marL="0" marR="0" algn="l">
                        <a:spcBef>
                          <a:spcPts val="0"/>
                        </a:spcBef>
                        <a:spcAft>
                          <a:spcPts val="0"/>
                        </a:spcAft>
                      </a:pPr>
                      <a:r>
                        <a:rPr lang="en-US" sz="1400" dirty="0">
                          <a:effectLst/>
                        </a:rPr>
                        <a:t>                       </a:t>
                      </a:r>
                      <a:r>
                        <a:rPr lang="en-US" sz="1400" dirty="0" err="1">
                          <a:effectLst/>
                        </a:rPr>
                        <a:t>Uncoll</a:t>
                      </a:r>
                      <a:r>
                        <a:rPr lang="en-US" sz="1400" dirty="0">
                          <a:effectLst/>
                        </a:rPr>
                        <a:t>. Accts.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65134691"/>
                  </a:ext>
                </a:extLst>
              </a:tr>
              <a:tr h="160523">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tc hMerge="1">
                  <a:txBody>
                    <a:bodyPr/>
                    <a:lstStyle/>
                    <a:p>
                      <a:endParaRPr lang="en-US"/>
                    </a:p>
                  </a:txBody>
                  <a:tcPr/>
                </a:tc>
                <a:tc>
                  <a:txBody>
                    <a:bodyPr/>
                    <a:lstStyle/>
                    <a:p>
                      <a:pPr marL="0" marR="0" indent="68580">
                        <a:spcBef>
                          <a:spcPts val="0"/>
                        </a:spcBef>
                        <a:spcAft>
                          <a:spcPts val="0"/>
                        </a:spcAft>
                      </a:pPr>
                      <a:r>
                        <a:rPr lang="en-US" sz="1400">
                          <a:effectLst/>
                        </a:rPr>
                        <a:t>75,000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68580">
                        <a:spcBef>
                          <a:spcPts val="0"/>
                        </a:spcBef>
                        <a:spcAft>
                          <a:spcPts val="0"/>
                        </a:spcAft>
                      </a:pPr>
                      <a:r>
                        <a:rPr lang="en-US" sz="1400">
                          <a:effectLst/>
                        </a:rPr>
                        <a:t>2,000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1393598465"/>
                  </a:ext>
                </a:extLst>
              </a:tr>
              <a:tr h="0">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tc hMerge="1">
                  <a:txBody>
                    <a:bodyPr/>
                    <a:lstStyle/>
                    <a:p>
                      <a:endParaRPr lang="en-US"/>
                    </a:p>
                  </a:txBody>
                  <a:tcPr/>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indent="68580">
                        <a:spcBef>
                          <a:spcPts val="0"/>
                        </a:spcBef>
                        <a:spcAft>
                          <a:spcPts val="0"/>
                        </a:spcAft>
                      </a:pPr>
                      <a:r>
                        <a:rPr lang="en-US" sz="1400" b="1" dirty="0">
                          <a:solidFill>
                            <a:schemeClr val="accent1"/>
                          </a:solidFill>
                          <a:effectLst/>
                        </a:rPr>
                        <a:t>450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indent="68580">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68580" algn="r">
                        <a:spcBef>
                          <a:spcPts val="0"/>
                        </a:spcBef>
                        <a:spcAft>
                          <a:spcPts val="0"/>
                        </a:spcAft>
                      </a:pPr>
                      <a:r>
                        <a:rPr lang="en-US" sz="1400" b="1" dirty="0">
                          <a:solidFill>
                            <a:schemeClr val="accent1"/>
                          </a:solidFill>
                          <a:effectLst/>
                        </a:rPr>
                        <a:t>   450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695683393"/>
                  </a:ext>
                </a:extLst>
              </a:tr>
              <a:tr h="0">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tc hMerge="1">
                  <a:txBody>
                    <a:bodyPr/>
                    <a:lstStyle/>
                    <a:p>
                      <a:endParaRPr lang="en-US"/>
                    </a:p>
                  </a:txBody>
                  <a:tcPr/>
                </a:tc>
                <a:tc>
                  <a:txBody>
                    <a:bodyPr/>
                    <a:lstStyle/>
                    <a:p>
                      <a:pPr marL="0" marR="0" indent="68580">
                        <a:spcBef>
                          <a:spcPts val="0"/>
                        </a:spcBef>
                        <a:spcAft>
                          <a:spcPts val="0"/>
                        </a:spcAft>
                      </a:pPr>
                      <a:r>
                        <a:rPr lang="en-US" sz="1400">
                          <a:effectLst/>
                        </a:rPr>
                        <a:t>74,550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6858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68580">
                        <a:spcBef>
                          <a:spcPts val="0"/>
                        </a:spcBef>
                        <a:spcAft>
                          <a:spcPts val="0"/>
                        </a:spcAft>
                      </a:pPr>
                      <a:r>
                        <a:rPr lang="en-US" sz="1400">
                          <a:effectLst/>
                        </a:rPr>
                        <a:t>1,550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2099392408"/>
                  </a:ext>
                </a:extLst>
              </a:tr>
              <a:tr h="0">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tc hMerge="1">
                  <a:txBody>
                    <a:bodyPr/>
                    <a:lstStyle/>
                    <a:p>
                      <a:endParaRPr lang="en-US"/>
                    </a:p>
                  </a:txBody>
                  <a:tcPr/>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6858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1950636686"/>
                  </a:ext>
                </a:extLst>
              </a:tr>
              <a:tr h="0">
                <a:tc gridSpan="2">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3185940370"/>
                  </a:ext>
                </a:extLst>
              </a:tr>
            </a:tbl>
          </a:graphicData>
        </a:graphic>
      </p:graphicFrame>
      <p:cxnSp>
        <p:nvCxnSpPr>
          <p:cNvPr id="6" name="Straight Connector 5">
            <a:extLst>
              <a:ext uri="{FF2B5EF4-FFF2-40B4-BE49-F238E27FC236}">
                <a16:creationId xmlns:a16="http://schemas.microsoft.com/office/drawing/2014/main" id="{65E7ABB4-AF82-4C91-995C-915F53756E79}"/>
              </a:ext>
            </a:extLst>
          </p:cNvPr>
          <p:cNvCxnSpPr>
            <a:cxnSpLocks/>
          </p:cNvCxnSpPr>
          <p:nvPr/>
        </p:nvCxnSpPr>
        <p:spPr>
          <a:xfrm>
            <a:off x="4283157" y="3246983"/>
            <a:ext cx="107004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6E00467-02A9-42D8-88A4-33C90AC8C2CA}"/>
              </a:ext>
            </a:extLst>
          </p:cNvPr>
          <p:cNvCxnSpPr>
            <a:cxnSpLocks/>
          </p:cNvCxnSpPr>
          <p:nvPr/>
        </p:nvCxnSpPr>
        <p:spPr>
          <a:xfrm>
            <a:off x="6300280" y="3246983"/>
            <a:ext cx="107004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4D98462-8C2E-4E2E-A56B-1CAAFBF91D37}"/>
              </a:ext>
            </a:extLst>
          </p:cNvPr>
          <p:cNvCxnSpPr>
            <a:cxnSpLocks/>
          </p:cNvCxnSpPr>
          <p:nvPr/>
        </p:nvCxnSpPr>
        <p:spPr>
          <a:xfrm>
            <a:off x="4977320" y="3232392"/>
            <a:ext cx="0" cy="8473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2F419C8-ED2D-4934-B2B4-B3B8917AC391}"/>
              </a:ext>
            </a:extLst>
          </p:cNvPr>
          <p:cNvCxnSpPr>
            <a:cxnSpLocks/>
          </p:cNvCxnSpPr>
          <p:nvPr/>
        </p:nvCxnSpPr>
        <p:spPr>
          <a:xfrm>
            <a:off x="6922849" y="3246983"/>
            <a:ext cx="0" cy="8473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CF840C5-53A9-47A6-81E1-8A9CD5E7AC7D}"/>
              </a:ext>
            </a:extLst>
          </p:cNvPr>
          <p:cNvCxnSpPr>
            <a:cxnSpLocks/>
          </p:cNvCxnSpPr>
          <p:nvPr/>
        </p:nvCxnSpPr>
        <p:spPr>
          <a:xfrm>
            <a:off x="4426085" y="3609555"/>
            <a:ext cx="55123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8C9239F-7D94-498E-9AE9-12CEE1DD4F8C}"/>
              </a:ext>
            </a:extLst>
          </p:cNvPr>
          <p:cNvCxnSpPr>
            <a:cxnSpLocks/>
          </p:cNvCxnSpPr>
          <p:nvPr/>
        </p:nvCxnSpPr>
        <p:spPr>
          <a:xfrm>
            <a:off x="6922849" y="3590693"/>
            <a:ext cx="55123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F9A3A65-E96A-422D-95F5-16D01A2745D4}"/>
              </a:ext>
            </a:extLst>
          </p:cNvPr>
          <p:cNvSpPr/>
          <p:nvPr/>
        </p:nvSpPr>
        <p:spPr>
          <a:xfrm flipH="1">
            <a:off x="8418151" y="2433212"/>
            <a:ext cx="1572115" cy="1077218"/>
          </a:xfrm>
          <a:prstGeom prst="rect">
            <a:avLst/>
          </a:prstGeom>
        </p:spPr>
        <p:txBody>
          <a:bodyPr wrap="square">
            <a:spAutoFit/>
          </a:bodyPr>
          <a:lstStyle/>
          <a:p>
            <a:r>
              <a:rPr lang="en-US" sz="1600" dirty="0">
                <a:solidFill>
                  <a:srgbClr val="FF0000"/>
                </a:solidFill>
                <a:latin typeface="Times" panose="02020603050405020304" pitchFamily="18" charset="0"/>
                <a:ea typeface="MS Mincho" panose="02020609040205080304" pitchFamily="49" charset="-128"/>
                <a:cs typeface="Times New Roman" panose="02020603050405020304" pitchFamily="18" charset="0"/>
              </a:rPr>
              <a:t>Remaining balance for future bad receivables.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cxnSp>
        <p:nvCxnSpPr>
          <p:cNvPr id="14" name="Straight Arrow Connector 13">
            <a:extLst>
              <a:ext uri="{FF2B5EF4-FFF2-40B4-BE49-F238E27FC236}">
                <a16:creationId xmlns:a16="http://schemas.microsoft.com/office/drawing/2014/main" id="{03FE8485-1FD2-4626-A211-C844D1BFBB32}"/>
              </a:ext>
            </a:extLst>
          </p:cNvPr>
          <p:cNvCxnSpPr>
            <a:cxnSpLocks/>
          </p:cNvCxnSpPr>
          <p:nvPr/>
        </p:nvCxnSpPr>
        <p:spPr>
          <a:xfrm flipH="1">
            <a:off x="7485693" y="3217801"/>
            <a:ext cx="1112949" cy="452871"/>
          </a:xfrm>
          <a:prstGeom prst="straightConnector1">
            <a:avLst/>
          </a:prstGeom>
          <a:ln w="19050">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6" name="Rectangle 15">
            <a:extLst>
              <a:ext uri="{FF2B5EF4-FFF2-40B4-BE49-F238E27FC236}">
                <a16:creationId xmlns:a16="http://schemas.microsoft.com/office/drawing/2014/main" id="{CF29FDF2-BF6E-43D0-A798-9B7E2D5E52F2}"/>
              </a:ext>
            </a:extLst>
          </p:cNvPr>
          <p:cNvSpPr/>
          <p:nvPr/>
        </p:nvSpPr>
        <p:spPr>
          <a:xfrm>
            <a:off x="1203330" y="4302711"/>
            <a:ext cx="1491114" cy="338554"/>
          </a:xfrm>
          <a:prstGeom prst="rect">
            <a:avLst/>
          </a:prstGeom>
        </p:spPr>
        <p:txBody>
          <a:bodyPr wrap="none">
            <a:spAutoFit/>
          </a:bodyPr>
          <a:lstStyle/>
          <a:p>
            <a:r>
              <a:rPr lang="en-US" sz="1600" b="1" dirty="0">
                <a:latin typeface="Times" panose="02020603050405020304" pitchFamily="18" charset="0"/>
                <a:ea typeface="MS Mincho" panose="02020609040205080304" pitchFamily="49" charset="-128"/>
                <a:cs typeface="Times New Roman" panose="02020603050405020304" pitchFamily="18" charset="0"/>
              </a:rPr>
              <a:t>Journal Entry</a:t>
            </a:r>
            <a:r>
              <a:rPr lang="en-US" sz="1600" dirty="0">
                <a:latin typeface="Times" panose="02020603050405020304" pitchFamily="18" charset="0"/>
                <a:ea typeface="MS Mincho" panose="02020609040205080304" pitchFamily="49" charset="-128"/>
                <a:cs typeface="Times New Roman" panose="02020603050405020304" pitchFamily="18" charset="0"/>
              </a:rPr>
              <a:t>:</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17" name="Table 16">
            <a:extLst>
              <a:ext uri="{FF2B5EF4-FFF2-40B4-BE49-F238E27FC236}">
                <a16:creationId xmlns:a16="http://schemas.microsoft.com/office/drawing/2014/main" id="{EEC832E6-0F60-4CCF-BBED-AEB9E2404561}"/>
              </a:ext>
            </a:extLst>
          </p:cNvPr>
          <p:cNvGraphicFramePr>
            <a:graphicFrameLocks noGrp="1"/>
          </p:cNvGraphicFramePr>
          <p:nvPr>
            <p:extLst>
              <p:ext uri="{D42A27DB-BD31-4B8C-83A1-F6EECF244321}">
                <p14:modId xmlns:p14="http://schemas.microsoft.com/office/powerpoint/2010/main" val="334796282"/>
              </p:ext>
            </p:extLst>
          </p:nvPr>
        </p:nvGraphicFramePr>
        <p:xfrm>
          <a:off x="3628390" y="4740503"/>
          <a:ext cx="4782820" cy="433578"/>
        </p:xfrm>
        <a:graphic>
          <a:graphicData uri="http://schemas.openxmlformats.org/drawingml/2006/table">
            <a:tbl>
              <a:tblPr firstRow="1" firstCol="1" bandRow="1">
                <a:tableStyleId>{5940675A-B579-460E-94D1-54222C63F5DA}</a:tableStyleId>
              </a:tblPr>
              <a:tblGrid>
                <a:gridCol w="452755">
                  <a:extLst>
                    <a:ext uri="{9D8B030D-6E8A-4147-A177-3AD203B41FA5}">
                      <a16:colId xmlns:a16="http://schemas.microsoft.com/office/drawing/2014/main" val="1524699114"/>
                    </a:ext>
                  </a:extLst>
                </a:gridCol>
                <a:gridCol w="3164205">
                  <a:extLst>
                    <a:ext uri="{9D8B030D-6E8A-4147-A177-3AD203B41FA5}">
                      <a16:colId xmlns:a16="http://schemas.microsoft.com/office/drawing/2014/main" val="808655279"/>
                    </a:ext>
                  </a:extLst>
                </a:gridCol>
                <a:gridCol w="537210">
                  <a:extLst>
                    <a:ext uri="{9D8B030D-6E8A-4147-A177-3AD203B41FA5}">
                      <a16:colId xmlns:a16="http://schemas.microsoft.com/office/drawing/2014/main" val="2070984204"/>
                    </a:ext>
                  </a:extLst>
                </a:gridCol>
                <a:gridCol w="628650">
                  <a:extLst>
                    <a:ext uri="{9D8B030D-6E8A-4147-A177-3AD203B41FA5}">
                      <a16:colId xmlns:a16="http://schemas.microsoft.com/office/drawing/2014/main" val="450172977"/>
                    </a:ext>
                  </a:extLst>
                </a:gridCol>
              </a:tblGrid>
              <a:tr h="0">
                <a:tc>
                  <a:txBody>
                    <a:bodyPr/>
                    <a:lstStyle/>
                    <a:p>
                      <a:pPr marL="0" marR="0" algn="ctr">
                        <a:lnSpc>
                          <a:spcPct val="107000"/>
                        </a:lnSpc>
                        <a:spcBef>
                          <a:spcPts val="0"/>
                        </a:spcBef>
                        <a:spcAft>
                          <a:spcPts val="0"/>
                        </a:spcAft>
                      </a:pPr>
                      <a:r>
                        <a:rPr lang="en-US" sz="1400">
                          <a:effectLst/>
                        </a:rPr>
                        <a:t>xx</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Allowance for Uncollectible Accounts</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450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494417677"/>
                  </a:ext>
                </a:extLst>
              </a:tr>
              <a:tr h="0">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Accounts Receivable, Jones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450</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955330435"/>
                  </a:ext>
                </a:extLst>
              </a:tr>
            </a:tbl>
          </a:graphicData>
        </a:graphic>
      </p:graphicFrame>
      <p:sp>
        <p:nvSpPr>
          <p:cNvPr id="18" name="Rectangle 17">
            <a:extLst>
              <a:ext uri="{FF2B5EF4-FFF2-40B4-BE49-F238E27FC236}">
                <a16:creationId xmlns:a16="http://schemas.microsoft.com/office/drawing/2014/main" id="{B8A3F2FC-B483-4AC0-9941-BC3A64C97ED2}"/>
              </a:ext>
            </a:extLst>
          </p:cNvPr>
          <p:cNvSpPr/>
          <p:nvPr/>
        </p:nvSpPr>
        <p:spPr>
          <a:xfrm>
            <a:off x="1464012" y="5500368"/>
            <a:ext cx="10330774" cy="646331"/>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When this is done, a $450 credit is also posted into the Jones subsidiary account receivable.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815344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10E7CEE-A9B2-4CA8-84F1-8C07DE92348B}"/>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171865D5-33B1-46B2-B09B-9031F9EF3A1E}"/>
              </a:ext>
            </a:extLst>
          </p:cNvPr>
          <p:cNvSpPr/>
          <p:nvPr/>
        </p:nvSpPr>
        <p:spPr>
          <a:xfrm>
            <a:off x="3048000" y="216939"/>
            <a:ext cx="6096000" cy="838691"/>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Estimating:  The Aging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41A24D91-0942-4D84-841F-1C0A8298A7D9}"/>
              </a:ext>
            </a:extLst>
          </p:cNvPr>
          <p:cNvSpPr/>
          <p:nvPr/>
        </p:nvSpPr>
        <p:spPr>
          <a:xfrm>
            <a:off x="992221" y="1318277"/>
            <a:ext cx="9795753" cy="5632311"/>
          </a:xfrm>
          <a:prstGeom prst="rect">
            <a:avLst/>
          </a:prstGeom>
        </p:spPr>
        <p:txBody>
          <a:bodyPr wrap="square">
            <a:spAutoFit/>
          </a:bodyPr>
          <a:lstStyle/>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The aging method, also called the “aging of accounts receivable method”, is used to estimate the amount of uncollectible accounts receivable.  This is usually done at the end of an accounting period.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method creates age categories for accounts receivable, such as “not due”, “1-30 days past due”, “31-60 days past due”, and so on.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Based on past experience, a percentage loss is assigned to each age category.  For example, the 31-60 age category may have experienced an average of 5% losses over the past year.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Using the percentages, an estimated loss is calculated for each category.  These are added together for the total estimated loss.   The estimate can be rounded to a nearest whole amount.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 valuation adjusting journal entry is prepared to adjust accounts receivable to net realizable value.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819689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D54AC31-E6CE-4645-8F4C-574FB0CB66A9}"/>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0679990A-EC10-4DC4-835F-131A4911FDB7}"/>
              </a:ext>
            </a:extLst>
          </p:cNvPr>
          <p:cNvSpPr/>
          <p:nvPr/>
        </p:nvSpPr>
        <p:spPr>
          <a:xfrm>
            <a:off x="3161077" y="219032"/>
            <a:ext cx="6725880" cy="523220"/>
          </a:xfrm>
          <a:prstGeom prst="rect">
            <a:avLst/>
          </a:prstGeom>
        </p:spPr>
        <p:txBody>
          <a:bodyPr wrap="non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Estimating:  The Aging Method,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B48E75A1-BF27-4815-B953-85486FCE9F89}"/>
              </a:ext>
            </a:extLst>
          </p:cNvPr>
          <p:cNvSpPr/>
          <p:nvPr/>
        </p:nvSpPr>
        <p:spPr>
          <a:xfrm>
            <a:off x="1793757" y="1026427"/>
            <a:ext cx="1133644" cy="369332"/>
          </a:xfrm>
          <a:prstGeom prst="rect">
            <a:avLst/>
          </a:prstGeom>
        </p:spPr>
        <p:txBody>
          <a:bodyPr wrap="none">
            <a:spAutoFit/>
          </a:bodyPr>
          <a:lstStyle/>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Example: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101BC092-B8FD-4348-8F46-9B44317EEC61}"/>
              </a:ext>
            </a:extLst>
          </p:cNvPr>
          <p:cNvGraphicFramePr>
            <a:graphicFrameLocks noGrp="1"/>
          </p:cNvGraphicFramePr>
          <p:nvPr>
            <p:extLst>
              <p:ext uri="{D42A27DB-BD31-4B8C-83A1-F6EECF244321}">
                <p14:modId xmlns:p14="http://schemas.microsoft.com/office/powerpoint/2010/main" val="472004528"/>
              </p:ext>
            </p:extLst>
          </p:nvPr>
        </p:nvGraphicFramePr>
        <p:xfrm>
          <a:off x="2634534" y="1670651"/>
          <a:ext cx="7098030" cy="2987040"/>
        </p:xfrm>
        <a:graphic>
          <a:graphicData uri="http://schemas.openxmlformats.org/drawingml/2006/table">
            <a:tbl>
              <a:tblPr firstRow="1" firstCol="1" bandRow="1">
                <a:tableStyleId>{5940675A-B579-460E-94D1-54222C63F5DA}</a:tableStyleId>
              </a:tblPr>
              <a:tblGrid>
                <a:gridCol w="1170940">
                  <a:extLst>
                    <a:ext uri="{9D8B030D-6E8A-4147-A177-3AD203B41FA5}">
                      <a16:colId xmlns:a16="http://schemas.microsoft.com/office/drawing/2014/main" val="2410743909"/>
                    </a:ext>
                  </a:extLst>
                </a:gridCol>
                <a:gridCol w="1012190">
                  <a:extLst>
                    <a:ext uri="{9D8B030D-6E8A-4147-A177-3AD203B41FA5}">
                      <a16:colId xmlns:a16="http://schemas.microsoft.com/office/drawing/2014/main" val="1855061909"/>
                    </a:ext>
                  </a:extLst>
                </a:gridCol>
                <a:gridCol w="971550">
                  <a:extLst>
                    <a:ext uri="{9D8B030D-6E8A-4147-A177-3AD203B41FA5}">
                      <a16:colId xmlns:a16="http://schemas.microsoft.com/office/drawing/2014/main" val="4102207521"/>
                    </a:ext>
                  </a:extLst>
                </a:gridCol>
                <a:gridCol w="1028700">
                  <a:extLst>
                    <a:ext uri="{9D8B030D-6E8A-4147-A177-3AD203B41FA5}">
                      <a16:colId xmlns:a16="http://schemas.microsoft.com/office/drawing/2014/main" val="2731005523"/>
                    </a:ext>
                  </a:extLst>
                </a:gridCol>
                <a:gridCol w="971550">
                  <a:extLst>
                    <a:ext uri="{9D8B030D-6E8A-4147-A177-3AD203B41FA5}">
                      <a16:colId xmlns:a16="http://schemas.microsoft.com/office/drawing/2014/main" val="911603417"/>
                    </a:ext>
                  </a:extLst>
                </a:gridCol>
                <a:gridCol w="971550">
                  <a:extLst>
                    <a:ext uri="{9D8B030D-6E8A-4147-A177-3AD203B41FA5}">
                      <a16:colId xmlns:a16="http://schemas.microsoft.com/office/drawing/2014/main" val="3983087972"/>
                    </a:ext>
                  </a:extLst>
                </a:gridCol>
                <a:gridCol w="971550">
                  <a:extLst>
                    <a:ext uri="{9D8B030D-6E8A-4147-A177-3AD203B41FA5}">
                      <a16:colId xmlns:a16="http://schemas.microsoft.com/office/drawing/2014/main" val="3294127817"/>
                    </a:ext>
                  </a:extLst>
                </a:gridCol>
              </a:tblGrid>
              <a:tr h="0">
                <a:tc>
                  <a:txBody>
                    <a:bodyPr/>
                    <a:lstStyle/>
                    <a:p>
                      <a:pPr marL="0" marR="0" algn="ct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4">
                  <a:txBody>
                    <a:bodyPr/>
                    <a:lstStyle/>
                    <a:p>
                      <a:pPr marL="0" marR="0" algn="ctr">
                        <a:spcBef>
                          <a:spcPts val="0"/>
                        </a:spcBef>
                        <a:spcAft>
                          <a:spcPts val="0"/>
                        </a:spcAft>
                      </a:pPr>
                      <a:r>
                        <a:rPr lang="en-US" sz="1400">
                          <a:effectLst/>
                        </a:rPr>
                        <a:t>Past Due</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14300825"/>
                  </a:ext>
                </a:extLst>
              </a:tr>
              <a:tr h="0">
                <a:tc>
                  <a:txBody>
                    <a:bodyPr/>
                    <a:lstStyle/>
                    <a:p>
                      <a:pPr marL="0" marR="0" algn="ctr">
                        <a:spcBef>
                          <a:spcPts val="0"/>
                        </a:spcBef>
                        <a:spcAft>
                          <a:spcPts val="0"/>
                        </a:spcAft>
                      </a:pPr>
                      <a:r>
                        <a:rPr lang="en-US" sz="1400">
                          <a:effectLst/>
                        </a:rPr>
                        <a:t>Customer</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a:effectLst/>
                        </a:rPr>
                        <a:t>Total</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a:effectLst/>
                        </a:rPr>
                        <a:t>Not Due</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a:effectLst/>
                        </a:rPr>
                        <a:t>1-30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31-60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61-90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Over 90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140407097"/>
                  </a:ext>
                </a:extLst>
              </a:tr>
              <a:tr h="0">
                <a:tc>
                  <a:txBody>
                    <a:bodyPr/>
                    <a:lstStyle/>
                    <a:p>
                      <a:pPr marL="0" marR="0">
                        <a:spcBef>
                          <a:spcPts val="0"/>
                        </a:spcBef>
                        <a:spcAft>
                          <a:spcPts val="0"/>
                        </a:spcAft>
                      </a:pPr>
                      <a:r>
                        <a:rPr lang="en-US" sz="1400">
                          <a:effectLst/>
                        </a:rPr>
                        <a:t>Aaronson</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5,100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2,400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dirty="0">
                          <a:effectLst/>
                        </a:rPr>
                        <a:t>2,700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55018439"/>
                  </a:ext>
                </a:extLst>
              </a:tr>
              <a:tr h="0">
                <a:tc>
                  <a:txBody>
                    <a:bodyPr/>
                    <a:lstStyle/>
                    <a:p>
                      <a:pPr marL="0" marR="0">
                        <a:spcBef>
                          <a:spcPts val="0"/>
                        </a:spcBef>
                        <a:spcAft>
                          <a:spcPts val="0"/>
                        </a:spcAft>
                      </a:pPr>
                      <a:r>
                        <a:rPr lang="en-US" sz="1400">
                          <a:effectLst/>
                        </a:rPr>
                        <a:t>Black</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5,500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3,300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2,200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994405340"/>
                  </a:ext>
                </a:extLst>
              </a:tr>
              <a:tr h="0">
                <a:tc>
                  <a:txBody>
                    <a:bodyPr/>
                    <a:lstStyle/>
                    <a:p>
                      <a:pPr marL="0" marR="0">
                        <a:spcBef>
                          <a:spcPts val="0"/>
                        </a:spcBef>
                        <a:spcAft>
                          <a:spcPts val="0"/>
                        </a:spcAft>
                      </a:pPr>
                      <a:r>
                        <a:rPr lang="en-US" sz="1400">
                          <a:effectLst/>
                        </a:rPr>
                        <a:t>Carson</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710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710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57821159"/>
                  </a:ext>
                </a:extLst>
              </a:tr>
              <a:tr h="0">
                <a:tc>
                  <a:txBody>
                    <a:bodyPr/>
                    <a:lstStyle/>
                    <a:p>
                      <a:pPr marL="0" marR="0">
                        <a:spcBef>
                          <a:spcPts val="0"/>
                        </a:spcBef>
                        <a:spcAft>
                          <a:spcPts val="0"/>
                        </a:spcAft>
                      </a:pPr>
                      <a:r>
                        <a:rPr lang="en-US" sz="1400">
                          <a:effectLst/>
                        </a:rPr>
                        <a:t>Denson</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dirty="0">
                          <a:effectLst/>
                        </a:rPr>
                        <a:t>4,500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4,500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292773908"/>
                  </a:ext>
                </a:extLst>
              </a:tr>
              <a:tr h="0">
                <a:tc>
                  <a:txBody>
                    <a:bodyPr/>
                    <a:lstStyle/>
                    <a:p>
                      <a:pPr marL="0" marR="0">
                        <a:spcBef>
                          <a:spcPts val="0"/>
                        </a:spcBef>
                        <a:spcAft>
                          <a:spcPts val="0"/>
                        </a:spcAft>
                      </a:pPr>
                      <a:r>
                        <a:rPr lang="en-US" sz="1400">
                          <a:effectLst/>
                        </a:rPr>
                        <a:t>Easton</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1,100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1,100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821776378"/>
                  </a:ext>
                </a:extLst>
              </a:tr>
              <a:tr h="0">
                <a:tc>
                  <a:txBody>
                    <a:bodyPr/>
                    <a:lstStyle/>
                    <a:p>
                      <a:pPr marL="0" marR="0">
                        <a:spcBef>
                          <a:spcPts val="0"/>
                        </a:spcBef>
                        <a:spcAft>
                          <a:spcPts val="0"/>
                        </a:spcAft>
                      </a:pPr>
                      <a:r>
                        <a:rPr lang="en-US" sz="1400">
                          <a:effectLst/>
                        </a:rPr>
                        <a:t>Kim</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3,460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1,000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460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dirty="0">
                          <a:effectLst/>
                        </a:rPr>
                        <a:t>2,000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371570876"/>
                  </a:ext>
                </a:extLst>
              </a:tr>
              <a:tr h="0">
                <a:tc>
                  <a:txBody>
                    <a:bodyPr/>
                    <a:lstStyle/>
                    <a:p>
                      <a:pPr marL="0" marR="0">
                        <a:spcBef>
                          <a:spcPts val="0"/>
                        </a:spcBef>
                        <a:spcAft>
                          <a:spcPts val="0"/>
                        </a:spcAft>
                      </a:pPr>
                      <a:r>
                        <a:rPr lang="en-US" sz="1400">
                          <a:effectLst/>
                        </a:rPr>
                        <a:t>All others</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54,630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50,100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600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450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1,200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2,280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634390877"/>
                  </a:ext>
                </a:extLst>
              </a:tr>
              <a:tr h="0">
                <a:tc>
                  <a:txBody>
                    <a:bodyPr/>
                    <a:lstStyle/>
                    <a:p>
                      <a:pPr marL="0" marR="0">
                        <a:spcBef>
                          <a:spcPts val="0"/>
                        </a:spcBef>
                        <a:spcAft>
                          <a:spcPts val="0"/>
                        </a:spcAft>
                      </a:pPr>
                      <a:r>
                        <a:rPr lang="en-US" sz="1400">
                          <a:effectLst/>
                        </a:rPr>
                        <a:t>Total</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75,000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62,010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3,760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4,650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1,200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3,380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378827930"/>
                  </a:ext>
                </a:extLst>
              </a:tr>
              <a:tr h="0">
                <a:tc>
                  <a:txBody>
                    <a:bodyPr/>
                    <a:lstStyle/>
                    <a:p>
                      <a:pPr marL="0" marR="0">
                        <a:spcBef>
                          <a:spcPts val="0"/>
                        </a:spcBef>
                        <a:spcAft>
                          <a:spcPts val="0"/>
                        </a:spcAft>
                      </a:pPr>
                      <a:r>
                        <a:rPr lang="en-US" sz="1400">
                          <a:effectLst/>
                        </a:rPr>
                        <a:t>Estimated % Uncollectible</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91440" algn="ctr">
                        <a:spcBef>
                          <a:spcPts val="120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solidFill>
                      <a:schemeClr val="bg1">
                        <a:lumMod val="85000"/>
                      </a:schemeClr>
                    </a:solidFill>
                  </a:tcPr>
                </a:tc>
                <a:tc>
                  <a:txBody>
                    <a:bodyPr/>
                    <a:lstStyle/>
                    <a:p>
                      <a:pPr marL="0" marR="91440" algn="ctr">
                        <a:spcBef>
                          <a:spcPts val="1200"/>
                        </a:spcBef>
                        <a:spcAft>
                          <a:spcPts val="0"/>
                        </a:spcAft>
                      </a:pPr>
                      <a:r>
                        <a:rPr lang="en-US" sz="1400">
                          <a:effectLst/>
                        </a:rPr>
                        <a:t>2%</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91440" algn="ctr">
                        <a:spcBef>
                          <a:spcPts val="1200"/>
                        </a:spcBef>
                        <a:spcAft>
                          <a:spcPts val="0"/>
                        </a:spcAft>
                      </a:pPr>
                      <a:r>
                        <a:rPr lang="en-US" sz="1400">
                          <a:effectLst/>
                        </a:rPr>
                        <a:t>5%</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91440" algn="ctr">
                        <a:spcBef>
                          <a:spcPts val="1200"/>
                        </a:spcBef>
                        <a:spcAft>
                          <a:spcPts val="0"/>
                        </a:spcAft>
                      </a:pPr>
                      <a:r>
                        <a:rPr lang="en-US" sz="1400">
                          <a:effectLst/>
                        </a:rPr>
                        <a:t>8%</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91440" algn="ctr">
                        <a:spcBef>
                          <a:spcPts val="1200"/>
                        </a:spcBef>
                        <a:spcAft>
                          <a:spcPts val="0"/>
                        </a:spcAft>
                      </a:pPr>
                      <a:r>
                        <a:rPr lang="en-US" sz="1400">
                          <a:effectLst/>
                        </a:rPr>
                        <a:t>15%</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91440" algn="ctr">
                        <a:spcBef>
                          <a:spcPts val="1200"/>
                        </a:spcBef>
                        <a:spcAft>
                          <a:spcPts val="0"/>
                        </a:spcAft>
                      </a:pPr>
                      <a:r>
                        <a:rPr lang="en-US" sz="1400" dirty="0">
                          <a:effectLst/>
                        </a:rPr>
                        <a:t>40%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124854970"/>
                  </a:ext>
                </a:extLst>
              </a:tr>
              <a:tr h="0">
                <a:tc>
                  <a:txBody>
                    <a:bodyPr/>
                    <a:lstStyle/>
                    <a:p>
                      <a:pPr marL="0" marR="0">
                        <a:spcBef>
                          <a:spcPts val="0"/>
                        </a:spcBef>
                        <a:spcAft>
                          <a:spcPts val="0"/>
                        </a:spcAft>
                      </a:pPr>
                      <a:r>
                        <a:rPr lang="en-US" sz="1400">
                          <a:effectLst/>
                        </a:rPr>
                        <a:t>Estimated $ Uncollectible</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ctr">
                        <a:spcBef>
                          <a:spcPts val="1200"/>
                        </a:spcBef>
                        <a:spcAft>
                          <a:spcPts val="0"/>
                        </a:spcAft>
                      </a:pPr>
                      <a:r>
                        <a:rPr lang="en-US" sz="1400">
                          <a:effectLst/>
                        </a:rPr>
                        <a:t>$3,332.20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ctr">
                        <a:spcBef>
                          <a:spcPts val="1200"/>
                        </a:spcBef>
                        <a:spcAft>
                          <a:spcPts val="0"/>
                        </a:spcAft>
                      </a:pPr>
                      <a:r>
                        <a:rPr lang="en-US" sz="1400">
                          <a:effectLst/>
                        </a:rPr>
                        <a:t>$1,240.20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ctr">
                        <a:spcBef>
                          <a:spcPts val="1200"/>
                        </a:spcBef>
                        <a:spcAft>
                          <a:spcPts val="0"/>
                        </a:spcAft>
                      </a:pPr>
                      <a:r>
                        <a:rPr lang="en-US" sz="1400">
                          <a:effectLst/>
                        </a:rPr>
                        <a:t>$188.00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ctr">
                        <a:spcBef>
                          <a:spcPts val="1200"/>
                        </a:spcBef>
                        <a:spcAft>
                          <a:spcPts val="0"/>
                        </a:spcAft>
                      </a:pPr>
                      <a:r>
                        <a:rPr lang="en-US" sz="1400">
                          <a:effectLst/>
                        </a:rPr>
                        <a:t>$372.00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ctr">
                        <a:spcBef>
                          <a:spcPts val="1200"/>
                        </a:spcBef>
                        <a:spcAft>
                          <a:spcPts val="0"/>
                        </a:spcAft>
                      </a:pPr>
                      <a:r>
                        <a:rPr lang="en-US" sz="1400">
                          <a:effectLst/>
                        </a:rPr>
                        <a:t>$180.00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1200"/>
                        </a:spcBef>
                        <a:spcAft>
                          <a:spcPts val="0"/>
                        </a:spcAft>
                      </a:pPr>
                      <a:r>
                        <a:rPr lang="en-US" sz="1400" dirty="0">
                          <a:effectLst/>
                        </a:rPr>
                        <a:t>$1,352.00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112866768"/>
                  </a:ext>
                </a:extLst>
              </a:tr>
            </a:tbl>
          </a:graphicData>
        </a:graphic>
      </p:graphicFrame>
      <p:cxnSp>
        <p:nvCxnSpPr>
          <p:cNvPr id="7" name="Straight Connector 6">
            <a:extLst>
              <a:ext uri="{FF2B5EF4-FFF2-40B4-BE49-F238E27FC236}">
                <a16:creationId xmlns:a16="http://schemas.microsoft.com/office/drawing/2014/main" id="{655B74F8-A29B-4A7F-9734-D76E286FD6EF}"/>
              </a:ext>
            </a:extLst>
          </p:cNvPr>
          <p:cNvCxnSpPr/>
          <p:nvPr/>
        </p:nvCxnSpPr>
        <p:spPr>
          <a:xfrm>
            <a:off x="2634534" y="3803517"/>
            <a:ext cx="70980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C2C0A0EA-C0BD-4B20-AE09-2FE4239ACF80}"/>
              </a:ext>
            </a:extLst>
          </p:cNvPr>
          <p:cNvCxnSpPr/>
          <p:nvPr/>
        </p:nvCxnSpPr>
        <p:spPr>
          <a:xfrm>
            <a:off x="2634534" y="4228290"/>
            <a:ext cx="70980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D5D6240-27A8-41F5-9E6D-828F682F4A65}"/>
              </a:ext>
            </a:extLst>
          </p:cNvPr>
          <p:cNvSpPr/>
          <p:nvPr/>
        </p:nvSpPr>
        <p:spPr>
          <a:xfrm>
            <a:off x="478276" y="5168553"/>
            <a:ext cx="11235447" cy="1200329"/>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estimate for total uncollectible accounts receivable is $3,332.20, which can be rounded to $3,330 (or even $3,300).  This tells us that the balance in the allowance account should be $3,330.  The aging schedule is also is a guide to when credit should be stopped for individual customers, such as Easton or Kim.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algn="ctr">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522030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2036</Words>
  <Application>Microsoft Office PowerPoint</Application>
  <PresentationFormat>Widescreen</PresentationFormat>
  <Paragraphs>800</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Cambria</vt:lpstr>
      <vt:lpstr>Times</vt:lpstr>
      <vt:lpstr>Office Theme</vt:lpstr>
      <vt:lpstr>Basic Accounting Concepts Principles and Procedures, 2nd Edition, Volume 1  </vt:lpstr>
      <vt:lpstr>Learning Goal 17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Concepts Principles and Procedures, 2nd Edition, Volume 1</dc:title>
  <dc:creator>djudie</dc:creator>
  <cp:lastModifiedBy>djudie</cp:lastModifiedBy>
  <cp:revision>35</cp:revision>
  <dcterms:created xsi:type="dcterms:W3CDTF">2018-12-16T21:39:06Z</dcterms:created>
  <dcterms:modified xsi:type="dcterms:W3CDTF">2019-01-07T17:24:44Z</dcterms:modified>
</cp:coreProperties>
</file>