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7" r:id="rId2"/>
    <p:sldId id="258" r:id="rId3"/>
    <p:sldId id="260" r:id="rId4"/>
    <p:sldId id="261" r:id="rId5"/>
    <p:sldId id="262" r:id="rId6"/>
    <p:sldId id="286" r:id="rId7"/>
    <p:sldId id="263" r:id="rId8"/>
    <p:sldId id="264" r:id="rId9"/>
    <p:sldId id="288"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7" r:id="rId27"/>
    <p:sldId id="281" r:id="rId28"/>
    <p:sldId id="282" r:id="rId29"/>
    <p:sldId id="283" r:id="rId30"/>
    <p:sldId id="285" r:id="rId31"/>
    <p:sldId id="284"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16" userDrawn="1">
          <p15:clr>
            <a:srgbClr val="A4A3A4"/>
          </p15:clr>
        </p15:guide>
        <p15:guide id="2" pos="69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varScale="1">
        <p:scale>
          <a:sx n="79" d="100"/>
          <a:sy n="79" d="100"/>
        </p:scale>
        <p:origin x="773" y="82"/>
      </p:cViewPr>
      <p:guideLst>
        <p:guide orient="horz" pos="3216"/>
        <p:guide pos="696"/>
      </p:guideLst>
    </p:cSldViewPr>
  </p:slideViewPr>
  <p:notesTextViewPr>
    <p:cViewPr>
      <p:scale>
        <a:sx n="1" d="1"/>
        <a:sy n="1" d="1"/>
      </p:scale>
      <p:origin x="0" y="0"/>
    </p:cViewPr>
  </p:notesTextViewPr>
  <p:sorterViewPr>
    <p:cViewPr>
      <p:scale>
        <a:sx n="100" d="100"/>
        <a:sy n="100" d="100"/>
      </p:scale>
      <p:origin x="0" y="-115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86BFC4E-C479-4441-97F9-268B4FB50327}" type="datetimeFigureOut">
              <a:rPr lang="en-US" smtClean="0"/>
              <a:t>1/7/2019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044A751-78F1-4799-A5C0-F76AAD30FCED}" type="slidenum">
              <a:rPr lang="en-US" smtClean="0"/>
              <a:t>‹#›</a:t>
            </a:fld>
            <a:endParaRPr lang="en-US"/>
          </a:p>
        </p:txBody>
      </p:sp>
    </p:spTree>
    <p:extLst>
      <p:ext uri="{BB962C8B-B14F-4D97-AF65-F5344CB8AC3E}">
        <p14:creationId xmlns:p14="http://schemas.microsoft.com/office/powerpoint/2010/main" val="6085999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B5684-E395-40AA-8EFD-109BD9784E5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E706B8B-C92D-41B2-81E6-95A6790187E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E36AF85-6E97-4D67-95E7-AFE98A3BC514}"/>
              </a:ext>
            </a:extLst>
          </p:cNvPr>
          <p:cNvSpPr>
            <a:spLocks noGrp="1"/>
          </p:cNvSpPr>
          <p:nvPr>
            <p:ph type="dt" sz="half" idx="10"/>
          </p:nvPr>
        </p:nvSpPr>
        <p:spPr/>
        <p:txBody>
          <a:bodyPr/>
          <a:lstStyle/>
          <a:p>
            <a:fld id="{68664D8A-0271-475A-ACBB-E5537D238AB4}" type="datetime1">
              <a:rPr lang="en-US" smtClean="0"/>
              <a:t>1/7/2019</a:t>
            </a:fld>
            <a:endParaRPr lang="en-US"/>
          </a:p>
        </p:txBody>
      </p:sp>
      <p:sp>
        <p:nvSpPr>
          <p:cNvPr id="5" name="Footer Placeholder 4">
            <a:extLst>
              <a:ext uri="{FF2B5EF4-FFF2-40B4-BE49-F238E27FC236}">
                <a16:creationId xmlns:a16="http://schemas.microsoft.com/office/drawing/2014/main" id="{287FD23C-265C-498B-8D9B-5CC9820F5BA7}"/>
              </a:ext>
            </a:extLst>
          </p:cNvPr>
          <p:cNvSpPr>
            <a:spLocks noGrp="1"/>
          </p:cNvSpPr>
          <p:nvPr>
            <p:ph type="ftr" sz="quarter" idx="11"/>
          </p:nvPr>
        </p:nvSpPr>
        <p:spPr/>
        <p:txBody>
          <a:bodyPr/>
          <a:lstStyle/>
          <a:p>
            <a:r>
              <a:rPr lang="en-US"/>
              <a:t>© Copyright 2018 Worthy and James Publishing</a:t>
            </a:r>
          </a:p>
        </p:txBody>
      </p:sp>
      <p:sp>
        <p:nvSpPr>
          <p:cNvPr id="6" name="Slide Number Placeholder 5">
            <a:extLst>
              <a:ext uri="{FF2B5EF4-FFF2-40B4-BE49-F238E27FC236}">
                <a16:creationId xmlns:a16="http://schemas.microsoft.com/office/drawing/2014/main" id="{41752C9E-21FD-4769-AFDA-2E976FD96CE5}"/>
              </a:ext>
            </a:extLst>
          </p:cNvPr>
          <p:cNvSpPr>
            <a:spLocks noGrp="1"/>
          </p:cNvSpPr>
          <p:nvPr>
            <p:ph type="sldNum" sz="quarter" idx="12"/>
          </p:nvPr>
        </p:nvSpPr>
        <p:spPr/>
        <p:txBody>
          <a:bodyPr/>
          <a:lstStyle/>
          <a:p>
            <a:fld id="{02EFA21F-773B-4330-B5F1-D07F82EC04F7}" type="slidenum">
              <a:rPr lang="en-US" smtClean="0"/>
              <a:t>‹#›</a:t>
            </a:fld>
            <a:endParaRPr lang="en-US"/>
          </a:p>
        </p:txBody>
      </p:sp>
    </p:spTree>
    <p:extLst>
      <p:ext uri="{BB962C8B-B14F-4D97-AF65-F5344CB8AC3E}">
        <p14:creationId xmlns:p14="http://schemas.microsoft.com/office/powerpoint/2010/main" val="30637187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8BB0F4-F913-4138-BBC1-8EE47BB1549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0E2FF16-ACBF-4198-9D55-798D31F960C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E240E4-03B7-41D3-9164-BBB58B672B05}"/>
              </a:ext>
            </a:extLst>
          </p:cNvPr>
          <p:cNvSpPr>
            <a:spLocks noGrp="1"/>
          </p:cNvSpPr>
          <p:nvPr>
            <p:ph type="dt" sz="half" idx="10"/>
          </p:nvPr>
        </p:nvSpPr>
        <p:spPr/>
        <p:txBody>
          <a:bodyPr/>
          <a:lstStyle/>
          <a:p>
            <a:fld id="{587CA1E9-26BF-4FE8-A2F5-E9C1A2EA4F7E}" type="datetime1">
              <a:rPr lang="en-US" smtClean="0"/>
              <a:t>1/7/2019</a:t>
            </a:fld>
            <a:endParaRPr lang="en-US"/>
          </a:p>
        </p:txBody>
      </p:sp>
      <p:sp>
        <p:nvSpPr>
          <p:cNvPr id="5" name="Footer Placeholder 4">
            <a:extLst>
              <a:ext uri="{FF2B5EF4-FFF2-40B4-BE49-F238E27FC236}">
                <a16:creationId xmlns:a16="http://schemas.microsoft.com/office/drawing/2014/main" id="{22EC0F45-24DE-43DC-81EA-6DC7205F051B}"/>
              </a:ext>
            </a:extLst>
          </p:cNvPr>
          <p:cNvSpPr>
            <a:spLocks noGrp="1"/>
          </p:cNvSpPr>
          <p:nvPr>
            <p:ph type="ftr" sz="quarter" idx="11"/>
          </p:nvPr>
        </p:nvSpPr>
        <p:spPr/>
        <p:txBody>
          <a:bodyPr/>
          <a:lstStyle/>
          <a:p>
            <a:r>
              <a:rPr lang="en-US"/>
              <a:t>© Copyright 2018 Worthy and James Publishing</a:t>
            </a:r>
          </a:p>
        </p:txBody>
      </p:sp>
      <p:sp>
        <p:nvSpPr>
          <p:cNvPr id="6" name="Slide Number Placeholder 5">
            <a:extLst>
              <a:ext uri="{FF2B5EF4-FFF2-40B4-BE49-F238E27FC236}">
                <a16:creationId xmlns:a16="http://schemas.microsoft.com/office/drawing/2014/main" id="{BF42FDCE-E145-4F82-9194-C02AA7D2F21E}"/>
              </a:ext>
            </a:extLst>
          </p:cNvPr>
          <p:cNvSpPr>
            <a:spLocks noGrp="1"/>
          </p:cNvSpPr>
          <p:nvPr>
            <p:ph type="sldNum" sz="quarter" idx="12"/>
          </p:nvPr>
        </p:nvSpPr>
        <p:spPr/>
        <p:txBody>
          <a:bodyPr/>
          <a:lstStyle/>
          <a:p>
            <a:fld id="{02EFA21F-773B-4330-B5F1-D07F82EC04F7}" type="slidenum">
              <a:rPr lang="en-US" smtClean="0"/>
              <a:t>‹#›</a:t>
            </a:fld>
            <a:endParaRPr lang="en-US"/>
          </a:p>
        </p:txBody>
      </p:sp>
    </p:spTree>
    <p:extLst>
      <p:ext uri="{BB962C8B-B14F-4D97-AF65-F5344CB8AC3E}">
        <p14:creationId xmlns:p14="http://schemas.microsoft.com/office/powerpoint/2010/main" val="5196517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B7061DD-0709-40D1-AAE3-FB78F9D8926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6B7D0A4-4B1E-4542-B864-B0D28F932F1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43751B-5B3C-4848-B175-930839B9CE8B}"/>
              </a:ext>
            </a:extLst>
          </p:cNvPr>
          <p:cNvSpPr>
            <a:spLocks noGrp="1"/>
          </p:cNvSpPr>
          <p:nvPr>
            <p:ph type="dt" sz="half" idx="10"/>
          </p:nvPr>
        </p:nvSpPr>
        <p:spPr/>
        <p:txBody>
          <a:bodyPr/>
          <a:lstStyle/>
          <a:p>
            <a:fld id="{C375D2B1-548C-420A-915A-5BC01EB7F9BD}" type="datetime1">
              <a:rPr lang="en-US" smtClean="0"/>
              <a:t>1/7/2019</a:t>
            </a:fld>
            <a:endParaRPr lang="en-US"/>
          </a:p>
        </p:txBody>
      </p:sp>
      <p:sp>
        <p:nvSpPr>
          <p:cNvPr id="5" name="Footer Placeholder 4">
            <a:extLst>
              <a:ext uri="{FF2B5EF4-FFF2-40B4-BE49-F238E27FC236}">
                <a16:creationId xmlns:a16="http://schemas.microsoft.com/office/drawing/2014/main" id="{4ED36C20-1B24-4FE6-AA75-DC5F7F3B841B}"/>
              </a:ext>
            </a:extLst>
          </p:cNvPr>
          <p:cNvSpPr>
            <a:spLocks noGrp="1"/>
          </p:cNvSpPr>
          <p:nvPr>
            <p:ph type="ftr" sz="quarter" idx="11"/>
          </p:nvPr>
        </p:nvSpPr>
        <p:spPr/>
        <p:txBody>
          <a:bodyPr/>
          <a:lstStyle/>
          <a:p>
            <a:r>
              <a:rPr lang="en-US"/>
              <a:t>© Copyright 2018 Worthy and James Publishing</a:t>
            </a:r>
          </a:p>
        </p:txBody>
      </p:sp>
      <p:sp>
        <p:nvSpPr>
          <p:cNvPr id="6" name="Slide Number Placeholder 5">
            <a:extLst>
              <a:ext uri="{FF2B5EF4-FFF2-40B4-BE49-F238E27FC236}">
                <a16:creationId xmlns:a16="http://schemas.microsoft.com/office/drawing/2014/main" id="{C26454A8-4D02-4606-BC0B-22FF0F2DB358}"/>
              </a:ext>
            </a:extLst>
          </p:cNvPr>
          <p:cNvSpPr>
            <a:spLocks noGrp="1"/>
          </p:cNvSpPr>
          <p:nvPr>
            <p:ph type="sldNum" sz="quarter" idx="12"/>
          </p:nvPr>
        </p:nvSpPr>
        <p:spPr/>
        <p:txBody>
          <a:bodyPr/>
          <a:lstStyle/>
          <a:p>
            <a:fld id="{02EFA21F-773B-4330-B5F1-D07F82EC04F7}" type="slidenum">
              <a:rPr lang="en-US" smtClean="0"/>
              <a:t>‹#›</a:t>
            </a:fld>
            <a:endParaRPr lang="en-US"/>
          </a:p>
        </p:txBody>
      </p:sp>
    </p:spTree>
    <p:extLst>
      <p:ext uri="{BB962C8B-B14F-4D97-AF65-F5344CB8AC3E}">
        <p14:creationId xmlns:p14="http://schemas.microsoft.com/office/powerpoint/2010/main" val="2967715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08D272-7C18-45C6-B1E8-5ACA137336D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D68CC69-8211-4F54-8A0F-7C0F7A6BFB0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41FED1-041F-459A-B624-9B282B1F7653}"/>
              </a:ext>
            </a:extLst>
          </p:cNvPr>
          <p:cNvSpPr>
            <a:spLocks noGrp="1"/>
          </p:cNvSpPr>
          <p:nvPr>
            <p:ph type="dt" sz="half" idx="10"/>
          </p:nvPr>
        </p:nvSpPr>
        <p:spPr/>
        <p:txBody>
          <a:bodyPr/>
          <a:lstStyle/>
          <a:p>
            <a:fld id="{C83E68F4-F35B-4015-8B6F-B5CEC4263904}" type="datetime1">
              <a:rPr lang="en-US" smtClean="0"/>
              <a:t>1/7/2019</a:t>
            </a:fld>
            <a:endParaRPr lang="en-US"/>
          </a:p>
        </p:txBody>
      </p:sp>
      <p:sp>
        <p:nvSpPr>
          <p:cNvPr id="5" name="Footer Placeholder 4">
            <a:extLst>
              <a:ext uri="{FF2B5EF4-FFF2-40B4-BE49-F238E27FC236}">
                <a16:creationId xmlns:a16="http://schemas.microsoft.com/office/drawing/2014/main" id="{6C1AED46-EC77-42BF-9C32-0B7224BA15E5}"/>
              </a:ext>
            </a:extLst>
          </p:cNvPr>
          <p:cNvSpPr>
            <a:spLocks noGrp="1"/>
          </p:cNvSpPr>
          <p:nvPr>
            <p:ph type="ftr" sz="quarter" idx="11"/>
          </p:nvPr>
        </p:nvSpPr>
        <p:spPr/>
        <p:txBody>
          <a:bodyPr/>
          <a:lstStyle/>
          <a:p>
            <a:r>
              <a:rPr lang="en-US"/>
              <a:t>© Copyright 2018 Worthy and James Publishing</a:t>
            </a:r>
          </a:p>
        </p:txBody>
      </p:sp>
      <p:sp>
        <p:nvSpPr>
          <p:cNvPr id="6" name="Slide Number Placeholder 5">
            <a:extLst>
              <a:ext uri="{FF2B5EF4-FFF2-40B4-BE49-F238E27FC236}">
                <a16:creationId xmlns:a16="http://schemas.microsoft.com/office/drawing/2014/main" id="{1992B074-7B80-45E9-B4E9-48DEB268880B}"/>
              </a:ext>
            </a:extLst>
          </p:cNvPr>
          <p:cNvSpPr>
            <a:spLocks noGrp="1"/>
          </p:cNvSpPr>
          <p:nvPr>
            <p:ph type="sldNum" sz="quarter" idx="12"/>
          </p:nvPr>
        </p:nvSpPr>
        <p:spPr/>
        <p:txBody>
          <a:bodyPr/>
          <a:lstStyle/>
          <a:p>
            <a:fld id="{02EFA21F-773B-4330-B5F1-D07F82EC04F7}" type="slidenum">
              <a:rPr lang="en-US" smtClean="0"/>
              <a:t>‹#›</a:t>
            </a:fld>
            <a:endParaRPr lang="en-US"/>
          </a:p>
        </p:txBody>
      </p:sp>
    </p:spTree>
    <p:extLst>
      <p:ext uri="{BB962C8B-B14F-4D97-AF65-F5344CB8AC3E}">
        <p14:creationId xmlns:p14="http://schemas.microsoft.com/office/powerpoint/2010/main" val="36006892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E5EE4-45CB-44A7-9E95-E32593F38C8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EB2A917-AB9B-4286-85D7-6C79F221AA8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B4D45F3-886F-4AAD-864B-2FECB44841C5}"/>
              </a:ext>
            </a:extLst>
          </p:cNvPr>
          <p:cNvSpPr>
            <a:spLocks noGrp="1"/>
          </p:cNvSpPr>
          <p:nvPr>
            <p:ph type="dt" sz="half" idx="10"/>
          </p:nvPr>
        </p:nvSpPr>
        <p:spPr/>
        <p:txBody>
          <a:bodyPr/>
          <a:lstStyle/>
          <a:p>
            <a:fld id="{829F67C4-CEF0-43E3-9723-17D0033446F8}" type="datetime1">
              <a:rPr lang="en-US" smtClean="0"/>
              <a:t>1/7/2019</a:t>
            </a:fld>
            <a:endParaRPr lang="en-US"/>
          </a:p>
        </p:txBody>
      </p:sp>
      <p:sp>
        <p:nvSpPr>
          <p:cNvPr id="5" name="Footer Placeholder 4">
            <a:extLst>
              <a:ext uri="{FF2B5EF4-FFF2-40B4-BE49-F238E27FC236}">
                <a16:creationId xmlns:a16="http://schemas.microsoft.com/office/drawing/2014/main" id="{6DF48301-E259-4136-A807-A7019F176337}"/>
              </a:ext>
            </a:extLst>
          </p:cNvPr>
          <p:cNvSpPr>
            <a:spLocks noGrp="1"/>
          </p:cNvSpPr>
          <p:nvPr>
            <p:ph type="ftr" sz="quarter" idx="11"/>
          </p:nvPr>
        </p:nvSpPr>
        <p:spPr/>
        <p:txBody>
          <a:bodyPr/>
          <a:lstStyle/>
          <a:p>
            <a:r>
              <a:rPr lang="en-US"/>
              <a:t>© Copyright 2018 Worthy and James Publishing</a:t>
            </a:r>
          </a:p>
        </p:txBody>
      </p:sp>
      <p:sp>
        <p:nvSpPr>
          <p:cNvPr id="6" name="Slide Number Placeholder 5">
            <a:extLst>
              <a:ext uri="{FF2B5EF4-FFF2-40B4-BE49-F238E27FC236}">
                <a16:creationId xmlns:a16="http://schemas.microsoft.com/office/drawing/2014/main" id="{A9C1CB10-1AC3-43E4-8771-AF9148CCCF81}"/>
              </a:ext>
            </a:extLst>
          </p:cNvPr>
          <p:cNvSpPr>
            <a:spLocks noGrp="1"/>
          </p:cNvSpPr>
          <p:nvPr>
            <p:ph type="sldNum" sz="quarter" idx="12"/>
          </p:nvPr>
        </p:nvSpPr>
        <p:spPr/>
        <p:txBody>
          <a:bodyPr/>
          <a:lstStyle/>
          <a:p>
            <a:fld id="{02EFA21F-773B-4330-B5F1-D07F82EC04F7}" type="slidenum">
              <a:rPr lang="en-US" smtClean="0"/>
              <a:t>‹#›</a:t>
            </a:fld>
            <a:endParaRPr lang="en-US"/>
          </a:p>
        </p:txBody>
      </p:sp>
    </p:spTree>
    <p:extLst>
      <p:ext uri="{BB962C8B-B14F-4D97-AF65-F5344CB8AC3E}">
        <p14:creationId xmlns:p14="http://schemas.microsoft.com/office/powerpoint/2010/main" val="23577968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7182E-8BF3-495D-8361-DEB08379D6E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15A4172-23AF-4D7E-AC94-671CB1E05DE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AEED2A8-EE51-4434-9EDE-20CF8A91CA8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3CDDCAD-C336-4F95-99FB-C33CFD88BC0B}"/>
              </a:ext>
            </a:extLst>
          </p:cNvPr>
          <p:cNvSpPr>
            <a:spLocks noGrp="1"/>
          </p:cNvSpPr>
          <p:nvPr>
            <p:ph type="dt" sz="half" idx="10"/>
          </p:nvPr>
        </p:nvSpPr>
        <p:spPr/>
        <p:txBody>
          <a:bodyPr/>
          <a:lstStyle/>
          <a:p>
            <a:fld id="{B144D315-EE5B-4F41-B573-7921C72368B2}" type="datetime1">
              <a:rPr lang="en-US" smtClean="0"/>
              <a:t>1/7/2019</a:t>
            </a:fld>
            <a:endParaRPr lang="en-US"/>
          </a:p>
        </p:txBody>
      </p:sp>
      <p:sp>
        <p:nvSpPr>
          <p:cNvPr id="6" name="Footer Placeholder 5">
            <a:extLst>
              <a:ext uri="{FF2B5EF4-FFF2-40B4-BE49-F238E27FC236}">
                <a16:creationId xmlns:a16="http://schemas.microsoft.com/office/drawing/2014/main" id="{99309DF1-90A2-4925-AE3F-7728CFD1C50F}"/>
              </a:ext>
            </a:extLst>
          </p:cNvPr>
          <p:cNvSpPr>
            <a:spLocks noGrp="1"/>
          </p:cNvSpPr>
          <p:nvPr>
            <p:ph type="ftr" sz="quarter" idx="11"/>
          </p:nvPr>
        </p:nvSpPr>
        <p:spPr/>
        <p:txBody>
          <a:bodyPr/>
          <a:lstStyle/>
          <a:p>
            <a:r>
              <a:rPr lang="en-US"/>
              <a:t>© Copyright 2018 Worthy and James Publishing</a:t>
            </a:r>
          </a:p>
        </p:txBody>
      </p:sp>
      <p:sp>
        <p:nvSpPr>
          <p:cNvPr id="7" name="Slide Number Placeholder 6">
            <a:extLst>
              <a:ext uri="{FF2B5EF4-FFF2-40B4-BE49-F238E27FC236}">
                <a16:creationId xmlns:a16="http://schemas.microsoft.com/office/drawing/2014/main" id="{AAAA5F1A-F65A-4ABB-96C2-A6199AB75B35}"/>
              </a:ext>
            </a:extLst>
          </p:cNvPr>
          <p:cNvSpPr>
            <a:spLocks noGrp="1"/>
          </p:cNvSpPr>
          <p:nvPr>
            <p:ph type="sldNum" sz="quarter" idx="12"/>
          </p:nvPr>
        </p:nvSpPr>
        <p:spPr/>
        <p:txBody>
          <a:bodyPr/>
          <a:lstStyle/>
          <a:p>
            <a:fld id="{02EFA21F-773B-4330-B5F1-D07F82EC04F7}" type="slidenum">
              <a:rPr lang="en-US" smtClean="0"/>
              <a:t>‹#›</a:t>
            </a:fld>
            <a:endParaRPr lang="en-US"/>
          </a:p>
        </p:txBody>
      </p:sp>
    </p:spTree>
    <p:extLst>
      <p:ext uri="{BB962C8B-B14F-4D97-AF65-F5344CB8AC3E}">
        <p14:creationId xmlns:p14="http://schemas.microsoft.com/office/powerpoint/2010/main" val="16604359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C8F92-5BDB-4F12-A1D2-0EDA473BB90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3CDF652-7FF1-4CA7-A83C-F5E135B18D8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62BC77D-E398-4676-9DDE-AC2442ED5ED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5AD85DD-215A-4C93-9036-2CE470AA143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1D13C0C-A6DD-4D8D-95BF-0A518327458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E73C60B-4577-43CF-B99D-A10C47283D23}"/>
              </a:ext>
            </a:extLst>
          </p:cNvPr>
          <p:cNvSpPr>
            <a:spLocks noGrp="1"/>
          </p:cNvSpPr>
          <p:nvPr>
            <p:ph type="dt" sz="half" idx="10"/>
          </p:nvPr>
        </p:nvSpPr>
        <p:spPr/>
        <p:txBody>
          <a:bodyPr/>
          <a:lstStyle/>
          <a:p>
            <a:fld id="{12EF4560-CBAB-4278-94AC-404E0B08E4BD}" type="datetime1">
              <a:rPr lang="en-US" smtClean="0"/>
              <a:t>1/7/2019</a:t>
            </a:fld>
            <a:endParaRPr lang="en-US"/>
          </a:p>
        </p:txBody>
      </p:sp>
      <p:sp>
        <p:nvSpPr>
          <p:cNvPr id="8" name="Footer Placeholder 7">
            <a:extLst>
              <a:ext uri="{FF2B5EF4-FFF2-40B4-BE49-F238E27FC236}">
                <a16:creationId xmlns:a16="http://schemas.microsoft.com/office/drawing/2014/main" id="{8DF779AE-A5A9-4251-865B-C98AF7309064}"/>
              </a:ext>
            </a:extLst>
          </p:cNvPr>
          <p:cNvSpPr>
            <a:spLocks noGrp="1"/>
          </p:cNvSpPr>
          <p:nvPr>
            <p:ph type="ftr" sz="quarter" idx="11"/>
          </p:nvPr>
        </p:nvSpPr>
        <p:spPr/>
        <p:txBody>
          <a:bodyPr/>
          <a:lstStyle/>
          <a:p>
            <a:r>
              <a:rPr lang="en-US"/>
              <a:t>© Copyright 2018 Worthy and James Publishing</a:t>
            </a:r>
          </a:p>
        </p:txBody>
      </p:sp>
      <p:sp>
        <p:nvSpPr>
          <p:cNvPr id="9" name="Slide Number Placeholder 8">
            <a:extLst>
              <a:ext uri="{FF2B5EF4-FFF2-40B4-BE49-F238E27FC236}">
                <a16:creationId xmlns:a16="http://schemas.microsoft.com/office/drawing/2014/main" id="{432DCC1E-52BF-4B0F-B9FC-CA15679AF0A5}"/>
              </a:ext>
            </a:extLst>
          </p:cNvPr>
          <p:cNvSpPr>
            <a:spLocks noGrp="1"/>
          </p:cNvSpPr>
          <p:nvPr>
            <p:ph type="sldNum" sz="quarter" idx="12"/>
          </p:nvPr>
        </p:nvSpPr>
        <p:spPr/>
        <p:txBody>
          <a:bodyPr/>
          <a:lstStyle/>
          <a:p>
            <a:fld id="{02EFA21F-773B-4330-B5F1-D07F82EC04F7}" type="slidenum">
              <a:rPr lang="en-US" smtClean="0"/>
              <a:t>‹#›</a:t>
            </a:fld>
            <a:endParaRPr lang="en-US"/>
          </a:p>
        </p:txBody>
      </p:sp>
    </p:spTree>
    <p:extLst>
      <p:ext uri="{BB962C8B-B14F-4D97-AF65-F5344CB8AC3E}">
        <p14:creationId xmlns:p14="http://schemas.microsoft.com/office/powerpoint/2010/main" val="14017418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BBB252-8D18-4276-80CD-B52C018E6ED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28EF20F-7F3D-4D43-A647-25550ED3CCE3}"/>
              </a:ext>
            </a:extLst>
          </p:cNvPr>
          <p:cNvSpPr>
            <a:spLocks noGrp="1"/>
          </p:cNvSpPr>
          <p:nvPr>
            <p:ph type="dt" sz="half" idx="10"/>
          </p:nvPr>
        </p:nvSpPr>
        <p:spPr/>
        <p:txBody>
          <a:bodyPr/>
          <a:lstStyle/>
          <a:p>
            <a:fld id="{AC77E112-057B-415E-8948-623F31C6F577}" type="datetime1">
              <a:rPr lang="en-US" smtClean="0"/>
              <a:t>1/7/2019</a:t>
            </a:fld>
            <a:endParaRPr lang="en-US"/>
          </a:p>
        </p:txBody>
      </p:sp>
      <p:sp>
        <p:nvSpPr>
          <p:cNvPr id="4" name="Footer Placeholder 3">
            <a:extLst>
              <a:ext uri="{FF2B5EF4-FFF2-40B4-BE49-F238E27FC236}">
                <a16:creationId xmlns:a16="http://schemas.microsoft.com/office/drawing/2014/main" id="{1A38274F-7611-4902-86E9-B5AB0856C67C}"/>
              </a:ext>
            </a:extLst>
          </p:cNvPr>
          <p:cNvSpPr>
            <a:spLocks noGrp="1"/>
          </p:cNvSpPr>
          <p:nvPr>
            <p:ph type="ftr" sz="quarter" idx="11"/>
          </p:nvPr>
        </p:nvSpPr>
        <p:spPr/>
        <p:txBody>
          <a:bodyPr/>
          <a:lstStyle/>
          <a:p>
            <a:r>
              <a:rPr lang="en-US"/>
              <a:t>© Copyright 2018 Worthy and James Publishing</a:t>
            </a:r>
          </a:p>
        </p:txBody>
      </p:sp>
      <p:sp>
        <p:nvSpPr>
          <p:cNvPr id="5" name="Slide Number Placeholder 4">
            <a:extLst>
              <a:ext uri="{FF2B5EF4-FFF2-40B4-BE49-F238E27FC236}">
                <a16:creationId xmlns:a16="http://schemas.microsoft.com/office/drawing/2014/main" id="{23B1237B-A578-45D3-ABC5-CDE493569480}"/>
              </a:ext>
            </a:extLst>
          </p:cNvPr>
          <p:cNvSpPr>
            <a:spLocks noGrp="1"/>
          </p:cNvSpPr>
          <p:nvPr>
            <p:ph type="sldNum" sz="quarter" idx="12"/>
          </p:nvPr>
        </p:nvSpPr>
        <p:spPr/>
        <p:txBody>
          <a:bodyPr/>
          <a:lstStyle/>
          <a:p>
            <a:fld id="{02EFA21F-773B-4330-B5F1-D07F82EC04F7}" type="slidenum">
              <a:rPr lang="en-US" smtClean="0"/>
              <a:t>‹#›</a:t>
            </a:fld>
            <a:endParaRPr lang="en-US"/>
          </a:p>
        </p:txBody>
      </p:sp>
    </p:spTree>
    <p:extLst>
      <p:ext uri="{BB962C8B-B14F-4D97-AF65-F5344CB8AC3E}">
        <p14:creationId xmlns:p14="http://schemas.microsoft.com/office/powerpoint/2010/main" val="2836645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97CA78B-C92A-41B8-BA93-4A8AF343D8BF}"/>
              </a:ext>
            </a:extLst>
          </p:cNvPr>
          <p:cNvSpPr>
            <a:spLocks noGrp="1"/>
          </p:cNvSpPr>
          <p:nvPr>
            <p:ph type="dt" sz="half" idx="10"/>
          </p:nvPr>
        </p:nvSpPr>
        <p:spPr/>
        <p:txBody>
          <a:bodyPr/>
          <a:lstStyle/>
          <a:p>
            <a:fld id="{C0A3DD97-3288-48E6-BE2E-161A5872BBAB}" type="datetime1">
              <a:rPr lang="en-US" smtClean="0"/>
              <a:t>1/7/2019</a:t>
            </a:fld>
            <a:endParaRPr lang="en-US"/>
          </a:p>
        </p:txBody>
      </p:sp>
      <p:sp>
        <p:nvSpPr>
          <p:cNvPr id="3" name="Footer Placeholder 2">
            <a:extLst>
              <a:ext uri="{FF2B5EF4-FFF2-40B4-BE49-F238E27FC236}">
                <a16:creationId xmlns:a16="http://schemas.microsoft.com/office/drawing/2014/main" id="{5D516D13-1D49-49DB-A894-4CC8B6584FF4}"/>
              </a:ext>
            </a:extLst>
          </p:cNvPr>
          <p:cNvSpPr>
            <a:spLocks noGrp="1"/>
          </p:cNvSpPr>
          <p:nvPr>
            <p:ph type="ftr" sz="quarter" idx="11"/>
          </p:nvPr>
        </p:nvSpPr>
        <p:spPr/>
        <p:txBody>
          <a:bodyPr/>
          <a:lstStyle/>
          <a:p>
            <a:r>
              <a:rPr lang="en-US"/>
              <a:t>© Copyright 2018 Worthy and James Publishing</a:t>
            </a:r>
          </a:p>
        </p:txBody>
      </p:sp>
      <p:sp>
        <p:nvSpPr>
          <p:cNvPr id="4" name="Slide Number Placeholder 3">
            <a:extLst>
              <a:ext uri="{FF2B5EF4-FFF2-40B4-BE49-F238E27FC236}">
                <a16:creationId xmlns:a16="http://schemas.microsoft.com/office/drawing/2014/main" id="{F2C857D2-6039-4069-BAEE-1D9AAB8F341E}"/>
              </a:ext>
            </a:extLst>
          </p:cNvPr>
          <p:cNvSpPr>
            <a:spLocks noGrp="1"/>
          </p:cNvSpPr>
          <p:nvPr>
            <p:ph type="sldNum" sz="quarter" idx="12"/>
          </p:nvPr>
        </p:nvSpPr>
        <p:spPr/>
        <p:txBody>
          <a:bodyPr/>
          <a:lstStyle/>
          <a:p>
            <a:fld id="{02EFA21F-773B-4330-B5F1-D07F82EC04F7}" type="slidenum">
              <a:rPr lang="en-US" smtClean="0"/>
              <a:t>‹#›</a:t>
            </a:fld>
            <a:endParaRPr lang="en-US"/>
          </a:p>
        </p:txBody>
      </p:sp>
    </p:spTree>
    <p:extLst>
      <p:ext uri="{BB962C8B-B14F-4D97-AF65-F5344CB8AC3E}">
        <p14:creationId xmlns:p14="http://schemas.microsoft.com/office/powerpoint/2010/main" val="14083924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6B93EF-77AD-4AA5-8F2D-B07DB4B9936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06DB4E9-CBC2-4A4C-A0E6-DAD13760522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34E3F94-227B-472A-9F7F-E2C21B572B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6897BCD-E0FB-4AF3-B4D4-7C67A0455862}"/>
              </a:ext>
            </a:extLst>
          </p:cNvPr>
          <p:cNvSpPr>
            <a:spLocks noGrp="1"/>
          </p:cNvSpPr>
          <p:nvPr>
            <p:ph type="dt" sz="half" idx="10"/>
          </p:nvPr>
        </p:nvSpPr>
        <p:spPr/>
        <p:txBody>
          <a:bodyPr/>
          <a:lstStyle/>
          <a:p>
            <a:fld id="{E553637C-B2B6-42AD-9A8A-1DA943506429}" type="datetime1">
              <a:rPr lang="en-US" smtClean="0"/>
              <a:t>1/7/2019</a:t>
            </a:fld>
            <a:endParaRPr lang="en-US"/>
          </a:p>
        </p:txBody>
      </p:sp>
      <p:sp>
        <p:nvSpPr>
          <p:cNvPr id="6" name="Footer Placeholder 5">
            <a:extLst>
              <a:ext uri="{FF2B5EF4-FFF2-40B4-BE49-F238E27FC236}">
                <a16:creationId xmlns:a16="http://schemas.microsoft.com/office/drawing/2014/main" id="{E3C960FB-8E0C-448D-A71C-C4E83554C29C}"/>
              </a:ext>
            </a:extLst>
          </p:cNvPr>
          <p:cNvSpPr>
            <a:spLocks noGrp="1"/>
          </p:cNvSpPr>
          <p:nvPr>
            <p:ph type="ftr" sz="quarter" idx="11"/>
          </p:nvPr>
        </p:nvSpPr>
        <p:spPr/>
        <p:txBody>
          <a:bodyPr/>
          <a:lstStyle/>
          <a:p>
            <a:r>
              <a:rPr lang="en-US"/>
              <a:t>© Copyright 2018 Worthy and James Publishing</a:t>
            </a:r>
          </a:p>
        </p:txBody>
      </p:sp>
      <p:sp>
        <p:nvSpPr>
          <p:cNvPr id="7" name="Slide Number Placeholder 6">
            <a:extLst>
              <a:ext uri="{FF2B5EF4-FFF2-40B4-BE49-F238E27FC236}">
                <a16:creationId xmlns:a16="http://schemas.microsoft.com/office/drawing/2014/main" id="{05194AF0-3E51-4F65-91E0-258ED822345B}"/>
              </a:ext>
            </a:extLst>
          </p:cNvPr>
          <p:cNvSpPr>
            <a:spLocks noGrp="1"/>
          </p:cNvSpPr>
          <p:nvPr>
            <p:ph type="sldNum" sz="quarter" idx="12"/>
          </p:nvPr>
        </p:nvSpPr>
        <p:spPr/>
        <p:txBody>
          <a:bodyPr/>
          <a:lstStyle/>
          <a:p>
            <a:fld id="{02EFA21F-773B-4330-B5F1-D07F82EC04F7}" type="slidenum">
              <a:rPr lang="en-US" smtClean="0"/>
              <a:t>‹#›</a:t>
            </a:fld>
            <a:endParaRPr lang="en-US"/>
          </a:p>
        </p:txBody>
      </p:sp>
    </p:spTree>
    <p:extLst>
      <p:ext uri="{BB962C8B-B14F-4D97-AF65-F5344CB8AC3E}">
        <p14:creationId xmlns:p14="http://schemas.microsoft.com/office/powerpoint/2010/main" val="16403454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FE64F1-64E0-4600-85E1-BCD55FBB755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9F25196-6A79-418C-9A84-F3F4983AF5A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B80498F-81DD-4D11-B085-500A013C0C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D6C6C44-B2E5-408E-852A-4AA030FC5E43}"/>
              </a:ext>
            </a:extLst>
          </p:cNvPr>
          <p:cNvSpPr>
            <a:spLocks noGrp="1"/>
          </p:cNvSpPr>
          <p:nvPr>
            <p:ph type="dt" sz="half" idx="10"/>
          </p:nvPr>
        </p:nvSpPr>
        <p:spPr/>
        <p:txBody>
          <a:bodyPr/>
          <a:lstStyle/>
          <a:p>
            <a:fld id="{6B0A4227-A53E-49FB-B096-F1E422307504}" type="datetime1">
              <a:rPr lang="en-US" smtClean="0"/>
              <a:t>1/7/2019</a:t>
            </a:fld>
            <a:endParaRPr lang="en-US"/>
          </a:p>
        </p:txBody>
      </p:sp>
      <p:sp>
        <p:nvSpPr>
          <p:cNvPr id="6" name="Footer Placeholder 5">
            <a:extLst>
              <a:ext uri="{FF2B5EF4-FFF2-40B4-BE49-F238E27FC236}">
                <a16:creationId xmlns:a16="http://schemas.microsoft.com/office/drawing/2014/main" id="{A8027022-7315-4245-B69D-EB1A51053869}"/>
              </a:ext>
            </a:extLst>
          </p:cNvPr>
          <p:cNvSpPr>
            <a:spLocks noGrp="1"/>
          </p:cNvSpPr>
          <p:nvPr>
            <p:ph type="ftr" sz="quarter" idx="11"/>
          </p:nvPr>
        </p:nvSpPr>
        <p:spPr/>
        <p:txBody>
          <a:bodyPr/>
          <a:lstStyle/>
          <a:p>
            <a:r>
              <a:rPr lang="en-US"/>
              <a:t>© Copyright 2018 Worthy and James Publishing</a:t>
            </a:r>
          </a:p>
        </p:txBody>
      </p:sp>
      <p:sp>
        <p:nvSpPr>
          <p:cNvPr id="7" name="Slide Number Placeholder 6">
            <a:extLst>
              <a:ext uri="{FF2B5EF4-FFF2-40B4-BE49-F238E27FC236}">
                <a16:creationId xmlns:a16="http://schemas.microsoft.com/office/drawing/2014/main" id="{3B4C4733-5D22-4919-B635-664FD8FB932E}"/>
              </a:ext>
            </a:extLst>
          </p:cNvPr>
          <p:cNvSpPr>
            <a:spLocks noGrp="1"/>
          </p:cNvSpPr>
          <p:nvPr>
            <p:ph type="sldNum" sz="quarter" idx="12"/>
          </p:nvPr>
        </p:nvSpPr>
        <p:spPr/>
        <p:txBody>
          <a:bodyPr/>
          <a:lstStyle/>
          <a:p>
            <a:fld id="{02EFA21F-773B-4330-B5F1-D07F82EC04F7}" type="slidenum">
              <a:rPr lang="en-US" smtClean="0"/>
              <a:t>‹#›</a:t>
            </a:fld>
            <a:endParaRPr lang="en-US"/>
          </a:p>
        </p:txBody>
      </p:sp>
    </p:spTree>
    <p:extLst>
      <p:ext uri="{BB962C8B-B14F-4D97-AF65-F5344CB8AC3E}">
        <p14:creationId xmlns:p14="http://schemas.microsoft.com/office/powerpoint/2010/main" val="13803155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FC2357D-941C-4915-AE01-AE39C971F9F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C4EA2D3-BCE2-485F-A973-EFF30D5BCBC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F64D1B-347C-4A1E-813E-883ADFD9DB1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DE7D4B-A1EF-4369-8FD6-68A63F03D3A8}" type="datetime1">
              <a:rPr lang="en-US" smtClean="0"/>
              <a:t>1/7/2019</a:t>
            </a:fld>
            <a:endParaRPr lang="en-US"/>
          </a:p>
        </p:txBody>
      </p:sp>
      <p:sp>
        <p:nvSpPr>
          <p:cNvPr id="5" name="Footer Placeholder 4">
            <a:extLst>
              <a:ext uri="{FF2B5EF4-FFF2-40B4-BE49-F238E27FC236}">
                <a16:creationId xmlns:a16="http://schemas.microsoft.com/office/drawing/2014/main" id="{45F16633-B6EE-4F6A-BDF3-BCF13838628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 Copyright 2018 Worthy and James Publishing</a:t>
            </a:r>
          </a:p>
        </p:txBody>
      </p:sp>
      <p:sp>
        <p:nvSpPr>
          <p:cNvPr id="6" name="Slide Number Placeholder 5">
            <a:extLst>
              <a:ext uri="{FF2B5EF4-FFF2-40B4-BE49-F238E27FC236}">
                <a16:creationId xmlns:a16="http://schemas.microsoft.com/office/drawing/2014/main" id="{BD694978-E00D-4858-95CD-7A4DFCD3A48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EFA21F-773B-4330-B5F1-D07F82EC04F7}" type="slidenum">
              <a:rPr lang="en-US" smtClean="0"/>
              <a:t>‹#›</a:t>
            </a:fld>
            <a:endParaRPr lang="en-US"/>
          </a:p>
        </p:txBody>
      </p:sp>
    </p:spTree>
    <p:extLst>
      <p:ext uri="{BB962C8B-B14F-4D97-AF65-F5344CB8AC3E}">
        <p14:creationId xmlns:p14="http://schemas.microsoft.com/office/powerpoint/2010/main" val="5572625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47A53-ACC0-4E8F-9121-BEA30AF085F9}"/>
              </a:ext>
            </a:extLst>
          </p:cNvPr>
          <p:cNvSpPr>
            <a:spLocks noGrp="1"/>
          </p:cNvSpPr>
          <p:nvPr>
            <p:ph type="ctrTitle"/>
          </p:nvPr>
        </p:nvSpPr>
        <p:spPr>
          <a:xfrm>
            <a:off x="5277328" y="640082"/>
            <a:ext cx="6274591" cy="3351602"/>
          </a:xfrm>
        </p:spPr>
        <p:txBody>
          <a:bodyPr>
            <a:normAutofit/>
          </a:bodyPr>
          <a:lstStyle/>
          <a:p>
            <a:pPr algn="l"/>
            <a:r>
              <a:rPr lang="en-US" sz="4700" b="1" dirty="0">
                <a:solidFill>
                  <a:schemeClr val="bg1"/>
                </a:solidFill>
              </a:rPr>
              <a:t>Basic Accounting Concepts Principles and Procedures, 2</a:t>
            </a:r>
            <a:r>
              <a:rPr lang="en-US" sz="4700" b="1" baseline="30000" dirty="0">
                <a:solidFill>
                  <a:schemeClr val="bg1"/>
                </a:solidFill>
              </a:rPr>
              <a:t>nd</a:t>
            </a:r>
            <a:r>
              <a:rPr lang="en-US" sz="4700" b="1" dirty="0">
                <a:solidFill>
                  <a:schemeClr val="bg1"/>
                </a:solidFill>
              </a:rPr>
              <a:t> Edition, Volume 1 </a:t>
            </a:r>
            <a:br>
              <a:rPr lang="en-US" sz="4700" dirty="0">
                <a:solidFill>
                  <a:schemeClr val="bg1"/>
                </a:solidFill>
              </a:rPr>
            </a:br>
            <a:endParaRPr lang="en-US" sz="4700" dirty="0">
              <a:solidFill>
                <a:schemeClr val="bg1"/>
              </a:solidFill>
            </a:endParaRPr>
          </a:p>
        </p:txBody>
      </p:sp>
      <p:sp>
        <p:nvSpPr>
          <p:cNvPr id="5" name="Footer Placeholder 4">
            <a:extLst>
              <a:ext uri="{FF2B5EF4-FFF2-40B4-BE49-F238E27FC236}">
                <a16:creationId xmlns:a16="http://schemas.microsoft.com/office/drawing/2014/main" id="{A6002148-351F-4AC2-BF7F-BC24060DA456}"/>
              </a:ext>
            </a:extLst>
          </p:cNvPr>
          <p:cNvSpPr>
            <a:spLocks noGrp="1"/>
          </p:cNvSpPr>
          <p:nvPr>
            <p:ph type="ftr" sz="quarter" idx="11"/>
          </p:nvPr>
        </p:nvSpPr>
        <p:spPr>
          <a:xfrm>
            <a:off x="5093108" y="6356350"/>
            <a:ext cx="4114800" cy="365125"/>
          </a:xfrm>
        </p:spPr>
        <p:txBody>
          <a:bodyPr>
            <a:normAutofit/>
          </a:bodyPr>
          <a:lstStyle/>
          <a:p>
            <a:pPr algn="l">
              <a:spcAft>
                <a:spcPts val="600"/>
              </a:spcAft>
            </a:pPr>
            <a:r>
              <a:rPr lang="en-US">
                <a:solidFill>
                  <a:schemeClr val="bg1">
                    <a:lumMod val="85000"/>
                  </a:schemeClr>
                </a:solidFill>
              </a:rPr>
              <a:t>© Copyright 2018 Worthy and James Publishing</a:t>
            </a:r>
          </a:p>
        </p:txBody>
      </p:sp>
      <p:sp>
        <p:nvSpPr>
          <p:cNvPr id="3" name="Rectangle 2"/>
          <p:cNvSpPr/>
          <p:nvPr/>
        </p:nvSpPr>
        <p:spPr>
          <a:xfrm>
            <a:off x="4637246" y="0"/>
            <a:ext cx="7554754"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Title 1">
            <a:extLst>
              <a:ext uri="{FF2B5EF4-FFF2-40B4-BE49-F238E27FC236}">
                <a16:creationId xmlns:a16="http://schemas.microsoft.com/office/drawing/2014/main" id="{D4B47A53-ACC0-4E8F-9121-BEA30AF085F9}"/>
              </a:ext>
            </a:extLst>
          </p:cNvPr>
          <p:cNvSpPr txBox="1">
            <a:spLocks/>
          </p:cNvSpPr>
          <p:nvPr/>
        </p:nvSpPr>
        <p:spPr>
          <a:xfrm>
            <a:off x="5429728" y="792482"/>
            <a:ext cx="6274591" cy="3351602"/>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4700" b="1" dirty="0">
                <a:solidFill>
                  <a:schemeClr val="bg1"/>
                </a:solidFill>
              </a:rPr>
              <a:t>Basic Accounting Concepts Principles and Procedures, 2</a:t>
            </a:r>
            <a:r>
              <a:rPr lang="en-US" sz="4700" b="1" baseline="30000" dirty="0">
                <a:solidFill>
                  <a:schemeClr val="bg1"/>
                </a:solidFill>
              </a:rPr>
              <a:t>nd</a:t>
            </a:r>
            <a:r>
              <a:rPr lang="en-US" sz="4700" b="1" dirty="0">
                <a:solidFill>
                  <a:schemeClr val="bg1"/>
                </a:solidFill>
              </a:rPr>
              <a:t> Edition, Volume 2 </a:t>
            </a:r>
            <a:br>
              <a:rPr lang="en-US" sz="4700" dirty="0">
                <a:solidFill>
                  <a:schemeClr val="bg1"/>
                </a:solidFill>
              </a:rPr>
            </a:br>
            <a:endParaRPr lang="en-US" sz="4700" dirty="0">
              <a:solidFill>
                <a:schemeClr val="bg1"/>
              </a:solidFill>
            </a:endParaRPr>
          </a:p>
        </p:txBody>
      </p:sp>
      <p:pic>
        <p:nvPicPr>
          <p:cNvPr id="8" name="Picture 7">
            <a:extLst>
              <a:ext uri="{FF2B5EF4-FFF2-40B4-BE49-F238E27FC236}">
                <a16:creationId xmlns:a16="http://schemas.microsoft.com/office/drawing/2014/main" id="{A7F7E53F-6776-47ED-98DE-15ACDA23F70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5343924" cy="6858000"/>
          </a:xfrm>
          <a:prstGeom prst="rect">
            <a:avLst/>
          </a:prstGeom>
        </p:spPr>
      </p:pic>
    </p:spTree>
    <p:extLst>
      <p:ext uri="{BB962C8B-B14F-4D97-AF65-F5344CB8AC3E}">
        <p14:creationId xmlns:p14="http://schemas.microsoft.com/office/powerpoint/2010/main" val="29883688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AF7F890-F42D-4372-B2FE-8D8341143456}"/>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52389C4C-6E14-4FB0-8882-0575BE01C854}"/>
              </a:ext>
            </a:extLst>
          </p:cNvPr>
          <p:cNvSpPr/>
          <p:nvPr/>
        </p:nvSpPr>
        <p:spPr>
          <a:xfrm>
            <a:off x="3164732" y="206992"/>
            <a:ext cx="6096000" cy="954107"/>
          </a:xfrm>
          <a:prstGeom prst="rect">
            <a:avLst/>
          </a:prstGeom>
        </p:spPr>
        <p:txBody>
          <a:bodyPr>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Property, Plant, and Equipment </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Operating Expenses, continued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5DF0B1DD-DCA9-49A9-8CFF-5DF7BAF7B724}"/>
              </a:ext>
            </a:extLst>
          </p:cNvPr>
          <p:cNvSpPr/>
          <p:nvPr/>
        </p:nvSpPr>
        <p:spPr>
          <a:xfrm>
            <a:off x="1524000" y="1435072"/>
            <a:ext cx="9144000" cy="4801314"/>
          </a:xfrm>
          <a:prstGeom prst="rect">
            <a:avLst/>
          </a:prstGeom>
        </p:spPr>
        <p:txBody>
          <a:bodyPr wrap="square">
            <a:spAutoFit/>
          </a:bodyPr>
          <a:lstStyle/>
          <a:p>
            <a:pPr marL="11430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Other methods:</a:t>
            </a:r>
            <a:r>
              <a:rPr lang="en-US" dirty="0">
                <a:latin typeface="Times" panose="02020603050405020304" pitchFamily="18" charset="0"/>
                <a:ea typeface="MS Mincho" panose="02020609040205080304" pitchFamily="49" charset="-128"/>
                <a:cs typeface="Times New Roman" panose="02020603050405020304" pitchFamily="18" charset="0"/>
              </a:rPr>
              <a:t>  There are other methods for depreciation.  We will discuss two commonly used methods below.  These are the </a:t>
            </a:r>
            <a:r>
              <a:rPr lang="en-US"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double-declining balance method</a:t>
            </a:r>
            <a:r>
              <a:rPr lang="en-US" dirty="0">
                <a:latin typeface="Times" panose="02020603050405020304" pitchFamily="18" charset="0"/>
                <a:ea typeface="MS Mincho" panose="02020609040205080304" pitchFamily="49" charset="-128"/>
                <a:cs typeface="Times New Roman" panose="02020603050405020304" pitchFamily="18" charset="0"/>
              </a:rPr>
              <a:t> and the </a:t>
            </a:r>
            <a:r>
              <a:rPr lang="en-US"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units of output method</a:t>
            </a:r>
            <a:r>
              <a:rPr lang="en-US" dirty="0">
                <a:latin typeface="Times" panose="02020603050405020304" pitchFamily="18" charset="0"/>
                <a:ea typeface="MS Mincho" panose="02020609040205080304" pitchFamily="49" charset="-128"/>
                <a:cs typeface="Times New Roman" panose="02020603050405020304" pitchFamily="18" charset="0"/>
              </a:rPr>
              <a:t>.</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71450" marR="0" indent="-17145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 The double-declining balance depreciation method allocates more depreciation expense into the early years of an asset’s life, and less in later years.  It is sometimes called an “accelerated method”.  The calculation method to determine the amount of depreciation is: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71450" marR="0" indent="-17145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71450" marR="0" indent="-17145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r>
              <a:rPr lang="en-US" b="1" dirty="0">
                <a:latin typeface="Times" panose="02020603050405020304" pitchFamily="18" charset="0"/>
                <a:ea typeface="MS Mincho" panose="02020609040205080304" pitchFamily="49" charset="-128"/>
                <a:cs typeface="Times New Roman" panose="02020603050405020304" pitchFamily="18" charset="0"/>
              </a:rPr>
              <a:t>Step 1</a:t>
            </a:r>
            <a:r>
              <a:rPr lang="en-US" dirty="0">
                <a:latin typeface="Times" panose="02020603050405020304" pitchFamily="18" charset="0"/>
                <a:ea typeface="MS Mincho" panose="02020609040205080304" pitchFamily="49" charset="-128"/>
                <a:cs typeface="Times New Roman" panose="02020603050405020304" pitchFamily="18" charset="0"/>
              </a:rPr>
              <a:t>:  Calculate the straight-line rate, then double it.  This is the double-declining rate used for each period of depreciation.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71450" marR="0" indent="-17145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71450" marR="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Step 2</a:t>
            </a:r>
            <a:r>
              <a:rPr lang="en-US" dirty="0">
                <a:latin typeface="Times" panose="02020603050405020304" pitchFamily="18" charset="0"/>
                <a:ea typeface="MS Mincho" panose="02020609040205080304" pitchFamily="49" charset="-128"/>
                <a:cs typeface="Times New Roman" panose="02020603050405020304" pitchFamily="18" charset="0"/>
              </a:rPr>
              <a:t>:  Multiply the asset’s book value (cost minus accumulated depreciation) at the beginning of the period times the double-declining rate.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7145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7145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For the final period: subtract any estimated residual value from the book value at the beginning of the final period.</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7145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31465953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21A09D55-FB26-487C-8ECD-0AA442BF35EA}"/>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963910DD-9148-4220-B205-D0B46CBB52C4}"/>
              </a:ext>
            </a:extLst>
          </p:cNvPr>
          <p:cNvSpPr/>
          <p:nvPr/>
        </p:nvSpPr>
        <p:spPr>
          <a:xfrm>
            <a:off x="3116094" y="236176"/>
            <a:ext cx="6096000" cy="954107"/>
          </a:xfrm>
          <a:prstGeom prst="rect">
            <a:avLst/>
          </a:prstGeom>
        </p:spPr>
        <p:txBody>
          <a:bodyPr>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Property, Plant, and Equipment </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Operating Expenses, continued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0BC79440-50BA-4B9E-90F6-3732509389E7}"/>
              </a:ext>
            </a:extLst>
          </p:cNvPr>
          <p:cNvSpPr/>
          <p:nvPr/>
        </p:nvSpPr>
        <p:spPr>
          <a:xfrm>
            <a:off x="259404" y="1515602"/>
            <a:ext cx="11809379" cy="646331"/>
          </a:xfrm>
          <a:prstGeom prst="rect">
            <a:avLst/>
          </a:prstGeom>
        </p:spPr>
        <p:txBody>
          <a:bodyPr wrap="square">
            <a:spAutoFit/>
          </a:bodyPr>
          <a:lstStyle/>
          <a:p>
            <a:pPr marL="171450" marR="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Double-declining method example</a:t>
            </a:r>
            <a:r>
              <a:rPr lang="en-US" dirty="0">
                <a:latin typeface="Times" panose="02020603050405020304" pitchFamily="18" charset="0"/>
                <a:ea typeface="MS Mincho" panose="02020609040205080304" pitchFamily="49" charset="-128"/>
                <a:cs typeface="Times New Roman" panose="02020603050405020304" pitchFamily="18" charset="0"/>
              </a:rPr>
              <a:t>: At the beginning of year 1, Montague Company purchased new equipment for $25,000.  The equipment is estimated to have a 5-year useful life and a residual value of $2,000.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5" name="Table 4">
            <a:extLst>
              <a:ext uri="{FF2B5EF4-FFF2-40B4-BE49-F238E27FC236}">
                <a16:creationId xmlns:a16="http://schemas.microsoft.com/office/drawing/2014/main" id="{254BFBB9-B0DD-41D1-8A51-CCC1BEC74B8D}"/>
              </a:ext>
            </a:extLst>
          </p:cNvPr>
          <p:cNvGraphicFramePr>
            <a:graphicFrameLocks noGrp="1"/>
          </p:cNvGraphicFramePr>
          <p:nvPr>
            <p:extLst>
              <p:ext uri="{D42A27DB-BD31-4B8C-83A1-F6EECF244321}">
                <p14:modId xmlns:p14="http://schemas.microsoft.com/office/powerpoint/2010/main" val="1480570467"/>
              </p:ext>
            </p:extLst>
          </p:nvPr>
        </p:nvGraphicFramePr>
        <p:xfrm>
          <a:off x="3116094" y="2575560"/>
          <a:ext cx="6012180" cy="1706880"/>
        </p:xfrm>
        <a:graphic>
          <a:graphicData uri="http://schemas.openxmlformats.org/drawingml/2006/table">
            <a:tbl>
              <a:tblPr firstRow="1" firstCol="1" bandRow="1">
                <a:tableStyleId>{2D5ABB26-0587-4C30-8999-92F81FD0307C}</a:tableStyleId>
              </a:tblPr>
              <a:tblGrid>
                <a:gridCol w="513080">
                  <a:extLst>
                    <a:ext uri="{9D8B030D-6E8A-4147-A177-3AD203B41FA5}">
                      <a16:colId xmlns:a16="http://schemas.microsoft.com/office/drawing/2014/main" val="776539525"/>
                    </a:ext>
                  </a:extLst>
                </a:gridCol>
                <a:gridCol w="1198880">
                  <a:extLst>
                    <a:ext uri="{9D8B030D-6E8A-4147-A177-3AD203B41FA5}">
                      <a16:colId xmlns:a16="http://schemas.microsoft.com/office/drawing/2014/main" val="2819634914"/>
                    </a:ext>
                  </a:extLst>
                </a:gridCol>
                <a:gridCol w="264795">
                  <a:extLst>
                    <a:ext uri="{9D8B030D-6E8A-4147-A177-3AD203B41FA5}">
                      <a16:colId xmlns:a16="http://schemas.microsoft.com/office/drawing/2014/main" val="3037912743"/>
                    </a:ext>
                  </a:extLst>
                </a:gridCol>
                <a:gridCol w="513080">
                  <a:extLst>
                    <a:ext uri="{9D8B030D-6E8A-4147-A177-3AD203B41FA5}">
                      <a16:colId xmlns:a16="http://schemas.microsoft.com/office/drawing/2014/main" val="771972960"/>
                    </a:ext>
                  </a:extLst>
                </a:gridCol>
                <a:gridCol w="230505">
                  <a:extLst>
                    <a:ext uri="{9D8B030D-6E8A-4147-A177-3AD203B41FA5}">
                      <a16:colId xmlns:a16="http://schemas.microsoft.com/office/drawing/2014/main" val="3255504700"/>
                    </a:ext>
                  </a:extLst>
                </a:gridCol>
                <a:gridCol w="1094105">
                  <a:extLst>
                    <a:ext uri="{9D8B030D-6E8A-4147-A177-3AD203B41FA5}">
                      <a16:colId xmlns:a16="http://schemas.microsoft.com/office/drawing/2014/main" val="2790008334"/>
                    </a:ext>
                  </a:extLst>
                </a:gridCol>
                <a:gridCol w="1144905">
                  <a:extLst>
                    <a:ext uri="{9D8B030D-6E8A-4147-A177-3AD203B41FA5}">
                      <a16:colId xmlns:a16="http://schemas.microsoft.com/office/drawing/2014/main" val="3321288413"/>
                    </a:ext>
                  </a:extLst>
                </a:gridCol>
                <a:gridCol w="1052830">
                  <a:extLst>
                    <a:ext uri="{9D8B030D-6E8A-4147-A177-3AD203B41FA5}">
                      <a16:colId xmlns:a16="http://schemas.microsoft.com/office/drawing/2014/main" val="2224421945"/>
                    </a:ext>
                  </a:extLst>
                </a:gridCol>
              </a:tblGrid>
              <a:tr h="0">
                <a:tc gridSpan="6">
                  <a:txBody>
                    <a:bodyPr/>
                    <a:lstStyle/>
                    <a:p>
                      <a:pPr marL="0" marR="0" algn="ctr">
                        <a:spcBef>
                          <a:spcPts val="0"/>
                        </a:spcBef>
                        <a:spcAft>
                          <a:spcPts val="0"/>
                        </a:spcAft>
                      </a:pPr>
                      <a:r>
                        <a:rPr lang="en-US" sz="1400" b="1" dirty="0">
                          <a:effectLst/>
                        </a:rPr>
                        <a:t>Current Year Calculation</a:t>
                      </a:r>
                      <a:endParaRPr lang="en-US" sz="11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marL="0" marR="0" algn="ctr">
                        <a:spcBef>
                          <a:spcPts val="0"/>
                        </a:spcBef>
                        <a:spcAft>
                          <a:spcPts val="0"/>
                        </a:spcAft>
                      </a:pPr>
                      <a:r>
                        <a:rPr lang="en-US" sz="1400" b="1" dirty="0">
                          <a:effectLst/>
                        </a:rPr>
                        <a:t>End of Year</a:t>
                      </a:r>
                      <a:endParaRPr lang="en-US" sz="11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266216689"/>
                  </a:ext>
                </a:extLst>
              </a:tr>
              <a:tr h="0">
                <a:tc>
                  <a:txBody>
                    <a:bodyPr/>
                    <a:lstStyle/>
                    <a:p>
                      <a:pPr marL="0" marR="0" algn="ctr">
                        <a:spcBef>
                          <a:spcPts val="0"/>
                        </a:spcBef>
                        <a:spcAft>
                          <a:spcPts val="0"/>
                        </a:spcAft>
                      </a:pPr>
                      <a:r>
                        <a:rPr lang="en-US" sz="1400" b="1">
                          <a:effectLst/>
                        </a:rPr>
                        <a:t>Year</a:t>
                      </a:r>
                      <a:endParaRPr lang="en-US" sz="1100" b="1">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1400" b="1">
                          <a:effectLst/>
                        </a:rPr>
                        <a:t>Book Value Start of Year</a:t>
                      </a:r>
                      <a:endParaRPr lang="en-US" sz="1100" b="1">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marL="0" marR="0" algn="ctr">
                        <a:spcBef>
                          <a:spcPts val="600"/>
                        </a:spcBef>
                        <a:spcAft>
                          <a:spcPts val="0"/>
                        </a:spcAft>
                      </a:pPr>
                      <a:r>
                        <a:rPr lang="en-US" sz="1400" b="1">
                          <a:effectLst/>
                        </a:rPr>
                        <a:t>X</a:t>
                      </a:r>
                      <a:endParaRPr lang="en-US" sz="1100" b="1">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1400" b="1">
                          <a:effectLst/>
                        </a:rPr>
                        <a:t>DDB Rate</a:t>
                      </a:r>
                      <a:endParaRPr lang="en-US" sz="1100" b="1">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marL="0" marR="0" algn="ctr">
                        <a:spcBef>
                          <a:spcPts val="600"/>
                        </a:spcBef>
                        <a:spcAft>
                          <a:spcPts val="0"/>
                        </a:spcAft>
                      </a:pPr>
                      <a:r>
                        <a:rPr lang="en-US" sz="1400" b="1">
                          <a:effectLst/>
                        </a:rPr>
                        <a:t>=</a:t>
                      </a:r>
                      <a:endParaRPr lang="en-US" sz="1100" b="1">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1400" b="1">
                          <a:effectLst/>
                        </a:rPr>
                        <a:t>Annual Expense</a:t>
                      </a:r>
                      <a:endParaRPr lang="en-US" sz="1100" b="1">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1400" b="1">
                          <a:effectLst/>
                        </a:rPr>
                        <a:t>Accumulated</a:t>
                      </a:r>
                      <a:endParaRPr lang="en-US" sz="1100" b="1">
                        <a:effectLst/>
                      </a:endParaRPr>
                    </a:p>
                    <a:p>
                      <a:pPr marL="0" marR="0" algn="ctr">
                        <a:spcBef>
                          <a:spcPts val="0"/>
                        </a:spcBef>
                        <a:spcAft>
                          <a:spcPts val="0"/>
                        </a:spcAft>
                      </a:pPr>
                      <a:r>
                        <a:rPr lang="en-US" sz="1400" b="1">
                          <a:effectLst/>
                        </a:rPr>
                        <a:t>Depreciation</a:t>
                      </a:r>
                      <a:endParaRPr lang="en-US" sz="1100" b="1">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1400" b="1" dirty="0">
                          <a:effectLst/>
                        </a:rPr>
                        <a:t>Book </a:t>
                      </a:r>
                      <a:endParaRPr lang="en-US" sz="1100" b="1" dirty="0">
                        <a:effectLst/>
                      </a:endParaRPr>
                    </a:p>
                    <a:p>
                      <a:pPr marL="0" marR="0" algn="ctr">
                        <a:spcBef>
                          <a:spcPts val="0"/>
                        </a:spcBef>
                        <a:spcAft>
                          <a:spcPts val="0"/>
                        </a:spcAft>
                      </a:pPr>
                      <a:r>
                        <a:rPr lang="en-US" sz="1400" b="1" dirty="0">
                          <a:effectLst/>
                        </a:rPr>
                        <a:t>Value</a:t>
                      </a:r>
                      <a:endParaRPr lang="en-US" sz="11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515712775"/>
                  </a:ext>
                </a:extLst>
              </a:tr>
              <a:tr h="0">
                <a:tc>
                  <a:txBody>
                    <a:bodyPr/>
                    <a:lstStyle/>
                    <a:p>
                      <a:pPr marL="0" marR="0" algn="ctr">
                        <a:spcBef>
                          <a:spcPts val="300"/>
                        </a:spcBef>
                        <a:spcAft>
                          <a:spcPts val="0"/>
                        </a:spcAft>
                      </a:pPr>
                      <a:r>
                        <a:rPr lang="en-US" sz="1400">
                          <a:effectLst/>
                        </a:rPr>
                        <a:t>1</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274320" algn="r">
                        <a:spcBef>
                          <a:spcPts val="300"/>
                        </a:spcBef>
                        <a:spcAft>
                          <a:spcPts val="0"/>
                        </a:spcAft>
                      </a:pPr>
                      <a:r>
                        <a:rPr lang="en-US" sz="1400" dirty="0">
                          <a:effectLst/>
                        </a:rPr>
                        <a:t>$25,000</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300"/>
                        </a:spcBef>
                        <a:spcAft>
                          <a:spcPts val="0"/>
                        </a:spcAft>
                      </a:pPr>
                      <a:r>
                        <a:rPr lang="en-US" sz="1400">
                          <a:effectLst/>
                        </a:rPr>
                        <a:t>X</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.4</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300"/>
                        </a:spcBef>
                        <a:spcAft>
                          <a:spcPts val="0"/>
                        </a:spcAft>
                      </a:pPr>
                      <a:r>
                        <a:rPr lang="en-US" sz="1400">
                          <a:effectLst/>
                        </a:rPr>
                        <a:t>=</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182880" algn="r">
                        <a:spcBef>
                          <a:spcPts val="300"/>
                        </a:spcBef>
                        <a:spcAft>
                          <a:spcPts val="0"/>
                        </a:spcAft>
                      </a:pPr>
                      <a:r>
                        <a:rPr lang="en-US" sz="1400">
                          <a:effectLst/>
                        </a:rPr>
                        <a:t>$10,000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182880" algn="r">
                        <a:spcBef>
                          <a:spcPts val="300"/>
                        </a:spcBef>
                        <a:spcAft>
                          <a:spcPts val="0"/>
                        </a:spcAft>
                      </a:pPr>
                      <a:r>
                        <a:rPr lang="en-US" sz="1400">
                          <a:effectLst/>
                        </a:rPr>
                        <a:t>$10,000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182880" algn="r">
                        <a:spcBef>
                          <a:spcPts val="300"/>
                        </a:spcBef>
                        <a:spcAft>
                          <a:spcPts val="0"/>
                        </a:spcAft>
                      </a:pPr>
                      <a:r>
                        <a:rPr lang="en-US" sz="1400">
                          <a:effectLst/>
                        </a:rPr>
                        <a:t>$15,000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89485998"/>
                  </a:ext>
                </a:extLst>
              </a:tr>
              <a:tr h="0">
                <a:tc>
                  <a:txBody>
                    <a:bodyPr/>
                    <a:lstStyle/>
                    <a:p>
                      <a:pPr marL="0" marR="0" algn="ctr">
                        <a:spcBef>
                          <a:spcPts val="0"/>
                        </a:spcBef>
                        <a:spcAft>
                          <a:spcPts val="0"/>
                        </a:spcAft>
                      </a:pPr>
                      <a:r>
                        <a:rPr lang="en-US" sz="1400">
                          <a:effectLst/>
                        </a:rPr>
                        <a:t>2</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274320" algn="r">
                        <a:spcBef>
                          <a:spcPts val="0"/>
                        </a:spcBef>
                        <a:spcAft>
                          <a:spcPts val="0"/>
                        </a:spcAft>
                      </a:pPr>
                      <a:r>
                        <a:rPr lang="en-US" sz="1400">
                          <a:effectLst/>
                        </a:rPr>
                        <a:t>15,000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X</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.4</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182880" algn="r">
                        <a:spcBef>
                          <a:spcPts val="0"/>
                        </a:spcBef>
                        <a:spcAft>
                          <a:spcPts val="0"/>
                        </a:spcAft>
                      </a:pPr>
                      <a:r>
                        <a:rPr lang="en-US" sz="1400">
                          <a:effectLst/>
                        </a:rPr>
                        <a:t>6,000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182880" algn="r">
                        <a:spcBef>
                          <a:spcPts val="0"/>
                        </a:spcBef>
                        <a:spcAft>
                          <a:spcPts val="0"/>
                        </a:spcAft>
                      </a:pPr>
                      <a:r>
                        <a:rPr lang="en-US" sz="1400">
                          <a:effectLst/>
                        </a:rPr>
                        <a:t>16,000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182880" algn="r">
                        <a:spcBef>
                          <a:spcPts val="0"/>
                        </a:spcBef>
                        <a:spcAft>
                          <a:spcPts val="0"/>
                        </a:spcAft>
                      </a:pPr>
                      <a:r>
                        <a:rPr lang="en-US" sz="1400">
                          <a:effectLst/>
                        </a:rPr>
                        <a:t>9,000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295880907"/>
                  </a:ext>
                </a:extLst>
              </a:tr>
              <a:tr h="0">
                <a:tc>
                  <a:txBody>
                    <a:bodyPr/>
                    <a:lstStyle/>
                    <a:p>
                      <a:pPr marL="0" marR="0" algn="ctr">
                        <a:spcBef>
                          <a:spcPts val="0"/>
                        </a:spcBef>
                        <a:spcAft>
                          <a:spcPts val="0"/>
                        </a:spcAft>
                      </a:pPr>
                      <a:r>
                        <a:rPr lang="en-US" sz="1400">
                          <a:effectLst/>
                        </a:rPr>
                        <a:t>3</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274320" algn="r">
                        <a:spcBef>
                          <a:spcPts val="0"/>
                        </a:spcBef>
                        <a:spcAft>
                          <a:spcPts val="0"/>
                        </a:spcAft>
                      </a:pPr>
                      <a:r>
                        <a:rPr lang="en-US" sz="1400">
                          <a:effectLst/>
                        </a:rPr>
                        <a:t>9,000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X</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.4</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182880" algn="r">
                        <a:spcBef>
                          <a:spcPts val="0"/>
                        </a:spcBef>
                        <a:spcAft>
                          <a:spcPts val="0"/>
                        </a:spcAft>
                      </a:pPr>
                      <a:r>
                        <a:rPr lang="en-US" sz="1400">
                          <a:effectLst/>
                        </a:rPr>
                        <a:t>3,600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182880" algn="r">
                        <a:spcBef>
                          <a:spcPts val="0"/>
                        </a:spcBef>
                        <a:spcAft>
                          <a:spcPts val="0"/>
                        </a:spcAft>
                      </a:pPr>
                      <a:r>
                        <a:rPr lang="en-US" sz="1400">
                          <a:effectLst/>
                        </a:rPr>
                        <a:t>19,600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182880" algn="r">
                        <a:spcBef>
                          <a:spcPts val="0"/>
                        </a:spcBef>
                        <a:spcAft>
                          <a:spcPts val="0"/>
                        </a:spcAft>
                      </a:pPr>
                      <a:r>
                        <a:rPr lang="en-US" sz="1400">
                          <a:effectLst/>
                        </a:rPr>
                        <a:t>5,400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725165918"/>
                  </a:ext>
                </a:extLst>
              </a:tr>
              <a:tr h="0">
                <a:tc>
                  <a:txBody>
                    <a:bodyPr/>
                    <a:lstStyle/>
                    <a:p>
                      <a:pPr marL="0" marR="0" algn="ctr">
                        <a:spcBef>
                          <a:spcPts val="0"/>
                        </a:spcBef>
                        <a:spcAft>
                          <a:spcPts val="0"/>
                        </a:spcAft>
                      </a:pPr>
                      <a:r>
                        <a:rPr lang="en-US" sz="1400">
                          <a:effectLst/>
                        </a:rPr>
                        <a:t>4</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274320" algn="r">
                        <a:spcBef>
                          <a:spcPts val="0"/>
                        </a:spcBef>
                        <a:spcAft>
                          <a:spcPts val="0"/>
                        </a:spcAft>
                      </a:pPr>
                      <a:r>
                        <a:rPr lang="en-US" sz="1400">
                          <a:effectLst/>
                        </a:rPr>
                        <a:t>5,400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X</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.4</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182880" algn="r">
                        <a:spcBef>
                          <a:spcPts val="0"/>
                        </a:spcBef>
                        <a:spcAft>
                          <a:spcPts val="0"/>
                        </a:spcAft>
                      </a:pPr>
                      <a:r>
                        <a:rPr lang="en-US" sz="1400">
                          <a:effectLst/>
                        </a:rPr>
                        <a:t>2,160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182880" algn="r">
                        <a:spcBef>
                          <a:spcPts val="0"/>
                        </a:spcBef>
                        <a:spcAft>
                          <a:spcPts val="0"/>
                        </a:spcAft>
                      </a:pPr>
                      <a:r>
                        <a:rPr lang="en-US" sz="1400">
                          <a:effectLst/>
                        </a:rPr>
                        <a:t>21,760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182880" algn="r">
                        <a:spcBef>
                          <a:spcPts val="0"/>
                        </a:spcBef>
                        <a:spcAft>
                          <a:spcPts val="0"/>
                        </a:spcAft>
                      </a:pPr>
                      <a:r>
                        <a:rPr lang="en-US" sz="1400">
                          <a:effectLst/>
                        </a:rPr>
                        <a:t>3,240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716120966"/>
                  </a:ext>
                </a:extLst>
              </a:tr>
              <a:tr h="0">
                <a:tc>
                  <a:txBody>
                    <a:bodyPr/>
                    <a:lstStyle/>
                    <a:p>
                      <a:pPr marL="0" marR="0" algn="ctr">
                        <a:spcBef>
                          <a:spcPts val="0"/>
                        </a:spcBef>
                        <a:spcAft>
                          <a:spcPts val="0"/>
                        </a:spcAft>
                      </a:pPr>
                      <a:r>
                        <a:rPr lang="en-US" sz="1400">
                          <a:effectLst/>
                        </a:rPr>
                        <a:t>5</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274320" algn="r">
                        <a:spcBef>
                          <a:spcPts val="0"/>
                        </a:spcBef>
                        <a:spcAft>
                          <a:spcPts val="0"/>
                        </a:spcAft>
                      </a:pPr>
                      <a:r>
                        <a:rPr lang="en-US" sz="1400">
                          <a:effectLst/>
                        </a:rPr>
                        <a:t>3,240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gridSpan="3">
                  <a:txBody>
                    <a:bodyPr/>
                    <a:lstStyle/>
                    <a:p>
                      <a:pPr marL="0" marR="0">
                        <a:spcBef>
                          <a:spcPts val="0"/>
                        </a:spcBef>
                        <a:spcAft>
                          <a:spcPts val="0"/>
                        </a:spcAft>
                      </a:pPr>
                      <a:r>
                        <a:rPr lang="en-US" sz="1200">
                          <a:effectLst/>
                        </a:rPr>
                        <a:t>3,240 – 2,000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marL="0" marR="182880" algn="r">
                        <a:spcBef>
                          <a:spcPts val="0"/>
                        </a:spcBef>
                        <a:spcAft>
                          <a:spcPts val="0"/>
                        </a:spcAft>
                      </a:pPr>
                      <a:r>
                        <a:rPr lang="en-US" sz="1400">
                          <a:effectLst/>
                        </a:rPr>
                        <a:t>1,240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400">
                          <a:effectLst/>
                        </a:rPr>
                        <a:t>23,000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400" dirty="0">
                          <a:effectLst/>
                        </a:rPr>
                        <a:t>2,000</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65093710"/>
                  </a:ext>
                </a:extLst>
              </a:tr>
            </a:tbl>
          </a:graphicData>
        </a:graphic>
      </p:graphicFrame>
      <p:cxnSp>
        <p:nvCxnSpPr>
          <p:cNvPr id="7" name="Straight Connector 6">
            <a:extLst>
              <a:ext uri="{FF2B5EF4-FFF2-40B4-BE49-F238E27FC236}">
                <a16:creationId xmlns:a16="http://schemas.microsoft.com/office/drawing/2014/main" id="{3512539B-8618-4475-9D9D-D4D4883593D7}"/>
              </a:ext>
            </a:extLst>
          </p:cNvPr>
          <p:cNvCxnSpPr/>
          <p:nvPr/>
        </p:nvCxnSpPr>
        <p:spPr>
          <a:xfrm>
            <a:off x="6984460" y="2587557"/>
            <a:ext cx="0" cy="18482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C2C3E1D9-450F-46AF-B670-65ED472203C1}"/>
              </a:ext>
            </a:extLst>
          </p:cNvPr>
          <p:cNvSpPr/>
          <p:nvPr/>
        </p:nvSpPr>
        <p:spPr>
          <a:xfrm>
            <a:off x="259404" y="4603734"/>
            <a:ext cx="11215985" cy="1477328"/>
          </a:xfrm>
          <a:prstGeom prst="rect">
            <a:avLst/>
          </a:prstGeom>
        </p:spPr>
        <p:txBody>
          <a:bodyPr wrap="square">
            <a:spAutoFit/>
          </a:bodyPr>
          <a:lstStyle/>
          <a:p>
            <a:pPr marL="171450" marR="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Compared to straight-line</a:t>
            </a:r>
            <a:r>
              <a:rPr lang="en-US" dirty="0">
                <a:latin typeface="Times" panose="02020603050405020304" pitchFamily="18" charset="0"/>
                <a:ea typeface="MS Mincho" panose="02020609040205080304" pitchFamily="49" charset="-128"/>
                <a:cs typeface="Times New Roman" panose="02020603050405020304" pitchFamily="18" charset="0"/>
              </a:rPr>
              <a:t>:  Straight-line depreciation would be $4,600 per year.</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7145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71450" marR="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Switch to straight-line</a:t>
            </a:r>
            <a:r>
              <a:rPr lang="en-US" dirty="0">
                <a:latin typeface="Times" panose="02020603050405020304" pitchFamily="18" charset="0"/>
                <a:ea typeface="MS Mincho" panose="02020609040205080304" pitchFamily="49" charset="-128"/>
                <a:cs typeface="Times New Roman" panose="02020603050405020304" pitchFamily="18" charset="0"/>
              </a:rPr>
              <a:t>:  Often a company will switch to straight-line for remaining years at the point at which straight line exceeds or is about the same as double-declining balance. In this example, that would be about year 3.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7145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12400046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DC464DCD-1093-4EB3-B74F-B62C9EA3A62F}"/>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2EE3FC14-B9BF-4E40-B230-449D3E85C11C}"/>
              </a:ext>
            </a:extLst>
          </p:cNvPr>
          <p:cNvSpPr/>
          <p:nvPr/>
        </p:nvSpPr>
        <p:spPr>
          <a:xfrm>
            <a:off x="3048000" y="136525"/>
            <a:ext cx="6096000" cy="954107"/>
          </a:xfrm>
          <a:prstGeom prst="rect">
            <a:avLst/>
          </a:prstGeom>
        </p:spPr>
        <p:txBody>
          <a:bodyPr>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Property, Plant, and Equipment </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Operating Expenses, continued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D200A868-8E40-4B9D-9864-A8D5B7E1F3DA}"/>
              </a:ext>
            </a:extLst>
          </p:cNvPr>
          <p:cNvSpPr/>
          <p:nvPr/>
        </p:nvSpPr>
        <p:spPr>
          <a:xfrm>
            <a:off x="525294" y="1333824"/>
            <a:ext cx="10739336" cy="5632311"/>
          </a:xfrm>
          <a:prstGeom prst="rect">
            <a:avLst/>
          </a:prstGeom>
        </p:spPr>
        <p:txBody>
          <a:bodyPr wrap="square">
            <a:spAutoFit/>
          </a:bodyPr>
          <a:lstStyle/>
          <a:p>
            <a:pPr marL="171450" marR="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Partial year example</a:t>
            </a:r>
            <a:r>
              <a:rPr lang="en-US" dirty="0">
                <a:latin typeface="Times" panose="02020603050405020304" pitchFamily="18" charset="0"/>
                <a:ea typeface="MS Mincho" panose="02020609040205080304" pitchFamily="49" charset="-128"/>
                <a:cs typeface="Times New Roman" panose="02020603050405020304" pitchFamily="18" charset="0"/>
              </a:rPr>
              <a:t>: Assume that the asset was purchased March 30 of a calendar year instead of at the beginning of a year.  The calculations would be: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7145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7145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Year 1: ($25,000 X .4) X 9/12 =  $7,500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7145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7145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Year 2: ($25,000 – $7,500) X .4) = $7,000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7145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7145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Year 3: ($25,000 – $14,500) X .4) = $4,200 and so on.</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7145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r>
              <a:rPr lang="en-US" b="1" dirty="0">
                <a:latin typeface="Times" panose="02020603050405020304" pitchFamily="18" charset="0"/>
                <a:ea typeface="MS Mincho" panose="02020609040205080304" pitchFamily="49" charset="-128"/>
                <a:cs typeface="Times New Roman" panose="02020603050405020304" pitchFamily="18" charset="0"/>
              </a:rPr>
              <a:t>Why use the declining balance method?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71450" marR="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From a theoretical standpoint, depreciation should be applying the matching principle as accurately as possible.  In fact, many assets do seem to provide greater benefits earlier in their lives than in later years, when they operate less efficiently.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Some companies use accelerated depreciation methods for tax purposes.  Accelerated depreciation is a  non-cash expense that lowers net income and therefore lowers income tax in the early years of an asset’s life.  However, in the later years, there is less expense.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8363541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B4B1117-1329-4A7F-8CD3-94E459AA51B5}"/>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10F0643B-E2E5-4047-B6E9-4491F6BB6F76}"/>
              </a:ext>
            </a:extLst>
          </p:cNvPr>
          <p:cNvSpPr/>
          <p:nvPr/>
        </p:nvSpPr>
        <p:spPr>
          <a:xfrm>
            <a:off x="3213370" y="311285"/>
            <a:ext cx="6096000" cy="954107"/>
          </a:xfrm>
          <a:prstGeom prst="rect">
            <a:avLst/>
          </a:prstGeom>
        </p:spPr>
        <p:txBody>
          <a:bodyPr>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Property, Plant, and Equipment </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Operating Expenses, continued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5594E632-3114-4EDF-A18A-5A3106FE5AA7}"/>
              </a:ext>
            </a:extLst>
          </p:cNvPr>
          <p:cNvSpPr/>
          <p:nvPr/>
        </p:nvSpPr>
        <p:spPr>
          <a:xfrm>
            <a:off x="1789890" y="1889480"/>
            <a:ext cx="9367736" cy="3970318"/>
          </a:xfrm>
          <a:prstGeom prst="rect">
            <a:avLst/>
          </a:prstGeom>
        </p:spPr>
        <p:txBody>
          <a:bodyPr wrap="square">
            <a:spAutoFit/>
          </a:bodyPr>
          <a:lstStyle/>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r>
              <a:rPr lang="en-US" b="1" dirty="0">
                <a:latin typeface="Times" panose="02020603050405020304" pitchFamily="18" charset="0"/>
                <a:ea typeface="MS Mincho" panose="02020609040205080304" pitchFamily="49" charset="-128"/>
                <a:cs typeface="Times New Roman" panose="02020603050405020304" pitchFamily="18" charset="0"/>
              </a:rPr>
              <a:t>Units-of-production method</a:t>
            </a:r>
            <a:r>
              <a:rPr lang="en-US" dirty="0">
                <a:latin typeface="Times" panose="02020603050405020304" pitchFamily="18" charset="0"/>
                <a:ea typeface="MS Mincho" panose="02020609040205080304" pitchFamily="49" charset="-128"/>
                <a:cs typeface="Times New Roman" panose="02020603050405020304" pitchFamily="18" charset="0"/>
              </a:rPr>
              <a:t>: This method calculates a fixed amount of depreciation expense per unit of output that an asset produces.  The method should only be used when obsolescence or time is not a significant factor in the future benefits provided by an asset.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71450" marR="0" indent="-17145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The calculation method to determine the amount of depreciation is: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71450" marR="0" indent="-17145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71450" marR="0" indent="-17145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r>
              <a:rPr lang="en-US" b="1" dirty="0">
                <a:latin typeface="Times" panose="02020603050405020304" pitchFamily="18" charset="0"/>
                <a:ea typeface="MS Mincho" panose="02020609040205080304" pitchFamily="49" charset="-128"/>
                <a:cs typeface="Times New Roman" panose="02020603050405020304" pitchFamily="18" charset="0"/>
              </a:rPr>
              <a:t>Step 1</a:t>
            </a:r>
            <a:r>
              <a:rPr lang="en-US" dirty="0">
                <a:latin typeface="Times" panose="02020603050405020304" pitchFamily="18" charset="0"/>
                <a:ea typeface="MS Mincho" panose="02020609040205080304" pitchFamily="49" charset="-128"/>
                <a:cs typeface="Times New Roman" panose="02020603050405020304" pitchFamily="18" charset="0"/>
              </a:rPr>
              <a:t>:  Estimate the useful life an asset in terms of units of product or service that it can provide.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71450" marR="0" indent="-17145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71450" marR="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Step 2</a:t>
            </a:r>
            <a:r>
              <a:rPr lang="en-US" dirty="0">
                <a:latin typeface="Times" panose="02020603050405020304" pitchFamily="18" charset="0"/>
                <a:ea typeface="MS Mincho" panose="02020609040205080304" pitchFamily="49" charset="-128"/>
                <a:cs typeface="Times New Roman" panose="02020603050405020304" pitchFamily="18" charset="0"/>
              </a:rPr>
              <a:t>:  Determine depreciation expense per unit as: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7145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(Cost – Residual value) / Units-of-production</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7145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71450" marR="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Step 3</a:t>
            </a:r>
            <a:r>
              <a:rPr lang="en-US" dirty="0">
                <a:latin typeface="Times" panose="02020603050405020304" pitchFamily="18" charset="0"/>
                <a:ea typeface="MS Mincho" panose="02020609040205080304" pitchFamily="49" charset="-128"/>
                <a:cs typeface="Times New Roman" panose="02020603050405020304" pitchFamily="18" charset="0"/>
              </a:rPr>
              <a:t>:  At the end of each period multiply the units produced by expense per unit.</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7145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7145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9653929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8A1EFCE6-F232-4297-9CDB-C9776FD4785F}"/>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E690B28E-8626-4F88-BCA3-F29C8A8F3D8E}"/>
              </a:ext>
            </a:extLst>
          </p:cNvPr>
          <p:cNvSpPr/>
          <p:nvPr/>
        </p:nvSpPr>
        <p:spPr>
          <a:xfrm>
            <a:off x="3048000" y="136525"/>
            <a:ext cx="6096000" cy="954107"/>
          </a:xfrm>
          <a:prstGeom prst="rect">
            <a:avLst/>
          </a:prstGeom>
        </p:spPr>
        <p:txBody>
          <a:bodyPr>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Property, Plant, and Equipment </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a:p>
            <a:pPr marL="285750" marR="0" indent="-114300" algn="ctr">
              <a:spcBef>
                <a:spcPts val="0"/>
              </a:spcBef>
              <a:spcAft>
                <a:spcPts val="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Operating Expenses, continued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9F9B5D93-5856-40EA-A70A-6211D8A51846}"/>
              </a:ext>
            </a:extLst>
          </p:cNvPr>
          <p:cNvSpPr/>
          <p:nvPr/>
        </p:nvSpPr>
        <p:spPr>
          <a:xfrm>
            <a:off x="428017" y="1404452"/>
            <a:ext cx="11537004" cy="1754326"/>
          </a:xfrm>
          <a:prstGeom prst="rect">
            <a:avLst/>
          </a:prstGeom>
        </p:spPr>
        <p:txBody>
          <a:bodyPr wrap="square">
            <a:spAutoFit/>
          </a:bodyPr>
          <a:lstStyle/>
          <a:p>
            <a:pPr marL="171450" marR="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Units-of-production method example</a:t>
            </a:r>
            <a:r>
              <a:rPr lang="en-US" dirty="0">
                <a:latin typeface="Times" panose="02020603050405020304" pitchFamily="18" charset="0"/>
                <a:ea typeface="MS Mincho" panose="02020609040205080304" pitchFamily="49" charset="-128"/>
                <a:cs typeface="Times New Roman" panose="02020603050405020304" pitchFamily="18" charset="0"/>
              </a:rPr>
              <a:t>:  Hometown Rental Truck Company estimates that its rental trucks will provide 50,000 miles of service before they are sold.   The company purchases a truck for $80,000.  It estimates $12,000 residual value. The table below shows actual mileage and the resulting depreciation.</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7145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7145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Expense per unit:  ($80,000 – $12,000) / 50,000 = $1.36 per mile.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7145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5" name="Table 4">
            <a:extLst>
              <a:ext uri="{FF2B5EF4-FFF2-40B4-BE49-F238E27FC236}">
                <a16:creationId xmlns:a16="http://schemas.microsoft.com/office/drawing/2014/main" id="{477E04A0-F194-42B2-84AA-0674C2E6E487}"/>
              </a:ext>
            </a:extLst>
          </p:cNvPr>
          <p:cNvGraphicFramePr>
            <a:graphicFrameLocks noGrp="1"/>
          </p:cNvGraphicFramePr>
          <p:nvPr>
            <p:extLst>
              <p:ext uri="{D42A27DB-BD31-4B8C-83A1-F6EECF244321}">
                <p14:modId xmlns:p14="http://schemas.microsoft.com/office/powerpoint/2010/main" val="2279574228"/>
              </p:ext>
            </p:extLst>
          </p:nvPr>
        </p:nvGraphicFramePr>
        <p:xfrm>
          <a:off x="2704289" y="3429000"/>
          <a:ext cx="6284067" cy="1920240"/>
        </p:xfrm>
        <a:graphic>
          <a:graphicData uri="http://schemas.openxmlformats.org/drawingml/2006/table">
            <a:tbl>
              <a:tblPr firstRow="1" firstCol="1" bandRow="1">
                <a:tableStyleId>{2D5ABB26-0587-4C30-8999-92F81FD0307C}</a:tableStyleId>
              </a:tblPr>
              <a:tblGrid>
                <a:gridCol w="532470">
                  <a:extLst>
                    <a:ext uri="{9D8B030D-6E8A-4147-A177-3AD203B41FA5}">
                      <a16:colId xmlns:a16="http://schemas.microsoft.com/office/drawing/2014/main" val="1870450664"/>
                    </a:ext>
                  </a:extLst>
                </a:gridCol>
                <a:gridCol w="1320288">
                  <a:extLst>
                    <a:ext uri="{9D8B030D-6E8A-4147-A177-3AD203B41FA5}">
                      <a16:colId xmlns:a16="http://schemas.microsoft.com/office/drawing/2014/main" val="2450576099"/>
                    </a:ext>
                  </a:extLst>
                </a:gridCol>
                <a:gridCol w="275142">
                  <a:extLst>
                    <a:ext uri="{9D8B030D-6E8A-4147-A177-3AD203B41FA5}">
                      <a16:colId xmlns:a16="http://schemas.microsoft.com/office/drawing/2014/main" val="3934319704"/>
                    </a:ext>
                  </a:extLst>
                </a:gridCol>
                <a:gridCol w="1011495">
                  <a:extLst>
                    <a:ext uri="{9D8B030D-6E8A-4147-A177-3AD203B41FA5}">
                      <a16:colId xmlns:a16="http://schemas.microsoft.com/office/drawing/2014/main" val="1357326175"/>
                    </a:ext>
                  </a:extLst>
                </a:gridCol>
                <a:gridCol w="219718">
                  <a:extLst>
                    <a:ext uri="{9D8B030D-6E8A-4147-A177-3AD203B41FA5}">
                      <a16:colId xmlns:a16="http://schemas.microsoft.com/office/drawing/2014/main" val="3068300136"/>
                    </a:ext>
                  </a:extLst>
                </a:gridCol>
                <a:gridCol w="895367">
                  <a:extLst>
                    <a:ext uri="{9D8B030D-6E8A-4147-A177-3AD203B41FA5}">
                      <a16:colId xmlns:a16="http://schemas.microsoft.com/office/drawing/2014/main" val="752195028"/>
                    </a:ext>
                  </a:extLst>
                </a:gridCol>
                <a:gridCol w="1189644">
                  <a:extLst>
                    <a:ext uri="{9D8B030D-6E8A-4147-A177-3AD203B41FA5}">
                      <a16:colId xmlns:a16="http://schemas.microsoft.com/office/drawing/2014/main" val="152852766"/>
                    </a:ext>
                  </a:extLst>
                </a:gridCol>
                <a:gridCol w="839943">
                  <a:extLst>
                    <a:ext uri="{9D8B030D-6E8A-4147-A177-3AD203B41FA5}">
                      <a16:colId xmlns:a16="http://schemas.microsoft.com/office/drawing/2014/main" val="280047456"/>
                    </a:ext>
                  </a:extLst>
                </a:gridCol>
              </a:tblGrid>
              <a:tr h="0">
                <a:tc gridSpan="6">
                  <a:txBody>
                    <a:bodyPr/>
                    <a:lstStyle/>
                    <a:p>
                      <a:pPr marL="0" marR="0" algn="ctr">
                        <a:spcBef>
                          <a:spcPts val="0"/>
                        </a:spcBef>
                        <a:spcAft>
                          <a:spcPts val="0"/>
                        </a:spcAft>
                      </a:pPr>
                      <a:r>
                        <a:rPr lang="en-US" sz="1400" b="1">
                          <a:effectLst/>
                        </a:rPr>
                        <a:t>Current Year Calculation</a:t>
                      </a:r>
                      <a:endParaRPr lang="en-US" sz="1100" b="1">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marL="0" marR="0" algn="ctr">
                        <a:spcBef>
                          <a:spcPts val="0"/>
                        </a:spcBef>
                        <a:spcAft>
                          <a:spcPts val="0"/>
                        </a:spcAft>
                      </a:pPr>
                      <a:r>
                        <a:rPr lang="en-US" sz="1400" b="1" dirty="0">
                          <a:effectLst/>
                        </a:rPr>
                        <a:t>End of Year</a:t>
                      </a:r>
                      <a:endParaRPr lang="en-US" sz="11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3342865556"/>
                  </a:ext>
                </a:extLst>
              </a:tr>
              <a:tr h="0">
                <a:tc>
                  <a:txBody>
                    <a:bodyPr/>
                    <a:lstStyle/>
                    <a:p>
                      <a:pPr marL="0" marR="0" algn="ctr">
                        <a:spcBef>
                          <a:spcPts val="0"/>
                        </a:spcBef>
                        <a:spcAft>
                          <a:spcPts val="0"/>
                        </a:spcAft>
                      </a:pPr>
                      <a:r>
                        <a:rPr lang="en-US" sz="1400" b="1">
                          <a:effectLst/>
                        </a:rPr>
                        <a:t>Year</a:t>
                      </a:r>
                      <a:endParaRPr lang="en-US" sz="1100" b="1">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1400" b="1" dirty="0">
                          <a:effectLst/>
                        </a:rPr>
                        <a:t>Units of Production</a:t>
                      </a:r>
                      <a:endParaRPr lang="en-US" sz="1100" b="1" dirty="0">
                        <a:effectLst/>
                      </a:endParaRPr>
                    </a:p>
                    <a:p>
                      <a:pPr marL="0" marR="0" algn="ctr">
                        <a:spcBef>
                          <a:spcPts val="0"/>
                        </a:spcBef>
                        <a:spcAft>
                          <a:spcPts val="0"/>
                        </a:spcAft>
                      </a:pPr>
                      <a:r>
                        <a:rPr lang="en-US" sz="1400" b="1" dirty="0">
                          <a:effectLst/>
                        </a:rPr>
                        <a:t>(Miles)</a:t>
                      </a:r>
                      <a:endParaRPr lang="en-US" sz="11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marL="0" marR="0" algn="ctr">
                        <a:spcBef>
                          <a:spcPts val="600"/>
                        </a:spcBef>
                        <a:spcAft>
                          <a:spcPts val="0"/>
                        </a:spcAft>
                      </a:pPr>
                      <a:r>
                        <a:rPr lang="en-US" sz="1400" b="1">
                          <a:effectLst/>
                        </a:rPr>
                        <a:t>X</a:t>
                      </a:r>
                      <a:endParaRPr lang="en-US" sz="1100" b="1">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1400" b="1">
                          <a:effectLst/>
                        </a:rPr>
                        <a:t>Expense per Unit</a:t>
                      </a:r>
                      <a:endParaRPr lang="en-US" sz="1100" b="1">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marL="0" marR="0" algn="ctr">
                        <a:spcBef>
                          <a:spcPts val="600"/>
                        </a:spcBef>
                        <a:spcAft>
                          <a:spcPts val="0"/>
                        </a:spcAft>
                      </a:pPr>
                      <a:r>
                        <a:rPr lang="en-US" sz="1400" b="1">
                          <a:effectLst/>
                        </a:rPr>
                        <a:t>=</a:t>
                      </a:r>
                      <a:endParaRPr lang="en-US" sz="1100" b="1">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1400" b="1">
                          <a:effectLst/>
                        </a:rPr>
                        <a:t>Annual Expense</a:t>
                      </a:r>
                      <a:endParaRPr lang="en-US" sz="1100" b="1">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1400" b="1">
                          <a:effectLst/>
                        </a:rPr>
                        <a:t>Accumulated</a:t>
                      </a:r>
                      <a:endParaRPr lang="en-US" sz="1100" b="1">
                        <a:effectLst/>
                      </a:endParaRPr>
                    </a:p>
                    <a:p>
                      <a:pPr marL="0" marR="0" algn="ctr">
                        <a:spcBef>
                          <a:spcPts val="0"/>
                        </a:spcBef>
                        <a:spcAft>
                          <a:spcPts val="0"/>
                        </a:spcAft>
                      </a:pPr>
                      <a:r>
                        <a:rPr lang="en-US" sz="1400" b="1">
                          <a:effectLst/>
                        </a:rPr>
                        <a:t>Depreciation</a:t>
                      </a:r>
                      <a:endParaRPr lang="en-US" sz="1100" b="1">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1400" b="1" dirty="0">
                          <a:effectLst/>
                        </a:rPr>
                        <a:t>Book </a:t>
                      </a:r>
                      <a:endParaRPr lang="en-US" sz="1100" b="1" dirty="0">
                        <a:effectLst/>
                      </a:endParaRPr>
                    </a:p>
                    <a:p>
                      <a:pPr marL="0" marR="0" algn="ctr">
                        <a:spcBef>
                          <a:spcPts val="0"/>
                        </a:spcBef>
                        <a:spcAft>
                          <a:spcPts val="0"/>
                        </a:spcAft>
                      </a:pPr>
                      <a:r>
                        <a:rPr lang="en-US" sz="1400" b="1" dirty="0">
                          <a:effectLst/>
                        </a:rPr>
                        <a:t>Value</a:t>
                      </a:r>
                      <a:endParaRPr lang="en-US" sz="11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333178248"/>
                  </a:ext>
                </a:extLst>
              </a:tr>
              <a:tr h="0">
                <a:tc>
                  <a:txBody>
                    <a:bodyPr/>
                    <a:lstStyle/>
                    <a:p>
                      <a:pPr marL="0" marR="0" algn="ctr">
                        <a:spcBef>
                          <a:spcPts val="300"/>
                        </a:spcBef>
                        <a:spcAft>
                          <a:spcPts val="0"/>
                        </a:spcAft>
                      </a:pPr>
                      <a:r>
                        <a:rPr lang="en-US" sz="1400">
                          <a:effectLst/>
                        </a:rPr>
                        <a:t>1</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274320" algn="r">
                        <a:spcBef>
                          <a:spcPts val="300"/>
                        </a:spcBef>
                        <a:spcAft>
                          <a:spcPts val="0"/>
                        </a:spcAft>
                      </a:pPr>
                      <a:r>
                        <a:rPr lang="en-US" sz="1400">
                          <a:effectLst/>
                        </a:rPr>
                        <a:t>5,000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300"/>
                        </a:spcBef>
                        <a:spcAft>
                          <a:spcPts val="0"/>
                        </a:spcAft>
                      </a:pPr>
                      <a:r>
                        <a:rPr lang="en-US" sz="1400">
                          <a:effectLst/>
                        </a:rPr>
                        <a:t>X</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182880" algn="r">
                        <a:spcBef>
                          <a:spcPts val="0"/>
                        </a:spcBef>
                        <a:spcAft>
                          <a:spcPts val="0"/>
                        </a:spcAft>
                      </a:pPr>
                      <a:r>
                        <a:rPr lang="en-US" sz="1400">
                          <a:effectLst/>
                        </a:rPr>
                        <a:t>$1.36</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300"/>
                        </a:spcBef>
                        <a:spcAft>
                          <a:spcPts val="0"/>
                        </a:spcAft>
                      </a:pPr>
                      <a:r>
                        <a:rPr lang="en-US" sz="1400">
                          <a:effectLst/>
                        </a:rPr>
                        <a:t>=</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91440" algn="r">
                        <a:spcBef>
                          <a:spcPts val="300"/>
                        </a:spcBef>
                        <a:spcAft>
                          <a:spcPts val="0"/>
                        </a:spcAft>
                      </a:pPr>
                      <a:r>
                        <a:rPr lang="en-US" sz="1400">
                          <a:effectLst/>
                        </a:rPr>
                        <a:t>$ 6,800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182880" algn="r">
                        <a:spcBef>
                          <a:spcPts val="300"/>
                        </a:spcBef>
                        <a:spcAft>
                          <a:spcPts val="0"/>
                        </a:spcAft>
                      </a:pPr>
                      <a:r>
                        <a:rPr lang="en-US" sz="1400">
                          <a:effectLst/>
                        </a:rPr>
                        <a:t>$ 6,800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91440" algn="r">
                        <a:spcBef>
                          <a:spcPts val="300"/>
                        </a:spcBef>
                        <a:spcAft>
                          <a:spcPts val="0"/>
                        </a:spcAft>
                      </a:pPr>
                      <a:r>
                        <a:rPr lang="en-US" sz="1400">
                          <a:effectLst/>
                        </a:rPr>
                        <a:t>$73,200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218870805"/>
                  </a:ext>
                </a:extLst>
              </a:tr>
              <a:tr h="0">
                <a:tc>
                  <a:txBody>
                    <a:bodyPr/>
                    <a:lstStyle/>
                    <a:p>
                      <a:pPr marL="0" marR="0" algn="ctr">
                        <a:spcBef>
                          <a:spcPts val="0"/>
                        </a:spcBef>
                        <a:spcAft>
                          <a:spcPts val="0"/>
                        </a:spcAft>
                      </a:pPr>
                      <a:r>
                        <a:rPr lang="en-US" sz="1400">
                          <a:effectLst/>
                        </a:rPr>
                        <a:t>2</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274320" algn="r">
                        <a:spcBef>
                          <a:spcPts val="0"/>
                        </a:spcBef>
                        <a:spcAft>
                          <a:spcPts val="0"/>
                        </a:spcAft>
                      </a:pPr>
                      <a:r>
                        <a:rPr lang="en-US" sz="1400">
                          <a:effectLst/>
                        </a:rPr>
                        <a:t>14,000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X</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182880" algn="r">
                        <a:spcBef>
                          <a:spcPts val="0"/>
                        </a:spcBef>
                        <a:spcAft>
                          <a:spcPts val="0"/>
                        </a:spcAft>
                      </a:pPr>
                      <a:r>
                        <a:rPr lang="en-US" sz="1400">
                          <a:effectLst/>
                        </a:rPr>
                        <a:t>1.36</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91440" algn="r">
                        <a:spcBef>
                          <a:spcPts val="0"/>
                        </a:spcBef>
                        <a:spcAft>
                          <a:spcPts val="0"/>
                        </a:spcAft>
                      </a:pPr>
                      <a:r>
                        <a:rPr lang="en-US" sz="1400">
                          <a:effectLst/>
                        </a:rPr>
                        <a:t>19,040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182880" algn="r">
                        <a:spcBef>
                          <a:spcPts val="0"/>
                        </a:spcBef>
                        <a:spcAft>
                          <a:spcPts val="0"/>
                        </a:spcAft>
                      </a:pPr>
                      <a:r>
                        <a:rPr lang="en-US" sz="1400">
                          <a:effectLst/>
                        </a:rPr>
                        <a:t>25,840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91440" algn="r">
                        <a:spcBef>
                          <a:spcPts val="0"/>
                        </a:spcBef>
                        <a:spcAft>
                          <a:spcPts val="0"/>
                        </a:spcAft>
                      </a:pPr>
                      <a:r>
                        <a:rPr lang="en-US" sz="1400">
                          <a:effectLst/>
                        </a:rPr>
                        <a:t>54,160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384228415"/>
                  </a:ext>
                </a:extLst>
              </a:tr>
              <a:tr h="0">
                <a:tc>
                  <a:txBody>
                    <a:bodyPr/>
                    <a:lstStyle/>
                    <a:p>
                      <a:pPr marL="0" marR="0" algn="ctr">
                        <a:spcBef>
                          <a:spcPts val="0"/>
                        </a:spcBef>
                        <a:spcAft>
                          <a:spcPts val="0"/>
                        </a:spcAft>
                      </a:pPr>
                      <a:r>
                        <a:rPr lang="en-US" sz="1400">
                          <a:effectLst/>
                        </a:rPr>
                        <a:t>3</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274320" algn="r">
                        <a:spcBef>
                          <a:spcPts val="0"/>
                        </a:spcBef>
                        <a:spcAft>
                          <a:spcPts val="0"/>
                        </a:spcAft>
                      </a:pPr>
                      <a:r>
                        <a:rPr lang="en-US" sz="1400">
                          <a:effectLst/>
                        </a:rPr>
                        <a:t>20,000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X</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182880" algn="r">
                        <a:spcBef>
                          <a:spcPts val="0"/>
                        </a:spcBef>
                        <a:spcAft>
                          <a:spcPts val="0"/>
                        </a:spcAft>
                      </a:pPr>
                      <a:r>
                        <a:rPr lang="en-US" sz="1400">
                          <a:effectLst/>
                        </a:rPr>
                        <a:t>1.36</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91440" algn="r">
                        <a:spcBef>
                          <a:spcPts val="0"/>
                        </a:spcBef>
                        <a:spcAft>
                          <a:spcPts val="0"/>
                        </a:spcAft>
                      </a:pPr>
                      <a:r>
                        <a:rPr lang="en-US" sz="1400">
                          <a:effectLst/>
                        </a:rPr>
                        <a:t>27,200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182880" algn="r">
                        <a:spcBef>
                          <a:spcPts val="0"/>
                        </a:spcBef>
                        <a:spcAft>
                          <a:spcPts val="0"/>
                        </a:spcAft>
                      </a:pPr>
                      <a:r>
                        <a:rPr lang="en-US" sz="1400">
                          <a:effectLst/>
                        </a:rPr>
                        <a:t>53,040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91440" algn="r">
                        <a:spcBef>
                          <a:spcPts val="0"/>
                        </a:spcBef>
                        <a:spcAft>
                          <a:spcPts val="0"/>
                        </a:spcAft>
                      </a:pPr>
                      <a:r>
                        <a:rPr lang="en-US" sz="1400">
                          <a:effectLst/>
                        </a:rPr>
                        <a:t>26,960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465641744"/>
                  </a:ext>
                </a:extLst>
              </a:tr>
              <a:tr h="0">
                <a:tc>
                  <a:txBody>
                    <a:bodyPr/>
                    <a:lstStyle/>
                    <a:p>
                      <a:pPr marL="0" marR="0" algn="ctr">
                        <a:spcBef>
                          <a:spcPts val="0"/>
                        </a:spcBef>
                        <a:spcAft>
                          <a:spcPts val="0"/>
                        </a:spcAft>
                      </a:pPr>
                      <a:r>
                        <a:rPr lang="en-US" sz="1400">
                          <a:effectLst/>
                        </a:rPr>
                        <a:t>4</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274320" algn="r">
                        <a:spcBef>
                          <a:spcPts val="0"/>
                        </a:spcBef>
                        <a:spcAft>
                          <a:spcPts val="0"/>
                        </a:spcAft>
                      </a:pPr>
                      <a:r>
                        <a:rPr lang="en-US" sz="1400">
                          <a:effectLst/>
                        </a:rPr>
                        <a:t>8,500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X</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182880" algn="r">
                        <a:spcBef>
                          <a:spcPts val="0"/>
                        </a:spcBef>
                        <a:spcAft>
                          <a:spcPts val="0"/>
                        </a:spcAft>
                      </a:pPr>
                      <a:r>
                        <a:rPr lang="en-US" sz="1400">
                          <a:effectLst/>
                        </a:rPr>
                        <a:t>1.36</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91440" algn="r">
                        <a:spcBef>
                          <a:spcPts val="0"/>
                        </a:spcBef>
                        <a:spcAft>
                          <a:spcPts val="0"/>
                        </a:spcAft>
                      </a:pPr>
                      <a:r>
                        <a:rPr lang="en-US" sz="1400">
                          <a:effectLst/>
                        </a:rPr>
                        <a:t>11,560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182880" algn="r">
                        <a:spcBef>
                          <a:spcPts val="0"/>
                        </a:spcBef>
                        <a:spcAft>
                          <a:spcPts val="0"/>
                        </a:spcAft>
                      </a:pPr>
                      <a:r>
                        <a:rPr lang="en-US" sz="1400">
                          <a:effectLst/>
                        </a:rPr>
                        <a:t>64,600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91440" algn="r">
                        <a:spcBef>
                          <a:spcPts val="0"/>
                        </a:spcBef>
                        <a:spcAft>
                          <a:spcPts val="0"/>
                        </a:spcAft>
                      </a:pPr>
                      <a:r>
                        <a:rPr lang="en-US" sz="1400">
                          <a:effectLst/>
                        </a:rPr>
                        <a:t>15,400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25581237"/>
                  </a:ext>
                </a:extLst>
              </a:tr>
              <a:tr h="0">
                <a:tc>
                  <a:txBody>
                    <a:bodyPr/>
                    <a:lstStyle/>
                    <a:p>
                      <a:pPr marL="0" marR="0" algn="ctr">
                        <a:spcBef>
                          <a:spcPts val="0"/>
                        </a:spcBef>
                        <a:spcAft>
                          <a:spcPts val="0"/>
                        </a:spcAft>
                      </a:pPr>
                      <a:r>
                        <a:rPr lang="en-US" sz="1400">
                          <a:effectLst/>
                        </a:rPr>
                        <a:t>5</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274320" algn="r">
                        <a:spcBef>
                          <a:spcPts val="0"/>
                        </a:spcBef>
                        <a:spcAft>
                          <a:spcPts val="0"/>
                        </a:spcAft>
                      </a:pPr>
                      <a:r>
                        <a:rPr lang="en-US" sz="1400">
                          <a:effectLst/>
                        </a:rPr>
                        <a:t>2,500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X</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400">
                          <a:effectLst/>
                        </a:rPr>
                        <a:t>1.36</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0" marR="91440" algn="r">
                        <a:spcBef>
                          <a:spcPts val="0"/>
                        </a:spcBef>
                        <a:spcAft>
                          <a:spcPts val="0"/>
                        </a:spcAft>
                      </a:pPr>
                      <a:r>
                        <a:rPr lang="en-US" sz="1400">
                          <a:effectLst/>
                        </a:rPr>
                        <a:t>3,400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400">
                          <a:effectLst/>
                        </a:rPr>
                        <a:t>68,000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0" marR="91440" algn="r">
                        <a:spcBef>
                          <a:spcPts val="0"/>
                        </a:spcBef>
                        <a:spcAft>
                          <a:spcPts val="0"/>
                        </a:spcAft>
                      </a:pPr>
                      <a:r>
                        <a:rPr lang="en-US" sz="1400" dirty="0">
                          <a:effectLst/>
                        </a:rPr>
                        <a:t>12,000</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99841910"/>
                  </a:ext>
                </a:extLst>
              </a:tr>
            </a:tbl>
          </a:graphicData>
        </a:graphic>
      </p:graphicFrame>
      <p:cxnSp>
        <p:nvCxnSpPr>
          <p:cNvPr id="7" name="Straight Connector 6">
            <a:extLst>
              <a:ext uri="{FF2B5EF4-FFF2-40B4-BE49-F238E27FC236}">
                <a16:creationId xmlns:a16="http://schemas.microsoft.com/office/drawing/2014/main" id="{E4A2CFD2-2A38-4773-958C-BE8A6E96469E}"/>
              </a:ext>
            </a:extLst>
          </p:cNvPr>
          <p:cNvCxnSpPr/>
          <p:nvPr/>
        </p:nvCxnSpPr>
        <p:spPr>
          <a:xfrm>
            <a:off x="7023370" y="3429000"/>
            <a:ext cx="0" cy="20914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148832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64CA684-9869-4B38-A507-39E42FC40D41}"/>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0D0D8E61-7504-4290-B45B-442584061844}"/>
              </a:ext>
            </a:extLst>
          </p:cNvPr>
          <p:cNvSpPr/>
          <p:nvPr/>
        </p:nvSpPr>
        <p:spPr>
          <a:xfrm>
            <a:off x="3048000" y="136525"/>
            <a:ext cx="6096000" cy="1231106"/>
          </a:xfrm>
          <a:prstGeom prst="rect">
            <a:avLst/>
          </a:prstGeom>
        </p:spPr>
        <p:txBody>
          <a:bodyPr>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Property, Plant, and Equipment </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a:p>
            <a:pPr marL="285750" marR="0" indent="-114300" algn="ctr">
              <a:spcBef>
                <a:spcPts val="0"/>
              </a:spcBef>
              <a:spcAft>
                <a:spcPts val="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Operating Expenses, continued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a:p>
            <a:pPr marL="17145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51227862-5B37-4BE2-BB88-B577876AFACE}"/>
              </a:ext>
            </a:extLst>
          </p:cNvPr>
          <p:cNvSpPr/>
          <p:nvPr/>
        </p:nvSpPr>
        <p:spPr>
          <a:xfrm>
            <a:off x="1254868" y="1519829"/>
            <a:ext cx="9513651" cy="4524315"/>
          </a:xfrm>
          <a:prstGeom prst="rect">
            <a:avLst/>
          </a:prstGeom>
        </p:spPr>
        <p:txBody>
          <a:bodyPr wrap="square">
            <a:spAutoFit/>
          </a:bodyPr>
          <a:lstStyle/>
          <a:p>
            <a:pPr marL="171450" marR="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Income Tax Depreciation</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71450" marR="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a:t>
            </a:r>
            <a:r>
              <a:rPr lang="en-US" dirty="0">
                <a:latin typeface="Times" panose="02020603050405020304" pitchFamily="18" charset="0"/>
                <a:ea typeface="MS Mincho" panose="02020609040205080304" pitchFamily="49" charset="-128"/>
                <a:cs typeface="Times New Roman" panose="02020603050405020304" pitchFamily="18" charset="0"/>
              </a:rPr>
              <a:t>For federal income tax purposes, depreciation is calculated by selecting a depreciation table from a set of prescribed tables.  Use of the tables is mandatory.  The table to use is determined by the type of asset.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The federal system is called </a:t>
            </a:r>
            <a:r>
              <a:rPr lang="en-US"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MACRS</a:t>
            </a:r>
            <a:r>
              <a:rPr lang="en-US" dirty="0">
                <a:latin typeface="Times" panose="02020603050405020304" pitchFamily="18" charset="0"/>
                <a:ea typeface="MS Mincho" panose="02020609040205080304" pitchFamily="49" charset="-128"/>
                <a:cs typeface="Times New Roman" panose="02020603050405020304" pitchFamily="18" charset="0"/>
              </a:rPr>
              <a:t> for “</a:t>
            </a:r>
            <a:r>
              <a:rPr lang="en-US"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Modified Accelerated Cost Recovery System</a:t>
            </a:r>
            <a:r>
              <a:rPr lang="en-US" dirty="0">
                <a:latin typeface="Times" panose="02020603050405020304" pitchFamily="18" charset="0"/>
                <a:ea typeface="MS Mincho" panose="02020609040205080304" pitchFamily="49" charset="-128"/>
                <a:cs typeface="Times New Roman" panose="02020603050405020304" pitchFamily="18" charset="0"/>
              </a:rPr>
              <a:t>”.</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The tables generally provide for accelerated depreciation but straight-line is also available.  Certain special elections may allow additional depreciation in year of purchase.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Many states conform to this system or use a similar system.</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22793686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7520CD7D-B1C3-4DA8-9625-DE02F9D5298B}"/>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4905C72E-7DAC-48B2-84AA-61F54D9B199B}"/>
              </a:ext>
            </a:extLst>
          </p:cNvPr>
          <p:cNvSpPr/>
          <p:nvPr/>
        </p:nvSpPr>
        <p:spPr>
          <a:xfrm>
            <a:off x="3048000" y="206993"/>
            <a:ext cx="6096000" cy="954107"/>
          </a:xfrm>
          <a:prstGeom prst="rect">
            <a:avLst/>
          </a:prstGeom>
        </p:spPr>
        <p:txBody>
          <a:bodyPr>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Property, Plant, and Equipment </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a:p>
            <a:pPr marL="285750" marR="0" indent="-114300" algn="ctr">
              <a:spcBef>
                <a:spcPts val="0"/>
              </a:spcBef>
              <a:spcAft>
                <a:spcPts val="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Operating Expenses, continued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E4C85237-F7F7-45E1-85F2-B63D4F798EAB}"/>
              </a:ext>
            </a:extLst>
          </p:cNvPr>
          <p:cNvSpPr/>
          <p:nvPr/>
        </p:nvSpPr>
        <p:spPr>
          <a:xfrm>
            <a:off x="1091119" y="1599627"/>
            <a:ext cx="10009762" cy="4801314"/>
          </a:xfrm>
          <a:prstGeom prst="rect">
            <a:avLst/>
          </a:prstGeom>
        </p:spPr>
        <p:txBody>
          <a:bodyPr wrap="square">
            <a:spAutoFit/>
          </a:bodyPr>
          <a:lstStyle/>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r>
              <a:rPr lang="en-US" b="1" dirty="0">
                <a:latin typeface="Times" panose="02020603050405020304" pitchFamily="18" charset="0"/>
                <a:ea typeface="MS Mincho" panose="02020609040205080304" pitchFamily="49" charset="-128"/>
                <a:cs typeface="Times New Roman" panose="02020603050405020304" pitchFamily="18" charset="0"/>
              </a:rPr>
              <a:t>What if the estimate of asset life was wrong?  </a:t>
            </a:r>
            <a:r>
              <a:rPr lang="en-US" dirty="0">
                <a:latin typeface="Times" panose="02020603050405020304" pitchFamily="18" charset="0"/>
                <a:ea typeface="MS Mincho" panose="02020609040205080304" pitchFamily="49" charset="-128"/>
                <a:cs typeface="Times New Roman" panose="02020603050405020304" pitchFamily="18" charset="0"/>
              </a:rPr>
              <a:t>The</a:t>
            </a:r>
            <a:r>
              <a:rPr lang="en-US" b="1" dirty="0">
                <a:latin typeface="Times" panose="02020603050405020304" pitchFamily="18" charset="0"/>
                <a:ea typeface="MS Mincho" panose="02020609040205080304" pitchFamily="49" charset="-128"/>
                <a:cs typeface="Times New Roman" panose="02020603050405020304" pitchFamily="18" charset="0"/>
              </a:rPr>
              <a:t> </a:t>
            </a:r>
            <a:r>
              <a:rPr lang="en-US" dirty="0">
                <a:latin typeface="Times" panose="02020603050405020304" pitchFamily="18" charset="0"/>
                <a:ea typeface="MS Mincho" panose="02020609040205080304" pitchFamily="49" charset="-128"/>
                <a:cs typeface="Times New Roman" panose="02020603050405020304" pitchFamily="18" charset="0"/>
              </a:rPr>
              <a:t>exact useful life of an asset cannot be precisely predicted.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r>
              <a:rPr lang="en-US" b="1" dirty="0">
                <a:latin typeface="Times" panose="02020603050405020304" pitchFamily="18" charset="0"/>
                <a:ea typeface="MS Mincho" panose="02020609040205080304" pitchFamily="49" charset="-128"/>
                <a:cs typeface="Times New Roman" panose="02020603050405020304" pitchFamily="18" charset="0"/>
              </a:rPr>
              <a:t>Actual useful life is more than estimated</a:t>
            </a:r>
            <a:r>
              <a:rPr lang="en-US" dirty="0">
                <a:latin typeface="Times" panose="02020603050405020304" pitchFamily="18" charset="0"/>
                <a:ea typeface="MS Mincho" panose="02020609040205080304" pitchFamily="49" charset="-128"/>
                <a:cs typeface="Times New Roman" panose="02020603050405020304" pitchFamily="18" charset="0"/>
              </a:rPr>
              <a:t>: If an asset continues to operate and provide benefits beyond its estimated useful life, nothing needs to be done.  This means that expense was allocated over fewer years than it should have been.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This should not happen consistently, but accounting is not always precise.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r>
              <a:rPr lang="en-US" b="1" dirty="0">
                <a:latin typeface="Times" panose="02020603050405020304" pitchFamily="18" charset="0"/>
                <a:ea typeface="MS Mincho" panose="02020609040205080304" pitchFamily="49" charset="-128"/>
                <a:cs typeface="Times New Roman" panose="02020603050405020304" pitchFamily="18" charset="0"/>
              </a:rPr>
              <a:t>Actual useful life is less than estimated</a:t>
            </a:r>
            <a:r>
              <a:rPr lang="en-US" dirty="0">
                <a:latin typeface="Times" panose="02020603050405020304" pitchFamily="18" charset="0"/>
                <a:ea typeface="MS Mincho" panose="02020609040205080304" pitchFamily="49" charset="-128"/>
                <a:cs typeface="Times New Roman" panose="02020603050405020304" pitchFamily="18" charset="0"/>
              </a:rPr>
              <a:t>:  If an asset ceases to provide benefits before the end of its estimated useful life, a loss needs to be recorded in the final year.  (See later slides.)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Before this happens, if there are indications of shorter life or fewer benefits an </a:t>
            </a:r>
            <a:r>
              <a:rPr lang="en-US"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impairment</a:t>
            </a:r>
            <a:r>
              <a:rPr lang="en-US" dirty="0">
                <a:latin typeface="Times" panose="02020603050405020304" pitchFamily="18" charset="0"/>
                <a:ea typeface="MS Mincho" panose="02020609040205080304" pitchFamily="49" charset="-128"/>
                <a:cs typeface="Times New Roman" panose="02020603050405020304" pitchFamily="18" charset="0"/>
              </a:rPr>
              <a:t> loss may need to be recorded (see later slides).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br>
              <a:rPr lang="en-US" dirty="0">
                <a:latin typeface="Times" panose="02020603050405020304" pitchFamily="18" charset="0"/>
                <a:ea typeface="MS Mincho" panose="02020609040205080304" pitchFamily="49" charset="-128"/>
                <a:cs typeface="Times New Roman" panose="02020603050405020304" pitchFamily="18" charset="0"/>
              </a:rPr>
            </a:b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20951994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467450AF-0189-4847-BC5A-828200ED1784}"/>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B0EB1462-3CBC-4E1E-8DFB-C124C72F4C5B}"/>
              </a:ext>
            </a:extLst>
          </p:cNvPr>
          <p:cNvSpPr/>
          <p:nvPr/>
        </p:nvSpPr>
        <p:spPr>
          <a:xfrm>
            <a:off x="3048000" y="136525"/>
            <a:ext cx="6096000" cy="954107"/>
          </a:xfrm>
          <a:prstGeom prst="rect">
            <a:avLst/>
          </a:prstGeom>
        </p:spPr>
        <p:txBody>
          <a:bodyPr>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Property, Plant, and Equipment</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a:p>
            <a:pPr marL="285750" marR="0" indent="-114300" algn="ctr">
              <a:spcBef>
                <a:spcPts val="0"/>
              </a:spcBef>
              <a:spcAft>
                <a:spcPts val="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Operating Expenses, continued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5212D321-63BD-476A-8C57-F78DFF5D759B}"/>
              </a:ext>
            </a:extLst>
          </p:cNvPr>
          <p:cNvSpPr/>
          <p:nvPr/>
        </p:nvSpPr>
        <p:spPr>
          <a:xfrm>
            <a:off x="1334310" y="1270180"/>
            <a:ext cx="9523379" cy="5909310"/>
          </a:xfrm>
          <a:prstGeom prst="rect">
            <a:avLst/>
          </a:prstGeom>
        </p:spPr>
        <p:txBody>
          <a:bodyPr wrap="square">
            <a:spAutoFit/>
          </a:bodyPr>
          <a:lstStyle/>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r>
              <a:rPr lang="en-US" b="1" dirty="0">
                <a:latin typeface="Times" panose="02020603050405020304" pitchFamily="18" charset="0"/>
                <a:ea typeface="MS Mincho" panose="02020609040205080304" pitchFamily="49" charset="-128"/>
                <a:cs typeface="Times New Roman" panose="02020603050405020304" pitchFamily="18" charset="0"/>
              </a:rPr>
              <a:t>Changing the useful life estimate</a:t>
            </a:r>
            <a:r>
              <a:rPr lang="en-US" dirty="0">
                <a:latin typeface="Times" panose="02020603050405020304" pitchFamily="18" charset="0"/>
                <a:ea typeface="MS Mincho" panose="02020609040205080304" pitchFamily="49" charset="-128"/>
                <a:cs typeface="Times New Roman" panose="02020603050405020304" pitchFamily="18" charset="0"/>
              </a:rPr>
              <a:t>: </a:t>
            </a:r>
            <a:r>
              <a:rPr lang="en-US" b="1" dirty="0">
                <a:latin typeface="Times" panose="02020603050405020304" pitchFamily="18" charset="0"/>
                <a:ea typeface="MS Mincho" panose="02020609040205080304" pitchFamily="49" charset="-128"/>
                <a:cs typeface="Times New Roman" panose="02020603050405020304" pitchFamily="18" charset="0"/>
              </a:rPr>
              <a:t> </a:t>
            </a:r>
            <a:r>
              <a:rPr lang="en-US" dirty="0">
                <a:latin typeface="Times" panose="02020603050405020304" pitchFamily="18" charset="0"/>
                <a:ea typeface="MS Mincho" panose="02020609040205080304" pitchFamily="49" charset="-128"/>
                <a:cs typeface="Times New Roman" panose="02020603050405020304" pitchFamily="18" charset="0"/>
              </a:rPr>
              <a:t>If it appears that the estimate of useful is significantly incorrect, the useful life can be changed.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r>
              <a:rPr lang="en-US" b="1" dirty="0">
                <a:latin typeface="Times" panose="02020603050405020304" pitchFamily="18" charset="0"/>
                <a:ea typeface="MS Mincho" panose="02020609040205080304" pitchFamily="49" charset="-128"/>
                <a:cs typeface="Times New Roman" panose="02020603050405020304" pitchFamily="18" charset="0"/>
              </a:rPr>
              <a:t>Step 1</a:t>
            </a:r>
            <a:r>
              <a:rPr lang="en-US" dirty="0">
                <a:latin typeface="Times" panose="02020603050405020304" pitchFamily="18" charset="0"/>
                <a:ea typeface="MS Mincho" panose="02020609040205080304" pitchFamily="49" charset="-128"/>
                <a:cs typeface="Times New Roman" panose="02020603050405020304" pitchFamily="18" charset="0"/>
              </a:rPr>
              <a:t>:  Determine the remaining years of useful life.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Step 2</a:t>
            </a:r>
            <a:r>
              <a:rPr lang="en-US" dirty="0">
                <a:latin typeface="Times" panose="02020603050405020304" pitchFamily="18" charset="0"/>
                <a:ea typeface="MS Mincho" panose="02020609040205080304" pitchFamily="49" charset="-128"/>
                <a:cs typeface="Times New Roman" panose="02020603050405020304" pitchFamily="18" charset="0"/>
              </a:rPr>
              <a:t>:  Determine the remaining book value.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Step 3</a:t>
            </a:r>
            <a:r>
              <a:rPr lang="en-US" dirty="0">
                <a:latin typeface="Times" panose="02020603050405020304" pitchFamily="18" charset="0"/>
                <a:ea typeface="MS Mincho" panose="02020609040205080304" pitchFamily="49" charset="-128"/>
                <a:cs typeface="Times New Roman" panose="02020603050405020304" pitchFamily="18" charset="0"/>
              </a:rPr>
              <a:t>:  Depreciate the remaining book value over the remaining years.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r>
              <a:rPr lang="en-US" b="1" dirty="0">
                <a:latin typeface="Times" panose="02020603050405020304" pitchFamily="18" charset="0"/>
                <a:ea typeface="MS Mincho" panose="02020609040205080304" pitchFamily="49" charset="-128"/>
                <a:cs typeface="Times New Roman" panose="02020603050405020304" pitchFamily="18" charset="0"/>
              </a:rPr>
              <a:t>Example</a:t>
            </a:r>
            <a:r>
              <a:rPr lang="en-US" dirty="0">
                <a:latin typeface="Times" panose="02020603050405020304" pitchFamily="18" charset="0"/>
                <a:ea typeface="MS Mincho" panose="02020609040205080304" pitchFamily="49" charset="-128"/>
                <a:cs typeface="Times New Roman" panose="02020603050405020304" pitchFamily="18" charset="0"/>
              </a:rPr>
              <a:t>: A machine that cost $12,000 has an estimated residual value of $1,000, and has an estimated useful life of 10 years.  After 3 years of straight-line depreciation, the useful life is revised to 7 years.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Step 1</a:t>
            </a:r>
            <a:r>
              <a:rPr lang="en-US" dirty="0">
                <a:latin typeface="Times" panose="02020603050405020304" pitchFamily="18" charset="0"/>
                <a:ea typeface="MS Mincho" panose="02020609040205080304" pitchFamily="49" charset="-128"/>
                <a:cs typeface="Times New Roman" panose="02020603050405020304" pitchFamily="18" charset="0"/>
              </a:rPr>
              <a:t>:  7 – 3 = 4</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Step 2</a:t>
            </a:r>
            <a:r>
              <a:rPr lang="en-US" dirty="0">
                <a:latin typeface="Times" panose="02020603050405020304" pitchFamily="18" charset="0"/>
                <a:ea typeface="MS Mincho" panose="02020609040205080304" pitchFamily="49" charset="-128"/>
                <a:cs typeface="Times New Roman" panose="02020603050405020304" pitchFamily="18" charset="0"/>
              </a:rPr>
              <a:t>:  $12,000 – ($1,100 X 3) = $8,700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Step 3</a:t>
            </a:r>
            <a:r>
              <a:rPr lang="en-US" dirty="0">
                <a:latin typeface="Times" panose="02020603050405020304" pitchFamily="18" charset="0"/>
                <a:ea typeface="MS Mincho" panose="02020609040205080304" pitchFamily="49" charset="-128"/>
                <a:cs typeface="Times New Roman" panose="02020603050405020304" pitchFamily="18" charset="0"/>
              </a:rPr>
              <a:t>:  ($8,700 – 1,000) / 4 = $1,925 revised depreciation expense per year</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br>
              <a:rPr lang="en-US" dirty="0">
                <a:latin typeface="Times" panose="02020603050405020304" pitchFamily="18" charset="0"/>
                <a:ea typeface="MS Mincho" panose="02020609040205080304" pitchFamily="49" charset="-128"/>
                <a:cs typeface="Times New Roman" panose="02020603050405020304" pitchFamily="18" charset="0"/>
              </a:rPr>
            </a:b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7250747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DF4CFCE0-EF79-4B8C-8A56-EA8F845E2E9E}"/>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BA25CD15-DF89-47D7-8B52-E09E1559EBDE}"/>
              </a:ext>
            </a:extLst>
          </p:cNvPr>
          <p:cNvSpPr/>
          <p:nvPr/>
        </p:nvSpPr>
        <p:spPr>
          <a:xfrm>
            <a:off x="3125821" y="224135"/>
            <a:ext cx="6096000" cy="1384995"/>
          </a:xfrm>
          <a:prstGeom prst="rect">
            <a:avLst/>
          </a:prstGeom>
        </p:spPr>
        <p:txBody>
          <a:bodyPr>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Property, Plant, and Equipment</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a:p>
            <a:pPr marL="285750" marR="0" indent="-114300" algn="ctr">
              <a:spcBef>
                <a:spcPts val="0"/>
              </a:spcBef>
              <a:spcAft>
                <a:spcPts val="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Operating Expenses, continued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 </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27E27DC9-074D-443D-8DDB-34B5BD3076A0}"/>
              </a:ext>
            </a:extLst>
          </p:cNvPr>
          <p:cNvSpPr/>
          <p:nvPr/>
        </p:nvSpPr>
        <p:spPr>
          <a:xfrm>
            <a:off x="1381327" y="1325657"/>
            <a:ext cx="9766570" cy="5386090"/>
          </a:xfrm>
          <a:prstGeom prst="rect">
            <a:avLst/>
          </a:prstGeom>
        </p:spPr>
        <p:txBody>
          <a:bodyPr wrap="square">
            <a:spAutoFit/>
          </a:bodyPr>
          <a:lstStyle/>
          <a:p>
            <a:pPr marL="285750" marR="0" indent="-114300">
              <a:spcBef>
                <a:spcPts val="0"/>
              </a:spcBef>
              <a:spcAft>
                <a:spcPts val="0"/>
              </a:spcAft>
            </a:pPr>
            <a:r>
              <a:rPr lang="en-US" sz="2000" b="1" i="1" dirty="0">
                <a:solidFill>
                  <a:srgbClr val="000000"/>
                </a:solidFill>
                <a:effectLst/>
                <a:latin typeface="Times" panose="02020603050405020304" pitchFamily="18" charset="0"/>
                <a:ea typeface="MS Mincho" panose="02020609040205080304" pitchFamily="49" charset="-128"/>
                <a:cs typeface="Times New Roman" panose="02020603050405020304" pitchFamily="18" charset="0"/>
              </a:rPr>
              <a:t>Misunderstandings</a:t>
            </a:r>
            <a:r>
              <a:rPr lang="en-US" sz="2000" b="1" dirty="0">
                <a:solidFill>
                  <a:srgbClr val="000000"/>
                </a:solidFill>
                <a:effectLst/>
                <a:latin typeface="Times" panose="02020603050405020304" pitchFamily="18" charset="0"/>
                <a:ea typeface="MS Mincho" panose="02020609040205080304" pitchFamily="49" charset="-128"/>
                <a:cs typeface="Times New Roman" panose="02020603050405020304" pitchFamily="18" charset="0"/>
              </a:rPr>
              <a:t> </a:t>
            </a:r>
            <a:r>
              <a:rPr lang="en-US" b="1" dirty="0">
                <a:solidFill>
                  <a:srgbClr val="000000"/>
                </a:solidFill>
                <a:latin typeface="Times" panose="02020603050405020304" pitchFamily="18" charset="0"/>
                <a:ea typeface="MS Mincho" panose="02020609040205080304" pitchFamily="49" charset="-128"/>
                <a:cs typeface="Times New Roman" panose="02020603050405020304" pitchFamily="18" charset="0"/>
              </a:rPr>
              <a:t>about depreciation</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b="1" dirty="0">
                <a:solidFill>
                  <a:srgbClr val="000000"/>
                </a:solidFill>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b="1" dirty="0">
                <a:solidFill>
                  <a:srgbClr val="000000"/>
                </a:solidFill>
                <a:latin typeface="Times" panose="02020603050405020304" pitchFamily="18" charset="0"/>
                <a:ea typeface="MS Mincho" panose="02020609040205080304" pitchFamily="49" charset="-128"/>
                <a:cs typeface="Times New Roman" panose="02020603050405020304" pitchFamily="18" charset="0"/>
              </a:rPr>
              <a:t>• </a:t>
            </a:r>
            <a:r>
              <a:rPr lang="en-US" b="1" dirty="0">
                <a:solidFill>
                  <a:srgbClr val="FF0000"/>
                </a:solidFill>
                <a:latin typeface="Times" panose="02020603050405020304" pitchFamily="18" charset="0"/>
                <a:ea typeface="MS Mincho" panose="02020609040205080304" pitchFamily="49" charset="-128"/>
                <a:cs typeface="Times New Roman" panose="02020603050405020304" pitchFamily="18" charset="0"/>
              </a:rPr>
              <a:t>Depreciation means a loss of sales value:</a:t>
            </a:r>
            <a:r>
              <a:rPr lang="en-US" dirty="0">
                <a:solidFill>
                  <a:srgbClr val="000000"/>
                </a:solidFill>
                <a:latin typeface="Times" panose="02020603050405020304" pitchFamily="18" charset="0"/>
                <a:ea typeface="MS Mincho" panose="02020609040205080304" pitchFamily="49" charset="-128"/>
                <a:cs typeface="Times New Roman" panose="02020603050405020304" pitchFamily="18" charset="0"/>
              </a:rPr>
              <a:t> In accounting and finance, depreciation is an allocation of acquisition cost over estimated useful life.  It has nothing to do with sales value.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b="1" dirty="0">
                <a:solidFill>
                  <a:srgbClr val="000000"/>
                </a:solidFill>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b="1" dirty="0">
                <a:solidFill>
                  <a:srgbClr val="000000"/>
                </a:solidFill>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b="1" dirty="0">
                <a:solidFill>
                  <a:srgbClr val="000000"/>
                </a:solidFill>
                <a:latin typeface="Times" panose="02020603050405020304" pitchFamily="18" charset="0"/>
                <a:ea typeface="MS Mincho" panose="02020609040205080304" pitchFamily="49" charset="-128"/>
                <a:cs typeface="Times New Roman" panose="02020603050405020304" pitchFamily="18" charset="0"/>
              </a:rPr>
              <a:t>• </a:t>
            </a:r>
            <a:r>
              <a:rPr lang="en-US" b="1" dirty="0">
                <a:solidFill>
                  <a:srgbClr val="FF0000"/>
                </a:solidFill>
                <a:latin typeface="Times" panose="02020603050405020304" pitchFamily="18" charset="0"/>
                <a:ea typeface="MS Mincho" panose="02020609040205080304" pitchFamily="49" charset="-128"/>
                <a:cs typeface="Times New Roman" panose="02020603050405020304" pitchFamily="18" charset="0"/>
              </a:rPr>
              <a:t>“Accumulated depreciation” is a cash reserve fund:</a:t>
            </a:r>
            <a:r>
              <a:rPr lang="en-US" dirty="0">
                <a:solidFill>
                  <a:srgbClr val="000000"/>
                </a:solidFill>
                <a:latin typeface="Times" panose="02020603050405020304" pitchFamily="18" charset="0"/>
                <a:ea typeface="MS Mincho" panose="02020609040205080304" pitchFamily="49" charset="-128"/>
                <a:cs typeface="Times New Roman" panose="02020603050405020304" pitchFamily="18" charset="0"/>
              </a:rPr>
              <a:t>  Accumulated depreciation is a contra-asset account.  It has nothing to do with cash.</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b="1" dirty="0">
                <a:solidFill>
                  <a:srgbClr val="000000"/>
                </a:solidFill>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b="1" dirty="0">
                <a:solidFill>
                  <a:srgbClr val="000000"/>
                </a:solidFill>
                <a:latin typeface="Times" panose="02020603050405020304" pitchFamily="18" charset="0"/>
                <a:ea typeface="MS Mincho" panose="02020609040205080304" pitchFamily="49" charset="-128"/>
                <a:cs typeface="Times New Roman" panose="02020603050405020304" pitchFamily="18" charset="0"/>
              </a:rPr>
              <a:t>  </a:t>
            </a:r>
            <a:r>
              <a:rPr lang="en-US" dirty="0">
                <a:solidFill>
                  <a:srgbClr val="000000"/>
                </a:solidFill>
                <a:latin typeface="Times" panose="02020603050405020304" pitchFamily="18" charset="0"/>
                <a:ea typeface="MS Mincho" panose="02020609040205080304" pitchFamily="49" charset="-128"/>
                <a:cs typeface="Times New Roman" panose="02020603050405020304" pitchFamily="18" charset="0"/>
              </a:rPr>
              <a:t>If there were a cash reserve, it would appear as a cash account.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solidFill>
                  <a:srgbClr val="000000"/>
                </a:solidFill>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solidFill>
                  <a:srgbClr val="000000"/>
                </a:solidFill>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b="1" dirty="0">
                <a:solidFill>
                  <a:srgbClr val="000000"/>
                </a:solidFill>
                <a:latin typeface="Times" panose="02020603050405020304" pitchFamily="18" charset="0"/>
                <a:ea typeface="MS Mincho" panose="02020609040205080304" pitchFamily="49" charset="-128"/>
                <a:cs typeface="Times New Roman" panose="02020603050405020304" pitchFamily="18" charset="0"/>
              </a:rPr>
              <a:t>• </a:t>
            </a:r>
            <a:r>
              <a:rPr lang="en-US" b="1" dirty="0">
                <a:solidFill>
                  <a:srgbClr val="FF0000"/>
                </a:solidFill>
                <a:latin typeface="Times" panose="02020603050405020304" pitchFamily="18" charset="0"/>
                <a:ea typeface="MS Mincho" panose="02020609040205080304" pitchFamily="49" charset="-128"/>
                <a:cs typeface="Times New Roman" panose="02020603050405020304" pitchFamily="18" charset="0"/>
              </a:rPr>
              <a:t>“Reserve for depreciation” is a cash reserve fund:</a:t>
            </a:r>
            <a:r>
              <a:rPr lang="en-US" dirty="0">
                <a:solidFill>
                  <a:srgbClr val="000000"/>
                </a:solidFill>
                <a:latin typeface="Times" panose="02020603050405020304" pitchFamily="18" charset="0"/>
                <a:ea typeface="MS Mincho" panose="02020609040205080304" pitchFamily="49" charset="-128"/>
                <a:cs typeface="Times New Roman" panose="02020603050405020304" pitchFamily="18" charset="0"/>
              </a:rPr>
              <a:t>  Same as above.  No cash.</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solidFill>
                  <a:srgbClr val="000000"/>
                </a:solidFill>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solidFill>
                  <a:srgbClr val="000000"/>
                </a:solidFill>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b="1" dirty="0">
                <a:solidFill>
                  <a:srgbClr val="000000"/>
                </a:solidFill>
                <a:latin typeface="Times" panose="02020603050405020304" pitchFamily="18" charset="0"/>
                <a:ea typeface="MS Mincho" panose="02020609040205080304" pitchFamily="49" charset="-128"/>
                <a:cs typeface="Times New Roman" panose="02020603050405020304" pitchFamily="18" charset="0"/>
              </a:rPr>
              <a:t>• </a:t>
            </a:r>
            <a:r>
              <a:rPr lang="en-US" b="1" dirty="0">
                <a:solidFill>
                  <a:srgbClr val="FF0000"/>
                </a:solidFill>
                <a:latin typeface="Times" panose="02020603050405020304" pitchFamily="18" charset="0"/>
                <a:ea typeface="MS Mincho" panose="02020609040205080304" pitchFamily="49" charset="-128"/>
                <a:cs typeface="Times New Roman" panose="02020603050405020304" pitchFamily="18" charset="0"/>
              </a:rPr>
              <a:t>Depreciation is a source of cash:</a:t>
            </a:r>
            <a:r>
              <a:rPr lang="en-US" dirty="0">
                <a:solidFill>
                  <a:srgbClr val="000000"/>
                </a:solidFill>
                <a:latin typeface="Times" panose="02020603050405020304" pitchFamily="18" charset="0"/>
                <a:ea typeface="MS Mincho" panose="02020609040205080304" pitchFamily="49" charset="-128"/>
                <a:cs typeface="Times New Roman" panose="02020603050405020304" pitchFamily="18" charset="0"/>
              </a:rPr>
              <a:t>  Depreciation is simply a non-cash expense, like using up supplies.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b="1" dirty="0">
                <a:solidFill>
                  <a:srgbClr val="000000"/>
                </a:solidFill>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b="1" dirty="0">
                <a:solidFill>
                  <a:srgbClr val="000000"/>
                </a:solidFill>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7775212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EDD1310-3FAB-451F-8F07-66C25AF396C8}"/>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71C85F72-0BD0-4D85-85C0-546CF2C94CC0}"/>
              </a:ext>
            </a:extLst>
          </p:cNvPr>
          <p:cNvSpPr/>
          <p:nvPr/>
        </p:nvSpPr>
        <p:spPr>
          <a:xfrm>
            <a:off x="3048000" y="263045"/>
            <a:ext cx="6096000" cy="1384995"/>
          </a:xfrm>
          <a:prstGeom prst="rect">
            <a:avLst/>
          </a:prstGeom>
        </p:spPr>
        <p:txBody>
          <a:bodyPr>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Property, Plant, and Equipment</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a:p>
            <a:pPr marL="285750" marR="0" indent="-114300" algn="ctr">
              <a:spcBef>
                <a:spcPts val="0"/>
              </a:spcBef>
              <a:spcAft>
                <a:spcPts val="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Operating Expenses, continued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 </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AFBE5D61-7AB8-43D5-8E12-10087A301424}"/>
              </a:ext>
            </a:extLst>
          </p:cNvPr>
          <p:cNvSpPr/>
          <p:nvPr/>
        </p:nvSpPr>
        <p:spPr>
          <a:xfrm>
            <a:off x="1455906" y="1878536"/>
            <a:ext cx="9280187" cy="4247317"/>
          </a:xfrm>
          <a:prstGeom prst="rect">
            <a:avLst/>
          </a:prstGeom>
        </p:spPr>
        <p:txBody>
          <a:bodyPr wrap="square">
            <a:spAutoFit/>
          </a:bodyPr>
          <a:lstStyle/>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r>
              <a:rPr lang="en-US" b="1" dirty="0">
                <a:latin typeface="Times" panose="02020603050405020304" pitchFamily="18" charset="0"/>
                <a:ea typeface="MS Mincho" panose="02020609040205080304" pitchFamily="49" charset="-128"/>
                <a:cs typeface="Times New Roman" panose="02020603050405020304" pitchFamily="18" charset="0"/>
              </a:rPr>
              <a:t>Repairs and maintenance</a:t>
            </a:r>
            <a:r>
              <a:rPr lang="en-US" dirty="0">
                <a:latin typeface="Times" panose="02020603050405020304" pitchFamily="18" charset="0"/>
                <a:ea typeface="MS Mincho" panose="02020609040205080304" pitchFamily="49" charset="-128"/>
                <a:cs typeface="Times New Roman" panose="02020603050405020304" pitchFamily="18" charset="0"/>
              </a:rPr>
              <a:t>: </a:t>
            </a:r>
            <a:r>
              <a:rPr lang="en-US" b="1" dirty="0">
                <a:latin typeface="Times" panose="02020603050405020304" pitchFamily="18" charset="0"/>
                <a:ea typeface="MS Mincho" panose="02020609040205080304" pitchFamily="49" charset="-128"/>
                <a:cs typeface="Times New Roman" panose="02020603050405020304" pitchFamily="18" charset="0"/>
              </a:rPr>
              <a:t> </a:t>
            </a:r>
            <a:r>
              <a:rPr lang="en-US" dirty="0">
                <a:latin typeface="Times" panose="02020603050405020304" pitchFamily="18" charset="0"/>
                <a:ea typeface="MS Mincho" panose="02020609040205080304" pitchFamily="49" charset="-128"/>
                <a:cs typeface="Times New Roman" panose="02020603050405020304" pitchFamily="18" charset="0"/>
              </a:rPr>
              <a:t>Repairs and maintenance should be distinguished from capital expenditures.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Repairs and maintenance keep an asset in its normal operation condition.  Therefore, they are expenses.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Examples are painting, cleaning, parts replacement, and lubrication.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 “</a:t>
            </a:r>
            <a:r>
              <a:rPr lang="en-US" b="1" dirty="0">
                <a:latin typeface="Times" panose="02020603050405020304" pitchFamily="18" charset="0"/>
                <a:ea typeface="MS Mincho" panose="02020609040205080304" pitchFamily="49" charset="-128"/>
                <a:cs typeface="Times New Roman" panose="02020603050405020304" pitchFamily="18" charset="0"/>
              </a:rPr>
              <a:t>Extraordinary” repairs</a:t>
            </a:r>
            <a:r>
              <a:rPr lang="en-US" dirty="0">
                <a:latin typeface="Times" panose="02020603050405020304" pitchFamily="18" charset="0"/>
                <a:ea typeface="MS Mincho" panose="02020609040205080304" pitchFamily="49" charset="-128"/>
                <a:cs typeface="Times New Roman" panose="02020603050405020304" pitchFamily="18" charset="0"/>
              </a:rPr>
              <a:t>:  Any “repair” that materially extends an asset’s life or materially improves it function is a capital expenditure.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For these expenditures, an asset’s accumulated depreciation account should be debited (reduced).  Depreciation expense may need to be recalculated.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25547318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8CC4A-4AB1-4EE6-B618-9A3741AB6F85}"/>
              </a:ext>
            </a:extLst>
          </p:cNvPr>
          <p:cNvSpPr>
            <a:spLocks noGrp="1"/>
          </p:cNvSpPr>
          <p:nvPr>
            <p:ph type="title"/>
          </p:nvPr>
        </p:nvSpPr>
        <p:spPr>
          <a:xfrm>
            <a:off x="702734" y="2371725"/>
            <a:ext cx="10515600" cy="1325563"/>
          </a:xfrm>
        </p:spPr>
        <p:txBody>
          <a:bodyPr/>
          <a:lstStyle/>
          <a:p>
            <a:pPr algn="ctr"/>
            <a:r>
              <a:rPr lang="en-US" b="1" dirty="0"/>
              <a:t>Learning Goal 19</a:t>
            </a:r>
            <a:br>
              <a:rPr lang="en-US" dirty="0"/>
            </a:br>
            <a:endParaRPr lang="en-US" dirty="0"/>
          </a:p>
        </p:txBody>
      </p:sp>
      <p:sp>
        <p:nvSpPr>
          <p:cNvPr id="3" name="Footer Placeholder 2">
            <a:extLst>
              <a:ext uri="{FF2B5EF4-FFF2-40B4-BE49-F238E27FC236}">
                <a16:creationId xmlns:a16="http://schemas.microsoft.com/office/drawing/2014/main" id="{7E66E48D-56E4-4459-B870-B64EE8AEDE8A}"/>
              </a:ext>
            </a:extLst>
          </p:cNvPr>
          <p:cNvSpPr>
            <a:spLocks noGrp="1"/>
          </p:cNvSpPr>
          <p:nvPr>
            <p:ph type="ftr" sz="quarter" idx="11"/>
          </p:nvPr>
        </p:nvSpPr>
        <p:spPr/>
        <p:txBody>
          <a:bodyPr/>
          <a:lstStyle/>
          <a:p>
            <a:r>
              <a:rPr lang="en-US" dirty="0"/>
              <a:t>© Copyright 2018 Worthy and James Publishing</a:t>
            </a:r>
          </a:p>
        </p:txBody>
      </p:sp>
    </p:spTree>
    <p:extLst>
      <p:ext uri="{BB962C8B-B14F-4D97-AF65-F5344CB8AC3E}">
        <p14:creationId xmlns:p14="http://schemas.microsoft.com/office/powerpoint/2010/main" val="11378507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2FCE9FA-2BE5-4768-89F5-6F8693043404}"/>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0D736E89-7869-4099-92D2-9C7CAAB9E030}"/>
              </a:ext>
            </a:extLst>
          </p:cNvPr>
          <p:cNvSpPr/>
          <p:nvPr/>
        </p:nvSpPr>
        <p:spPr>
          <a:xfrm>
            <a:off x="3048000" y="216720"/>
            <a:ext cx="6096000" cy="954107"/>
          </a:xfrm>
          <a:prstGeom prst="rect">
            <a:avLst/>
          </a:prstGeom>
        </p:spPr>
        <p:txBody>
          <a:bodyPr>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Property, Plant, and Equipment</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a:p>
            <a:pPr marL="285750" marR="0" indent="-114300" algn="ctr">
              <a:spcBef>
                <a:spcPts val="0"/>
              </a:spcBef>
              <a:spcAft>
                <a:spcPts val="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Impaired Assets</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9B1B3756-D0A5-4C15-9F2F-D775CA00C7EF}"/>
              </a:ext>
            </a:extLst>
          </p:cNvPr>
          <p:cNvSpPr/>
          <p:nvPr/>
        </p:nvSpPr>
        <p:spPr>
          <a:xfrm>
            <a:off x="1079771" y="1562967"/>
            <a:ext cx="10223770" cy="5078313"/>
          </a:xfrm>
          <a:prstGeom prst="rect">
            <a:avLst/>
          </a:prstGeom>
        </p:spPr>
        <p:txBody>
          <a:bodyPr wrap="square">
            <a:spAutoFit/>
          </a:bodyPr>
          <a:lstStyle/>
          <a:p>
            <a:pPr marL="1714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An </a:t>
            </a:r>
            <a:r>
              <a:rPr lang="en-US"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impaired asset</a:t>
            </a:r>
            <a:r>
              <a:rPr lang="en-US" dirty="0">
                <a:latin typeface="Times" panose="02020603050405020304" pitchFamily="18" charset="0"/>
                <a:ea typeface="MS Mincho" panose="02020609040205080304" pitchFamily="49" charset="-128"/>
                <a:cs typeface="Times New Roman" panose="02020603050405020304" pitchFamily="18" charset="0"/>
              </a:rPr>
              <a:t> is an asset that has lost a significant amount of economic value.  Impairment generally refers to property, plant, and equipment assets.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714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r>
              <a:rPr lang="en-US" b="1" dirty="0">
                <a:latin typeface="Times" panose="02020603050405020304" pitchFamily="18" charset="0"/>
                <a:ea typeface="MS Mincho" panose="02020609040205080304" pitchFamily="49" charset="-128"/>
                <a:cs typeface="Times New Roman" panose="02020603050405020304" pitchFamily="18" charset="0"/>
              </a:rPr>
              <a:t>Test for impairment:</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7145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34290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1) Check for indicators: Indicators would include material decrease in sales value, negative cash flows, operating losses because of the asset, material change in use, or plans to dispose of the asset.</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34290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34290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2) If any of the above or other indicators are present, do the following: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Step 1</a:t>
            </a:r>
            <a:r>
              <a:rPr lang="en-US" dirty="0">
                <a:latin typeface="Times" panose="02020603050405020304" pitchFamily="18" charset="0"/>
                <a:ea typeface="MS Mincho" panose="02020609040205080304" pitchFamily="49" charset="-128"/>
                <a:cs typeface="Times New Roman" panose="02020603050405020304" pitchFamily="18" charset="0"/>
              </a:rPr>
              <a:t>:  Determine the current book value.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Step 2</a:t>
            </a:r>
            <a:r>
              <a:rPr lang="en-US" dirty="0">
                <a:latin typeface="Times" panose="02020603050405020304" pitchFamily="18" charset="0"/>
                <a:ea typeface="MS Mincho" panose="02020609040205080304" pitchFamily="49" charset="-128"/>
                <a:cs typeface="Times New Roman" panose="02020603050405020304" pitchFamily="18" charset="0"/>
              </a:rPr>
              <a:t>:  Estimate the future cash flows from the asset (undiscounted).</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628650" marR="0" indent="-62865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Step 3</a:t>
            </a:r>
            <a:r>
              <a:rPr lang="en-US" dirty="0">
                <a:latin typeface="Times" panose="02020603050405020304" pitchFamily="18" charset="0"/>
                <a:ea typeface="MS Mincho" panose="02020609040205080304" pitchFamily="49" charset="-128"/>
                <a:cs typeface="Times New Roman" panose="02020603050405020304" pitchFamily="18" charset="0"/>
              </a:rPr>
              <a:t>:  If the amount from step 2 is less than the amount in step 1, the asset is impaired.</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628650" marR="0" indent="-62865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628650" marR="0" indent="-62865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571500" marR="0" indent="-5715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r>
              <a:rPr lang="en-US" b="1" dirty="0">
                <a:latin typeface="Times" panose="02020603050405020304" pitchFamily="18" charset="0"/>
                <a:ea typeface="MS Mincho" panose="02020609040205080304" pitchFamily="49" charset="-128"/>
                <a:cs typeface="Times New Roman" panose="02020603050405020304" pitchFamily="18" charset="0"/>
              </a:rPr>
              <a:t>Record loss: </a:t>
            </a:r>
            <a:r>
              <a:rPr lang="en-US" dirty="0">
                <a:latin typeface="Times" panose="02020603050405020304" pitchFamily="18" charset="0"/>
                <a:ea typeface="MS Mincho" panose="02020609040205080304" pitchFamily="49" charset="-128"/>
                <a:cs typeface="Times New Roman" panose="02020603050405020304" pitchFamily="18" charset="0"/>
              </a:rPr>
              <a:t> Record loss if the if the current net sales price is lower than book value.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35232304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93A34BC8-6AF0-4D53-BED4-13975BDB3BF3}"/>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1FC78566-2EAC-42FC-AABB-FF0ED6BF1E0B}"/>
              </a:ext>
            </a:extLst>
          </p:cNvPr>
          <p:cNvSpPr/>
          <p:nvPr/>
        </p:nvSpPr>
        <p:spPr>
          <a:xfrm>
            <a:off x="2950723" y="301956"/>
            <a:ext cx="6096000" cy="1384995"/>
          </a:xfrm>
          <a:prstGeom prst="rect">
            <a:avLst/>
          </a:prstGeom>
        </p:spPr>
        <p:txBody>
          <a:bodyPr>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Property, Plant, and Equipment</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a:p>
            <a:pPr marL="285750" marR="0" indent="-114300" algn="ctr">
              <a:spcBef>
                <a:spcPts val="0"/>
              </a:spcBef>
              <a:spcAft>
                <a:spcPts val="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Impaired Assets, continued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a:p>
            <a:pPr marL="285750" marR="0" indent="-114300" algn="ctr">
              <a:spcBef>
                <a:spcPts val="0"/>
              </a:spcBef>
              <a:spcAft>
                <a:spcPts val="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 </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C8BB14A4-0AB0-4A4D-A07A-D9F9942FD4EF}"/>
              </a:ext>
            </a:extLst>
          </p:cNvPr>
          <p:cNvSpPr/>
          <p:nvPr/>
        </p:nvSpPr>
        <p:spPr>
          <a:xfrm>
            <a:off x="1187727" y="1500351"/>
            <a:ext cx="10562618" cy="3416320"/>
          </a:xfrm>
          <a:prstGeom prst="rect">
            <a:avLst/>
          </a:prstGeom>
        </p:spPr>
        <p:txBody>
          <a:bodyPr wrap="square">
            <a:spAutoFit/>
          </a:bodyPr>
          <a:lstStyle/>
          <a:p>
            <a:pPr marL="28575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Example</a:t>
            </a:r>
            <a:r>
              <a:rPr lang="en-US" dirty="0">
                <a:latin typeface="Times" panose="02020603050405020304" pitchFamily="18" charset="0"/>
                <a:ea typeface="MS Mincho" panose="02020609040205080304" pitchFamily="49" charset="-128"/>
                <a:cs typeface="Times New Roman" panose="02020603050405020304" pitchFamily="18" charset="0"/>
              </a:rPr>
              <a:t>:  Equipment has a cost of $20,000 and accumulated depreciation of $14,000.   Future estimated cash flows from the equipment (including likely sales price) are $5,000.  The current likely net sales proceeds after expenses of sale are $3,100.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b="1" dirty="0">
                <a:solidFill>
                  <a:srgbClr val="000000"/>
                </a:solidFill>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457200" marR="0" indent="-28575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Step 1</a:t>
            </a:r>
            <a:r>
              <a:rPr lang="en-US" dirty="0">
                <a:latin typeface="Times" panose="02020603050405020304" pitchFamily="18" charset="0"/>
                <a:ea typeface="MS Mincho" panose="02020609040205080304" pitchFamily="49" charset="-128"/>
                <a:cs typeface="Times New Roman" panose="02020603050405020304" pitchFamily="18" charset="0"/>
              </a:rPr>
              <a:t>:  $20,000 – $14,000 = $6,000.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457200" marR="0" indent="-28575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Step 2</a:t>
            </a:r>
            <a:r>
              <a:rPr lang="en-US" dirty="0">
                <a:latin typeface="Times" panose="02020603050405020304" pitchFamily="18" charset="0"/>
                <a:ea typeface="MS Mincho" panose="02020609040205080304" pitchFamily="49" charset="-128"/>
                <a:cs typeface="Times New Roman" panose="02020603050405020304" pitchFamily="18" charset="0"/>
              </a:rPr>
              <a:t>:  $5,000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Step 3</a:t>
            </a:r>
            <a:r>
              <a:rPr lang="en-US" dirty="0">
                <a:latin typeface="Times" panose="02020603050405020304" pitchFamily="18" charset="0"/>
                <a:ea typeface="MS Mincho" panose="02020609040205080304" pitchFamily="49" charset="-128"/>
                <a:cs typeface="Times New Roman" panose="02020603050405020304" pitchFamily="18" charset="0"/>
              </a:rPr>
              <a:t>:  $5,000 &lt; $6,000.  Asset is impaired.</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Loss: </a:t>
            </a:r>
            <a:r>
              <a:rPr lang="en-US" dirty="0">
                <a:latin typeface="Times" panose="02020603050405020304" pitchFamily="18" charset="0"/>
                <a:ea typeface="MS Mincho" panose="02020609040205080304" pitchFamily="49" charset="-128"/>
                <a:cs typeface="Times New Roman" panose="02020603050405020304" pitchFamily="18" charset="0"/>
              </a:rPr>
              <a:t>$6,000 – $3,100 = $2,900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b="1" dirty="0">
                <a:solidFill>
                  <a:srgbClr val="000000"/>
                </a:solidFill>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solidFill>
                  <a:srgbClr val="000000"/>
                </a:solidFill>
                <a:latin typeface="Times" panose="02020603050405020304" pitchFamily="18" charset="0"/>
                <a:ea typeface="MS Mincho" panose="02020609040205080304" pitchFamily="49" charset="-128"/>
                <a:cs typeface="Times New Roman" panose="02020603050405020304" pitchFamily="18" charset="0"/>
              </a:rPr>
              <a:t> </a:t>
            </a:r>
            <a:r>
              <a:rPr lang="en-US" dirty="0">
                <a:latin typeface="Times" panose="02020603050405020304" pitchFamily="18" charset="0"/>
                <a:ea typeface="MS Mincho" panose="02020609040205080304" pitchFamily="49" charset="-128"/>
                <a:cs typeface="Times New Roman" panose="02020603050405020304" pitchFamily="18" charset="0"/>
              </a:rPr>
              <a:t>   </a:t>
            </a:r>
            <a:r>
              <a:rPr lang="en-US" b="1" dirty="0">
                <a:latin typeface="Times" panose="02020603050405020304" pitchFamily="18" charset="0"/>
                <a:ea typeface="MS Mincho" panose="02020609040205080304" pitchFamily="49" charset="-128"/>
                <a:cs typeface="Times New Roman" panose="02020603050405020304" pitchFamily="18" charset="0"/>
              </a:rPr>
              <a:t>Journal entry</a:t>
            </a:r>
            <a:r>
              <a:rPr lang="en-US" dirty="0">
                <a:latin typeface="Times" panose="02020603050405020304" pitchFamily="18" charset="0"/>
                <a:ea typeface="MS Mincho" panose="02020609040205080304" pitchFamily="49" charset="-128"/>
                <a:cs typeface="Times New Roman" panose="02020603050405020304" pitchFamily="18" charset="0"/>
              </a:rPr>
              <a:t>: Eliminate accumulated depreciation and then reduce the asset cost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down to its current fair market value.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5" name="Table 4">
            <a:extLst>
              <a:ext uri="{FF2B5EF4-FFF2-40B4-BE49-F238E27FC236}">
                <a16:creationId xmlns:a16="http://schemas.microsoft.com/office/drawing/2014/main" id="{C65EBA6F-A125-4AF0-B331-32C2ECA4718E}"/>
              </a:ext>
            </a:extLst>
          </p:cNvPr>
          <p:cNvGraphicFramePr>
            <a:graphicFrameLocks noGrp="1"/>
          </p:cNvGraphicFramePr>
          <p:nvPr>
            <p:extLst>
              <p:ext uri="{D42A27DB-BD31-4B8C-83A1-F6EECF244321}">
                <p14:modId xmlns:p14="http://schemas.microsoft.com/office/powerpoint/2010/main" val="1407002097"/>
              </p:ext>
            </p:extLst>
          </p:nvPr>
        </p:nvGraphicFramePr>
        <p:xfrm>
          <a:off x="3657884" y="5179775"/>
          <a:ext cx="5622304" cy="650367"/>
        </p:xfrm>
        <a:graphic>
          <a:graphicData uri="http://schemas.openxmlformats.org/drawingml/2006/table">
            <a:tbl>
              <a:tblPr firstRow="1" firstCol="1" bandRow="1">
                <a:tableStyleId>{5940675A-B579-460E-94D1-54222C63F5DA}</a:tableStyleId>
              </a:tblPr>
              <a:tblGrid>
                <a:gridCol w="535458">
                  <a:extLst>
                    <a:ext uri="{9D8B030D-6E8A-4147-A177-3AD203B41FA5}">
                      <a16:colId xmlns:a16="http://schemas.microsoft.com/office/drawing/2014/main" val="2288892958"/>
                    </a:ext>
                  </a:extLst>
                </a:gridCol>
                <a:gridCol w="3708875">
                  <a:extLst>
                    <a:ext uri="{9D8B030D-6E8A-4147-A177-3AD203B41FA5}">
                      <a16:colId xmlns:a16="http://schemas.microsoft.com/office/drawing/2014/main" val="1140653914"/>
                    </a:ext>
                  </a:extLst>
                </a:gridCol>
                <a:gridCol w="636045">
                  <a:extLst>
                    <a:ext uri="{9D8B030D-6E8A-4147-A177-3AD203B41FA5}">
                      <a16:colId xmlns:a16="http://schemas.microsoft.com/office/drawing/2014/main" val="2469732711"/>
                    </a:ext>
                  </a:extLst>
                </a:gridCol>
                <a:gridCol w="741926">
                  <a:extLst>
                    <a:ext uri="{9D8B030D-6E8A-4147-A177-3AD203B41FA5}">
                      <a16:colId xmlns:a16="http://schemas.microsoft.com/office/drawing/2014/main" val="3651333062"/>
                    </a:ext>
                  </a:extLst>
                </a:gridCol>
              </a:tblGrid>
              <a:tr h="0">
                <a:tc>
                  <a:txBody>
                    <a:bodyPr/>
                    <a:lstStyle/>
                    <a:p>
                      <a:pPr marL="0" marR="0" algn="ctr">
                        <a:lnSpc>
                          <a:spcPct val="107000"/>
                        </a:lnSpc>
                        <a:spcBef>
                          <a:spcPts val="0"/>
                        </a:spcBef>
                        <a:spcAft>
                          <a:spcPts val="0"/>
                        </a:spcAft>
                      </a:pPr>
                      <a:r>
                        <a:rPr lang="en-US" sz="1400">
                          <a:effectLst/>
                        </a:rPr>
                        <a:t>xx</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nSpc>
                          <a:spcPct val="107000"/>
                        </a:lnSpc>
                        <a:spcBef>
                          <a:spcPts val="0"/>
                        </a:spcBef>
                        <a:spcAft>
                          <a:spcPts val="0"/>
                        </a:spcAft>
                      </a:pPr>
                      <a:r>
                        <a:rPr lang="en-US" sz="1400">
                          <a:effectLst/>
                        </a:rPr>
                        <a:t>Accumulated Depreciation</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ctr">
                        <a:lnSpc>
                          <a:spcPct val="107000"/>
                        </a:lnSpc>
                        <a:spcBef>
                          <a:spcPts val="0"/>
                        </a:spcBef>
                        <a:spcAft>
                          <a:spcPts val="0"/>
                        </a:spcAft>
                      </a:pPr>
                      <a:r>
                        <a:rPr lang="en-US" sz="1400">
                          <a:effectLst/>
                        </a:rPr>
                        <a:t>14,000</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ctr">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extLst>
                  <a:ext uri="{0D108BD9-81ED-4DB2-BD59-A6C34878D82A}">
                    <a16:rowId xmlns:a16="http://schemas.microsoft.com/office/drawing/2014/main" val="3165008335"/>
                  </a:ext>
                </a:extLst>
              </a:tr>
              <a:tr h="0">
                <a:tc>
                  <a:txBody>
                    <a:bodyPr/>
                    <a:lstStyle/>
                    <a:p>
                      <a:pPr marL="0" marR="0" algn="ctr">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nSpc>
                          <a:spcPct val="107000"/>
                        </a:lnSpc>
                        <a:spcBef>
                          <a:spcPts val="0"/>
                        </a:spcBef>
                        <a:spcAft>
                          <a:spcPts val="0"/>
                        </a:spcAft>
                      </a:pPr>
                      <a:r>
                        <a:rPr lang="en-US" sz="1400" dirty="0">
                          <a:effectLst/>
                        </a:rPr>
                        <a:t>Impairment Loss</a:t>
                      </a:r>
                      <a:endParaRPr lang="en-US" sz="11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ctr">
                        <a:lnSpc>
                          <a:spcPct val="107000"/>
                        </a:lnSpc>
                        <a:spcBef>
                          <a:spcPts val="0"/>
                        </a:spcBef>
                        <a:spcAft>
                          <a:spcPts val="0"/>
                        </a:spcAft>
                      </a:pPr>
                      <a:r>
                        <a:rPr lang="en-US" sz="1400" dirty="0">
                          <a:effectLst/>
                        </a:rPr>
                        <a:t>  2,900</a:t>
                      </a:r>
                      <a:endParaRPr lang="en-US" sz="11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ctr">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extLst>
                  <a:ext uri="{0D108BD9-81ED-4DB2-BD59-A6C34878D82A}">
                    <a16:rowId xmlns:a16="http://schemas.microsoft.com/office/drawing/2014/main" val="58952425"/>
                  </a:ext>
                </a:extLst>
              </a:tr>
              <a:tr h="0">
                <a:tc>
                  <a:txBody>
                    <a:bodyPr/>
                    <a:lstStyle/>
                    <a:p>
                      <a:pPr marL="0" marR="0" algn="ctr">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nSpc>
                          <a:spcPct val="107000"/>
                        </a:lnSpc>
                        <a:spcBef>
                          <a:spcPts val="0"/>
                        </a:spcBef>
                        <a:spcAft>
                          <a:spcPts val="0"/>
                        </a:spcAft>
                      </a:pPr>
                      <a:r>
                        <a:rPr lang="en-US" sz="1400">
                          <a:effectLst/>
                        </a:rPr>
                        <a:t>     Equipment</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ctr">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ctr">
                        <a:lnSpc>
                          <a:spcPct val="107000"/>
                        </a:lnSpc>
                        <a:spcBef>
                          <a:spcPts val="0"/>
                        </a:spcBef>
                        <a:spcAft>
                          <a:spcPts val="0"/>
                        </a:spcAft>
                      </a:pPr>
                      <a:r>
                        <a:rPr lang="en-US" sz="1400" dirty="0">
                          <a:effectLst/>
                        </a:rPr>
                        <a:t>16,900</a:t>
                      </a:r>
                      <a:endParaRPr lang="en-US" sz="11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extLst>
                  <a:ext uri="{0D108BD9-81ED-4DB2-BD59-A6C34878D82A}">
                    <a16:rowId xmlns:a16="http://schemas.microsoft.com/office/drawing/2014/main" val="1797604810"/>
                  </a:ext>
                </a:extLst>
              </a:tr>
            </a:tbl>
          </a:graphicData>
        </a:graphic>
      </p:graphicFrame>
    </p:spTree>
    <p:extLst>
      <p:ext uri="{BB962C8B-B14F-4D97-AF65-F5344CB8AC3E}">
        <p14:creationId xmlns:p14="http://schemas.microsoft.com/office/powerpoint/2010/main" val="3052238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7F269F03-56BD-431A-84C6-D0F175114E72}"/>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F8E81781-AE07-4C60-88EF-90268F2BD35C}"/>
              </a:ext>
            </a:extLst>
          </p:cNvPr>
          <p:cNvSpPr/>
          <p:nvPr/>
        </p:nvSpPr>
        <p:spPr>
          <a:xfrm>
            <a:off x="4266618" y="219031"/>
            <a:ext cx="3191836" cy="523220"/>
          </a:xfrm>
          <a:prstGeom prst="rect">
            <a:avLst/>
          </a:prstGeom>
        </p:spPr>
        <p:txBody>
          <a:bodyPr wrap="none">
            <a:spAutoFit/>
          </a:bodyPr>
          <a:lstStyle/>
          <a:p>
            <a:pPr marL="285750" marR="0" indent="-114300" algn="ctr">
              <a:spcBef>
                <a:spcPts val="0"/>
              </a:spcBef>
              <a:spcAft>
                <a:spcPts val="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Natural Resources</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CEFB2150-404F-4CA3-8BF4-41788A8ECCB7}"/>
              </a:ext>
            </a:extLst>
          </p:cNvPr>
          <p:cNvSpPr/>
          <p:nvPr/>
        </p:nvSpPr>
        <p:spPr>
          <a:xfrm>
            <a:off x="1796374" y="1492479"/>
            <a:ext cx="8132323" cy="3693319"/>
          </a:xfrm>
          <a:prstGeom prst="rect">
            <a:avLst/>
          </a:prstGeom>
        </p:spPr>
        <p:txBody>
          <a:bodyPr wrap="square">
            <a:spAutoFit/>
          </a:bodyPr>
          <a:lstStyle/>
          <a:p>
            <a:pPr marL="28575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Examples</a:t>
            </a:r>
            <a:r>
              <a:rPr lang="en-US" dirty="0">
                <a:latin typeface="Times" panose="02020603050405020304" pitchFamily="18" charset="0"/>
                <a:ea typeface="MS Mincho" panose="02020609040205080304" pitchFamily="49" charset="-128"/>
                <a:cs typeface="Times New Roman" panose="02020603050405020304" pitchFamily="18" charset="0"/>
              </a:rPr>
              <a:t>: Natural resources are assets on or in land such as timber, minerals, oil, and gas.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Acquisition</a:t>
            </a:r>
            <a:r>
              <a:rPr lang="en-US" dirty="0">
                <a:latin typeface="Times" panose="02020603050405020304" pitchFamily="18" charset="0"/>
                <a:ea typeface="MS Mincho" panose="02020609040205080304" pitchFamily="49" charset="-128"/>
                <a:cs typeface="Times New Roman" panose="02020603050405020304" pitchFamily="18" charset="0"/>
              </a:rPr>
              <a:t>: Expenditures for natural resources are capitalized as assets.  There are some exceptions for oil and gas resources.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r>
              <a:rPr lang="en-US" b="1" dirty="0">
                <a:latin typeface="Times" panose="02020603050405020304" pitchFamily="18" charset="0"/>
                <a:ea typeface="MS Mincho" panose="02020609040205080304" pitchFamily="49" charset="-128"/>
                <a:cs typeface="Times New Roman" panose="02020603050405020304" pitchFamily="18" charset="0"/>
              </a:rPr>
              <a:t>Land use</a:t>
            </a:r>
            <a:r>
              <a:rPr lang="en-US" dirty="0">
                <a:latin typeface="Times" panose="02020603050405020304" pitchFamily="18" charset="0"/>
                <a:ea typeface="MS Mincho" panose="02020609040205080304" pitchFamily="49" charset="-128"/>
                <a:cs typeface="Times New Roman" panose="02020603050405020304" pitchFamily="18" charset="0"/>
              </a:rPr>
              <a:t>:  Land is not depreciated.  The exceptions are: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1) Loss due to toxic waste and extraction damage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2) Removal of natural resources, called </a:t>
            </a:r>
            <a:r>
              <a:rPr lang="en-US"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depletion</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6472247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2D82E437-0091-41E2-981B-B9E5492FE7BD}"/>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B70B993D-C3CA-4FEB-9322-EF2BA77BD92E}"/>
              </a:ext>
            </a:extLst>
          </p:cNvPr>
          <p:cNvSpPr/>
          <p:nvPr/>
        </p:nvSpPr>
        <p:spPr>
          <a:xfrm>
            <a:off x="2814536" y="136525"/>
            <a:ext cx="6096000" cy="800219"/>
          </a:xfrm>
          <a:prstGeom prst="rect">
            <a:avLst/>
          </a:prstGeom>
        </p:spPr>
        <p:txBody>
          <a:bodyPr>
            <a:spAutoFit/>
          </a:bodyPr>
          <a:lstStyle/>
          <a:p>
            <a:pPr marL="285750" marR="0" indent="-114300" algn="ctr">
              <a:spcBef>
                <a:spcPts val="0"/>
              </a:spcBef>
              <a:spcAft>
                <a:spcPts val="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Natural Resources, continued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a:p>
            <a:pPr marL="285750" marR="0" indent="-114300" algn="ctr">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B3B639C3-4C77-4A16-82CD-28144E227DF4}"/>
              </a:ext>
            </a:extLst>
          </p:cNvPr>
          <p:cNvSpPr/>
          <p:nvPr/>
        </p:nvSpPr>
        <p:spPr>
          <a:xfrm>
            <a:off x="1313234" y="1137802"/>
            <a:ext cx="9280187" cy="5632311"/>
          </a:xfrm>
          <a:prstGeom prst="rect">
            <a:avLst/>
          </a:prstGeom>
        </p:spPr>
        <p:txBody>
          <a:bodyPr wrap="square">
            <a:spAutoFit/>
          </a:bodyPr>
          <a:lstStyle/>
          <a:p>
            <a:r>
              <a:rPr lang="en-US" b="1" dirty="0">
                <a:latin typeface="Times" panose="02020603050405020304" pitchFamily="18" charset="0"/>
                <a:ea typeface="MS Mincho" panose="02020609040205080304" pitchFamily="49" charset="-128"/>
                <a:cs typeface="Times New Roman" panose="02020603050405020304" pitchFamily="18" charset="0"/>
              </a:rPr>
              <a:t>• Depletion calculation</a:t>
            </a:r>
            <a:r>
              <a:rPr lang="en-US" dirty="0">
                <a:latin typeface="Times" panose="02020603050405020304" pitchFamily="18" charset="0"/>
                <a:ea typeface="MS Mincho" panose="02020609040205080304" pitchFamily="49" charset="-128"/>
                <a:cs typeface="Times New Roman" panose="02020603050405020304" pitchFamily="18" charset="0"/>
              </a:rPr>
              <a:t>:  Depletion is similar to units-of-production depreciation.</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Step 1</a:t>
            </a:r>
            <a:r>
              <a:rPr lang="en-US" dirty="0">
                <a:latin typeface="Times" panose="02020603050405020304" pitchFamily="18" charset="0"/>
                <a:ea typeface="MS Mincho" panose="02020609040205080304" pitchFamily="49" charset="-128"/>
                <a:cs typeface="Times New Roman" panose="02020603050405020304" pitchFamily="18" charset="0"/>
              </a:rPr>
              <a:t>:  Estimate the total natural resource in units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Step 2</a:t>
            </a:r>
            <a:r>
              <a:rPr lang="en-US" dirty="0">
                <a:latin typeface="Times" panose="02020603050405020304" pitchFamily="18" charset="0"/>
                <a:ea typeface="MS Mincho" panose="02020609040205080304" pitchFamily="49" charset="-128"/>
                <a:cs typeface="Times New Roman" panose="02020603050405020304" pitchFamily="18" charset="0"/>
              </a:rPr>
              <a:t>:  Calculate the cost per unit</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Step 3</a:t>
            </a:r>
            <a:r>
              <a:rPr lang="en-US" dirty="0">
                <a:latin typeface="Times" panose="02020603050405020304" pitchFamily="18" charset="0"/>
                <a:ea typeface="MS Mincho" panose="02020609040205080304" pitchFamily="49" charset="-128"/>
                <a:cs typeface="Times New Roman" panose="02020603050405020304" pitchFamily="18" charset="0"/>
              </a:rPr>
              <a:t>:  Depletion amount: Multiply cost per unit by total extracted units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Step 4</a:t>
            </a:r>
            <a:r>
              <a:rPr lang="en-US" dirty="0">
                <a:latin typeface="Times" panose="02020603050405020304" pitchFamily="18" charset="0"/>
                <a:ea typeface="MS Mincho" panose="02020609040205080304" pitchFamily="49" charset="-128"/>
                <a:cs typeface="Times New Roman" panose="02020603050405020304" pitchFamily="18" charset="0"/>
              </a:rPr>
              <a:t>:  Cost of goods sold: Multiply cost per unit units by units sold.</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Example</a:t>
            </a:r>
            <a:r>
              <a:rPr lang="en-US" dirty="0">
                <a:latin typeface="Times" panose="02020603050405020304" pitchFamily="18" charset="0"/>
                <a:ea typeface="MS Mincho" panose="02020609040205080304" pitchFamily="49" charset="-128"/>
                <a:cs typeface="Times New Roman" panose="02020603050405020304" pitchFamily="18" charset="0"/>
              </a:rPr>
              <a:t>:  Extraction Corporation owns land that contains copper ore.  The land cost $75,000,000 and is estimated to contain 10,000 tons of ore.  In the first year, 1,000 tons were extracted and 800 tons were sold.</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Step 1</a:t>
            </a:r>
            <a:r>
              <a:rPr lang="en-US" dirty="0">
                <a:latin typeface="Times" panose="02020603050405020304" pitchFamily="18" charset="0"/>
                <a:ea typeface="MS Mincho" panose="02020609040205080304" pitchFamily="49" charset="-128"/>
                <a:cs typeface="Times New Roman" panose="02020603050405020304" pitchFamily="18" charset="0"/>
              </a:rPr>
              <a:t>:  10,000 tons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Step 2</a:t>
            </a:r>
            <a:r>
              <a:rPr lang="en-US" dirty="0">
                <a:latin typeface="Times" panose="02020603050405020304" pitchFamily="18" charset="0"/>
                <a:ea typeface="MS Mincho" panose="02020609040205080304" pitchFamily="49" charset="-128"/>
                <a:cs typeface="Times New Roman" panose="02020603050405020304" pitchFamily="18" charset="0"/>
              </a:rPr>
              <a:t>:  ($75,000,000 – $0 residual value) / 10,000 = $7,500 per ton.</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Step 3</a:t>
            </a:r>
            <a:r>
              <a:rPr lang="en-US" dirty="0">
                <a:latin typeface="Times" panose="02020603050405020304" pitchFamily="18" charset="0"/>
                <a:ea typeface="MS Mincho" panose="02020609040205080304" pitchFamily="49" charset="-128"/>
                <a:cs typeface="Times New Roman" panose="02020603050405020304" pitchFamily="18" charset="0"/>
              </a:rPr>
              <a:t>:  $7,500 X 1,000 = $7,500,000 total depletion amount</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796925" marR="0" indent="-796925">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Step 4</a:t>
            </a:r>
            <a:r>
              <a:rPr lang="en-US" dirty="0">
                <a:latin typeface="Times" panose="02020603050405020304" pitchFamily="18" charset="0"/>
                <a:ea typeface="MS Mincho" panose="02020609040205080304" pitchFamily="49" charset="-128"/>
                <a:cs typeface="Times New Roman" panose="02020603050405020304" pitchFamily="18" charset="0"/>
              </a:rPr>
              <a:t>:  800 X $7,500 = $6,000,000 cost of goods sold.  $7,500,000  – $6,000,000 = $1,500,000     unsold inventory.</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796925" marR="0" indent="-796925">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628650" marR="0" indent="-62865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br>
              <a:rPr lang="en-US" dirty="0">
                <a:latin typeface="Times" panose="02020603050405020304" pitchFamily="18" charset="0"/>
                <a:ea typeface="MS Mincho" panose="02020609040205080304" pitchFamily="49" charset="-128"/>
                <a:cs typeface="Times New Roman" panose="02020603050405020304" pitchFamily="18" charset="0"/>
              </a:rPr>
            </a:b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12158890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AA371A3C-9F58-4334-BD02-4D21E9ED1B9B}"/>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BA40C529-0A16-48B7-AE95-051D3A891A42}"/>
              </a:ext>
            </a:extLst>
          </p:cNvPr>
          <p:cNvSpPr/>
          <p:nvPr/>
        </p:nvSpPr>
        <p:spPr>
          <a:xfrm>
            <a:off x="3777752" y="219032"/>
            <a:ext cx="4889415" cy="523220"/>
          </a:xfrm>
          <a:prstGeom prst="rect">
            <a:avLst/>
          </a:prstGeom>
        </p:spPr>
        <p:txBody>
          <a:bodyPr wrap="none">
            <a:spAutoFit/>
          </a:bodyPr>
          <a:lstStyle/>
          <a:p>
            <a:pPr marL="285750" marR="0" indent="-114300" algn="ctr">
              <a:spcBef>
                <a:spcPts val="0"/>
              </a:spcBef>
              <a:spcAft>
                <a:spcPts val="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Natural Resources, continued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605B8049-588F-4CA6-8997-803A2FD3464F}"/>
              </a:ext>
            </a:extLst>
          </p:cNvPr>
          <p:cNvSpPr/>
          <p:nvPr/>
        </p:nvSpPr>
        <p:spPr>
          <a:xfrm>
            <a:off x="1280808" y="1556825"/>
            <a:ext cx="9630383" cy="646331"/>
          </a:xfrm>
          <a:prstGeom prst="rect">
            <a:avLst/>
          </a:prstGeom>
        </p:spPr>
        <p:txBody>
          <a:bodyPr wrap="square">
            <a:spAutoFit/>
          </a:bodyPr>
          <a:lstStyle/>
          <a:p>
            <a:r>
              <a:rPr lang="en-US" b="1" dirty="0">
                <a:latin typeface="Times" panose="02020603050405020304" pitchFamily="18" charset="0"/>
                <a:ea typeface="MS Mincho" panose="02020609040205080304" pitchFamily="49" charset="-128"/>
                <a:cs typeface="Times New Roman" panose="02020603050405020304" pitchFamily="18" charset="0"/>
              </a:rPr>
              <a:t>Journal entry</a:t>
            </a:r>
            <a:r>
              <a:rPr lang="en-US" dirty="0">
                <a:latin typeface="Times" panose="02020603050405020304" pitchFamily="18" charset="0"/>
                <a:ea typeface="MS Mincho" panose="02020609040205080304" pitchFamily="49" charset="-128"/>
                <a:cs typeface="Times New Roman" panose="02020603050405020304" pitchFamily="18" charset="0"/>
              </a:rPr>
              <a:t>: Record the inventory, depletion, and cost of goods sold for the product sold.</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5" name="Table 4">
            <a:extLst>
              <a:ext uri="{FF2B5EF4-FFF2-40B4-BE49-F238E27FC236}">
                <a16:creationId xmlns:a16="http://schemas.microsoft.com/office/drawing/2014/main" id="{03B9778F-D813-4435-B78A-3B9422BF4CD8}"/>
              </a:ext>
            </a:extLst>
          </p:cNvPr>
          <p:cNvGraphicFramePr>
            <a:graphicFrameLocks noGrp="1"/>
          </p:cNvGraphicFramePr>
          <p:nvPr>
            <p:extLst>
              <p:ext uri="{D42A27DB-BD31-4B8C-83A1-F6EECF244321}">
                <p14:modId xmlns:p14="http://schemas.microsoft.com/office/powerpoint/2010/main" val="28272485"/>
              </p:ext>
            </p:extLst>
          </p:nvPr>
        </p:nvGraphicFramePr>
        <p:xfrm>
          <a:off x="2558143" y="2602753"/>
          <a:ext cx="6556903" cy="1083945"/>
        </p:xfrm>
        <a:graphic>
          <a:graphicData uri="http://schemas.openxmlformats.org/drawingml/2006/table">
            <a:tbl>
              <a:tblPr firstRow="1" firstCol="1" bandRow="1">
                <a:tableStyleId>{5940675A-B579-460E-94D1-54222C63F5DA}</a:tableStyleId>
              </a:tblPr>
              <a:tblGrid>
                <a:gridCol w="560392">
                  <a:extLst>
                    <a:ext uri="{9D8B030D-6E8A-4147-A177-3AD203B41FA5}">
                      <a16:colId xmlns:a16="http://schemas.microsoft.com/office/drawing/2014/main" val="4054518258"/>
                    </a:ext>
                  </a:extLst>
                </a:gridCol>
                <a:gridCol w="3881585">
                  <a:extLst>
                    <a:ext uri="{9D8B030D-6E8A-4147-A177-3AD203B41FA5}">
                      <a16:colId xmlns:a16="http://schemas.microsoft.com/office/drawing/2014/main" val="1809658505"/>
                    </a:ext>
                  </a:extLst>
                </a:gridCol>
                <a:gridCol w="1057463">
                  <a:extLst>
                    <a:ext uri="{9D8B030D-6E8A-4147-A177-3AD203B41FA5}">
                      <a16:colId xmlns:a16="http://schemas.microsoft.com/office/drawing/2014/main" val="135071563"/>
                    </a:ext>
                  </a:extLst>
                </a:gridCol>
                <a:gridCol w="1057463">
                  <a:extLst>
                    <a:ext uri="{9D8B030D-6E8A-4147-A177-3AD203B41FA5}">
                      <a16:colId xmlns:a16="http://schemas.microsoft.com/office/drawing/2014/main" val="34879891"/>
                    </a:ext>
                  </a:extLst>
                </a:gridCol>
              </a:tblGrid>
              <a:tr h="0">
                <a:tc>
                  <a:txBody>
                    <a:bodyPr/>
                    <a:lstStyle/>
                    <a:p>
                      <a:pPr marL="0" marR="0" algn="ctr">
                        <a:lnSpc>
                          <a:spcPct val="107000"/>
                        </a:lnSpc>
                        <a:spcBef>
                          <a:spcPts val="0"/>
                        </a:spcBef>
                        <a:spcAft>
                          <a:spcPts val="0"/>
                        </a:spcAft>
                      </a:pPr>
                      <a:r>
                        <a:rPr lang="en-US" sz="1400">
                          <a:effectLst/>
                        </a:rPr>
                        <a:t>xx</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nSpc>
                          <a:spcPct val="107000"/>
                        </a:lnSpc>
                        <a:spcBef>
                          <a:spcPts val="0"/>
                        </a:spcBef>
                        <a:spcAft>
                          <a:spcPts val="0"/>
                        </a:spcAft>
                      </a:pPr>
                      <a:r>
                        <a:rPr lang="en-US" sz="1400">
                          <a:effectLst/>
                        </a:rPr>
                        <a:t>Ore Inventory</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ctr">
                        <a:lnSpc>
                          <a:spcPct val="107000"/>
                        </a:lnSpc>
                        <a:spcBef>
                          <a:spcPts val="0"/>
                        </a:spcBef>
                        <a:spcAft>
                          <a:spcPts val="0"/>
                        </a:spcAft>
                      </a:pPr>
                      <a:r>
                        <a:rPr lang="en-US" sz="1400">
                          <a:effectLst/>
                        </a:rPr>
                        <a:t>7,500,000</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ctr">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extLst>
                  <a:ext uri="{0D108BD9-81ED-4DB2-BD59-A6C34878D82A}">
                    <a16:rowId xmlns:a16="http://schemas.microsoft.com/office/drawing/2014/main" val="249214071"/>
                  </a:ext>
                </a:extLst>
              </a:tr>
              <a:tr h="0">
                <a:tc>
                  <a:txBody>
                    <a:bodyPr/>
                    <a:lstStyle/>
                    <a:p>
                      <a:pPr marL="0" marR="0" algn="ctr">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nSpc>
                          <a:spcPct val="107000"/>
                        </a:lnSpc>
                        <a:spcBef>
                          <a:spcPts val="0"/>
                        </a:spcBef>
                        <a:spcAft>
                          <a:spcPts val="0"/>
                        </a:spcAft>
                      </a:pPr>
                      <a:r>
                        <a:rPr lang="en-US" sz="1400" dirty="0">
                          <a:effectLst/>
                        </a:rPr>
                        <a:t>     Accumulated Depletion</a:t>
                      </a:r>
                      <a:endParaRPr lang="en-US" sz="11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ctr">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ctr">
                        <a:lnSpc>
                          <a:spcPct val="107000"/>
                        </a:lnSpc>
                        <a:spcBef>
                          <a:spcPts val="0"/>
                        </a:spcBef>
                        <a:spcAft>
                          <a:spcPts val="0"/>
                        </a:spcAft>
                      </a:pPr>
                      <a:r>
                        <a:rPr lang="en-US" sz="1400">
                          <a:effectLst/>
                        </a:rPr>
                        <a:t>7,500,000</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extLst>
                  <a:ext uri="{0D108BD9-81ED-4DB2-BD59-A6C34878D82A}">
                    <a16:rowId xmlns:a16="http://schemas.microsoft.com/office/drawing/2014/main" val="2108858571"/>
                  </a:ext>
                </a:extLst>
              </a:tr>
              <a:tr h="0">
                <a:tc>
                  <a:txBody>
                    <a:bodyPr/>
                    <a:lstStyle/>
                    <a:p>
                      <a:pPr marL="0" marR="0" algn="ctr">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ctr">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ctr">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extLst>
                  <a:ext uri="{0D108BD9-81ED-4DB2-BD59-A6C34878D82A}">
                    <a16:rowId xmlns:a16="http://schemas.microsoft.com/office/drawing/2014/main" val="3459566922"/>
                  </a:ext>
                </a:extLst>
              </a:tr>
              <a:tr h="0">
                <a:tc>
                  <a:txBody>
                    <a:bodyPr/>
                    <a:lstStyle/>
                    <a:p>
                      <a:pPr marL="0" marR="0" algn="ctr">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nSpc>
                          <a:spcPct val="107000"/>
                        </a:lnSpc>
                        <a:spcBef>
                          <a:spcPts val="0"/>
                        </a:spcBef>
                        <a:spcAft>
                          <a:spcPts val="0"/>
                        </a:spcAft>
                      </a:pPr>
                      <a:r>
                        <a:rPr lang="en-US" sz="1400">
                          <a:effectLst/>
                        </a:rPr>
                        <a:t>Cost of Goods Sold</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ctr">
                        <a:lnSpc>
                          <a:spcPct val="107000"/>
                        </a:lnSpc>
                        <a:spcBef>
                          <a:spcPts val="0"/>
                        </a:spcBef>
                        <a:spcAft>
                          <a:spcPts val="0"/>
                        </a:spcAft>
                      </a:pPr>
                      <a:r>
                        <a:rPr lang="en-US" sz="1400">
                          <a:effectLst/>
                        </a:rPr>
                        <a:t>6,000,000</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ctr">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extLst>
                  <a:ext uri="{0D108BD9-81ED-4DB2-BD59-A6C34878D82A}">
                    <a16:rowId xmlns:a16="http://schemas.microsoft.com/office/drawing/2014/main" val="903791278"/>
                  </a:ext>
                </a:extLst>
              </a:tr>
              <a:tr h="0">
                <a:tc>
                  <a:txBody>
                    <a:bodyPr/>
                    <a:lstStyle/>
                    <a:p>
                      <a:pPr marL="0" marR="0" algn="ctr">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nSpc>
                          <a:spcPct val="107000"/>
                        </a:lnSpc>
                        <a:spcBef>
                          <a:spcPts val="0"/>
                        </a:spcBef>
                        <a:spcAft>
                          <a:spcPts val="0"/>
                        </a:spcAft>
                      </a:pPr>
                      <a:r>
                        <a:rPr lang="en-US" sz="1400">
                          <a:effectLst/>
                        </a:rPr>
                        <a:t>    Ore Inventory</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ctr">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ctr">
                        <a:lnSpc>
                          <a:spcPct val="107000"/>
                        </a:lnSpc>
                        <a:spcBef>
                          <a:spcPts val="0"/>
                        </a:spcBef>
                        <a:spcAft>
                          <a:spcPts val="0"/>
                        </a:spcAft>
                      </a:pPr>
                      <a:r>
                        <a:rPr lang="en-US" sz="1400" dirty="0">
                          <a:effectLst/>
                        </a:rPr>
                        <a:t>6,000,000</a:t>
                      </a:r>
                      <a:endParaRPr lang="en-US" sz="11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extLst>
                  <a:ext uri="{0D108BD9-81ED-4DB2-BD59-A6C34878D82A}">
                    <a16:rowId xmlns:a16="http://schemas.microsoft.com/office/drawing/2014/main" val="189796449"/>
                  </a:ext>
                </a:extLst>
              </a:tr>
            </a:tbl>
          </a:graphicData>
        </a:graphic>
      </p:graphicFrame>
    </p:spTree>
    <p:extLst>
      <p:ext uri="{BB962C8B-B14F-4D97-AF65-F5344CB8AC3E}">
        <p14:creationId xmlns:p14="http://schemas.microsoft.com/office/powerpoint/2010/main" val="13021311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8145D12-459B-41A3-A89D-11E1945E794E}"/>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B43AD145-DD29-49EF-AFA2-BDAFF0FA18A5}"/>
              </a:ext>
            </a:extLst>
          </p:cNvPr>
          <p:cNvSpPr/>
          <p:nvPr/>
        </p:nvSpPr>
        <p:spPr>
          <a:xfrm>
            <a:off x="3048000" y="232309"/>
            <a:ext cx="6096000" cy="800219"/>
          </a:xfrm>
          <a:prstGeom prst="rect">
            <a:avLst/>
          </a:prstGeom>
        </p:spPr>
        <p:txBody>
          <a:bodyPr>
            <a:spAutoFit/>
          </a:bodyPr>
          <a:lstStyle/>
          <a:p>
            <a:pPr marL="285750" marR="0" indent="-114300" algn="ctr">
              <a:spcBef>
                <a:spcPts val="0"/>
              </a:spcBef>
              <a:spcAft>
                <a:spcPts val="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Intangible Assets</a:t>
            </a:r>
            <a:endPar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a:p>
            <a:pPr marL="285750" marR="0" indent="-114300" algn="ctr">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395F60FA-BB82-46D0-BB81-A42A643DF427}"/>
              </a:ext>
            </a:extLst>
          </p:cNvPr>
          <p:cNvSpPr/>
          <p:nvPr/>
        </p:nvSpPr>
        <p:spPr>
          <a:xfrm>
            <a:off x="1011677" y="1293782"/>
            <a:ext cx="10418323" cy="4801314"/>
          </a:xfrm>
          <a:prstGeom prst="rect">
            <a:avLst/>
          </a:prstGeom>
        </p:spPr>
        <p:txBody>
          <a:bodyPr wrap="square">
            <a:spAutoFit/>
          </a:bodyPr>
          <a:lstStyle/>
          <a:p>
            <a:pPr marL="1028700" marR="0" indent="-10287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Definition</a:t>
            </a:r>
            <a:r>
              <a:rPr lang="en-US" dirty="0">
                <a:latin typeface="Times" panose="02020603050405020304" pitchFamily="18" charset="0"/>
                <a:ea typeface="MS Mincho" panose="02020609040205080304" pitchFamily="49" charset="-128"/>
                <a:cs typeface="Times New Roman" panose="02020603050405020304" pitchFamily="18" charset="0"/>
              </a:rPr>
              <a:t>:  An </a:t>
            </a:r>
            <a:r>
              <a:rPr lang="en-US"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intangible</a:t>
            </a:r>
            <a:r>
              <a:rPr lang="en-US" dirty="0">
                <a:latin typeface="Times" panose="02020603050405020304" pitchFamily="18" charset="0"/>
                <a:ea typeface="MS Mincho" panose="02020609040205080304" pitchFamily="49" charset="-128"/>
                <a:cs typeface="Times New Roman" panose="02020603050405020304" pitchFamily="18" charset="0"/>
              </a:rPr>
              <a:t> asset is a long-term asset with no physical substance that is not a financial  </a:t>
            </a:r>
          </a:p>
          <a:p>
            <a:pPr marL="1028700" marR="0" indent="-10287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instrument.  Most intangibles are legal rights.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028700" marR="0" indent="-10287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Examples</a:t>
            </a: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028700" marR="0" indent="-10287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Patent: An exclusive right granted by the U.S. government to produce and sell and sell the result of invention.  The right is generally for 20 years.</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Trademark: An exclusive right granted by the U.S. government to use a product-related word, description, title, or symbol for at least 10 years, plus 10-year renewals.</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Copyright: An exclusive right granted by the U.S. government to reproduce and sell a published or artistic work for the life of the creator plus 70 years.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br>
              <a:rPr lang="en-US" dirty="0">
                <a:latin typeface="Times" panose="02020603050405020304" pitchFamily="18" charset="0"/>
                <a:ea typeface="MS Mincho" panose="02020609040205080304" pitchFamily="49" charset="-128"/>
                <a:cs typeface="Times New Roman" panose="02020603050405020304" pitchFamily="18" charset="0"/>
              </a:rPr>
            </a:b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27613288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A39B574B-D79F-47C8-9794-1E30AAA184AA}"/>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CAE7899C-97C3-4045-83AD-2F568B8B0B9D}"/>
              </a:ext>
            </a:extLst>
          </p:cNvPr>
          <p:cNvSpPr/>
          <p:nvPr/>
        </p:nvSpPr>
        <p:spPr>
          <a:xfrm>
            <a:off x="1147864" y="1798183"/>
            <a:ext cx="9620655" cy="2308324"/>
          </a:xfrm>
          <a:prstGeom prst="rect">
            <a:avLst/>
          </a:prstGeom>
        </p:spPr>
        <p:txBody>
          <a:bodyPr wrap="square">
            <a:spAutoFit/>
          </a:bodyPr>
          <a:lstStyle/>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Franchise: A contractual right between an owner (“franchisor”) and the user (“franchisee”), in which the franchisee pays the franchisor to exclusively use the franchisor name and sell franchisor products in a designated geographic area.</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Goodwill: The excess paid for a business above the fair market value of the owner’s equity.  Life is indefinite until value is determined to no longer exist.</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Leasehold: The right to occupy a building or land with a long-term lease agreement.</a:t>
            </a:r>
            <a:endParaRPr lang="en-US" sz="1400" dirty="0">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A0BAC5BD-078E-4B4C-BF6A-8071077CD2DD}"/>
              </a:ext>
            </a:extLst>
          </p:cNvPr>
          <p:cNvSpPr/>
          <p:nvPr/>
        </p:nvSpPr>
        <p:spPr>
          <a:xfrm>
            <a:off x="4342578" y="501650"/>
            <a:ext cx="2962093" cy="523220"/>
          </a:xfrm>
          <a:prstGeom prst="rect">
            <a:avLst/>
          </a:prstGeom>
        </p:spPr>
        <p:txBody>
          <a:bodyPr wrap="none">
            <a:spAutoFit/>
          </a:bodyPr>
          <a:lstStyle/>
          <a:p>
            <a:pPr marL="285750" marR="0" indent="-114300" algn="ctr">
              <a:spcBef>
                <a:spcPts val="0"/>
              </a:spcBef>
              <a:spcAft>
                <a:spcPts val="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Intangible Assets</a:t>
            </a:r>
            <a:endPar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15321673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9F3BEAF0-24AC-4F7C-A0DD-10C9F18B9141}"/>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D794E63B-108D-4CCD-A032-CB95879728A6}"/>
              </a:ext>
            </a:extLst>
          </p:cNvPr>
          <p:cNvSpPr/>
          <p:nvPr/>
        </p:nvSpPr>
        <p:spPr>
          <a:xfrm>
            <a:off x="3639706" y="136525"/>
            <a:ext cx="4659674" cy="523220"/>
          </a:xfrm>
          <a:prstGeom prst="rect">
            <a:avLst/>
          </a:prstGeom>
        </p:spPr>
        <p:txBody>
          <a:bodyPr wrap="none">
            <a:spAutoFit/>
          </a:bodyPr>
          <a:lstStyle/>
          <a:p>
            <a:pPr marL="285750" marR="0" indent="-114300" algn="ctr">
              <a:spcBef>
                <a:spcPts val="0"/>
              </a:spcBef>
              <a:spcAft>
                <a:spcPts val="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Intangible Assets, continued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65C797E5-18CE-4A0F-9B8A-14F39D2D87B6}"/>
              </a:ext>
            </a:extLst>
          </p:cNvPr>
          <p:cNvSpPr/>
          <p:nvPr/>
        </p:nvSpPr>
        <p:spPr>
          <a:xfrm>
            <a:off x="612843" y="950521"/>
            <a:ext cx="11128442" cy="3416320"/>
          </a:xfrm>
          <a:prstGeom prst="rect">
            <a:avLst/>
          </a:prstGeom>
        </p:spPr>
        <p:txBody>
          <a:bodyPr wrap="square">
            <a:spAutoFit/>
          </a:bodyPr>
          <a:lstStyle/>
          <a:p>
            <a:pPr marL="28575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Cost amortization</a:t>
            </a:r>
            <a:r>
              <a:rPr lang="en-US" dirty="0">
                <a:latin typeface="Times" panose="02020603050405020304" pitchFamily="18" charset="0"/>
                <a:ea typeface="MS Mincho" panose="02020609040205080304" pitchFamily="49" charset="-128"/>
                <a:cs typeface="Times New Roman" panose="02020603050405020304" pitchFamily="18" charset="0"/>
              </a:rPr>
              <a:t>: Intangible assets cost money.  Similar to depreciation, the cost of these assets must recorded as an expense each period over the estimated period of benefits.</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This process for intangible assets is called </a:t>
            </a:r>
            <a:r>
              <a:rPr lang="en-US"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amortization</a:t>
            </a:r>
            <a:r>
              <a:rPr lang="en-US" dirty="0">
                <a:latin typeface="Times" panose="02020603050405020304" pitchFamily="18" charset="0"/>
                <a:ea typeface="MS Mincho" panose="02020609040205080304" pitchFamily="49" charset="-128"/>
                <a:cs typeface="Times New Roman" panose="02020603050405020304" pitchFamily="18" charset="0"/>
              </a:rPr>
              <a:t>.</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Rule</a:t>
            </a:r>
            <a:r>
              <a:rPr lang="en-US" dirty="0">
                <a:latin typeface="Times" panose="02020603050405020304" pitchFamily="18" charset="0"/>
                <a:ea typeface="MS Mincho" panose="02020609040205080304" pitchFamily="49" charset="-128"/>
                <a:cs typeface="Times New Roman" panose="02020603050405020304" pitchFamily="18" charset="0"/>
              </a:rPr>
              <a:t>: Using a straight-line method, record an expense each period over the </a:t>
            </a:r>
            <a:r>
              <a:rPr lang="en-US" b="1" dirty="0">
                <a:latin typeface="Times" panose="02020603050405020304" pitchFamily="18" charset="0"/>
                <a:ea typeface="MS Mincho" panose="02020609040205080304" pitchFamily="49" charset="-128"/>
                <a:cs typeface="Times New Roman" panose="02020603050405020304" pitchFamily="18" charset="0"/>
              </a:rPr>
              <a:t>shorter of</a:t>
            </a:r>
            <a:r>
              <a:rPr lang="en-US" dirty="0">
                <a:latin typeface="Times" panose="02020603050405020304" pitchFamily="18" charset="0"/>
                <a:ea typeface="MS Mincho" panose="02020609040205080304" pitchFamily="49" charset="-128"/>
                <a:cs typeface="Times New Roman" panose="02020603050405020304" pitchFamily="18" charset="0"/>
              </a:rPr>
              <a:t> the asset’s legal life or estimated useful life.  Intangible assets with indefinite lives  are regularly tested for impairment.</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2575" marR="0" indent="-168275">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Example</a:t>
            </a:r>
            <a:r>
              <a:rPr lang="en-US" dirty="0">
                <a:latin typeface="Times" panose="02020603050405020304" pitchFamily="18" charset="0"/>
                <a:ea typeface="MS Mincho" panose="02020609040205080304" pitchFamily="49" charset="-128"/>
                <a:cs typeface="Times New Roman" panose="02020603050405020304" pitchFamily="18" charset="0"/>
              </a:rPr>
              <a:t>:  A patent is purchased for $500,000.  It has a legal life of 20 years is estimated to be useful for only 10   years.  Amortization is $500,000 / 10 = $50,000 per year.</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286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2860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Journal entry</a:t>
            </a:r>
            <a:r>
              <a:rPr lang="en-US" dirty="0">
                <a:latin typeface="Times" panose="02020603050405020304" pitchFamily="18" charset="0"/>
                <a:ea typeface="MS Mincho" panose="02020609040205080304" pitchFamily="49" charset="-128"/>
                <a:cs typeface="Times New Roman" panose="02020603050405020304" pitchFamily="18" charset="0"/>
              </a:rPr>
              <a:t>:</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5" name="Table 4">
            <a:extLst>
              <a:ext uri="{FF2B5EF4-FFF2-40B4-BE49-F238E27FC236}">
                <a16:creationId xmlns:a16="http://schemas.microsoft.com/office/drawing/2014/main" id="{1FDE162B-FBCD-4C29-8408-F602BB9E741D}"/>
              </a:ext>
            </a:extLst>
          </p:cNvPr>
          <p:cNvGraphicFramePr>
            <a:graphicFrameLocks noGrp="1"/>
          </p:cNvGraphicFramePr>
          <p:nvPr>
            <p:extLst>
              <p:ext uri="{D42A27DB-BD31-4B8C-83A1-F6EECF244321}">
                <p14:modId xmlns:p14="http://schemas.microsoft.com/office/powerpoint/2010/main" val="3617465212"/>
              </p:ext>
            </p:extLst>
          </p:nvPr>
        </p:nvGraphicFramePr>
        <p:xfrm>
          <a:off x="3857665" y="4928017"/>
          <a:ext cx="4846320" cy="433578"/>
        </p:xfrm>
        <a:graphic>
          <a:graphicData uri="http://schemas.openxmlformats.org/drawingml/2006/table">
            <a:tbl>
              <a:tblPr firstRow="1" firstCol="1" bandRow="1">
                <a:tableStyleId>{5940675A-B579-460E-94D1-54222C63F5DA}</a:tableStyleId>
              </a:tblPr>
              <a:tblGrid>
                <a:gridCol w="400050">
                  <a:extLst>
                    <a:ext uri="{9D8B030D-6E8A-4147-A177-3AD203B41FA5}">
                      <a16:colId xmlns:a16="http://schemas.microsoft.com/office/drawing/2014/main" val="2535783677"/>
                    </a:ext>
                  </a:extLst>
                </a:gridCol>
                <a:gridCol w="3114040">
                  <a:extLst>
                    <a:ext uri="{9D8B030D-6E8A-4147-A177-3AD203B41FA5}">
                      <a16:colId xmlns:a16="http://schemas.microsoft.com/office/drawing/2014/main" val="2601718687"/>
                    </a:ext>
                  </a:extLst>
                </a:gridCol>
                <a:gridCol w="666115">
                  <a:extLst>
                    <a:ext uri="{9D8B030D-6E8A-4147-A177-3AD203B41FA5}">
                      <a16:colId xmlns:a16="http://schemas.microsoft.com/office/drawing/2014/main" val="3111182485"/>
                    </a:ext>
                  </a:extLst>
                </a:gridCol>
                <a:gridCol w="666115">
                  <a:extLst>
                    <a:ext uri="{9D8B030D-6E8A-4147-A177-3AD203B41FA5}">
                      <a16:colId xmlns:a16="http://schemas.microsoft.com/office/drawing/2014/main" val="1114481059"/>
                    </a:ext>
                  </a:extLst>
                </a:gridCol>
              </a:tblGrid>
              <a:tr h="0">
                <a:tc>
                  <a:txBody>
                    <a:bodyPr/>
                    <a:lstStyle/>
                    <a:p>
                      <a:pPr marL="0" marR="0" algn="ctr">
                        <a:lnSpc>
                          <a:spcPct val="107000"/>
                        </a:lnSpc>
                        <a:spcBef>
                          <a:spcPts val="0"/>
                        </a:spcBef>
                        <a:spcAft>
                          <a:spcPts val="0"/>
                        </a:spcAft>
                      </a:pPr>
                      <a:r>
                        <a:rPr lang="en-US" sz="1400">
                          <a:effectLst/>
                        </a:rPr>
                        <a:t>xx</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nSpc>
                          <a:spcPct val="107000"/>
                        </a:lnSpc>
                        <a:spcBef>
                          <a:spcPts val="0"/>
                        </a:spcBef>
                        <a:spcAft>
                          <a:spcPts val="0"/>
                        </a:spcAft>
                      </a:pPr>
                      <a:r>
                        <a:rPr lang="en-US" sz="1400" dirty="0">
                          <a:effectLst/>
                        </a:rPr>
                        <a:t>Amortization Expense</a:t>
                      </a:r>
                      <a:endParaRPr lang="en-US" sz="11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ctr">
                        <a:lnSpc>
                          <a:spcPct val="107000"/>
                        </a:lnSpc>
                        <a:spcBef>
                          <a:spcPts val="0"/>
                        </a:spcBef>
                        <a:spcAft>
                          <a:spcPts val="0"/>
                        </a:spcAft>
                      </a:pPr>
                      <a:r>
                        <a:rPr lang="en-US" sz="1400">
                          <a:effectLst/>
                        </a:rPr>
                        <a:t>50,000</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ctr">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extLst>
                  <a:ext uri="{0D108BD9-81ED-4DB2-BD59-A6C34878D82A}">
                    <a16:rowId xmlns:a16="http://schemas.microsoft.com/office/drawing/2014/main" val="2065424651"/>
                  </a:ext>
                </a:extLst>
              </a:tr>
              <a:tr h="0">
                <a:tc>
                  <a:txBody>
                    <a:bodyPr/>
                    <a:lstStyle/>
                    <a:p>
                      <a:pPr marL="0" marR="0" algn="ctr">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nSpc>
                          <a:spcPct val="107000"/>
                        </a:lnSpc>
                        <a:spcBef>
                          <a:spcPts val="0"/>
                        </a:spcBef>
                        <a:spcAft>
                          <a:spcPts val="0"/>
                        </a:spcAft>
                      </a:pPr>
                      <a:r>
                        <a:rPr lang="en-US" sz="1400">
                          <a:effectLst/>
                        </a:rPr>
                        <a:t>     Patent</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ctr">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ctr">
                        <a:lnSpc>
                          <a:spcPct val="107000"/>
                        </a:lnSpc>
                        <a:spcBef>
                          <a:spcPts val="0"/>
                        </a:spcBef>
                        <a:spcAft>
                          <a:spcPts val="0"/>
                        </a:spcAft>
                      </a:pPr>
                      <a:r>
                        <a:rPr lang="en-US" sz="1400" dirty="0">
                          <a:effectLst/>
                        </a:rPr>
                        <a:t>50,000</a:t>
                      </a:r>
                      <a:endParaRPr lang="en-US" sz="11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extLst>
                  <a:ext uri="{0D108BD9-81ED-4DB2-BD59-A6C34878D82A}">
                    <a16:rowId xmlns:a16="http://schemas.microsoft.com/office/drawing/2014/main" val="1569459476"/>
                  </a:ext>
                </a:extLst>
              </a:tr>
            </a:tbl>
          </a:graphicData>
        </a:graphic>
      </p:graphicFrame>
    </p:spTree>
    <p:extLst>
      <p:ext uri="{BB962C8B-B14F-4D97-AF65-F5344CB8AC3E}">
        <p14:creationId xmlns:p14="http://schemas.microsoft.com/office/powerpoint/2010/main" val="13255269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64B307B9-3D78-4FEE-B187-E638D2E26EAE}"/>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3A4955B7-7B6F-4B38-9A38-114DFBC277CE}"/>
              </a:ext>
            </a:extLst>
          </p:cNvPr>
          <p:cNvSpPr/>
          <p:nvPr/>
        </p:nvSpPr>
        <p:spPr>
          <a:xfrm>
            <a:off x="4310382" y="209304"/>
            <a:ext cx="3571235" cy="523220"/>
          </a:xfrm>
          <a:prstGeom prst="rect">
            <a:avLst/>
          </a:prstGeom>
        </p:spPr>
        <p:txBody>
          <a:bodyPr wrap="none">
            <a:spAutoFit/>
          </a:bodyPr>
          <a:lstStyle/>
          <a:p>
            <a:pPr marL="228600" marR="0" indent="-114300" algn="ctr">
              <a:spcBef>
                <a:spcPts val="0"/>
              </a:spcBef>
              <a:spcAft>
                <a:spcPts val="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Fixed Asset Disposals</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C236B71E-472E-48B3-BA80-D71C2739B5FD}"/>
              </a:ext>
            </a:extLst>
          </p:cNvPr>
          <p:cNvSpPr/>
          <p:nvPr/>
        </p:nvSpPr>
        <p:spPr>
          <a:xfrm>
            <a:off x="739301" y="1084398"/>
            <a:ext cx="11225719" cy="3416320"/>
          </a:xfrm>
          <a:prstGeom prst="rect">
            <a:avLst/>
          </a:prstGeom>
        </p:spPr>
        <p:txBody>
          <a:bodyPr wrap="square">
            <a:spAutoFit/>
          </a:bodyPr>
          <a:lstStyle/>
          <a:p>
            <a:pPr marL="339725"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Three methods of disposal</a:t>
            </a:r>
            <a:r>
              <a:rPr lang="en-US" dirty="0">
                <a:latin typeface="Times" panose="02020603050405020304" pitchFamily="18" charset="0"/>
                <a:ea typeface="MS Mincho" panose="02020609040205080304" pitchFamily="49" charset="-128"/>
                <a:cs typeface="Times New Roman" panose="02020603050405020304" pitchFamily="18" charset="0"/>
              </a:rPr>
              <a:t>:</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286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515938" marR="0" indent="-28575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1) Scrap (discard) the asset</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515938" marR="0" indent="-28575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2) Sell the asset</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515938" marR="0" indent="-28575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3) Exchange the asset for another asset (Discussed in text appendix)</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400050" marR="0" indent="-28575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515938" marR="0" indent="-28575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r>
              <a:rPr lang="en-US" b="1" dirty="0">
                <a:latin typeface="Times" panose="02020603050405020304" pitchFamily="18" charset="0"/>
                <a:ea typeface="MS Mincho" panose="02020609040205080304" pitchFamily="49" charset="-128"/>
                <a:cs typeface="Times New Roman" panose="02020603050405020304" pitchFamily="18" charset="0"/>
              </a:rPr>
              <a:t>Scrapping a fixed asset</a:t>
            </a:r>
            <a:r>
              <a:rPr lang="en-US" dirty="0">
                <a:latin typeface="Times" panose="02020603050405020304" pitchFamily="18" charset="0"/>
                <a:ea typeface="MS Mincho" panose="02020609040205080304" pitchFamily="49" charset="-128"/>
                <a:cs typeface="Times New Roman" panose="02020603050405020304" pitchFamily="18" charset="0"/>
              </a:rPr>
              <a:t>: Debit accumulated depreciation and credit the asset.</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400050" marR="0" indent="-28575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400050" marR="0" indent="-28575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  </a:t>
            </a:r>
            <a:r>
              <a:rPr lang="en-US" b="1" dirty="0">
                <a:latin typeface="Times" panose="02020603050405020304" pitchFamily="18" charset="0"/>
                <a:ea typeface="MS Mincho" panose="02020609040205080304" pitchFamily="49" charset="-128"/>
                <a:cs typeface="Times New Roman" panose="02020603050405020304" pitchFamily="18" charset="0"/>
              </a:rPr>
              <a:t>Example:  </a:t>
            </a:r>
            <a:r>
              <a:rPr lang="en-US" dirty="0">
                <a:latin typeface="Times" panose="02020603050405020304" pitchFamily="18" charset="0"/>
                <a:ea typeface="MS Mincho" panose="02020609040205080304" pitchFamily="49" charset="-128"/>
                <a:cs typeface="Times New Roman" panose="02020603050405020304" pitchFamily="18" charset="0"/>
              </a:rPr>
              <a:t>Our Company scrapped equipment that was no longer functional.  The asset cost $20,000 and had recorded accumulated depreciation of $17,000.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400050" marR="0" indent="-28575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r>
              <a:rPr lang="en-US" b="1" dirty="0">
                <a:latin typeface="Times" panose="02020603050405020304" pitchFamily="18" charset="0"/>
                <a:ea typeface="MS Mincho" panose="02020609040205080304" pitchFamily="49" charset="-128"/>
                <a:cs typeface="Times New Roman" panose="02020603050405020304" pitchFamily="18" charset="0"/>
              </a:rPr>
              <a:t>Journal entry</a:t>
            </a: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5" name="Table 4">
            <a:extLst>
              <a:ext uri="{FF2B5EF4-FFF2-40B4-BE49-F238E27FC236}">
                <a16:creationId xmlns:a16="http://schemas.microsoft.com/office/drawing/2014/main" id="{46CA570A-62D0-4D68-8326-7A7E370D7AFE}"/>
              </a:ext>
            </a:extLst>
          </p:cNvPr>
          <p:cNvGraphicFramePr>
            <a:graphicFrameLocks noGrp="1"/>
          </p:cNvGraphicFramePr>
          <p:nvPr>
            <p:extLst>
              <p:ext uri="{D42A27DB-BD31-4B8C-83A1-F6EECF244321}">
                <p14:modId xmlns:p14="http://schemas.microsoft.com/office/powerpoint/2010/main" val="3933936164"/>
              </p:ext>
            </p:extLst>
          </p:nvPr>
        </p:nvGraphicFramePr>
        <p:xfrm>
          <a:off x="3760389" y="5034350"/>
          <a:ext cx="4846320" cy="650367"/>
        </p:xfrm>
        <a:graphic>
          <a:graphicData uri="http://schemas.openxmlformats.org/drawingml/2006/table">
            <a:tbl>
              <a:tblPr firstRow="1" firstCol="1" bandRow="1">
                <a:tableStyleId>{5940675A-B579-460E-94D1-54222C63F5DA}</a:tableStyleId>
              </a:tblPr>
              <a:tblGrid>
                <a:gridCol w="400050">
                  <a:extLst>
                    <a:ext uri="{9D8B030D-6E8A-4147-A177-3AD203B41FA5}">
                      <a16:colId xmlns:a16="http://schemas.microsoft.com/office/drawing/2014/main" val="1576023460"/>
                    </a:ext>
                  </a:extLst>
                </a:gridCol>
                <a:gridCol w="3114040">
                  <a:extLst>
                    <a:ext uri="{9D8B030D-6E8A-4147-A177-3AD203B41FA5}">
                      <a16:colId xmlns:a16="http://schemas.microsoft.com/office/drawing/2014/main" val="254811184"/>
                    </a:ext>
                  </a:extLst>
                </a:gridCol>
                <a:gridCol w="666115">
                  <a:extLst>
                    <a:ext uri="{9D8B030D-6E8A-4147-A177-3AD203B41FA5}">
                      <a16:colId xmlns:a16="http://schemas.microsoft.com/office/drawing/2014/main" val="2919527581"/>
                    </a:ext>
                  </a:extLst>
                </a:gridCol>
                <a:gridCol w="666115">
                  <a:extLst>
                    <a:ext uri="{9D8B030D-6E8A-4147-A177-3AD203B41FA5}">
                      <a16:colId xmlns:a16="http://schemas.microsoft.com/office/drawing/2014/main" val="2028096670"/>
                    </a:ext>
                  </a:extLst>
                </a:gridCol>
              </a:tblGrid>
              <a:tr h="0">
                <a:tc>
                  <a:txBody>
                    <a:bodyPr/>
                    <a:lstStyle/>
                    <a:p>
                      <a:pPr marL="0" marR="0" algn="ctr">
                        <a:lnSpc>
                          <a:spcPct val="107000"/>
                        </a:lnSpc>
                        <a:spcBef>
                          <a:spcPts val="0"/>
                        </a:spcBef>
                        <a:spcAft>
                          <a:spcPts val="0"/>
                        </a:spcAft>
                      </a:pPr>
                      <a:r>
                        <a:rPr lang="en-US" sz="1400">
                          <a:effectLst/>
                        </a:rPr>
                        <a:t>xx</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nSpc>
                          <a:spcPct val="107000"/>
                        </a:lnSpc>
                        <a:spcBef>
                          <a:spcPts val="0"/>
                        </a:spcBef>
                        <a:spcAft>
                          <a:spcPts val="0"/>
                        </a:spcAft>
                      </a:pPr>
                      <a:r>
                        <a:rPr lang="en-US" sz="1400">
                          <a:effectLst/>
                        </a:rPr>
                        <a:t>Accumulated Depreciation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r">
                        <a:lnSpc>
                          <a:spcPct val="107000"/>
                        </a:lnSpc>
                        <a:spcBef>
                          <a:spcPts val="0"/>
                        </a:spcBef>
                        <a:spcAft>
                          <a:spcPts val="0"/>
                        </a:spcAft>
                      </a:pPr>
                      <a:r>
                        <a:rPr lang="en-US" sz="1400">
                          <a:effectLst/>
                        </a:rPr>
                        <a:t>17,000</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r">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extLst>
                  <a:ext uri="{0D108BD9-81ED-4DB2-BD59-A6C34878D82A}">
                    <a16:rowId xmlns:a16="http://schemas.microsoft.com/office/drawing/2014/main" val="3836621376"/>
                  </a:ext>
                </a:extLst>
              </a:tr>
              <a:tr h="0">
                <a:tc>
                  <a:txBody>
                    <a:bodyPr/>
                    <a:lstStyle/>
                    <a:p>
                      <a:pPr marL="0" marR="0" algn="ctr">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nSpc>
                          <a:spcPct val="107000"/>
                        </a:lnSpc>
                        <a:spcBef>
                          <a:spcPts val="0"/>
                        </a:spcBef>
                        <a:spcAft>
                          <a:spcPts val="0"/>
                        </a:spcAft>
                      </a:pPr>
                      <a:r>
                        <a:rPr lang="en-US" sz="1400">
                          <a:effectLst/>
                        </a:rPr>
                        <a:t>Loss on Disposal</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r">
                        <a:lnSpc>
                          <a:spcPct val="107000"/>
                        </a:lnSpc>
                        <a:spcBef>
                          <a:spcPts val="0"/>
                        </a:spcBef>
                        <a:spcAft>
                          <a:spcPts val="0"/>
                        </a:spcAft>
                      </a:pPr>
                      <a:r>
                        <a:rPr lang="en-US" sz="1400">
                          <a:effectLst/>
                        </a:rPr>
                        <a:t>3,000</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r">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extLst>
                  <a:ext uri="{0D108BD9-81ED-4DB2-BD59-A6C34878D82A}">
                    <a16:rowId xmlns:a16="http://schemas.microsoft.com/office/drawing/2014/main" val="152263906"/>
                  </a:ext>
                </a:extLst>
              </a:tr>
              <a:tr h="0">
                <a:tc>
                  <a:txBody>
                    <a:bodyPr/>
                    <a:lstStyle/>
                    <a:p>
                      <a:pPr marL="0" marR="0" algn="ctr">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nSpc>
                          <a:spcPct val="107000"/>
                        </a:lnSpc>
                        <a:spcBef>
                          <a:spcPts val="0"/>
                        </a:spcBef>
                        <a:spcAft>
                          <a:spcPts val="0"/>
                        </a:spcAft>
                      </a:pPr>
                      <a:r>
                        <a:rPr lang="en-US" sz="1400">
                          <a:effectLst/>
                        </a:rPr>
                        <a:t>     Equipment</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r">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r">
                        <a:lnSpc>
                          <a:spcPct val="107000"/>
                        </a:lnSpc>
                        <a:spcBef>
                          <a:spcPts val="0"/>
                        </a:spcBef>
                        <a:spcAft>
                          <a:spcPts val="0"/>
                        </a:spcAft>
                      </a:pPr>
                      <a:r>
                        <a:rPr lang="en-US" sz="1400" dirty="0">
                          <a:effectLst/>
                        </a:rPr>
                        <a:t>20,000</a:t>
                      </a:r>
                      <a:endParaRPr lang="en-US" sz="11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extLst>
                  <a:ext uri="{0D108BD9-81ED-4DB2-BD59-A6C34878D82A}">
                    <a16:rowId xmlns:a16="http://schemas.microsoft.com/office/drawing/2014/main" val="1429790591"/>
                  </a:ext>
                </a:extLst>
              </a:tr>
            </a:tbl>
          </a:graphicData>
        </a:graphic>
      </p:graphicFrame>
    </p:spTree>
    <p:extLst>
      <p:ext uri="{BB962C8B-B14F-4D97-AF65-F5344CB8AC3E}">
        <p14:creationId xmlns:p14="http://schemas.microsoft.com/office/powerpoint/2010/main" val="33727960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35F38803-B561-4F15-B9F6-C8DA0D02A39A}"/>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4DEE3805-F946-4EA6-BA3D-4667535485EF}"/>
              </a:ext>
            </a:extLst>
          </p:cNvPr>
          <p:cNvSpPr/>
          <p:nvPr/>
        </p:nvSpPr>
        <p:spPr>
          <a:xfrm>
            <a:off x="3250343" y="0"/>
            <a:ext cx="5268815" cy="523220"/>
          </a:xfrm>
          <a:prstGeom prst="rect">
            <a:avLst/>
          </a:prstGeom>
        </p:spPr>
        <p:txBody>
          <a:bodyPr wrap="none">
            <a:spAutoFit/>
          </a:bodyPr>
          <a:lstStyle/>
          <a:p>
            <a:pPr marL="228600" marR="0" indent="-114300" algn="ctr">
              <a:spcBef>
                <a:spcPts val="0"/>
              </a:spcBef>
              <a:spcAft>
                <a:spcPts val="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Fixed Asset Disposals, continued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1E49E4A9-C053-44CE-871A-66F2047D96C6}"/>
              </a:ext>
            </a:extLst>
          </p:cNvPr>
          <p:cNvSpPr/>
          <p:nvPr/>
        </p:nvSpPr>
        <p:spPr>
          <a:xfrm>
            <a:off x="429638" y="815818"/>
            <a:ext cx="11507822" cy="2031325"/>
          </a:xfrm>
          <a:prstGeom prst="rect">
            <a:avLst/>
          </a:prstGeom>
        </p:spPr>
        <p:txBody>
          <a:bodyPr wrap="square">
            <a:spAutoFit/>
          </a:bodyPr>
          <a:lstStyle/>
          <a:p>
            <a:pPr marL="400050" marR="0" indent="-28575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r>
              <a:rPr lang="en-US" b="1" dirty="0">
                <a:latin typeface="Times" panose="02020603050405020304" pitchFamily="18" charset="0"/>
                <a:ea typeface="MS Mincho" panose="02020609040205080304" pitchFamily="49" charset="-128"/>
                <a:cs typeface="Times New Roman" panose="02020603050405020304" pitchFamily="18" charset="0"/>
              </a:rPr>
              <a:t>Selling a fixed asset</a:t>
            </a:r>
            <a:r>
              <a:rPr lang="en-US" dirty="0">
                <a:latin typeface="Times" panose="02020603050405020304" pitchFamily="18" charset="0"/>
                <a:ea typeface="MS Mincho" panose="02020609040205080304" pitchFamily="49" charset="-128"/>
                <a:cs typeface="Times New Roman" panose="02020603050405020304" pitchFamily="18" charset="0"/>
              </a:rPr>
              <a:t>: Debit accumulated depreciation, debit cash or other asset received, and credit the asset sold.  Gain or loss is the difference between book value and the asset received.</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400050" marR="0" indent="-28575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r>
              <a:rPr lang="en-US" b="1" dirty="0">
                <a:latin typeface="Times" panose="02020603050405020304" pitchFamily="18" charset="0"/>
                <a:ea typeface="MS Mincho" panose="02020609040205080304" pitchFamily="49" charset="-128"/>
                <a:cs typeface="Times New Roman" panose="02020603050405020304" pitchFamily="18" charset="0"/>
              </a:rPr>
              <a:t>Example #1 :  </a:t>
            </a:r>
            <a:r>
              <a:rPr lang="en-US" dirty="0">
                <a:latin typeface="Times" panose="02020603050405020304" pitchFamily="18" charset="0"/>
                <a:ea typeface="MS Mincho" panose="02020609040205080304" pitchFamily="49" charset="-128"/>
                <a:cs typeface="Times New Roman" panose="02020603050405020304" pitchFamily="18" charset="0"/>
              </a:rPr>
              <a:t>Our Company sold equipment for $2,000 cash.  The equipment cost $20,000 and had recorded accumulated depreciation of $17,000.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400050" marR="0" indent="-28575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r>
              <a:rPr lang="en-US" b="1" dirty="0">
                <a:latin typeface="Times" panose="02020603050405020304" pitchFamily="18" charset="0"/>
                <a:ea typeface="MS Mincho" panose="02020609040205080304" pitchFamily="49" charset="-128"/>
                <a:cs typeface="Times New Roman" panose="02020603050405020304" pitchFamily="18" charset="0"/>
              </a:rPr>
              <a:t>Journal entry</a:t>
            </a: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5" name="Table 4">
            <a:extLst>
              <a:ext uri="{FF2B5EF4-FFF2-40B4-BE49-F238E27FC236}">
                <a16:creationId xmlns:a16="http://schemas.microsoft.com/office/drawing/2014/main" id="{FB03AC98-827D-4CD5-9E68-9DE46A38B7E6}"/>
              </a:ext>
            </a:extLst>
          </p:cNvPr>
          <p:cNvGraphicFramePr>
            <a:graphicFrameLocks noGrp="1"/>
          </p:cNvGraphicFramePr>
          <p:nvPr>
            <p:extLst>
              <p:ext uri="{D42A27DB-BD31-4B8C-83A1-F6EECF244321}">
                <p14:modId xmlns:p14="http://schemas.microsoft.com/office/powerpoint/2010/main" val="2539310646"/>
              </p:ext>
            </p:extLst>
          </p:nvPr>
        </p:nvGraphicFramePr>
        <p:xfrm>
          <a:off x="3672839" y="2743200"/>
          <a:ext cx="4846320" cy="867156"/>
        </p:xfrm>
        <a:graphic>
          <a:graphicData uri="http://schemas.openxmlformats.org/drawingml/2006/table">
            <a:tbl>
              <a:tblPr firstRow="1" firstCol="1" bandRow="1">
                <a:tableStyleId>{5940675A-B579-460E-94D1-54222C63F5DA}</a:tableStyleId>
              </a:tblPr>
              <a:tblGrid>
                <a:gridCol w="400050">
                  <a:extLst>
                    <a:ext uri="{9D8B030D-6E8A-4147-A177-3AD203B41FA5}">
                      <a16:colId xmlns:a16="http://schemas.microsoft.com/office/drawing/2014/main" val="1954891003"/>
                    </a:ext>
                  </a:extLst>
                </a:gridCol>
                <a:gridCol w="3114040">
                  <a:extLst>
                    <a:ext uri="{9D8B030D-6E8A-4147-A177-3AD203B41FA5}">
                      <a16:colId xmlns:a16="http://schemas.microsoft.com/office/drawing/2014/main" val="2981465379"/>
                    </a:ext>
                  </a:extLst>
                </a:gridCol>
                <a:gridCol w="666115">
                  <a:extLst>
                    <a:ext uri="{9D8B030D-6E8A-4147-A177-3AD203B41FA5}">
                      <a16:colId xmlns:a16="http://schemas.microsoft.com/office/drawing/2014/main" val="132087166"/>
                    </a:ext>
                  </a:extLst>
                </a:gridCol>
                <a:gridCol w="666115">
                  <a:extLst>
                    <a:ext uri="{9D8B030D-6E8A-4147-A177-3AD203B41FA5}">
                      <a16:colId xmlns:a16="http://schemas.microsoft.com/office/drawing/2014/main" val="684985057"/>
                    </a:ext>
                  </a:extLst>
                </a:gridCol>
              </a:tblGrid>
              <a:tr h="0">
                <a:tc>
                  <a:txBody>
                    <a:bodyPr/>
                    <a:lstStyle/>
                    <a:p>
                      <a:pPr marL="0" marR="0" algn="ctr">
                        <a:lnSpc>
                          <a:spcPct val="107000"/>
                        </a:lnSpc>
                        <a:spcBef>
                          <a:spcPts val="0"/>
                        </a:spcBef>
                        <a:spcAft>
                          <a:spcPts val="0"/>
                        </a:spcAft>
                      </a:pPr>
                      <a:r>
                        <a:rPr lang="en-US" sz="1400">
                          <a:effectLst/>
                        </a:rPr>
                        <a:t>xx</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nSpc>
                          <a:spcPct val="107000"/>
                        </a:lnSpc>
                        <a:spcBef>
                          <a:spcPts val="0"/>
                        </a:spcBef>
                        <a:spcAft>
                          <a:spcPts val="0"/>
                        </a:spcAft>
                      </a:pPr>
                      <a:r>
                        <a:rPr lang="en-US" sz="1400" dirty="0">
                          <a:effectLst/>
                        </a:rPr>
                        <a:t>Cash</a:t>
                      </a:r>
                      <a:endParaRPr lang="en-US" sz="11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r">
                        <a:lnSpc>
                          <a:spcPct val="107000"/>
                        </a:lnSpc>
                        <a:spcBef>
                          <a:spcPts val="0"/>
                        </a:spcBef>
                        <a:spcAft>
                          <a:spcPts val="0"/>
                        </a:spcAft>
                      </a:pPr>
                      <a:r>
                        <a:rPr lang="en-US" sz="1400">
                          <a:effectLst/>
                        </a:rPr>
                        <a:t>2,000</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r">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extLst>
                  <a:ext uri="{0D108BD9-81ED-4DB2-BD59-A6C34878D82A}">
                    <a16:rowId xmlns:a16="http://schemas.microsoft.com/office/drawing/2014/main" val="1214229555"/>
                  </a:ext>
                </a:extLst>
              </a:tr>
              <a:tr h="0">
                <a:tc>
                  <a:txBody>
                    <a:bodyPr/>
                    <a:lstStyle/>
                    <a:p>
                      <a:pPr marL="0" marR="0" algn="ctr">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nSpc>
                          <a:spcPct val="107000"/>
                        </a:lnSpc>
                        <a:spcBef>
                          <a:spcPts val="0"/>
                        </a:spcBef>
                        <a:spcAft>
                          <a:spcPts val="0"/>
                        </a:spcAft>
                      </a:pPr>
                      <a:r>
                        <a:rPr lang="en-US" sz="1400">
                          <a:effectLst/>
                        </a:rPr>
                        <a:t>Loss on Sale</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r">
                        <a:lnSpc>
                          <a:spcPct val="107000"/>
                        </a:lnSpc>
                        <a:spcBef>
                          <a:spcPts val="0"/>
                        </a:spcBef>
                        <a:spcAft>
                          <a:spcPts val="0"/>
                        </a:spcAft>
                      </a:pPr>
                      <a:r>
                        <a:rPr lang="en-US" sz="1400">
                          <a:effectLst/>
                        </a:rPr>
                        <a:t>1,000</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r">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extLst>
                  <a:ext uri="{0D108BD9-81ED-4DB2-BD59-A6C34878D82A}">
                    <a16:rowId xmlns:a16="http://schemas.microsoft.com/office/drawing/2014/main" val="3015840751"/>
                  </a:ext>
                </a:extLst>
              </a:tr>
              <a:tr h="0">
                <a:tc>
                  <a:txBody>
                    <a:bodyPr/>
                    <a:lstStyle/>
                    <a:p>
                      <a:pPr marL="0" marR="0" algn="ctr">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nSpc>
                          <a:spcPct val="107000"/>
                        </a:lnSpc>
                        <a:spcBef>
                          <a:spcPts val="0"/>
                        </a:spcBef>
                        <a:spcAft>
                          <a:spcPts val="0"/>
                        </a:spcAft>
                      </a:pPr>
                      <a:r>
                        <a:rPr lang="en-US" sz="1400">
                          <a:effectLst/>
                        </a:rPr>
                        <a:t>Accumulated Depreciation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r">
                        <a:lnSpc>
                          <a:spcPct val="107000"/>
                        </a:lnSpc>
                        <a:spcBef>
                          <a:spcPts val="0"/>
                        </a:spcBef>
                        <a:spcAft>
                          <a:spcPts val="0"/>
                        </a:spcAft>
                      </a:pPr>
                      <a:r>
                        <a:rPr lang="en-US" sz="1400">
                          <a:effectLst/>
                        </a:rPr>
                        <a:t>17,000</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r">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extLst>
                  <a:ext uri="{0D108BD9-81ED-4DB2-BD59-A6C34878D82A}">
                    <a16:rowId xmlns:a16="http://schemas.microsoft.com/office/drawing/2014/main" val="1063781558"/>
                  </a:ext>
                </a:extLst>
              </a:tr>
              <a:tr h="0">
                <a:tc>
                  <a:txBody>
                    <a:bodyPr/>
                    <a:lstStyle/>
                    <a:p>
                      <a:pPr marL="0" marR="0" algn="ctr">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nSpc>
                          <a:spcPct val="107000"/>
                        </a:lnSpc>
                        <a:spcBef>
                          <a:spcPts val="0"/>
                        </a:spcBef>
                        <a:spcAft>
                          <a:spcPts val="0"/>
                        </a:spcAft>
                      </a:pPr>
                      <a:r>
                        <a:rPr lang="en-US" sz="1400">
                          <a:effectLst/>
                        </a:rPr>
                        <a:t>     Equipment</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r">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r">
                        <a:lnSpc>
                          <a:spcPct val="107000"/>
                        </a:lnSpc>
                        <a:spcBef>
                          <a:spcPts val="0"/>
                        </a:spcBef>
                        <a:spcAft>
                          <a:spcPts val="0"/>
                        </a:spcAft>
                      </a:pPr>
                      <a:r>
                        <a:rPr lang="en-US" sz="1400" dirty="0">
                          <a:effectLst/>
                        </a:rPr>
                        <a:t>20,000</a:t>
                      </a:r>
                      <a:endParaRPr lang="en-US" sz="11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extLst>
                  <a:ext uri="{0D108BD9-81ED-4DB2-BD59-A6C34878D82A}">
                    <a16:rowId xmlns:a16="http://schemas.microsoft.com/office/drawing/2014/main" val="816912134"/>
                  </a:ext>
                </a:extLst>
              </a:tr>
            </a:tbl>
          </a:graphicData>
        </a:graphic>
      </p:graphicFrame>
      <p:sp>
        <p:nvSpPr>
          <p:cNvPr id="6" name="Rectangle 5">
            <a:extLst>
              <a:ext uri="{FF2B5EF4-FFF2-40B4-BE49-F238E27FC236}">
                <a16:creationId xmlns:a16="http://schemas.microsoft.com/office/drawing/2014/main" id="{D439967B-E76A-454C-8534-F6EA034AA5FF}"/>
              </a:ext>
            </a:extLst>
          </p:cNvPr>
          <p:cNvSpPr/>
          <p:nvPr/>
        </p:nvSpPr>
        <p:spPr>
          <a:xfrm>
            <a:off x="429638" y="4010858"/>
            <a:ext cx="11430000" cy="1200329"/>
          </a:xfrm>
          <a:prstGeom prst="rect">
            <a:avLst/>
          </a:prstGeom>
        </p:spPr>
        <p:txBody>
          <a:bodyPr wrap="square">
            <a:spAutoFit/>
          </a:bodyPr>
          <a:lstStyle/>
          <a:p>
            <a:pPr marL="400050" marR="0" indent="-28575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r>
              <a:rPr lang="en-US" b="1" dirty="0">
                <a:latin typeface="Times" panose="02020603050405020304" pitchFamily="18" charset="0"/>
                <a:ea typeface="MS Mincho" panose="02020609040205080304" pitchFamily="49" charset="-128"/>
                <a:cs typeface="Times New Roman" panose="02020603050405020304" pitchFamily="18" charset="0"/>
              </a:rPr>
              <a:t>Example #2:  </a:t>
            </a:r>
            <a:r>
              <a:rPr lang="en-US" dirty="0">
                <a:latin typeface="Times" panose="02020603050405020304" pitchFamily="18" charset="0"/>
                <a:ea typeface="MS Mincho" panose="02020609040205080304" pitchFamily="49" charset="-128"/>
                <a:cs typeface="Times New Roman" panose="02020603050405020304" pitchFamily="18" charset="0"/>
              </a:rPr>
              <a:t>Our Company sold equipment for $5,000 cash.  The equipment cost $20,000 and had recorded accumulated depreciation of $17,000.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400050" marR="0" indent="-28575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r>
              <a:rPr lang="en-US" b="1" dirty="0">
                <a:latin typeface="Times" panose="02020603050405020304" pitchFamily="18" charset="0"/>
                <a:ea typeface="MS Mincho" panose="02020609040205080304" pitchFamily="49" charset="-128"/>
                <a:cs typeface="Times New Roman" panose="02020603050405020304" pitchFamily="18" charset="0"/>
              </a:rPr>
              <a:t>   Journal entry</a:t>
            </a: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7" name="Table 6">
            <a:extLst>
              <a:ext uri="{FF2B5EF4-FFF2-40B4-BE49-F238E27FC236}">
                <a16:creationId xmlns:a16="http://schemas.microsoft.com/office/drawing/2014/main" id="{D00CADE7-5DCD-40F5-AE13-1153C24000D1}"/>
              </a:ext>
            </a:extLst>
          </p:cNvPr>
          <p:cNvGraphicFramePr>
            <a:graphicFrameLocks noGrp="1"/>
          </p:cNvGraphicFramePr>
          <p:nvPr>
            <p:extLst>
              <p:ext uri="{D42A27DB-BD31-4B8C-83A1-F6EECF244321}">
                <p14:modId xmlns:p14="http://schemas.microsoft.com/office/powerpoint/2010/main" val="3595775425"/>
              </p:ext>
            </p:extLst>
          </p:nvPr>
        </p:nvGraphicFramePr>
        <p:xfrm>
          <a:off x="3672838" y="5122017"/>
          <a:ext cx="4846320" cy="867156"/>
        </p:xfrm>
        <a:graphic>
          <a:graphicData uri="http://schemas.openxmlformats.org/drawingml/2006/table">
            <a:tbl>
              <a:tblPr firstRow="1" firstCol="1" bandRow="1">
                <a:tableStyleId>{5940675A-B579-460E-94D1-54222C63F5DA}</a:tableStyleId>
              </a:tblPr>
              <a:tblGrid>
                <a:gridCol w="400050">
                  <a:extLst>
                    <a:ext uri="{9D8B030D-6E8A-4147-A177-3AD203B41FA5}">
                      <a16:colId xmlns:a16="http://schemas.microsoft.com/office/drawing/2014/main" val="126448389"/>
                    </a:ext>
                  </a:extLst>
                </a:gridCol>
                <a:gridCol w="3114040">
                  <a:extLst>
                    <a:ext uri="{9D8B030D-6E8A-4147-A177-3AD203B41FA5}">
                      <a16:colId xmlns:a16="http://schemas.microsoft.com/office/drawing/2014/main" val="3059434697"/>
                    </a:ext>
                  </a:extLst>
                </a:gridCol>
                <a:gridCol w="666115">
                  <a:extLst>
                    <a:ext uri="{9D8B030D-6E8A-4147-A177-3AD203B41FA5}">
                      <a16:colId xmlns:a16="http://schemas.microsoft.com/office/drawing/2014/main" val="3843073439"/>
                    </a:ext>
                  </a:extLst>
                </a:gridCol>
                <a:gridCol w="666115">
                  <a:extLst>
                    <a:ext uri="{9D8B030D-6E8A-4147-A177-3AD203B41FA5}">
                      <a16:colId xmlns:a16="http://schemas.microsoft.com/office/drawing/2014/main" val="872416289"/>
                    </a:ext>
                  </a:extLst>
                </a:gridCol>
              </a:tblGrid>
              <a:tr h="0">
                <a:tc>
                  <a:txBody>
                    <a:bodyPr/>
                    <a:lstStyle/>
                    <a:p>
                      <a:pPr marL="0" marR="0" algn="ctr">
                        <a:lnSpc>
                          <a:spcPct val="107000"/>
                        </a:lnSpc>
                        <a:spcBef>
                          <a:spcPts val="0"/>
                        </a:spcBef>
                        <a:spcAft>
                          <a:spcPts val="0"/>
                        </a:spcAft>
                      </a:pPr>
                      <a:r>
                        <a:rPr lang="en-US" sz="1400">
                          <a:effectLst/>
                        </a:rPr>
                        <a:t>xx</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nSpc>
                          <a:spcPct val="107000"/>
                        </a:lnSpc>
                        <a:spcBef>
                          <a:spcPts val="0"/>
                        </a:spcBef>
                        <a:spcAft>
                          <a:spcPts val="0"/>
                        </a:spcAft>
                      </a:pPr>
                      <a:r>
                        <a:rPr lang="en-US" sz="1400">
                          <a:effectLst/>
                        </a:rPr>
                        <a:t>Cash</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r">
                        <a:lnSpc>
                          <a:spcPct val="107000"/>
                        </a:lnSpc>
                        <a:spcBef>
                          <a:spcPts val="0"/>
                        </a:spcBef>
                        <a:spcAft>
                          <a:spcPts val="0"/>
                        </a:spcAft>
                      </a:pPr>
                      <a:r>
                        <a:rPr lang="en-US" sz="1400">
                          <a:effectLst/>
                        </a:rPr>
                        <a:t>5,000</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r">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extLst>
                  <a:ext uri="{0D108BD9-81ED-4DB2-BD59-A6C34878D82A}">
                    <a16:rowId xmlns:a16="http://schemas.microsoft.com/office/drawing/2014/main" val="565922848"/>
                  </a:ext>
                </a:extLst>
              </a:tr>
              <a:tr h="0">
                <a:tc>
                  <a:txBody>
                    <a:bodyPr/>
                    <a:lstStyle/>
                    <a:p>
                      <a:pPr marL="0" marR="0" algn="ctr">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nSpc>
                          <a:spcPct val="107000"/>
                        </a:lnSpc>
                        <a:spcBef>
                          <a:spcPts val="0"/>
                        </a:spcBef>
                        <a:spcAft>
                          <a:spcPts val="0"/>
                        </a:spcAft>
                      </a:pPr>
                      <a:r>
                        <a:rPr lang="en-US" sz="1400">
                          <a:effectLst/>
                        </a:rPr>
                        <a:t>Accumulated Depreciation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r">
                        <a:lnSpc>
                          <a:spcPct val="107000"/>
                        </a:lnSpc>
                        <a:spcBef>
                          <a:spcPts val="0"/>
                        </a:spcBef>
                        <a:spcAft>
                          <a:spcPts val="0"/>
                        </a:spcAft>
                      </a:pPr>
                      <a:r>
                        <a:rPr lang="en-US" sz="1400">
                          <a:effectLst/>
                        </a:rPr>
                        <a:t>17,000</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r">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extLst>
                  <a:ext uri="{0D108BD9-81ED-4DB2-BD59-A6C34878D82A}">
                    <a16:rowId xmlns:a16="http://schemas.microsoft.com/office/drawing/2014/main" val="294725167"/>
                  </a:ext>
                </a:extLst>
              </a:tr>
              <a:tr h="0">
                <a:tc>
                  <a:txBody>
                    <a:bodyPr/>
                    <a:lstStyle/>
                    <a:p>
                      <a:pPr marL="0" marR="0" algn="ctr">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nSpc>
                          <a:spcPct val="107000"/>
                        </a:lnSpc>
                        <a:spcBef>
                          <a:spcPts val="0"/>
                        </a:spcBef>
                        <a:spcAft>
                          <a:spcPts val="0"/>
                        </a:spcAft>
                      </a:pPr>
                      <a:r>
                        <a:rPr lang="en-US" sz="1400">
                          <a:effectLst/>
                        </a:rPr>
                        <a:t>     Gain on Sale</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r">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r">
                        <a:lnSpc>
                          <a:spcPct val="107000"/>
                        </a:lnSpc>
                        <a:spcBef>
                          <a:spcPts val="0"/>
                        </a:spcBef>
                        <a:spcAft>
                          <a:spcPts val="0"/>
                        </a:spcAft>
                      </a:pPr>
                      <a:r>
                        <a:rPr lang="en-US" sz="1400">
                          <a:effectLst/>
                        </a:rPr>
                        <a:t>2,000</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extLst>
                  <a:ext uri="{0D108BD9-81ED-4DB2-BD59-A6C34878D82A}">
                    <a16:rowId xmlns:a16="http://schemas.microsoft.com/office/drawing/2014/main" val="2059936281"/>
                  </a:ext>
                </a:extLst>
              </a:tr>
              <a:tr h="0">
                <a:tc>
                  <a:txBody>
                    <a:bodyPr/>
                    <a:lstStyle/>
                    <a:p>
                      <a:pPr marL="0" marR="0" algn="ctr">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nSpc>
                          <a:spcPct val="107000"/>
                        </a:lnSpc>
                        <a:spcBef>
                          <a:spcPts val="0"/>
                        </a:spcBef>
                        <a:spcAft>
                          <a:spcPts val="0"/>
                        </a:spcAft>
                      </a:pPr>
                      <a:r>
                        <a:rPr lang="en-US" sz="1400">
                          <a:effectLst/>
                        </a:rPr>
                        <a:t>     Equipment</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r">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r">
                        <a:lnSpc>
                          <a:spcPct val="107000"/>
                        </a:lnSpc>
                        <a:spcBef>
                          <a:spcPts val="0"/>
                        </a:spcBef>
                        <a:spcAft>
                          <a:spcPts val="0"/>
                        </a:spcAft>
                      </a:pPr>
                      <a:r>
                        <a:rPr lang="en-US" sz="1400" dirty="0">
                          <a:effectLst/>
                        </a:rPr>
                        <a:t>20,000</a:t>
                      </a:r>
                      <a:endParaRPr lang="en-US" sz="11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extLst>
                  <a:ext uri="{0D108BD9-81ED-4DB2-BD59-A6C34878D82A}">
                    <a16:rowId xmlns:a16="http://schemas.microsoft.com/office/drawing/2014/main" val="2768828665"/>
                  </a:ext>
                </a:extLst>
              </a:tr>
            </a:tbl>
          </a:graphicData>
        </a:graphic>
      </p:graphicFrame>
    </p:spTree>
    <p:extLst>
      <p:ext uri="{BB962C8B-B14F-4D97-AF65-F5344CB8AC3E}">
        <p14:creationId xmlns:p14="http://schemas.microsoft.com/office/powerpoint/2010/main" val="5053105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4BE89B9E-9B22-4728-AD9C-D3C2209C1EDF}"/>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89277834-2406-4D78-9D80-EEB01C708A9B}"/>
              </a:ext>
            </a:extLst>
          </p:cNvPr>
          <p:cNvSpPr/>
          <p:nvPr/>
        </p:nvSpPr>
        <p:spPr>
          <a:xfrm>
            <a:off x="4174929" y="228759"/>
            <a:ext cx="3842142"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Overview: Fixed Assets </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4AC3F083-391C-40E7-B0A7-DBEBD0B92A49}"/>
              </a:ext>
            </a:extLst>
          </p:cNvPr>
          <p:cNvSpPr/>
          <p:nvPr/>
        </p:nvSpPr>
        <p:spPr>
          <a:xfrm>
            <a:off x="2305455" y="1068731"/>
            <a:ext cx="8015591" cy="5232202"/>
          </a:xfrm>
          <a:prstGeom prst="rect">
            <a:avLst/>
          </a:prstGeom>
        </p:spPr>
        <p:txBody>
          <a:bodyPr wrap="square">
            <a:spAutoFit/>
          </a:bodyPr>
          <a:lstStyle/>
          <a:p>
            <a:r>
              <a:rPr lang="en-US" dirty="0">
                <a:latin typeface="Times" panose="02020603050405020304" pitchFamily="18" charset="0"/>
                <a:ea typeface="MS Mincho" panose="02020609040205080304" pitchFamily="49" charset="-128"/>
                <a:cs typeface="Times New Roman" panose="02020603050405020304" pitchFamily="18" charset="0"/>
              </a:rPr>
              <a:t>• </a:t>
            </a:r>
            <a:r>
              <a:rPr lang="en-US" b="1" dirty="0">
                <a:latin typeface="Times" panose="02020603050405020304" pitchFamily="18" charset="0"/>
                <a:ea typeface="MS Mincho" panose="02020609040205080304" pitchFamily="49" charset="-128"/>
                <a:cs typeface="Times New Roman" panose="02020603050405020304" pitchFamily="18" charset="0"/>
              </a:rPr>
              <a:t>Definition</a:t>
            </a:r>
            <a:r>
              <a:rPr lang="en-US" dirty="0">
                <a:latin typeface="Times" panose="02020603050405020304" pitchFamily="18" charset="0"/>
                <a:ea typeface="MS Mincho" panose="02020609040205080304" pitchFamily="49" charset="-128"/>
                <a:cs typeface="Times New Roman" panose="02020603050405020304" pitchFamily="18" charset="0"/>
              </a:rPr>
              <a:t>: Fixed assets are long-term (longer than 1 year life) assets used for a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productive purpose (the adding-value process).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r>
              <a:rPr lang="en-US" b="1" dirty="0">
                <a:latin typeface="Times" panose="02020603050405020304" pitchFamily="18" charset="0"/>
                <a:ea typeface="MS Mincho" panose="02020609040205080304" pitchFamily="49" charset="-128"/>
                <a:cs typeface="Times New Roman" panose="02020603050405020304" pitchFamily="18" charset="0"/>
              </a:rPr>
              <a:t>Examples: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 </a:t>
            </a:r>
            <a:r>
              <a:rPr lang="en-US" dirty="0">
                <a:latin typeface="Times" panose="02020603050405020304" pitchFamily="18" charset="0"/>
                <a:ea typeface="MS Mincho" panose="02020609040205080304" pitchFamily="49" charset="-128"/>
                <a:cs typeface="Times New Roman" panose="02020603050405020304" pitchFamily="18" charset="0"/>
              </a:rPr>
              <a:t>Machinery    • Furniture   • Computer   • Building and Land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Non-Examples (not fixed assets):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 </a:t>
            </a:r>
            <a:r>
              <a:rPr lang="en-US" dirty="0">
                <a:latin typeface="Times" panose="02020603050405020304" pitchFamily="18" charset="0"/>
                <a:ea typeface="MS Mincho" panose="02020609040205080304" pitchFamily="49" charset="-128"/>
                <a:cs typeface="Times New Roman" panose="02020603050405020304" pitchFamily="18" charset="0"/>
              </a:rPr>
              <a:t>Supplies, because they are used up relatively quickly</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 Land held for investment rather than production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 Merchandise inventory because it is held primarily for sale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sz="1000" b="1" dirty="0">
                <a:effectLst/>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Main fixed asset issues: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a:t>
            </a:r>
            <a:r>
              <a:rPr lang="en-US" dirty="0">
                <a:latin typeface="Times" panose="02020603050405020304" pitchFamily="18" charset="0"/>
                <a:ea typeface="MS Mincho" panose="02020609040205080304" pitchFamily="49" charset="-128"/>
                <a:cs typeface="Times New Roman" panose="02020603050405020304" pitchFamily="18" charset="0"/>
              </a:rPr>
              <a:t>How to record acquisition expenditures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How to record operations expenditures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How to record loss of value and future benefits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How to record disposals of fixed assets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30478146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31787C1C-FC4B-46BF-9C91-B9C9579FA73B}"/>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9713273F-5405-408B-9F47-1926EF564043}"/>
              </a:ext>
            </a:extLst>
          </p:cNvPr>
          <p:cNvSpPr/>
          <p:nvPr/>
        </p:nvSpPr>
        <p:spPr>
          <a:xfrm>
            <a:off x="3394811" y="136525"/>
            <a:ext cx="5402377" cy="523220"/>
          </a:xfrm>
          <a:prstGeom prst="rect">
            <a:avLst/>
          </a:prstGeom>
        </p:spPr>
        <p:txBody>
          <a:bodyPr wrap="none">
            <a:spAutoFit/>
          </a:bodyPr>
          <a:lstStyle/>
          <a:p>
            <a:pPr marL="228600" marR="0" indent="-114300" algn="ctr">
              <a:spcBef>
                <a:spcPts val="0"/>
              </a:spcBef>
              <a:spcAft>
                <a:spcPts val="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Financial Statement Presentation</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C96B01ED-2B46-46CA-9761-7E0927DECF97}"/>
              </a:ext>
            </a:extLst>
          </p:cNvPr>
          <p:cNvSpPr/>
          <p:nvPr/>
        </p:nvSpPr>
        <p:spPr>
          <a:xfrm>
            <a:off x="175098" y="659745"/>
            <a:ext cx="11410545" cy="1200329"/>
          </a:xfrm>
          <a:prstGeom prst="rect">
            <a:avLst/>
          </a:prstGeom>
        </p:spPr>
        <p:txBody>
          <a:bodyPr wrap="square">
            <a:spAutoFit/>
          </a:bodyPr>
          <a:lstStyle/>
          <a:p>
            <a:pPr marL="2286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r>
              <a:rPr lang="en-US" b="1" dirty="0">
                <a:latin typeface="Times" panose="02020603050405020304" pitchFamily="18" charset="0"/>
                <a:ea typeface="MS Mincho" panose="02020609040205080304" pitchFamily="49" charset="-128"/>
                <a:cs typeface="Times New Roman" panose="02020603050405020304" pitchFamily="18" charset="0"/>
              </a:rPr>
              <a:t>Balance sheet</a:t>
            </a:r>
            <a:r>
              <a:rPr lang="en-US" dirty="0">
                <a:latin typeface="Times" panose="02020603050405020304" pitchFamily="18" charset="0"/>
                <a:ea typeface="MS Mincho" panose="02020609040205080304" pitchFamily="49" charset="-128"/>
                <a:cs typeface="Times New Roman" panose="02020603050405020304" pitchFamily="18" charset="0"/>
              </a:rPr>
              <a:t>: Fixed assets are long-term. They are presented in a separate section under long-term investments.  If there are no long-term investments, fixed assets are presented under current assets.  Intangible assets are generally presented under fixed assets.</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286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5" name="Table 4">
            <a:extLst>
              <a:ext uri="{FF2B5EF4-FFF2-40B4-BE49-F238E27FC236}">
                <a16:creationId xmlns:a16="http://schemas.microsoft.com/office/drawing/2014/main" id="{7255B3F2-2402-49CC-AA94-71EE48FC9AAC}"/>
              </a:ext>
            </a:extLst>
          </p:cNvPr>
          <p:cNvGraphicFramePr>
            <a:graphicFrameLocks noGrp="1"/>
          </p:cNvGraphicFramePr>
          <p:nvPr>
            <p:extLst>
              <p:ext uri="{D42A27DB-BD31-4B8C-83A1-F6EECF244321}">
                <p14:modId xmlns:p14="http://schemas.microsoft.com/office/powerpoint/2010/main" val="3363182573"/>
              </p:ext>
            </p:extLst>
          </p:nvPr>
        </p:nvGraphicFramePr>
        <p:xfrm>
          <a:off x="2739840" y="1960421"/>
          <a:ext cx="6170695" cy="4295581"/>
        </p:xfrm>
        <a:graphic>
          <a:graphicData uri="http://schemas.openxmlformats.org/drawingml/2006/table">
            <a:tbl>
              <a:tblPr firstRow="1" firstCol="1" bandRow="1">
                <a:tableStyleId>{2D5ABB26-0587-4C30-8999-92F81FD0307C}</a:tableStyleId>
              </a:tblPr>
              <a:tblGrid>
                <a:gridCol w="3348341">
                  <a:extLst>
                    <a:ext uri="{9D8B030D-6E8A-4147-A177-3AD203B41FA5}">
                      <a16:colId xmlns:a16="http://schemas.microsoft.com/office/drawing/2014/main" val="628002625"/>
                    </a:ext>
                  </a:extLst>
                </a:gridCol>
                <a:gridCol w="898022">
                  <a:extLst>
                    <a:ext uri="{9D8B030D-6E8A-4147-A177-3AD203B41FA5}">
                      <a16:colId xmlns:a16="http://schemas.microsoft.com/office/drawing/2014/main" val="1709158630"/>
                    </a:ext>
                  </a:extLst>
                </a:gridCol>
                <a:gridCol w="962166">
                  <a:extLst>
                    <a:ext uri="{9D8B030D-6E8A-4147-A177-3AD203B41FA5}">
                      <a16:colId xmlns:a16="http://schemas.microsoft.com/office/drawing/2014/main" val="319604498"/>
                    </a:ext>
                  </a:extLst>
                </a:gridCol>
                <a:gridCol w="962166">
                  <a:extLst>
                    <a:ext uri="{9D8B030D-6E8A-4147-A177-3AD203B41FA5}">
                      <a16:colId xmlns:a16="http://schemas.microsoft.com/office/drawing/2014/main" val="3198290111"/>
                    </a:ext>
                  </a:extLst>
                </a:gridCol>
              </a:tblGrid>
              <a:tr h="120870">
                <a:tc>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8851" marR="38851"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8851" marR="38851" marT="0" marB="0">
                    <a:lnT w="12700" cap="flat" cmpd="sng" algn="ctr">
                      <a:solidFill>
                        <a:schemeClr val="tx1"/>
                      </a:solidFill>
                      <a:prstDash val="solid"/>
                      <a:round/>
                      <a:headEnd type="none" w="med" len="med"/>
                      <a:tailEnd type="none" w="med" len="med"/>
                    </a:lnT>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8851" marR="38851" marT="0" marB="0">
                    <a:lnT w="12700" cap="flat" cmpd="sng" algn="ctr">
                      <a:solidFill>
                        <a:schemeClr val="tx1"/>
                      </a:solidFill>
                      <a:prstDash val="solid"/>
                      <a:round/>
                      <a:headEnd type="none" w="med" len="med"/>
                      <a:tailEnd type="none" w="med" len="med"/>
                    </a:lnT>
                  </a:tcPr>
                </a:tc>
                <a:tc>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8851" marR="38851"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286410311"/>
                  </a:ext>
                </a:extLst>
              </a:tr>
              <a:tr h="241741">
                <a:tc>
                  <a:txBody>
                    <a:bodyPr/>
                    <a:lstStyle/>
                    <a:p>
                      <a:pPr marL="0" marR="0" algn="l">
                        <a:spcBef>
                          <a:spcPts val="0"/>
                        </a:spcBef>
                        <a:spcAft>
                          <a:spcPts val="0"/>
                        </a:spcAft>
                      </a:pPr>
                      <a:r>
                        <a:rPr lang="en-US" sz="1400" dirty="0">
                          <a:effectLst/>
                        </a:rPr>
                        <a:t>   Total current assets...........................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38851" marR="38851" marT="0" marB="0">
                    <a:lnL w="12700" cap="flat" cmpd="sng" algn="ctr">
                      <a:solidFill>
                        <a:schemeClr val="tx1"/>
                      </a:solidFill>
                      <a:prstDash val="solid"/>
                      <a:round/>
                      <a:headEnd type="none" w="med" len="med"/>
                      <a:tailEnd type="none" w="med" len="med"/>
                    </a:ln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8851" marR="3885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8851" marR="38851" marT="0" marB="0"/>
                </a:tc>
                <a:tc>
                  <a:txBody>
                    <a:bodyPr/>
                    <a:lstStyle/>
                    <a:p>
                      <a:pPr marL="0" marR="0" algn="ctr">
                        <a:spcBef>
                          <a:spcPts val="0"/>
                        </a:spcBef>
                        <a:spcAft>
                          <a:spcPts val="0"/>
                        </a:spcAft>
                      </a:pPr>
                      <a:r>
                        <a:rPr lang="en-US" sz="1400" dirty="0">
                          <a:effectLst/>
                        </a:rPr>
                        <a:t>      $xxx</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38851" marR="38851"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418497156"/>
                  </a:ext>
                </a:extLst>
              </a:tr>
              <a:tr h="0">
                <a:tc>
                  <a:txBody>
                    <a:bodyPr/>
                    <a:lstStyle/>
                    <a:p>
                      <a:pPr marL="0" marR="0" algn="l">
                        <a:spcBef>
                          <a:spcPts val="0"/>
                        </a:spcBef>
                        <a:spcAft>
                          <a:spcPts val="0"/>
                        </a:spcAft>
                      </a:pPr>
                      <a:r>
                        <a:rPr lang="en-US" sz="1400" dirty="0">
                          <a:effectLst/>
                        </a:rPr>
                        <a:t>Long-term investments........................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38851" marR="38851" marT="0" marB="0">
                    <a:lnL w="12700" cap="flat" cmpd="sng" algn="ctr">
                      <a:solidFill>
                        <a:schemeClr val="tx1"/>
                      </a:solidFill>
                      <a:prstDash val="solid"/>
                      <a:round/>
                      <a:headEnd type="none" w="med" len="med"/>
                      <a:tailEnd type="none" w="med" len="med"/>
                    </a:ln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8851" marR="3885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8851" marR="38851" marT="0" marB="0"/>
                </a:tc>
                <a:tc>
                  <a:txBody>
                    <a:bodyPr/>
                    <a:lstStyle/>
                    <a:p>
                      <a:pPr marL="0" marR="0" algn="ctr">
                        <a:spcBef>
                          <a:spcPts val="0"/>
                        </a:spcBef>
                        <a:spcAft>
                          <a:spcPts val="0"/>
                        </a:spcAft>
                      </a:pPr>
                      <a:r>
                        <a:rPr lang="en-US" sz="1400" dirty="0">
                          <a:effectLst/>
                        </a:rPr>
                        <a:t>        xxx</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38851" marR="38851"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578916501"/>
                  </a:ext>
                </a:extLst>
              </a:tr>
              <a:tr h="0">
                <a:tc>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8851" marR="38851" marT="0" marB="0">
                    <a:lnL w="12700" cap="flat" cmpd="sng" algn="ctr">
                      <a:solidFill>
                        <a:schemeClr val="tx1"/>
                      </a:solidFill>
                      <a:prstDash val="solid"/>
                      <a:round/>
                      <a:headEnd type="none" w="med" len="med"/>
                      <a:tailEnd type="none" w="med" len="med"/>
                    </a:ln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8851" marR="3885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8851" marR="3885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8851" marR="38851"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955647999"/>
                  </a:ext>
                </a:extLst>
              </a:tr>
              <a:tr h="0">
                <a:tc>
                  <a:txBody>
                    <a:bodyPr/>
                    <a:lstStyle/>
                    <a:p>
                      <a:pPr marL="0" marR="0" algn="l">
                        <a:spcBef>
                          <a:spcPts val="0"/>
                        </a:spcBef>
                        <a:spcAft>
                          <a:spcPts val="0"/>
                        </a:spcAft>
                      </a:pPr>
                      <a:r>
                        <a:rPr lang="en-US" sz="1400">
                          <a:effectLst/>
                        </a:rPr>
                        <a:t>  Property, Plant, and Equipment</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8851" marR="38851" marT="0" marB="0">
                    <a:lnL w="12700" cap="flat" cmpd="sng" algn="ctr">
                      <a:solidFill>
                        <a:schemeClr val="tx1"/>
                      </a:solidFill>
                      <a:prstDash val="solid"/>
                      <a:round/>
                      <a:headEnd type="none" w="med" len="med"/>
                      <a:tailEnd type="none" w="med" len="med"/>
                    </a:ln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8851" marR="3885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8851" marR="3885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8851" marR="38851"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876852613"/>
                  </a:ext>
                </a:extLst>
              </a:tr>
              <a:tr h="0">
                <a:tc>
                  <a:txBody>
                    <a:bodyPr/>
                    <a:lstStyle/>
                    <a:p>
                      <a:pPr marL="0" marR="0" algn="l">
                        <a:spcBef>
                          <a:spcPts val="0"/>
                        </a:spcBef>
                        <a:spcAft>
                          <a:spcPts val="0"/>
                        </a:spcAft>
                      </a:pPr>
                      <a:r>
                        <a:rPr lang="en-US" sz="1400" dirty="0">
                          <a:effectLst/>
                        </a:rPr>
                        <a:t>    Land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38851" marR="38851" marT="0" marB="0">
                    <a:lnL w="12700" cap="flat" cmpd="sng" algn="ctr">
                      <a:solidFill>
                        <a:schemeClr val="tx1"/>
                      </a:solidFill>
                      <a:prstDash val="solid"/>
                      <a:round/>
                      <a:headEnd type="none" w="med" len="med"/>
                      <a:tailEnd type="none" w="med" len="med"/>
                    </a:lnL>
                  </a:tcPr>
                </a:tc>
                <a:tc>
                  <a:txBody>
                    <a:bodyPr/>
                    <a:lstStyle/>
                    <a:p>
                      <a:pPr marL="0" marR="0" algn="r">
                        <a:spcBef>
                          <a:spcPts val="0"/>
                        </a:spcBef>
                        <a:spcAft>
                          <a:spcPts val="0"/>
                        </a:spcAft>
                      </a:pPr>
                      <a:r>
                        <a:rPr lang="en-US" sz="1400">
                          <a:effectLst/>
                        </a:rPr>
                        <a:t>$745,000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8851" marR="3885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8851" marR="3885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8851" marR="38851"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933585637"/>
                  </a:ext>
                </a:extLst>
              </a:tr>
              <a:tr h="0">
                <a:tc>
                  <a:txBody>
                    <a:bodyPr/>
                    <a:lstStyle/>
                    <a:p>
                      <a:pPr marL="0" marR="0" algn="l">
                        <a:spcBef>
                          <a:spcPts val="0"/>
                        </a:spcBef>
                        <a:spcAft>
                          <a:spcPts val="0"/>
                        </a:spcAft>
                      </a:pPr>
                      <a:r>
                        <a:rPr lang="en-US" sz="1400">
                          <a:effectLst/>
                        </a:rPr>
                        <a:t>      Land improvements.......................</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8851" marR="38851" marT="0" marB="0">
                    <a:lnL w="12700" cap="flat" cmpd="sng" algn="ctr">
                      <a:solidFill>
                        <a:schemeClr val="tx1"/>
                      </a:solidFill>
                      <a:prstDash val="solid"/>
                      <a:round/>
                      <a:headEnd type="none" w="med" len="med"/>
                      <a:tailEnd type="none" w="med" len="med"/>
                    </a:lnL>
                  </a:tcPr>
                </a:tc>
                <a:tc>
                  <a:txBody>
                    <a:bodyPr/>
                    <a:lstStyle/>
                    <a:p>
                      <a:pPr marL="0" marR="0" algn="r">
                        <a:spcBef>
                          <a:spcPts val="0"/>
                        </a:spcBef>
                        <a:spcAft>
                          <a:spcPts val="0"/>
                        </a:spcAft>
                      </a:pPr>
                      <a:r>
                        <a:rPr lang="en-US" sz="1400">
                          <a:effectLst/>
                        </a:rPr>
                        <a:t>151,000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8851" marR="3885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8851" marR="38851" marT="0" marB="0"/>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38851" marR="38851"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53130043"/>
                  </a:ext>
                </a:extLst>
              </a:tr>
              <a:tr h="0">
                <a:tc>
                  <a:txBody>
                    <a:bodyPr/>
                    <a:lstStyle/>
                    <a:p>
                      <a:pPr marL="0" marR="0" algn="l">
                        <a:spcBef>
                          <a:spcPts val="0"/>
                        </a:spcBef>
                        <a:spcAft>
                          <a:spcPts val="0"/>
                        </a:spcAft>
                      </a:pPr>
                      <a:r>
                        <a:rPr lang="en-US" sz="1400" dirty="0">
                          <a:effectLst/>
                        </a:rPr>
                        <a:t>      Buildings.........................................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38851" marR="38851" marT="0" marB="0">
                    <a:lnL w="12700" cap="flat" cmpd="sng" algn="ctr">
                      <a:solidFill>
                        <a:schemeClr val="tx1"/>
                      </a:solidFill>
                      <a:prstDash val="solid"/>
                      <a:round/>
                      <a:headEnd type="none" w="med" len="med"/>
                      <a:tailEnd type="none" w="med" len="med"/>
                    </a:lnL>
                  </a:tcPr>
                </a:tc>
                <a:tc>
                  <a:txBody>
                    <a:bodyPr/>
                    <a:lstStyle/>
                    <a:p>
                      <a:pPr marL="0" marR="0" algn="r">
                        <a:spcBef>
                          <a:spcPts val="0"/>
                        </a:spcBef>
                        <a:spcAft>
                          <a:spcPts val="0"/>
                        </a:spcAft>
                      </a:pPr>
                      <a:r>
                        <a:rPr lang="en-US" sz="1400">
                          <a:effectLst/>
                        </a:rPr>
                        <a:t>600,000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8851" marR="3885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8851" marR="3885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8851" marR="38851"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425831593"/>
                  </a:ext>
                </a:extLst>
              </a:tr>
              <a:tr h="0">
                <a:tc>
                  <a:txBody>
                    <a:bodyPr/>
                    <a:lstStyle/>
                    <a:p>
                      <a:pPr marL="0" marR="0" algn="l">
                        <a:spcBef>
                          <a:spcPts val="0"/>
                        </a:spcBef>
                        <a:spcAft>
                          <a:spcPts val="0"/>
                        </a:spcAft>
                      </a:pPr>
                      <a:r>
                        <a:rPr lang="en-US" sz="1400" dirty="0">
                          <a:effectLst/>
                        </a:rPr>
                        <a:t>   Equipment.........................................</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38851" marR="38851" marT="0" marB="0">
                    <a:lnL w="12700" cap="flat" cmpd="sng" algn="ctr">
                      <a:solidFill>
                        <a:schemeClr val="tx1"/>
                      </a:solidFill>
                      <a:prstDash val="solid"/>
                      <a:round/>
                      <a:headEnd type="none" w="med" len="med"/>
                      <a:tailEnd type="none" w="med" len="med"/>
                    </a:lnL>
                  </a:tcPr>
                </a:tc>
                <a:tc>
                  <a:txBody>
                    <a:bodyPr/>
                    <a:lstStyle/>
                    <a:p>
                      <a:pPr marL="0" marR="0" algn="r">
                        <a:spcBef>
                          <a:spcPts val="0"/>
                        </a:spcBef>
                        <a:spcAft>
                          <a:spcPts val="0"/>
                        </a:spcAft>
                      </a:pPr>
                      <a:r>
                        <a:rPr lang="en-US" sz="1400">
                          <a:effectLst/>
                        </a:rPr>
                        <a:t>198,000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8851" marR="3885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8851" marR="3885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8851" marR="38851"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446358970"/>
                  </a:ext>
                </a:extLst>
              </a:tr>
              <a:tr h="0">
                <a:tc>
                  <a:txBody>
                    <a:bodyPr/>
                    <a:lstStyle/>
                    <a:p>
                      <a:pPr marL="0" marR="0" algn="l">
                        <a:spcBef>
                          <a:spcPts val="0"/>
                        </a:spcBef>
                        <a:spcAft>
                          <a:spcPts val="0"/>
                        </a:spcAft>
                      </a:pPr>
                      <a:r>
                        <a:rPr lang="en-US" sz="1400" dirty="0">
                          <a:effectLst/>
                        </a:rPr>
                        <a:t>   Less: accumulated depreciation….....</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38851" marR="38851" marT="0" marB="0">
                    <a:lnL w="12700" cap="flat" cmpd="sng" algn="ctr">
                      <a:solidFill>
                        <a:schemeClr val="tx1"/>
                      </a:solidFill>
                      <a:prstDash val="solid"/>
                      <a:round/>
                      <a:headEnd type="none" w="med" len="med"/>
                      <a:tailEnd type="none" w="med" len="med"/>
                    </a:lnL>
                  </a:tcPr>
                </a:tc>
                <a:tc>
                  <a:txBody>
                    <a:bodyPr/>
                    <a:lstStyle/>
                    <a:p>
                      <a:pPr marL="0" marR="0" algn="r">
                        <a:spcBef>
                          <a:spcPts val="0"/>
                        </a:spcBef>
                        <a:spcAft>
                          <a:spcPts val="0"/>
                        </a:spcAft>
                      </a:pPr>
                      <a:r>
                        <a:rPr lang="en-US" sz="1400">
                          <a:effectLst/>
                        </a:rPr>
                        <a:t>(490,000)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8851" marR="3885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8851" marR="38851" marT="0" marB="0"/>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38851" marR="38851"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195848877"/>
                  </a:ext>
                </a:extLst>
              </a:tr>
              <a:tr h="0">
                <a:tc>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8851" marR="38851" marT="0" marB="0">
                    <a:lnL w="12700" cap="flat" cmpd="sng" algn="ctr">
                      <a:solidFill>
                        <a:schemeClr val="tx1"/>
                      </a:solidFill>
                      <a:prstDash val="solid"/>
                      <a:round/>
                      <a:headEnd type="none" w="med" len="med"/>
                      <a:tailEnd type="none" w="med" len="med"/>
                    </a:ln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8851" marR="38851" marT="0" marB="0"/>
                </a:tc>
                <a:tc>
                  <a:txBody>
                    <a:bodyPr/>
                    <a:lstStyle/>
                    <a:p>
                      <a:pPr marL="0" marR="0" algn="r">
                        <a:spcBef>
                          <a:spcPts val="0"/>
                        </a:spcBef>
                        <a:spcAft>
                          <a:spcPts val="0"/>
                        </a:spcAft>
                      </a:pPr>
                      <a:r>
                        <a:rPr lang="en-US" sz="1400">
                          <a:effectLst/>
                        </a:rPr>
                        <a:t>$1,204,000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8851" marR="3885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8851" marR="38851"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950342422"/>
                  </a:ext>
                </a:extLst>
              </a:tr>
              <a:tr h="0">
                <a:tc>
                  <a:txBody>
                    <a:bodyPr/>
                    <a:lstStyle/>
                    <a:p>
                      <a:pPr marL="0" marR="0" algn="l">
                        <a:spcBef>
                          <a:spcPts val="0"/>
                        </a:spcBef>
                        <a:spcAft>
                          <a:spcPts val="0"/>
                        </a:spcAft>
                      </a:pPr>
                      <a:r>
                        <a:rPr lang="en-US" sz="1400" dirty="0">
                          <a:effectLst/>
                        </a:rPr>
                        <a:t>   Mineral lands.....................................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38851" marR="38851" marT="0" marB="0">
                    <a:lnL w="12700" cap="flat" cmpd="sng" algn="ctr">
                      <a:solidFill>
                        <a:schemeClr val="tx1"/>
                      </a:solidFill>
                      <a:prstDash val="solid"/>
                      <a:round/>
                      <a:headEnd type="none" w="med" len="med"/>
                      <a:tailEnd type="none" w="med" len="med"/>
                    </a:lnL>
                  </a:tcPr>
                </a:tc>
                <a:tc>
                  <a:txBody>
                    <a:bodyPr/>
                    <a:lstStyle/>
                    <a:p>
                      <a:pPr marL="0" marR="0" algn="r">
                        <a:spcBef>
                          <a:spcPts val="0"/>
                        </a:spcBef>
                        <a:spcAft>
                          <a:spcPts val="0"/>
                        </a:spcAft>
                      </a:pPr>
                      <a:r>
                        <a:rPr lang="en-US" sz="1400">
                          <a:effectLst/>
                        </a:rPr>
                        <a:t>3,000,000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8851" marR="3885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8851" marR="3885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8851" marR="38851"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273466481"/>
                  </a:ext>
                </a:extLst>
              </a:tr>
              <a:tr h="0">
                <a:tc>
                  <a:txBody>
                    <a:bodyPr/>
                    <a:lstStyle/>
                    <a:p>
                      <a:pPr marL="0" marR="0" algn="l">
                        <a:spcBef>
                          <a:spcPts val="0"/>
                        </a:spcBef>
                        <a:spcAft>
                          <a:spcPts val="0"/>
                        </a:spcAft>
                      </a:pPr>
                      <a:r>
                        <a:rPr lang="en-US" sz="1400" dirty="0">
                          <a:effectLst/>
                        </a:rPr>
                        <a:t>   Less: accumulated depreciation….....</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38851" marR="38851" marT="0" marB="0">
                    <a:lnL w="12700" cap="flat" cmpd="sng" algn="ctr">
                      <a:solidFill>
                        <a:schemeClr val="tx1"/>
                      </a:solidFill>
                      <a:prstDash val="solid"/>
                      <a:round/>
                      <a:headEnd type="none" w="med" len="med"/>
                      <a:tailEnd type="none" w="med" len="med"/>
                    </a:lnL>
                  </a:tcPr>
                </a:tc>
                <a:tc>
                  <a:txBody>
                    <a:bodyPr/>
                    <a:lstStyle/>
                    <a:p>
                      <a:pPr marL="0" marR="0" algn="r">
                        <a:spcBef>
                          <a:spcPts val="0"/>
                        </a:spcBef>
                        <a:spcAft>
                          <a:spcPts val="0"/>
                        </a:spcAft>
                      </a:pPr>
                      <a:r>
                        <a:rPr lang="en-US" sz="1400">
                          <a:effectLst/>
                        </a:rPr>
                        <a:t>(720,000)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8851" marR="3885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8851" marR="3885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8851" marR="38851"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66170668"/>
                  </a:ext>
                </a:extLst>
              </a:tr>
              <a:tr h="0">
                <a:tc>
                  <a:txBody>
                    <a:bodyPr/>
                    <a:lstStyle/>
                    <a:p>
                      <a:pPr marL="0" marR="0" algn="l">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38851" marR="38851" marT="0" marB="0">
                    <a:lnL w="12700" cap="flat" cmpd="sng" algn="ctr">
                      <a:solidFill>
                        <a:schemeClr val="tx1"/>
                      </a:solidFill>
                      <a:prstDash val="solid"/>
                      <a:round/>
                      <a:headEnd type="none" w="med" len="med"/>
                      <a:tailEnd type="none" w="med" len="med"/>
                    </a:ln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8851" marR="38851" marT="0" marB="0"/>
                </a:tc>
                <a:tc>
                  <a:txBody>
                    <a:bodyPr/>
                    <a:lstStyle/>
                    <a:p>
                      <a:pPr marL="0" marR="0" algn="r">
                        <a:spcBef>
                          <a:spcPts val="0"/>
                        </a:spcBef>
                        <a:spcAft>
                          <a:spcPts val="0"/>
                        </a:spcAft>
                      </a:pPr>
                      <a:r>
                        <a:rPr lang="en-US" sz="1400">
                          <a:effectLst/>
                        </a:rPr>
                        <a:t>2,280,000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8851" marR="3885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8851" marR="38851"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161315557"/>
                  </a:ext>
                </a:extLst>
              </a:tr>
              <a:tr h="0">
                <a:tc>
                  <a:txBody>
                    <a:bodyPr/>
                    <a:lstStyle/>
                    <a:p>
                      <a:pPr marL="0" marR="0" algn="l">
                        <a:spcBef>
                          <a:spcPts val="0"/>
                        </a:spcBef>
                        <a:spcAft>
                          <a:spcPts val="0"/>
                        </a:spcAft>
                      </a:pPr>
                      <a:r>
                        <a:rPr lang="en-US" sz="1400">
                          <a:effectLst/>
                        </a:rPr>
                        <a:t>    Total Property, plant, and equipment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8851" marR="38851" marT="0" marB="0">
                    <a:lnL w="12700" cap="flat" cmpd="sng" algn="ctr">
                      <a:solidFill>
                        <a:schemeClr val="tx1"/>
                      </a:solidFill>
                      <a:prstDash val="solid"/>
                      <a:round/>
                      <a:headEnd type="none" w="med" len="med"/>
                      <a:tailEnd type="none" w="med" len="med"/>
                    </a:ln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8851" marR="3885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8851" marR="38851" marT="0" marB="0"/>
                </a:tc>
                <a:tc>
                  <a:txBody>
                    <a:bodyPr/>
                    <a:lstStyle/>
                    <a:p>
                      <a:pPr marL="0" marR="0" algn="l">
                        <a:spcBef>
                          <a:spcPts val="0"/>
                        </a:spcBef>
                        <a:spcAft>
                          <a:spcPts val="0"/>
                        </a:spcAft>
                      </a:pPr>
                      <a:r>
                        <a:rPr lang="en-US" sz="1400" dirty="0">
                          <a:effectLst/>
                        </a:rPr>
                        <a:t> 3,484,000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38851" marR="38851"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513608344"/>
                  </a:ext>
                </a:extLst>
              </a:tr>
              <a:tr h="120870">
                <a:tc>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8851" marR="38851" marT="0" marB="0">
                    <a:lnL w="12700" cap="flat" cmpd="sng" algn="ctr">
                      <a:solidFill>
                        <a:schemeClr val="tx1"/>
                      </a:solidFill>
                      <a:prstDash val="solid"/>
                      <a:round/>
                      <a:headEnd type="none" w="med" len="med"/>
                      <a:tailEnd type="none" w="med" len="med"/>
                    </a:ln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8851" marR="3885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8851" marR="38851" marT="0" marB="0"/>
                </a:tc>
                <a:tc>
                  <a:txBody>
                    <a:bodyPr/>
                    <a:lstStyle/>
                    <a:p>
                      <a:pPr marL="0" marR="0" algn="ct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38851" marR="38851"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111292193"/>
                  </a:ext>
                </a:extLst>
              </a:tr>
              <a:tr h="0">
                <a:tc>
                  <a:txBody>
                    <a:bodyPr/>
                    <a:lstStyle/>
                    <a:p>
                      <a:pPr marL="0" marR="0" algn="l">
                        <a:spcBef>
                          <a:spcPts val="0"/>
                        </a:spcBef>
                        <a:spcAft>
                          <a:spcPts val="0"/>
                        </a:spcAft>
                      </a:pPr>
                      <a:r>
                        <a:rPr lang="en-US" sz="1400">
                          <a:effectLst/>
                        </a:rPr>
                        <a:t>Intangible assets</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8851" marR="38851" marT="0" marB="0">
                    <a:lnL w="12700" cap="flat" cmpd="sng" algn="ctr">
                      <a:solidFill>
                        <a:schemeClr val="tx1"/>
                      </a:solidFill>
                      <a:prstDash val="solid"/>
                      <a:round/>
                      <a:headEnd type="none" w="med" len="med"/>
                      <a:tailEnd type="none" w="med" len="med"/>
                    </a:ln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8851" marR="3885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8851" marR="38851" marT="0" marB="0"/>
                </a:tc>
                <a:tc>
                  <a:txBody>
                    <a:bodyPr/>
                    <a:lstStyle/>
                    <a:p>
                      <a:pPr marL="0" marR="0" algn="ct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38851" marR="38851"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870776067"/>
                  </a:ext>
                </a:extLst>
              </a:tr>
              <a:tr h="0">
                <a:tc>
                  <a:txBody>
                    <a:bodyPr/>
                    <a:lstStyle/>
                    <a:p>
                      <a:pPr marL="0" marR="0" algn="l">
                        <a:spcBef>
                          <a:spcPts val="0"/>
                        </a:spcBef>
                        <a:spcAft>
                          <a:spcPts val="0"/>
                        </a:spcAft>
                      </a:pPr>
                      <a:r>
                        <a:rPr lang="en-US" sz="1400">
                          <a:effectLst/>
                        </a:rPr>
                        <a:t>    Patents net of accumulated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8851" marR="38851" marT="0" marB="0">
                    <a:lnL w="12700" cap="flat" cmpd="sng" algn="ctr">
                      <a:solidFill>
                        <a:schemeClr val="tx1"/>
                      </a:solidFill>
                      <a:prstDash val="solid"/>
                      <a:round/>
                      <a:headEnd type="none" w="med" len="med"/>
                      <a:tailEnd type="none" w="med" len="med"/>
                    </a:ln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8851" marR="3885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8851" marR="38851" marT="0" marB="0"/>
                </a:tc>
                <a:tc>
                  <a:txBody>
                    <a:bodyPr/>
                    <a:lstStyle/>
                    <a:p>
                      <a:pPr marL="0" marR="0" algn="ct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38851" marR="38851"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887591618"/>
                  </a:ext>
                </a:extLst>
              </a:tr>
              <a:tr h="0">
                <a:tc>
                  <a:txBody>
                    <a:bodyPr/>
                    <a:lstStyle/>
                    <a:p>
                      <a:pPr marL="0" marR="0" algn="l">
                        <a:spcBef>
                          <a:spcPts val="0"/>
                        </a:spcBef>
                        <a:spcAft>
                          <a:spcPts val="0"/>
                        </a:spcAft>
                      </a:pPr>
                      <a:r>
                        <a:rPr lang="en-US" sz="1400">
                          <a:effectLst/>
                        </a:rPr>
                        <a:t>       amortization of $10,000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8851" marR="38851" marT="0" marB="0">
                    <a:lnL w="12700" cap="flat" cmpd="sng" algn="ctr">
                      <a:solidFill>
                        <a:schemeClr val="tx1"/>
                      </a:solidFill>
                      <a:prstDash val="solid"/>
                      <a:round/>
                      <a:headEnd type="none" w="med" len="med"/>
                      <a:tailEnd type="none" w="med" len="med"/>
                    </a:ln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8851" marR="3885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8851" marR="38851" marT="0" marB="0"/>
                </a:tc>
                <a:tc>
                  <a:txBody>
                    <a:bodyPr/>
                    <a:lstStyle/>
                    <a:p>
                      <a:pPr marL="0" marR="0" algn="ctr">
                        <a:spcBef>
                          <a:spcPts val="0"/>
                        </a:spcBef>
                        <a:spcAft>
                          <a:spcPts val="0"/>
                        </a:spcAft>
                      </a:pPr>
                      <a:r>
                        <a:rPr lang="en-US" sz="1400" dirty="0">
                          <a:effectLst/>
                        </a:rPr>
                        <a:t> 120,000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38851" marR="38851"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527235284"/>
                  </a:ext>
                </a:extLst>
              </a:tr>
              <a:tr h="12087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8851" marR="38851" marT="0"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8851" marR="38851" marT="0" marB="0">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8851" marR="38851" marT="0" marB="0">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38851" marR="38851"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13829244"/>
                  </a:ext>
                </a:extLst>
              </a:tr>
            </a:tbl>
          </a:graphicData>
        </a:graphic>
      </p:graphicFrame>
      <p:cxnSp>
        <p:nvCxnSpPr>
          <p:cNvPr id="7" name="Straight Connector 6">
            <a:extLst>
              <a:ext uri="{FF2B5EF4-FFF2-40B4-BE49-F238E27FC236}">
                <a16:creationId xmlns:a16="http://schemas.microsoft.com/office/drawing/2014/main" id="{43C1EFD8-3F94-4957-8297-BEA098C4EB39}"/>
              </a:ext>
            </a:extLst>
          </p:cNvPr>
          <p:cNvCxnSpPr/>
          <p:nvPr/>
        </p:nvCxnSpPr>
        <p:spPr>
          <a:xfrm>
            <a:off x="6173823" y="4108211"/>
            <a:ext cx="78145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B51F731D-3D1C-48FE-A06E-A5C6F5D76681}"/>
              </a:ext>
            </a:extLst>
          </p:cNvPr>
          <p:cNvCxnSpPr/>
          <p:nvPr/>
        </p:nvCxnSpPr>
        <p:spPr>
          <a:xfrm>
            <a:off x="6164095" y="4802220"/>
            <a:ext cx="78145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70DDB8AC-C821-4DD0-B67D-97F9A6B0A464}"/>
              </a:ext>
            </a:extLst>
          </p:cNvPr>
          <p:cNvCxnSpPr/>
          <p:nvPr/>
        </p:nvCxnSpPr>
        <p:spPr>
          <a:xfrm>
            <a:off x="7153075" y="4987045"/>
            <a:ext cx="78145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235841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ED596B8-B0FA-4783-BD42-A2A4D352DECF}"/>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365C53C5-4468-44F3-B41A-4586A8DFF78F}"/>
              </a:ext>
            </a:extLst>
          </p:cNvPr>
          <p:cNvSpPr/>
          <p:nvPr/>
        </p:nvSpPr>
        <p:spPr>
          <a:xfrm>
            <a:off x="2186100" y="437606"/>
            <a:ext cx="7099957" cy="523220"/>
          </a:xfrm>
          <a:prstGeom prst="rect">
            <a:avLst/>
          </a:prstGeom>
        </p:spPr>
        <p:txBody>
          <a:bodyPr wrap="none">
            <a:spAutoFit/>
          </a:bodyPr>
          <a:lstStyle/>
          <a:p>
            <a:pPr marL="228600" marR="0" indent="-114300" algn="ctr">
              <a:spcBef>
                <a:spcPts val="0"/>
              </a:spcBef>
              <a:spcAft>
                <a:spcPts val="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Financial Statement Presentation, continued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55CCF42D-CAE3-4CAD-AE21-CA17A8D7E1F9}"/>
              </a:ext>
            </a:extLst>
          </p:cNvPr>
          <p:cNvSpPr/>
          <p:nvPr/>
        </p:nvSpPr>
        <p:spPr>
          <a:xfrm>
            <a:off x="1674777" y="1723153"/>
            <a:ext cx="8570068" cy="2585323"/>
          </a:xfrm>
          <a:prstGeom prst="rect">
            <a:avLst/>
          </a:prstGeom>
        </p:spPr>
        <p:txBody>
          <a:bodyPr wrap="square">
            <a:spAutoFit/>
          </a:bodyPr>
          <a:lstStyle/>
          <a:p>
            <a:pPr marL="2286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r>
              <a:rPr lang="en-US" b="1" dirty="0">
                <a:latin typeface="Times" panose="02020603050405020304" pitchFamily="18" charset="0"/>
                <a:ea typeface="MS Mincho" panose="02020609040205080304" pitchFamily="49" charset="-128"/>
                <a:cs typeface="Times New Roman" panose="02020603050405020304" pitchFamily="18" charset="0"/>
              </a:rPr>
              <a:t>Income statement</a:t>
            </a: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286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571500" marR="0" indent="-114300">
              <a:spcBef>
                <a:spcPts val="0"/>
              </a:spcBef>
              <a:spcAft>
                <a:spcPts val="0"/>
              </a:spcAft>
            </a:pPr>
            <a:r>
              <a:rPr lang="en-US" sz="1100" dirty="0">
                <a:latin typeface="Times" panose="02020603050405020304" pitchFamily="18" charset="0"/>
                <a:ea typeface="MS Mincho" panose="02020609040205080304" pitchFamily="49" charset="-128"/>
                <a:cs typeface="Times New Roman" panose="02020603050405020304" pitchFamily="18" charset="0"/>
              </a:rPr>
              <a:t>•</a:t>
            </a:r>
            <a:r>
              <a:rPr lang="en-US" dirty="0">
                <a:latin typeface="Times" panose="02020603050405020304" pitchFamily="18" charset="0"/>
                <a:ea typeface="MS Mincho" panose="02020609040205080304" pitchFamily="49" charset="-128"/>
                <a:cs typeface="Times New Roman" panose="02020603050405020304" pitchFamily="18" charset="0"/>
              </a:rPr>
              <a:t> Depreciation is an operating expense.  It can be classified as either a selling expense or general and administrative, depending on use.</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5715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571500" marR="0" indent="-114300">
              <a:spcBef>
                <a:spcPts val="0"/>
              </a:spcBef>
              <a:spcAft>
                <a:spcPts val="0"/>
              </a:spcAft>
            </a:pPr>
            <a:r>
              <a:rPr lang="en-US" sz="1100" dirty="0">
                <a:latin typeface="Times" panose="02020603050405020304" pitchFamily="18" charset="0"/>
                <a:ea typeface="MS Mincho" panose="02020609040205080304" pitchFamily="49" charset="-128"/>
                <a:cs typeface="Times New Roman" panose="02020603050405020304" pitchFamily="18" charset="0"/>
              </a:rPr>
              <a:t>•</a:t>
            </a:r>
            <a:r>
              <a:rPr lang="en-US" dirty="0">
                <a:latin typeface="Times" panose="02020603050405020304" pitchFamily="18" charset="0"/>
                <a:ea typeface="MS Mincho" panose="02020609040205080304" pitchFamily="49" charset="-128"/>
                <a:cs typeface="Times New Roman" panose="02020603050405020304" pitchFamily="18" charset="0"/>
              </a:rPr>
              <a:t> Depletion is the cost of a natural resource, and becomes cost of goods sold.</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5715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571500" marR="0" indent="-114300">
              <a:spcBef>
                <a:spcPts val="0"/>
              </a:spcBef>
              <a:spcAft>
                <a:spcPts val="0"/>
              </a:spcAft>
            </a:pPr>
            <a:r>
              <a:rPr lang="en-US" sz="1100" dirty="0">
                <a:latin typeface="Times" panose="02020603050405020304" pitchFamily="18" charset="0"/>
                <a:ea typeface="MS Mincho" panose="02020609040205080304" pitchFamily="49" charset="-128"/>
                <a:cs typeface="Times New Roman" panose="02020603050405020304" pitchFamily="18" charset="0"/>
              </a:rPr>
              <a:t>•</a:t>
            </a:r>
            <a:r>
              <a:rPr lang="en-US" dirty="0">
                <a:latin typeface="Times" panose="02020603050405020304" pitchFamily="18" charset="0"/>
                <a:ea typeface="MS Mincho" panose="02020609040205080304" pitchFamily="49" charset="-128"/>
                <a:cs typeface="Times New Roman" panose="02020603050405020304" pitchFamily="18" charset="0"/>
              </a:rPr>
              <a:t> Amortization is an operating expense.  It is usually classified as a general and administrative expense.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25879699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FEA6463-5AEB-456B-91EA-1E9529560D0A}"/>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837B9D4A-7547-474E-BB0C-D1C8C28CEA5A}"/>
              </a:ext>
            </a:extLst>
          </p:cNvPr>
          <p:cNvSpPr/>
          <p:nvPr/>
        </p:nvSpPr>
        <p:spPr>
          <a:xfrm>
            <a:off x="3048000" y="275086"/>
            <a:ext cx="6096000" cy="954107"/>
          </a:xfrm>
          <a:prstGeom prst="rect">
            <a:avLst/>
          </a:prstGeom>
        </p:spPr>
        <p:txBody>
          <a:bodyPr>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Property, Plant, and Equipment </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Purchases</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5198C8A9-BCD5-42EF-89D8-3E07C04A18D9}"/>
              </a:ext>
            </a:extLst>
          </p:cNvPr>
          <p:cNvSpPr/>
          <p:nvPr/>
        </p:nvSpPr>
        <p:spPr>
          <a:xfrm>
            <a:off x="1507788" y="1643976"/>
            <a:ext cx="9679021" cy="4524315"/>
          </a:xfrm>
          <a:prstGeom prst="rect">
            <a:avLst/>
          </a:prstGeom>
        </p:spPr>
        <p:txBody>
          <a:bodyPr wrap="square">
            <a:spAutoFit/>
          </a:bodyPr>
          <a:lstStyle/>
          <a:p>
            <a:r>
              <a:rPr lang="en-US" b="1" dirty="0">
                <a:latin typeface="Times" panose="02020603050405020304" pitchFamily="18" charset="0"/>
                <a:ea typeface="MS Mincho" panose="02020609040205080304" pitchFamily="49" charset="-128"/>
                <a:cs typeface="Times New Roman" panose="02020603050405020304" pitchFamily="18" charset="0"/>
              </a:rPr>
              <a:t>• Definition: </a:t>
            </a:r>
            <a:r>
              <a:rPr lang="en-US" dirty="0">
                <a:latin typeface="Times" panose="02020603050405020304" pitchFamily="18" charset="0"/>
                <a:ea typeface="MS Mincho" panose="02020609040205080304" pitchFamily="49" charset="-128"/>
                <a:cs typeface="Times New Roman" panose="02020603050405020304" pitchFamily="18" charset="0"/>
              </a:rPr>
              <a:t>Property, plant, and equipment assets have the following qualities: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Are acquired for productive use in operations and not for resale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Are long-term (will be used for more than one year)</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Have physical substance (are tangible assets)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r>
              <a:rPr lang="en-US" b="1" dirty="0">
                <a:latin typeface="Times" panose="02020603050405020304" pitchFamily="18" charset="0"/>
                <a:ea typeface="MS Mincho" panose="02020609040205080304" pitchFamily="49" charset="-128"/>
                <a:cs typeface="Times New Roman" panose="02020603050405020304" pitchFamily="18" charset="0"/>
              </a:rPr>
              <a:t>Rule for how to record</a:t>
            </a:r>
            <a:r>
              <a:rPr lang="en-US" dirty="0">
                <a:latin typeface="Times" panose="02020603050405020304" pitchFamily="18" charset="0"/>
                <a:ea typeface="MS Mincho" panose="02020609040205080304" pitchFamily="49" charset="-128"/>
                <a:cs typeface="Times New Roman" panose="02020603050405020304" pitchFamily="18" charset="0"/>
              </a:rPr>
              <a:t>: A property, plant, and equipment asset should be recorded at a cost that  1) includes all costs that are normally required to acquire the asset and 2) put it in its initial normal operating condition.</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r>
              <a:rPr lang="en-US" b="1" dirty="0">
                <a:latin typeface="Times" panose="02020603050405020304" pitchFamily="18" charset="0"/>
                <a:ea typeface="MS Mincho" panose="02020609040205080304" pitchFamily="49" charset="-128"/>
                <a:cs typeface="Times New Roman" panose="02020603050405020304" pitchFamily="18" charset="0"/>
              </a:rPr>
              <a:t>Capitalization</a:t>
            </a:r>
            <a:r>
              <a:rPr lang="en-US" dirty="0">
                <a:latin typeface="Times" panose="02020603050405020304" pitchFamily="18" charset="0"/>
                <a:ea typeface="MS Mincho" panose="02020609040205080304" pitchFamily="49" charset="-128"/>
                <a:cs typeface="Times New Roman" panose="02020603050405020304" pitchFamily="18" charset="0"/>
              </a:rPr>
              <a:t>: To </a:t>
            </a:r>
            <a:r>
              <a:rPr lang="en-US"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capitalize</a:t>
            </a:r>
            <a:r>
              <a:rPr lang="en-US" dirty="0">
                <a:latin typeface="Times" panose="02020603050405020304" pitchFamily="18" charset="0"/>
                <a:ea typeface="MS Mincho" panose="02020609040205080304" pitchFamily="49" charset="-128"/>
                <a:cs typeface="Times New Roman" panose="02020603050405020304" pitchFamily="18" charset="0"/>
              </a:rPr>
              <a:t> an expenditure means to record an asset.  The opposite of capitalizing is to record an expenditure as an expense.  The rule above is for capitalizing property, plant, and equipment expenditures.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7787898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A31D8DEA-1C22-4772-81B4-788196E0B35F}"/>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0A0D97C9-6523-491D-977A-70D0D2672294}"/>
              </a:ext>
            </a:extLst>
          </p:cNvPr>
          <p:cNvSpPr/>
          <p:nvPr/>
        </p:nvSpPr>
        <p:spPr>
          <a:xfrm>
            <a:off x="1089496" y="497184"/>
            <a:ext cx="10223769" cy="523220"/>
          </a:xfrm>
          <a:prstGeom prst="rect">
            <a:avLst/>
          </a:prstGeom>
        </p:spPr>
        <p:txBody>
          <a:bodyPr wrap="square">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Property, Plant, and Equipment Purchases, continued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7B1C0687-BFC4-4184-BED1-9AA52A0CCFE3}"/>
              </a:ext>
            </a:extLst>
          </p:cNvPr>
          <p:cNvSpPr/>
          <p:nvPr/>
        </p:nvSpPr>
        <p:spPr>
          <a:xfrm>
            <a:off x="1347280" y="2144277"/>
            <a:ext cx="9708203" cy="3693319"/>
          </a:xfrm>
          <a:prstGeom prst="rect">
            <a:avLst/>
          </a:prstGeom>
        </p:spPr>
        <p:txBody>
          <a:bodyPr wrap="square">
            <a:spAutoFit/>
          </a:bodyPr>
          <a:lstStyle/>
          <a:p>
            <a:pPr marL="11430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Examples of applying the rule: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Equipment: </a:t>
            </a:r>
            <a:r>
              <a:rPr lang="en-US" dirty="0">
                <a:latin typeface="Times" panose="02020603050405020304" pitchFamily="18" charset="0"/>
                <a:ea typeface="MS Mincho" panose="02020609040205080304" pitchFamily="49" charset="-128"/>
                <a:cs typeface="Times New Roman" panose="02020603050405020304" pitchFamily="18" charset="0"/>
              </a:rPr>
              <a:t>Cost includes list price less discounts, plus taxes, freight costs when paid by the buyer, insurance while in transit, assembly, normal installation procedures, and normal testing.  Loan interest is not capitalized.</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Buildings: </a:t>
            </a:r>
            <a:r>
              <a:rPr lang="en-US" dirty="0">
                <a:latin typeface="Times" panose="02020603050405020304" pitchFamily="18" charset="0"/>
                <a:ea typeface="MS Mincho" panose="02020609040205080304" pitchFamily="49" charset="-128"/>
                <a:cs typeface="Times New Roman" panose="02020603050405020304" pitchFamily="18" charset="0"/>
              </a:rPr>
              <a:t>Cost includes purchase price and buying costs, make-ready costs, and prior unpaid property taxes.  Loan interest is not capitalized.  Construction costs include all material, labor, and services related to the asset.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Land: </a:t>
            </a:r>
            <a:r>
              <a:rPr lang="en-US" dirty="0">
                <a:latin typeface="Times" panose="02020603050405020304" pitchFamily="18" charset="0"/>
                <a:ea typeface="MS Mincho" panose="02020609040205080304" pitchFamily="49" charset="-128"/>
                <a:cs typeface="Times New Roman" panose="02020603050405020304" pitchFamily="18" charset="0"/>
              </a:rPr>
              <a:t>Cost includes purchase price and all buying costs, prior unpaid property tax, landscaping, and all costs for razing and grading needed to prepare the land for its intended use.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8580492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68D92F4F-9CA4-45E4-A501-7A9280BD8D91}"/>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30A5D5DF-19DD-4969-854C-A38CCEB80706}"/>
              </a:ext>
            </a:extLst>
          </p:cNvPr>
          <p:cNvSpPr/>
          <p:nvPr/>
        </p:nvSpPr>
        <p:spPr>
          <a:xfrm>
            <a:off x="2091899" y="398135"/>
            <a:ext cx="8436220"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Property, Plant, and Equipment Purchases, continued</a:t>
            </a:r>
            <a:endPar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E637FFE5-04E4-4A04-8C52-9379C2C1A68D}"/>
              </a:ext>
            </a:extLst>
          </p:cNvPr>
          <p:cNvSpPr/>
          <p:nvPr/>
        </p:nvSpPr>
        <p:spPr>
          <a:xfrm>
            <a:off x="1421860" y="2025457"/>
            <a:ext cx="9776298" cy="2031325"/>
          </a:xfrm>
          <a:prstGeom prst="rect">
            <a:avLst/>
          </a:prstGeom>
        </p:spPr>
        <p:txBody>
          <a:bodyPr wrap="square">
            <a:spAutoFit/>
          </a:bodyPr>
          <a:lstStyle/>
          <a:p>
            <a:pPr marL="11430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Land improvements: </a:t>
            </a:r>
            <a:r>
              <a:rPr lang="en-US" dirty="0">
                <a:latin typeface="Times" panose="02020603050405020304" pitchFamily="18" charset="0"/>
                <a:ea typeface="MS Mincho" panose="02020609040205080304" pitchFamily="49" charset="-128"/>
                <a:cs typeface="Times New Roman" panose="02020603050405020304" pitchFamily="18" charset="0"/>
              </a:rPr>
              <a:t>Costs are recorded in a separate account for land improvements such as driveways, fences, parking lots, lighting, and any other depreciable  items of limited life related to the property.</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Construction period interest and taxes: </a:t>
            </a:r>
            <a:r>
              <a:rPr lang="en-US" dirty="0">
                <a:latin typeface="Times" panose="02020603050405020304" pitchFamily="18" charset="0"/>
                <a:ea typeface="MS Mincho" panose="02020609040205080304" pitchFamily="49" charset="-128"/>
                <a:cs typeface="Times New Roman" panose="02020603050405020304" pitchFamily="18" charset="0"/>
              </a:rPr>
              <a:t>Interest on borrowed money used to construct a building is capitalized until the construction period is completed and the building is ready for its intended use.  The same rule applies to real estate taxes during a construction period.</a:t>
            </a:r>
            <a:endParaRPr lang="en-US" sz="1400" dirty="0">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39359034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E3EBA7E7-67DE-4174-868A-9CC670FC9707}"/>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D6138AB6-F155-45E7-95AA-968185CB1746}"/>
              </a:ext>
            </a:extLst>
          </p:cNvPr>
          <p:cNvSpPr/>
          <p:nvPr/>
        </p:nvSpPr>
        <p:spPr>
          <a:xfrm>
            <a:off x="3048000" y="233863"/>
            <a:ext cx="6096000" cy="1231106"/>
          </a:xfrm>
          <a:prstGeom prst="rect">
            <a:avLst/>
          </a:prstGeom>
        </p:spPr>
        <p:txBody>
          <a:bodyPr>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Property, Plant, and Equipment </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Purchases, continued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a:p>
            <a:pPr algn="ctr"/>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5419993A-722F-4AD6-993D-960F75A81BE4}"/>
              </a:ext>
            </a:extLst>
          </p:cNvPr>
          <p:cNvSpPr/>
          <p:nvPr/>
        </p:nvSpPr>
        <p:spPr>
          <a:xfrm>
            <a:off x="522051" y="1660381"/>
            <a:ext cx="11147898" cy="2308324"/>
          </a:xfrm>
          <a:prstGeom prst="rect">
            <a:avLst/>
          </a:prstGeom>
        </p:spPr>
        <p:txBody>
          <a:bodyPr wrap="square">
            <a:spAutoFit/>
          </a:bodyPr>
          <a:lstStyle/>
          <a:p>
            <a:pPr marL="11430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Lump sum (group) purchases</a:t>
            </a:r>
            <a:r>
              <a:rPr lang="en-US" dirty="0">
                <a:latin typeface="Times" panose="02020603050405020304" pitchFamily="18" charset="0"/>
                <a:ea typeface="MS Mincho" panose="02020609040205080304" pitchFamily="49" charset="-128"/>
                <a:cs typeface="Times New Roman" panose="02020603050405020304" pitchFamily="18" charset="0"/>
              </a:rPr>
              <a:t>:  Property, plant, and equipment assets purchased as a group are individually allocated cost based on relative appraised or fair market value of each asset.</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Example</a:t>
            </a:r>
            <a:r>
              <a:rPr lang="en-US" dirty="0">
                <a:latin typeface="Times" panose="02020603050405020304" pitchFamily="18" charset="0"/>
                <a:ea typeface="MS Mincho" panose="02020609040205080304" pitchFamily="49" charset="-128"/>
                <a:cs typeface="Times New Roman" panose="02020603050405020304" pitchFamily="18" charset="0"/>
              </a:rPr>
              <a:t>: Singh Corporation buys land, building, and equipment together in a lump sum purchase for $4,000,000.  An appraisal report shows the following asset values: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Land: $2,000,000; building: $2,300,000, and equipment: $700,000.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Each asset is capitalized and recorded in individual accounts as follows: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5" name="Rectangle 4">
            <a:extLst>
              <a:ext uri="{FF2B5EF4-FFF2-40B4-BE49-F238E27FC236}">
                <a16:creationId xmlns:a16="http://schemas.microsoft.com/office/drawing/2014/main" id="{567E716E-3186-4281-890D-1A97D244E2FD}"/>
              </a:ext>
            </a:extLst>
          </p:cNvPr>
          <p:cNvSpPr/>
          <p:nvPr/>
        </p:nvSpPr>
        <p:spPr>
          <a:xfrm>
            <a:off x="2947481" y="4164117"/>
            <a:ext cx="8852170" cy="1200329"/>
          </a:xfrm>
          <a:prstGeom prst="rect">
            <a:avLst/>
          </a:prstGeom>
        </p:spPr>
        <p:txBody>
          <a:bodyPr wrap="square">
            <a:spAutoFit/>
          </a:bodyPr>
          <a:lstStyle/>
          <a:p>
            <a:r>
              <a:rPr lang="en-US" dirty="0">
                <a:latin typeface="Times" panose="02020603050405020304" pitchFamily="18" charset="0"/>
                <a:ea typeface="MS Mincho" panose="02020609040205080304" pitchFamily="49" charset="-128"/>
                <a:cs typeface="Times New Roman" panose="02020603050405020304" pitchFamily="18" charset="0"/>
              </a:rPr>
              <a:t>Land: $4,000,000 X ($2,000,000 / 5,000,000) =       $1,600,000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Building: $4,000,000 X ($2,300,000 / 5,000,000) = $1,840,000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Equipment: $4,000,000 X ($700,000 / 5,000,000) = </a:t>
            </a:r>
            <a:r>
              <a:rPr lang="en-US" u="sng" dirty="0">
                <a:latin typeface="Times" panose="02020603050405020304" pitchFamily="18" charset="0"/>
                <a:ea typeface="MS Mincho" panose="02020609040205080304" pitchFamily="49" charset="-128"/>
                <a:cs typeface="Times New Roman" panose="02020603050405020304" pitchFamily="18" charset="0"/>
              </a:rPr>
              <a:t>$   560,000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Total			      		    $4,000,000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29540760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D60E165-7EA9-4E86-8EAB-8E4A529390C1}"/>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D61921E3-50E5-4106-9C28-B73D6595A0A3}"/>
              </a:ext>
            </a:extLst>
          </p:cNvPr>
          <p:cNvSpPr/>
          <p:nvPr/>
        </p:nvSpPr>
        <p:spPr>
          <a:xfrm>
            <a:off x="3203642" y="136525"/>
            <a:ext cx="6096000" cy="1384995"/>
          </a:xfrm>
          <a:prstGeom prst="rect">
            <a:avLst/>
          </a:prstGeom>
        </p:spPr>
        <p:txBody>
          <a:bodyPr>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Property, Plant, and Equipment </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Operating Expenses</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 </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009EFEE7-FA33-4474-B6B1-3D0C242E9966}"/>
              </a:ext>
            </a:extLst>
          </p:cNvPr>
          <p:cNvSpPr/>
          <p:nvPr/>
        </p:nvSpPr>
        <p:spPr>
          <a:xfrm>
            <a:off x="1679643" y="2124344"/>
            <a:ext cx="8677072" cy="2800767"/>
          </a:xfrm>
          <a:prstGeom prst="rect">
            <a:avLst/>
          </a:prstGeom>
        </p:spPr>
        <p:txBody>
          <a:bodyPr wrap="square">
            <a:spAutoFit/>
          </a:bodyPr>
          <a:lstStyle/>
          <a:p>
            <a:pPr marL="11430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Operating expenses: </a:t>
            </a:r>
            <a:r>
              <a:rPr lang="en-US" dirty="0">
                <a:latin typeface="Times" panose="02020603050405020304" pitchFamily="18" charset="0"/>
                <a:ea typeface="MS Mincho" panose="02020609040205080304" pitchFamily="49" charset="-128"/>
                <a:cs typeface="Times New Roman" panose="02020603050405020304" pitchFamily="18" charset="0"/>
              </a:rPr>
              <a:t>Operating expenses for property, plant, and equipment primarily consist of: 1) depreciation, 2) repairs and maintenance.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Depreciation review: </a:t>
            </a:r>
            <a:r>
              <a:rPr lang="en-US" dirty="0">
                <a:latin typeface="Times" panose="02020603050405020304" pitchFamily="18" charset="0"/>
                <a:ea typeface="MS Mincho" panose="02020609040205080304" pitchFamily="49" charset="-128"/>
                <a:cs typeface="Times New Roman" panose="02020603050405020304" pitchFamily="18" charset="0"/>
              </a:rPr>
              <a:t>Depreciation is the allocation of the cost of a long-term tangible asset into expense over the estimated useful life of the asset.  Depreciation is an application of the matching principle.  It is caused by both physical wear and tear and by obsolescence.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28046181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5AB24E5-6512-430A-98EB-412B6B303310}"/>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0FBF675A-F7CA-4C8D-95D6-47E888472390}"/>
              </a:ext>
            </a:extLst>
          </p:cNvPr>
          <p:cNvSpPr/>
          <p:nvPr/>
        </p:nvSpPr>
        <p:spPr>
          <a:xfrm>
            <a:off x="1439693" y="2080763"/>
            <a:ext cx="9863847" cy="2308324"/>
          </a:xfrm>
          <a:prstGeom prst="rect">
            <a:avLst/>
          </a:prstGeom>
        </p:spPr>
        <p:txBody>
          <a:bodyPr wrap="square">
            <a:spAutoFit/>
          </a:bodyPr>
          <a:lstStyle/>
          <a:p>
            <a:pPr marL="11430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Straight-line method: </a:t>
            </a:r>
            <a:r>
              <a:rPr lang="en-US" dirty="0">
                <a:latin typeface="Times" panose="02020603050405020304" pitchFamily="18" charset="0"/>
                <a:ea typeface="MS Mincho" panose="02020609040205080304" pitchFamily="49" charset="-128"/>
                <a:cs typeface="Times New Roman" panose="02020603050405020304" pitchFamily="18" charset="0"/>
              </a:rPr>
              <a:t>In learning goal 4 (adjusting entries) we discussed the depreciation adjusting entry using the straight-line method of depreciation.  The straight-line method is a common method of depreciation that allocates an equal amount of depreciation into each period of an asset’s useful life.</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Example</a:t>
            </a:r>
            <a:r>
              <a:rPr lang="en-US" dirty="0">
                <a:latin typeface="Times" panose="02020603050405020304" pitchFamily="18" charset="0"/>
                <a:ea typeface="MS Mincho" panose="02020609040205080304" pitchFamily="49" charset="-128"/>
                <a:cs typeface="Times New Roman" panose="02020603050405020304" pitchFamily="18" charset="0"/>
              </a:rPr>
              <a:t>: A machine that cost $12,000 has an estimated residual value of $1,000, and has an estimated useful life of 5 years.  Calculation:</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($12,000 – $1,000) / 5  = $2,200 per year.</a:t>
            </a:r>
            <a:endParaRPr lang="en-US" dirty="0"/>
          </a:p>
        </p:txBody>
      </p:sp>
      <p:sp>
        <p:nvSpPr>
          <p:cNvPr id="4" name="Rectangle 3">
            <a:extLst>
              <a:ext uri="{FF2B5EF4-FFF2-40B4-BE49-F238E27FC236}">
                <a16:creationId xmlns:a16="http://schemas.microsoft.com/office/drawing/2014/main" id="{16F8690C-FEAC-4B0E-BB41-B881DC8B3811}"/>
              </a:ext>
            </a:extLst>
          </p:cNvPr>
          <p:cNvSpPr/>
          <p:nvPr/>
        </p:nvSpPr>
        <p:spPr>
          <a:xfrm>
            <a:off x="3048000" y="313997"/>
            <a:ext cx="6096000" cy="954107"/>
          </a:xfrm>
          <a:prstGeom prst="rect">
            <a:avLst/>
          </a:prstGeom>
        </p:spPr>
        <p:txBody>
          <a:bodyPr>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Property, Plant, and Equipment </a:t>
            </a:r>
            <a:endPar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Operating Expenses, continued</a:t>
            </a:r>
            <a:endPar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41371437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89</TotalTime>
  <Words>1620</Words>
  <Application>Microsoft Office PowerPoint</Application>
  <PresentationFormat>Widescreen</PresentationFormat>
  <Paragraphs>641</Paragraphs>
  <Slides>31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Arial</vt:lpstr>
      <vt:lpstr>Calibri</vt:lpstr>
      <vt:lpstr>Calibri Light</vt:lpstr>
      <vt:lpstr>Cambria</vt:lpstr>
      <vt:lpstr>Times</vt:lpstr>
      <vt:lpstr>Office Theme</vt:lpstr>
      <vt:lpstr>Basic Accounting Concepts Principles and Procedures, 2nd Edition, Volume 1  </vt:lpstr>
      <vt:lpstr>Learning Goal 19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Basic Accounting Concepts Principles and Procedures, 2nd Edition, Volume 1</dc:title>
  <dc:creator>djudie</dc:creator>
  <cp:lastModifiedBy>djudie</cp:lastModifiedBy>
  <cp:revision>40</cp:revision>
  <dcterms:created xsi:type="dcterms:W3CDTF">2018-12-21T22:52:32Z</dcterms:created>
  <dcterms:modified xsi:type="dcterms:W3CDTF">2019-01-07T20:30:56Z</dcterms:modified>
</cp:coreProperties>
</file>