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5"/>
  </p:notesMasterIdLst>
  <p:sldIdLst>
    <p:sldId id="257" r:id="rId2"/>
    <p:sldId id="258" r:id="rId3"/>
    <p:sldId id="260" r:id="rId4"/>
    <p:sldId id="261" r:id="rId5"/>
    <p:sldId id="262" r:id="rId6"/>
    <p:sldId id="263" r:id="rId7"/>
    <p:sldId id="264" r:id="rId8"/>
    <p:sldId id="265" r:id="rId9"/>
    <p:sldId id="266" r:id="rId10"/>
    <p:sldId id="267" r:id="rId11"/>
    <p:sldId id="268" r:id="rId12"/>
    <p:sldId id="269" r:id="rId13"/>
    <p:sldId id="270" r:id="rId14"/>
    <p:sldId id="271" r:id="rId15"/>
    <p:sldId id="272" r:id="rId16"/>
    <p:sldId id="273" r:id="rId17"/>
    <p:sldId id="274" r:id="rId18"/>
    <p:sldId id="290" r:id="rId19"/>
    <p:sldId id="275" r:id="rId20"/>
    <p:sldId id="276" r:id="rId21"/>
    <p:sldId id="277" r:id="rId22"/>
    <p:sldId id="289" r:id="rId23"/>
    <p:sldId id="278" r:id="rId24"/>
    <p:sldId id="279" r:id="rId25"/>
    <p:sldId id="280" r:id="rId26"/>
    <p:sldId id="281" r:id="rId27"/>
    <p:sldId id="282" r:id="rId28"/>
    <p:sldId id="283" r:id="rId29"/>
    <p:sldId id="284" r:id="rId30"/>
    <p:sldId id="285" r:id="rId31"/>
    <p:sldId id="286" r:id="rId32"/>
    <p:sldId id="287" r:id="rId33"/>
    <p:sldId id="288" r:id="rId3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552"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6" autoAdjust="0"/>
    <p:restoredTop sz="94660"/>
  </p:normalViewPr>
  <p:slideViewPr>
    <p:cSldViewPr snapToGrid="0" showGuides="1">
      <p:cViewPr varScale="1">
        <p:scale>
          <a:sx n="79" d="100"/>
          <a:sy n="79" d="100"/>
        </p:scale>
        <p:origin x="547" y="82"/>
      </p:cViewPr>
      <p:guideLst>
        <p:guide orient="horz" pos="2160"/>
        <p:guide pos="552"/>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C4FA443-7CB7-40B8-8671-BBF650116C00}" type="datetimeFigureOut">
              <a:rPr lang="en-US" smtClean="0"/>
              <a:t>1/7/2019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7DCEA0D-58D0-490A-B322-DBB0A05A93C3}" type="slidenum">
              <a:rPr lang="en-US" smtClean="0"/>
              <a:t>‹#›</a:t>
            </a:fld>
            <a:endParaRPr lang="en-US"/>
          </a:p>
        </p:txBody>
      </p:sp>
    </p:spTree>
    <p:extLst>
      <p:ext uri="{BB962C8B-B14F-4D97-AF65-F5344CB8AC3E}">
        <p14:creationId xmlns:p14="http://schemas.microsoft.com/office/powerpoint/2010/main" val="17146184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A9C94F-51C3-4F82-80FB-65076E86FDC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C11562B-0E7C-420E-A3E4-E5C8F777D55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B55BC0D-C9B1-4DC7-8A4D-8668E6879C46}"/>
              </a:ext>
            </a:extLst>
          </p:cNvPr>
          <p:cNvSpPr>
            <a:spLocks noGrp="1"/>
          </p:cNvSpPr>
          <p:nvPr>
            <p:ph type="dt" sz="half" idx="10"/>
          </p:nvPr>
        </p:nvSpPr>
        <p:spPr/>
        <p:txBody>
          <a:bodyPr/>
          <a:lstStyle/>
          <a:p>
            <a:fld id="{06E73696-61F7-4CDF-98C3-6BB1A35393B6}" type="datetime1">
              <a:rPr lang="en-US" smtClean="0"/>
              <a:t>1/7/2019</a:t>
            </a:fld>
            <a:endParaRPr lang="en-US"/>
          </a:p>
        </p:txBody>
      </p:sp>
      <p:sp>
        <p:nvSpPr>
          <p:cNvPr id="5" name="Footer Placeholder 4">
            <a:extLst>
              <a:ext uri="{FF2B5EF4-FFF2-40B4-BE49-F238E27FC236}">
                <a16:creationId xmlns:a16="http://schemas.microsoft.com/office/drawing/2014/main" id="{22D56642-9D1D-4D47-A5FE-ED42421D3FE0}"/>
              </a:ext>
            </a:extLst>
          </p:cNvPr>
          <p:cNvSpPr>
            <a:spLocks noGrp="1"/>
          </p:cNvSpPr>
          <p:nvPr>
            <p:ph type="ftr" sz="quarter" idx="11"/>
          </p:nvPr>
        </p:nvSpPr>
        <p:spPr/>
        <p:txBody>
          <a:bodyPr/>
          <a:lstStyle/>
          <a:p>
            <a:r>
              <a:rPr lang="en-US"/>
              <a:t>© Copyright 2018 Worthy and James Publishing</a:t>
            </a:r>
          </a:p>
        </p:txBody>
      </p:sp>
      <p:sp>
        <p:nvSpPr>
          <p:cNvPr id="6" name="Slide Number Placeholder 5">
            <a:extLst>
              <a:ext uri="{FF2B5EF4-FFF2-40B4-BE49-F238E27FC236}">
                <a16:creationId xmlns:a16="http://schemas.microsoft.com/office/drawing/2014/main" id="{63CB82AB-D34A-454D-B7FC-F6510E60A042}"/>
              </a:ext>
            </a:extLst>
          </p:cNvPr>
          <p:cNvSpPr>
            <a:spLocks noGrp="1"/>
          </p:cNvSpPr>
          <p:nvPr>
            <p:ph type="sldNum" sz="quarter" idx="12"/>
          </p:nvPr>
        </p:nvSpPr>
        <p:spPr/>
        <p:txBody>
          <a:bodyPr/>
          <a:lstStyle/>
          <a:p>
            <a:fld id="{B53BCAD2-A3EC-4F5A-9690-590FFE4EAC8F}" type="slidenum">
              <a:rPr lang="en-US" smtClean="0"/>
              <a:t>‹#›</a:t>
            </a:fld>
            <a:endParaRPr lang="en-US"/>
          </a:p>
        </p:txBody>
      </p:sp>
    </p:spTree>
    <p:extLst>
      <p:ext uri="{BB962C8B-B14F-4D97-AF65-F5344CB8AC3E}">
        <p14:creationId xmlns:p14="http://schemas.microsoft.com/office/powerpoint/2010/main" val="1113060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830E38-F1ED-4EF5-82DE-BEAC4332F48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3AEBF76-1C77-455B-A152-9C45397DF070}"/>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A360578-67F8-4CCC-A157-B052FE507584}"/>
              </a:ext>
            </a:extLst>
          </p:cNvPr>
          <p:cNvSpPr>
            <a:spLocks noGrp="1"/>
          </p:cNvSpPr>
          <p:nvPr>
            <p:ph type="dt" sz="half" idx="10"/>
          </p:nvPr>
        </p:nvSpPr>
        <p:spPr/>
        <p:txBody>
          <a:bodyPr/>
          <a:lstStyle/>
          <a:p>
            <a:fld id="{767C4E72-1FBC-4198-9610-210D3613A73A}" type="datetime1">
              <a:rPr lang="en-US" smtClean="0"/>
              <a:t>1/7/2019</a:t>
            </a:fld>
            <a:endParaRPr lang="en-US"/>
          </a:p>
        </p:txBody>
      </p:sp>
      <p:sp>
        <p:nvSpPr>
          <p:cNvPr id="5" name="Footer Placeholder 4">
            <a:extLst>
              <a:ext uri="{FF2B5EF4-FFF2-40B4-BE49-F238E27FC236}">
                <a16:creationId xmlns:a16="http://schemas.microsoft.com/office/drawing/2014/main" id="{EB520BD2-7AC5-47A1-8602-D924292299DB}"/>
              </a:ext>
            </a:extLst>
          </p:cNvPr>
          <p:cNvSpPr>
            <a:spLocks noGrp="1"/>
          </p:cNvSpPr>
          <p:nvPr>
            <p:ph type="ftr" sz="quarter" idx="11"/>
          </p:nvPr>
        </p:nvSpPr>
        <p:spPr/>
        <p:txBody>
          <a:bodyPr/>
          <a:lstStyle/>
          <a:p>
            <a:r>
              <a:rPr lang="en-US"/>
              <a:t>© Copyright 2018 Worthy and James Publishing</a:t>
            </a:r>
          </a:p>
        </p:txBody>
      </p:sp>
      <p:sp>
        <p:nvSpPr>
          <p:cNvPr id="6" name="Slide Number Placeholder 5">
            <a:extLst>
              <a:ext uri="{FF2B5EF4-FFF2-40B4-BE49-F238E27FC236}">
                <a16:creationId xmlns:a16="http://schemas.microsoft.com/office/drawing/2014/main" id="{748516DB-98FC-42D5-9D4A-CF16827D2C14}"/>
              </a:ext>
            </a:extLst>
          </p:cNvPr>
          <p:cNvSpPr>
            <a:spLocks noGrp="1"/>
          </p:cNvSpPr>
          <p:nvPr>
            <p:ph type="sldNum" sz="quarter" idx="12"/>
          </p:nvPr>
        </p:nvSpPr>
        <p:spPr/>
        <p:txBody>
          <a:bodyPr/>
          <a:lstStyle/>
          <a:p>
            <a:fld id="{B53BCAD2-A3EC-4F5A-9690-590FFE4EAC8F}" type="slidenum">
              <a:rPr lang="en-US" smtClean="0"/>
              <a:t>‹#›</a:t>
            </a:fld>
            <a:endParaRPr lang="en-US"/>
          </a:p>
        </p:txBody>
      </p:sp>
    </p:spTree>
    <p:extLst>
      <p:ext uri="{BB962C8B-B14F-4D97-AF65-F5344CB8AC3E}">
        <p14:creationId xmlns:p14="http://schemas.microsoft.com/office/powerpoint/2010/main" val="4617368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A2A1861-B592-42A5-BDBD-E6CB5AB57C1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4F561B7-4AB6-423B-8E0A-78AD1A82F54E}"/>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21E29FE-71B5-40C7-8340-0D8627915F6A}"/>
              </a:ext>
            </a:extLst>
          </p:cNvPr>
          <p:cNvSpPr>
            <a:spLocks noGrp="1"/>
          </p:cNvSpPr>
          <p:nvPr>
            <p:ph type="dt" sz="half" idx="10"/>
          </p:nvPr>
        </p:nvSpPr>
        <p:spPr/>
        <p:txBody>
          <a:bodyPr/>
          <a:lstStyle/>
          <a:p>
            <a:fld id="{E354E580-C84D-48BC-8702-71BB75B780E5}" type="datetime1">
              <a:rPr lang="en-US" smtClean="0"/>
              <a:t>1/7/2019</a:t>
            </a:fld>
            <a:endParaRPr lang="en-US"/>
          </a:p>
        </p:txBody>
      </p:sp>
      <p:sp>
        <p:nvSpPr>
          <p:cNvPr id="5" name="Footer Placeholder 4">
            <a:extLst>
              <a:ext uri="{FF2B5EF4-FFF2-40B4-BE49-F238E27FC236}">
                <a16:creationId xmlns:a16="http://schemas.microsoft.com/office/drawing/2014/main" id="{95BB02C0-1459-4719-831E-189769975A44}"/>
              </a:ext>
            </a:extLst>
          </p:cNvPr>
          <p:cNvSpPr>
            <a:spLocks noGrp="1"/>
          </p:cNvSpPr>
          <p:nvPr>
            <p:ph type="ftr" sz="quarter" idx="11"/>
          </p:nvPr>
        </p:nvSpPr>
        <p:spPr/>
        <p:txBody>
          <a:bodyPr/>
          <a:lstStyle/>
          <a:p>
            <a:r>
              <a:rPr lang="en-US"/>
              <a:t>© Copyright 2018 Worthy and James Publishing</a:t>
            </a:r>
          </a:p>
        </p:txBody>
      </p:sp>
      <p:sp>
        <p:nvSpPr>
          <p:cNvPr id="6" name="Slide Number Placeholder 5">
            <a:extLst>
              <a:ext uri="{FF2B5EF4-FFF2-40B4-BE49-F238E27FC236}">
                <a16:creationId xmlns:a16="http://schemas.microsoft.com/office/drawing/2014/main" id="{DB4790DF-8F2A-4493-9B01-3B7C15B48009}"/>
              </a:ext>
            </a:extLst>
          </p:cNvPr>
          <p:cNvSpPr>
            <a:spLocks noGrp="1"/>
          </p:cNvSpPr>
          <p:nvPr>
            <p:ph type="sldNum" sz="quarter" idx="12"/>
          </p:nvPr>
        </p:nvSpPr>
        <p:spPr/>
        <p:txBody>
          <a:bodyPr/>
          <a:lstStyle/>
          <a:p>
            <a:fld id="{B53BCAD2-A3EC-4F5A-9690-590FFE4EAC8F}" type="slidenum">
              <a:rPr lang="en-US" smtClean="0"/>
              <a:t>‹#›</a:t>
            </a:fld>
            <a:endParaRPr lang="en-US"/>
          </a:p>
        </p:txBody>
      </p:sp>
    </p:spTree>
    <p:extLst>
      <p:ext uri="{BB962C8B-B14F-4D97-AF65-F5344CB8AC3E}">
        <p14:creationId xmlns:p14="http://schemas.microsoft.com/office/powerpoint/2010/main" val="40030514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D958F8-6170-43FD-ADD1-4D0009EFAF7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ABAAAEE-E119-4B75-B6DD-1C8E0F8FDDA1}"/>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0B3F850-EDB1-4695-B541-A78493B700C8}"/>
              </a:ext>
            </a:extLst>
          </p:cNvPr>
          <p:cNvSpPr>
            <a:spLocks noGrp="1"/>
          </p:cNvSpPr>
          <p:nvPr>
            <p:ph type="dt" sz="half" idx="10"/>
          </p:nvPr>
        </p:nvSpPr>
        <p:spPr/>
        <p:txBody>
          <a:bodyPr/>
          <a:lstStyle/>
          <a:p>
            <a:fld id="{9FE2025A-0D4D-4B6E-8D1C-35F86FB25EA6}" type="datetime1">
              <a:rPr lang="en-US" smtClean="0"/>
              <a:t>1/7/2019</a:t>
            </a:fld>
            <a:endParaRPr lang="en-US"/>
          </a:p>
        </p:txBody>
      </p:sp>
      <p:sp>
        <p:nvSpPr>
          <p:cNvPr id="5" name="Footer Placeholder 4">
            <a:extLst>
              <a:ext uri="{FF2B5EF4-FFF2-40B4-BE49-F238E27FC236}">
                <a16:creationId xmlns:a16="http://schemas.microsoft.com/office/drawing/2014/main" id="{66E2FD3F-E5DD-4B18-85CC-914D1C5D81DF}"/>
              </a:ext>
            </a:extLst>
          </p:cNvPr>
          <p:cNvSpPr>
            <a:spLocks noGrp="1"/>
          </p:cNvSpPr>
          <p:nvPr>
            <p:ph type="ftr" sz="quarter" idx="11"/>
          </p:nvPr>
        </p:nvSpPr>
        <p:spPr/>
        <p:txBody>
          <a:bodyPr/>
          <a:lstStyle/>
          <a:p>
            <a:r>
              <a:rPr lang="en-US"/>
              <a:t>© Copyright 2018 Worthy and James Publishing</a:t>
            </a:r>
          </a:p>
        </p:txBody>
      </p:sp>
      <p:sp>
        <p:nvSpPr>
          <p:cNvPr id="6" name="Slide Number Placeholder 5">
            <a:extLst>
              <a:ext uri="{FF2B5EF4-FFF2-40B4-BE49-F238E27FC236}">
                <a16:creationId xmlns:a16="http://schemas.microsoft.com/office/drawing/2014/main" id="{BCBF2F9E-6F3F-4279-8331-5DCA91AEF50D}"/>
              </a:ext>
            </a:extLst>
          </p:cNvPr>
          <p:cNvSpPr>
            <a:spLocks noGrp="1"/>
          </p:cNvSpPr>
          <p:nvPr>
            <p:ph type="sldNum" sz="quarter" idx="12"/>
          </p:nvPr>
        </p:nvSpPr>
        <p:spPr/>
        <p:txBody>
          <a:bodyPr/>
          <a:lstStyle/>
          <a:p>
            <a:fld id="{B53BCAD2-A3EC-4F5A-9690-590FFE4EAC8F}" type="slidenum">
              <a:rPr lang="en-US" smtClean="0"/>
              <a:t>‹#›</a:t>
            </a:fld>
            <a:endParaRPr lang="en-US"/>
          </a:p>
        </p:txBody>
      </p:sp>
    </p:spTree>
    <p:extLst>
      <p:ext uri="{BB962C8B-B14F-4D97-AF65-F5344CB8AC3E}">
        <p14:creationId xmlns:p14="http://schemas.microsoft.com/office/powerpoint/2010/main" val="34740431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100142-42CA-44E4-9840-77B5CEDB9D8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C8781DC-0DE6-41C5-8536-6ED1764CB0F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D12D06D5-0FDD-446B-B6BE-7FD147965727}"/>
              </a:ext>
            </a:extLst>
          </p:cNvPr>
          <p:cNvSpPr>
            <a:spLocks noGrp="1"/>
          </p:cNvSpPr>
          <p:nvPr>
            <p:ph type="dt" sz="half" idx="10"/>
          </p:nvPr>
        </p:nvSpPr>
        <p:spPr/>
        <p:txBody>
          <a:bodyPr/>
          <a:lstStyle/>
          <a:p>
            <a:fld id="{A80EED74-C3A5-40E4-89D3-0ADB1C9A7F55}" type="datetime1">
              <a:rPr lang="en-US" smtClean="0"/>
              <a:t>1/7/2019</a:t>
            </a:fld>
            <a:endParaRPr lang="en-US"/>
          </a:p>
        </p:txBody>
      </p:sp>
      <p:sp>
        <p:nvSpPr>
          <p:cNvPr id="5" name="Footer Placeholder 4">
            <a:extLst>
              <a:ext uri="{FF2B5EF4-FFF2-40B4-BE49-F238E27FC236}">
                <a16:creationId xmlns:a16="http://schemas.microsoft.com/office/drawing/2014/main" id="{ECBBDBAC-DDA9-40C1-8A97-DE2E8EAAC564}"/>
              </a:ext>
            </a:extLst>
          </p:cNvPr>
          <p:cNvSpPr>
            <a:spLocks noGrp="1"/>
          </p:cNvSpPr>
          <p:nvPr>
            <p:ph type="ftr" sz="quarter" idx="11"/>
          </p:nvPr>
        </p:nvSpPr>
        <p:spPr/>
        <p:txBody>
          <a:bodyPr/>
          <a:lstStyle/>
          <a:p>
            <a:r>
              <a:rPr lang="en-US"/>
              <a:t>© Copyright 2018 Worthy and James Publishing</a:t>
            </a:r>
          </a:p>
        </p:txBody>
      </p:sp>
      <p:sp>
        <p:nvSpPr>
          <p:cNvPr id="6" name="Slide Number Placeholder 5">
            <a:extLst>
              <a:ext uri="{FF2B5EF4-FFF2-40B4-BE49-F238E27FC236}">
                <a16:creationId xmlns:a16="http://schemas.microsoft.com/office/drawing/2014/main" id="{17405965-1F85-41AB-8201-6CE172273334}"/>
              </a:ext>
            </a:extLst>
          </p:cNvPr>
          <p:cNvSpPr>
            <a:spLocks noGrp="1"/>
          </p:cNvSpPr>
          <p:nvPr>
            <p:ph type="sldNum" sz="quarter" idx="12"/>
          </p:nvPr>
        </p:nvSpPr>
        <p:spPr/>
        <p:txBody>
          <a:bodyPr/>
          <a:lstStyle/>
          <a:p>
            <a:fld id="{B53BCAD2-A3EC-4F5A-9690-590FFE4EAC8F}" type="slidenum">
              <a:rPr lang="en-US" smtClean="0"/>
              <a:t>‹#›</a:t>
            </a:fld>
            <a:endParaRPr lang="en-US"/>
          </a:p>
        </p:txBody>
      </p:sp>
    </p:spTree>
    <p:extLst>
      <p:ext uri="{BB962C8B-B14F-4D97-AF65-F5344CB8AC3E}">
        <p14:creationId xmlns:p14="http://schemas.microsoft.com/office/powerpoint/2010/main" val="3008087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6BB7B5-CF63-4F56-A02F-F9D263C513D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435216A-063A-4C67-8537-066ABEEDC71E}"/>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EAB70BE-7A9D-40FA-B951-F29BDE8ECB1C}"/>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01BDAF9-82E5-4F93-9F6A-B87AB5775640}"/>
              </a:ext>
            </a:extLst>
          </p:cNvPr>
          <p:cNvSpPr>
            <a:spLocks noGrp="1"/>
          </p:cNvSpPr>
          <p:nvPr>
            <p:ph type="dt" sz="half" idx="10"/>
          </p:nvPr>
        </p:nvSpPr>
        <p:spPr/>
        <p:txBody>
          <a:bodyPr/>
          <a:lstStyle/>
          <a:p>
            <a:fld id="{5F206BC4-BA18-46DE-A5EB-0523BE382025}" type="datetime1">
              <a:rPr lang="en-US" smtClean="0"/>
              <a:t>1/7/2019</a:t>
            </a:fld>
            <a:endParaRPr lang="en-US"/>
          </a:p>
        </p:txBody>
      </p:sp>
      <p:sp>
        <p:nvSpPr>
          <p:cNvPr id="6" name="Footer Placeholder 5">
            <a:extLst>
              <a:ext uri="{FF2B5EF4-FFF2-40B4-BE49-F238E27FC236}">
                <a16:creationId xmlns:a16="http://schemas.microsoft.com/office/drawing/2014/main" id="{A83D0D14-12D2-484E-B054-93E73121F702}"/>
              </a:ext>
            </a:extLst>
          </p:cNvPr>
          <p:cNvSpPr>
            <a:spLocks noGrp="1"/>
          </p:cNvSpPr>
          <p:nvPr>
            <p:ph type="ftr" sz="quarter" idx="11"/>
          </p:nvPr>
        </p:nvSpPr>
        <p:spPr/>
        <p:txBody>
          <a:bodyPr/>
          <a:lstStyle/>
          <a:p>
            <a:r>
              <a:rPr lang="en-US"/>
              <a:t>© Copyright 2018 Worthy and James Publishing</a:t>
            </a:r>
          </a:p>
        </p:txBody>
      </p:sp>
      <p:sp>
        <p:nvSpPr>
          <p:cNvPr id="7" name="Slide Number Placeholder 6">
            <a:extLst>
              <a:ext uri="{FF2B5EF4-FFF2-40B4-BE49-F238E27FC236}">
                <a16:creationId xmlns:a16="http://schemas.microsoft.com/office/drawing/2014/main" id="{5FA59F43-154A-4539-BBB6-9E28F1757964}"/>
              </a:ext>
            </a:extLst>
          </p:cNvPr>
          <p:cNvSpPr>
            <a:spLocks noGrp="1"/>
          </p:cNvSpPr>
          <p:nvPr>
            <p:ph type="sldNum" sz="quarter" idx="12"/>
          </p:nvPr>
        </p:nvSpPr>
        <p:spPr/>
        <p:txBody>
          <a:bodyPr/>
          <a:lstStyle/>
          <a:p>
            <a:fld id="{B53BCAD2-A3EC-4F5A-9690-590FFE4EAC8F}" type="slidenum">
              <a:rPr lang="en-US" smtClean="0"/>
              <a:t>‹#›</a:t>
            </a:fld>
            <a:endParaRPr lang="en-US"/>
          </a:p>
        </p:txBody>
      </p:sp>
    </p:spTree>
    <p:extLst>
      <p:ext uri="{BB962C8B-B14F-4D97-AF65-F5344CB8AC3E}">
        <p14:creationId xmlns:p14="http://schemas.microsoft.com/office/powerpoint/2010/main" val="26650857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09B417-762C-4772-A382-DDA95423D77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A05BC2F-C2FD-4A9A-9B94-D7B54BC1370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D536FC3D-B6BC-44B8-8BEB-8C2E116DF424}"/>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E96F20E-6279-4347-91E6-A5A90B0AF0A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E0C81A61-AB8A-45D4-BC26-52069B85F1B1}"/>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28DCB4A-C576-44C5-9DEF-5181D7ADA77C}"/>
              </a:ext>
            </a:extLst>
          </p:cNvPr>
          <p:cNvSpPr>
            <a:spLocks noGrp="1"/>
          </p:cNvSpPr>
          <p:nvPr>
            <p:ph type="dt" sz="half" idx="10"/>
          </p:nvPr>
        </p:nvSpPr>
        <p:spPr/>
        <p:txBody>
          <a:bodyPr/>
          <a:lstStyle/>
          <a:p>
            <a:fld id="{2F1DF7A3-C15C-43B0-BD1F-5D25111DCC27}" type="datetime1">
              <a:rPr lang="en-US" smtClean="0"/>
              <a:t>1/7/2019</a:t>
            </a:fld>
            <a:endParaRPr lang="en-US"/>
          </a:p>
        </p:txBody>
      </p:sp>
      <p:sp>
        <p:nvSpPr>
          <p:cNvPr id="8" name="Footer Placeholder 7">
            <a:extLst>
              <a:ext uri="{FF2B5EF4-FFF2-40B4-BE49-F238E27FC236}">
                <a16:creationId xmlns:a16="http://schemas.microsoft.com/office/drawing/2014/main" id="{BD5BCCB5-BEE8-4A7C-8E57-92B5411CBEDE}"/>
              </a:ext>
            </a:extLst>
          </p:cNvPr>
          <p:cNvSpPr>
            <a:spLocks noGrp="1"/>
          </p:cNvSpPr>
          <p:nvPr>
            <p:ph type="ftr" sz="quarter" idx="11"/>
          </p:nvPr>
        </p:nvSpPr>
        <p:spPr/>
        <p:txBody>
          <a:bodyPr/>
          <a:lstStyle/>
          <a:p>
            <a:r>
              <a:rPr lang="en-US"/>
              <a:t>© Copyright 2018 Worthy and James Publishing</a:t>
            </a:r>
          </a:p>
        </p:txBody>
      </p:sp>
      <p:sp>
        <p:nvSpPr>
          <p:cNvPr id="9" name="Slide Number Placeholder 8">
            <a:extLst>
              <a:ext uri="{FF2B5EF4-FFF2-40B4-BE49-F238E27FC236}">
                <a16:creationId xmlns:a16="http://schemas.microsoft.com/office/drawing/2014/main" id="{BB9B87B2-C67F-487C-933D-21E5D51F4365}"/>
              </a:ext>
            </a:extLst>
          </p:cNvPr>
          <p:cNvSpPr>
            <a:spLocks noGrp="1"/>
          </p:cNvSpPr>
          <p:nvPr>
            <p:ph type="sldNum" sz="quarter" idx="12"/>
          </p:nvPr>
        </p:nvSpPr>
        <p:spPr/>
        <p:txBody>
          <a:bodyPr/>
          <a:lstStyle/>
          <a:p>
            <a:fld id="{B53BCAD2-A3EC-4F5A-9690-590FFE4EAC8F}" type="slidenum">
              <a:rPr lang="en-US" smtClean="0"/>
              <a:t>‹#›</a:t>
            </a:fld>
            <a:endParaRPr lang="en-US"/>
          </a:p>
        </p:txBody>
      </p:sp>
    </p:spTree>
    <p:extLst>
      <p:ext uri="{BB962C8B-B14F-4D97-AF65-F5344CB8AC3E}">
        <p14:creationId xmlns:p14="http://schemas.microsoft.com/office/powerpoint/2010/main" val="36021661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908017-A69E-4550-837B-6D8886A9F68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1E5ED18-7A73-4AA4-9318-D9FDFC3D8004}"/>
              </a:ext>
            </a:extLst>
          </p:cNvPr>
          <p:cNvSpPr>
            <a:spLocks noGrp="1"/>
          </p:cNvSpPr>
          <p:nvPr>
            <p:ph type="dt" sz="half" idx="10"/>
          </p:nvPr>
        </p:nvSpPr>
        <p:spPr/>
        <p:txBody>
          <a:bodyPr/>
          <a:lstStyle/>
          <a:p>
            <a:fld id="{531E75FB-B59F-4986-9D9E-2CAD6E531815}" type="datetime1">
              <a:rPr lang="en-US" smtClean="0"/>
              <a:t>1/7/2019</a:t>
            </a:fld>
            <a:endParaRPr lang="en-US"/>
          </a:p>
        </p:txBody>
      </p:sp>
      <p:sp>
        <p:nvSpPr>
          <p:cNvPr id="4" name="Footer Placeholder 3">
            <a:extLst>
              <a:ext uri="{FF2B5EF4-FFF2-40B4-BE49-F238E27FC236}">
                <a16:creationId xmlns:a16="http://schemas.microsoft.com/office/drawing/2014/main" id="{E15B0551-70E8-4784-A183-258C19F06F85}"/>
              </a:ext>
            </a:extLst>
          </p:cNvPr>
          <p:cNvSpPr>
            <a:spLocks noGrp="1"/>
          </p:cNvSpPr>
          <p:nvPr>
            <p:ph type="ftr" sz="quarter" idx="11"/>
          </p:nvPr>
        </p:nvSpPr>
        <p:spPr/>
        <p:txBody>
          <a:bodyPr/>
          <a:lstStyle/>
          <a:p>
            <a:r>
              <a:rPr lang="en-US"/>
              <a:t>© Copyright 2018 Worthy and James Publishing</a:t>
            </a:r>
          </a:p>
        </p:txBody>
      </p:sp>
      <p:sp>
        <p:nvSpPr>
          <p:cNvPr id="5" name="Slide Number Placeholder 4">
            <a:extLst>
              <a:ext uri="{FF2B5EF4-FFF2-40B4-BE49-F238E27FC236}">
                <a16:creationId xmlns:a16="http://schemas.microsoft.com/office/drawing/2014/main" id="{6BE5CF6F-594F-4F29-8705-05F13C2D1B8F}"/>
              </a:ext>
            </a:extLst>
          </p:cNvPr>
          <p:cNvSpPr>
            <a:spLocks noGrp="1"/>
          </p:cNvSpPr>
          <p:nvPr>
            <p:ph type="sldNum" sz="quarter" idx="12"/>
          </p:nvPr>
        </p:nvSpPr>
        <p:spPr/>
        <p:txBody>
          <a:bodyPr/>
          <a:lstStyle/>
          <a:p>
            <a:fld id="{B53BCAD2-A3EC-4F5A-9690-590FFE4EAC8F}" type="slidenum">
              <a:rPr lang="en-US" smtClean="0"/>
              <a:t>‹#›</a:t>
            </a:fld>
            <a:endParaRPr lang="en-US"/>
          </a:p>
        </p:txBody>
      </p:sp>
    </p:spTree>
    <p:extLst>
      <p:ext uri="{BB962C8B-B14F-4D97-AF65-F5344CB8AC3E}">
        <p14:creationId xmlns:p14="http://schemas.microsoft.com/office/powerpoint/2010/main" val="22702542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BB1743B-9E93-4778-A46E-0FA78CCC15C8}"/>
              </a:ext>
            </a:extLst>
          </p:cNvPr>
          <p:cNvSpPr>
            <a:spLocks noGrp="1"/>
          </p:cNvSpPr>
          <p:nvPr>
            <p:ph type="dt" sz="half" idx="10"/>
          </p:nvPr>
        </p:nvSpPr>
        <p:spPr/>
        <p:txBody>
          <a:bodyPr/>
          <a:lstStyle/>
          <a:p>
            <a:fld id="{B679D104-E1F6-4971-A19F-31E9EE163D47}" type="datetime1">
              <a:rPr lang="en-US" smtClean="0"/>
              <a:t>1/7/2019</a:t>
            </a:fld>
            <a:endParaRPr lang="en-US"/>
          </a:p>
        </p:txBody>
      </p:sp>
      <p:sp>
        <p:nvSpPr>
          <p:cNvPr id="3" name="Footer Placeholder 2">
            <a:extLst>
              <a:ext uri="{FF2B5EF4-FFF2-40B4-BE49-F238E27FC236}">
                <a16:creationId xmlns:a16="http://schemas.microsoft.com/office/drawing/2014/main" id="{0810C9F7-8530-4232-81F7-3E1E0B2FFA8C}"/>
              </a:ext>
            </a:extLst>
          </p:cNvPr>
          <p:cNvSpPr>
            <a:spLocks noGrp="1"/>
          </p:cNvSpPr>
          <p:nvPr>
            <p:ph type="ftr" sz="quarter" idx="11"/>
          </p:nvPr>
        </p:nvSpPr>
        <p:spPr/>
        <p:txBody>
          <a:bodyPr/>
          <a:lstStyle/>
          <a:p>
            <a:r>
              <a:rPr lang="en-US"/>
              <a:t>© Copyright 2018 Worthy and James Publishing</a:t>
            </a:r>
          </a:p>
        </p:txBody>
      </p:sp>
      <p:sp>
        <p:nvSpPr>
          <p:cNvPr id="4" name="Slide Number Placeholder 3">
            <a:extLst>
              <a:ext uri="{FF2B5EF4-FFF2-40B4-BE49-F238E27FC236}">
                <a16:creationId xmlns:a16="http://schemas.microsoft.com/office/drawing/2014/main" id="{E335525A-09CB-4417-88FA-EF1E1F39B9B5}"/>
              </a:ext>
            </a:extLst>
          </p:cNvPr>
          <p:cNvSpPr>
            <a:spLocks noGrp="1"/>
          </p:cNvSpPr>
          <p:nvPr>
            <p:ph type="sldNum" sz="quarter" idx="12"/>
          </p:nvPr>
        </p:nvSpPr>
        <p:spPr/>
        <p:txBody>
          <a:bodyPr/>
          <a:lstStyle/>
          <a:p>
            <a:fld id="{B53BCAD2-A3EC-4F5A-9690-590FFE4EAC8F}" type="slidenum">
              <a:rPr lang="en-US" smtClean="0"/>
              <a:t>‹#›</a:t>
            </a:fld>
            <a:endParaRPr lang="en-US"/>
          </a:p>
        </p:txBody>
      </p:sp>
    </p:spTree>
    <p:extLst>
      <p:ext uri="{BB962C8B-B14F-4D97-AF65-F5344CB8AC3E}">
        <p14:creationId xmlns:p14="http://schemas.microsoft.com/office/powerpoint/2010/main" val="7466267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30B2D1-BEF0-4C34-AC14-F14672D6786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14977AF-925C-44E5-B121-F40068B15F7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C53AA6E-11DA-4396-9397-9222D411092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5BE29DA5-2F33-4AA1-A6DB-D75BA1C95B1C}"/>
              </a:ext>
            </a:extLst>
          </p:cNvPr>
          <p:cNvSpPr>
            <a:spLocks noGrp="1"/>
          </p:cNvSpPr>
          <p:nvPr>
            <p:ph type="dt" sz="half" idx="10"/>
          </p:nvPr>
        </p:nvSpPr>
        <p:spPr/>
        <p:txBody>
          <a:bodyPr/>
          <a:lstStyle/>
          <a:p>
            <a:fld id="{73D54CAB-847D-460D-851F-86225299288A}" type="datetime1">
              <a:rPr lang="en-US" smtClean="0"/>
              <a:t>1/7/2019</a:t>
            </a:fld>
            <a:endParaRPr lang="en-US"/>
          </a:p>
        </p:txBody>
      </p:sp>
      <p:sp>
        <p:nvSpPr>
          <p:cNvPr id="6" name="Footer Placeholder 5">
            <a:extLst>
              <a:ext uri="{FF2B5EF4-FFF2-40B4-BE49-F238E27FC236}">
                <a16:creationId xmlns:a16="http://schemas.microsoft.com/office/drawing/2014/main" id="{C4F4A05F-7B76-4E4B-8170-A609632E8A6F}"/>
              </a:ext>
            </a:extLst>
          </p:cNvPr>
          <p:cNvSpPr>
            <a:spLocks noGrp="1"/>
          </p:cNvSpPr>
          <p:nvPr>
            <p:ph type="ftr" sz="quarter" idx="11"/>
          </p:nvPr>
        </p:nvSpPr>
        <p:spPr/>
        <p:txBody>
          <a:bodyPr/>
          <a:lstStyle/>
          <a:p>
            <a:r>
              <a:rPr lang="en-US"/>
              <a:t>© Copyright 2018 Worthy and James Publishing</a:t>
            </a:r>
          </a:p>
        </p:txBody>
      </p:sp>
      <p:sp>
        <p:nvSpPr>
          <p:cNvPr id="7" name="Slide Number Placeholder 6">
            <a:extLst>
              <a:ext uri="{FF2B5EF4-FFF2-40B4-BE49-F238E27FC236}">
                <a16:creationId xmlns:a16="http://schemas.microsoft.com/office/drawing/2014/main" id="{0F6F5F23-2396-4698-9A29-C66E769F4AE4}"/>
              </a:ext>
            </a:extLst>
          </p:cNvPr>
          <p:cNvSpPr>
            <a:spLocks noGrp="1"/>
          </p:cNvSpPr>
          <p:nvPr>
            <p:ph type="sldNum" sz="quarter" idx="12"/>
          </p:nvPr>
        </p:nvSpPr>
        <p:spPr/>
        <p:txBody>
          <a:bodyPr/>
          <a:lstStyle/>
          <a:p>
            <a:fld id="{B53BCAD2-A3EC-4F5A-9690-590FFE4EAC8F}" type="slidenum">
              <a:rPr lang="en-US" smtClean="0"/>
              <a:t>‹#›</a:t>
            </a:fld>
            <a:endParaRPr lang="en-US"/>
          </a:p>
        </p:txBody>
      </p:sp>
    </p:spTree>
    <p:extLst>
      <p:ext uri="{BB962C8B-B14F-4D97-AF65-F5344CB8AC3E}">
        <p14:creationId xmlns:p14="http://schemas.microsoft.com/office/powerpoint/2010/main" val="32763146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E43F81-9570-419F-BB9C-D2F9AF179DC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5B286A1-795F-4BCC-BF86-BB79E337435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AB7073A-1011-4CA7-8A65-8B39FBA8C5B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C9B37466-E570-486C-B9C3-C1F4C74EFA9D}"/>
              </a:ext>
            </a:extLst>
          </p:cNvPr>
          <p:cNvSpPr>
            <a:spLocks noGrp="1"/>
          </p:cNvSpPr>
          <p:nvPr>
            <p:ph type="dt" sz="half" idx="10"/>
          </p:nvPr>
        </p:nvSpPr>
        <p:spPr/>
        <p:txBody>
          <a:bodyPr/>
          <a:lstStyle/>
          <a:p>
            <a:fld id="{685787DB-225E-4A65-BB1E-CF62E63B3E5A}" type="datetime1">
              <a:rPr lang="en-US" smtClean="0"/>
              <a:t>1/7/2019</a:t>
            </a:fld>
            <a:endParaRPr lang="en-US"/>
          </a:p>
        </p:txBody>
      </p:sp>
      <p:sp>
        <p:nvSpPr>
          <p:cNvPr id="6" name="Footer Placeholder 5">
            <a:extLst>
              <a:ext uri="{FF2B5EF4-FFF2-40B4-BE49-F238E27FC236}">
                <a16:creationId xmlns:a16="http://schemas.microsoft.com/office/drawing/2014/main" id="{4806BFDB-8D09-41A3-944A-B5D40A01FEC2}"/>
              </a:ext>
            </a:extLst>
          </p:cNvPr>
          <p:cNvSpPr>
            <a:spLocks noGrp="1"/>
          </p:cNvSpPr>
          <p:nvPr>
            <p:ph type="ftr" sz="quarter" idx="11"/>
          </p:nvPr>
        </p:nvSpPr>
        <p:spPr/>
        <p:txBody>
          <a:bodyPr/>
          <a:lstStyle/>
          <a:p>
            <a:r>
              <a:rPr lang="en-US"/>
              <a:t>© Copyright 2018 Worthy and James Publishing</a:t>
            </a:r>
          </a:p>
        </p:txBody>
      </p:sp>
      <p:sp>
        <p:nvSpPr>
          <p:cNvPr id="7" name="Slide Number Placeholder 6">
            <a:extLst>
              <a:ext uri="{FF2B5EF4-FFF2-40B4-BE49-F238E27FC236}">
                <a16:creationId xmlns:a16="http://schemas.microsoft.com/office/drawing/2014/main" id="{2597818D-7A23-4963-A879-F2449695BEBF}"/>
              </a:ext>
            </a:extLst>
          </p:cNvPr>
          <p:cNvSpPr>
            <a:spLocks noGrp="1"/>
          </p:cNvSpPr>
          <p:nvPr>
            <p:ph type="sldNum" sz="quarter" idx="12"/>
          </p:nvPr>
        </p:nvSpPr>
        <p:spPr/>
        <p:txBody>
          <a:bodyPr/>
          <a:lstStyle/>
          <a:p>
            <a:fld id="{B53BCAD2-A3EC-4F5A-9690-590FFE4EAC8F}" type="slidenum">
              <a:rPr lang="en-US" smtClean="0"/>
              <a:t>‹#›</a:t>
            </a:fld>
            <a:endParaRPr lang="en-US"/>
          </a:p>
        </p:txBody>
      </p:sp>
    </p:spTree>
    <p:extLst>
      <p:ext uri="{BB962C8B-B14F-4D97-AF65-F5344CB8AC3E}">
        <p14:creationId xmlns:p14="http://schemas.microsoft.com/office/powerpoint/2010/main" val="21835563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1B330A8-5205-4D2D-8ECA-BAE7A959E0E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161C5F3-495C-4D14-A24D-08C3D6B6F20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5109B86-6769-4495-ADF8-0A7C4422C40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2092E15-6393-40EF-8BE7-1C70A3B5585E}" type="datetime1">
              <a:rPr lang="en-US" smtClean="0"/>
              <a:t>1/7/2019</a:t>
            </a:fld>
            <a:endParaRPr lang="en-US"/>
          </a:p>
        </p:txBody>
      </p:sp>
      <p:sp>
        <p:nvSpPr>
          <p:cNvPr id="5" name="Footer Placeholder 4">
            <a:extLst>
              <a:ext uri="{FF2B5EF4-FFF2-40B4-BE49-F238E27FC236}">
                <a16:creationId xmlns:a16="http://schemas.microsoft.com/office/drawing/2014/main" id="{2626D121-B5AF-4549-81A4-2EF4B707B46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 Copyright 2018 Worthy and James Publishing</a:t>
            </a:r>
          </a:p>
        </p:txBody>
      </p:sp>
      <p:sp>
        <p:nvSpPr>
          <p:cNvPr id="6" name="Slide Number Placeholder 5">
            <a:extLst>
              <a:ext uri="{FF2B5EF4-FFF2-40B4-BE49-F238E27FC236}">
                <a16:creationId xmlns:a16="http://schemas.microsoft.com/office/drawing/2014/main" id="{2D1D774D-3DFB-4173-8A2C-D1220864605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53BCAD2-A3EC-4F5A-9690-590FFE4EAC8F}" type="slidenum">
              <a:rPr lang="en-US" smtClean="0"/>
              <a:t>‹#›</a:t>
            </a:fld>
            <a:endParaRPr lang="en-US"/>
          </a:p>
        </p:txBody>
      </p:sp>
    </p:spTree>
    <p:extLst>
      <p:ext uri="{BB962C8B-B14F-4D97-AF65-F5344CB8AC3E}">
        <p14:creationId xmlns:p14="http://schemas.microsoft.com/office/powerpoint/2010/main" val="8302052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B47A53-ACC0-4E8F-9121-BEA30AF085F9}"/>
              </a:ext>
            </a:extLst>
          </p:cNvPr>
          <p:cNvSpPr>
            <a:spLocks noGrp="1"/>
          </p:cNvSpPr>
          <p:nvPr>
            <p:ph type="ctrTitle"/>
          </p:nvPr>
        </p:nvSpPr>
        <p:spPr>
          <a:xfrm>
            <a:off x="5277328" y="640082"/>
            <a:ext cx="6274591" cy="3351602"/>
          </a:xfrm>
        </p:spPr>
        <p:txBody>
          <a:bodyPr>
            <a:normAutofit/>
          </a:bodyPr>
          <a:lstStyle/>
          <a:p>
            <a:pPr algn="l"/>
            <a:r>
              <a:rPr lang="en-US" sz="4700" b="1" dirty="0">
                <a:solidFill>
                  <a:schemeClr val="bg1"/>
                </a:solidFill>
              </a:rPr>
              <a:t>Basic Accounting Concepts Principles and Procedures, 2</a:t>
            </a:r>
            <a:r>
              <a:rPr lang="en-US" sz="4700" b="1" baseline="30000" dirty="0">
                <a:solidFill>
                  <a:schemeClr val="bg1"/>
                </a:solidFill>
              </a:rPr>
              <a:t>nd</a:t>
            </a:r>
            <a:r>
              <a:rPr lang="en-US" sz="4700" b="1" dirty="0">
                <a:solidFill>
                  <a:schemeClr val="bg1"/>
                </a:solidFill>
              </a:rPr>
              <a:t> Edition, Volume 1 </a:t>
            </a:r>
            <a:br>
              <a:rPr lang="en-US" sz="4700" dirty="0">
                <a:solidFill>
                  <a:schemeClr val="bg1"/>
                </a:solidFill>
              </a:rPr>
            </a:br>
            <a:endParaRPr lang="en-US" sz="4700" dirty="0">
              <a:solidFill>
                <a:schemeClr val="bg1"/>
              </a:solidFill>
            </a:endParaRPr>
          </a:p>
        </p:txBody>
      </p:sp>
      <p:sp>
        <p:nvSpPr>
          <p:cNvPr id="5" name="Footer Placeholder 4">
            <a:extLst>
              <a:ext uri="{FF2B5EF4-FFF2-40B4-BE49-F238E27FC236}">
                <a16:creationId xmlns:a16="http://schemas.microsoft.com/office/drawing/2014/main" id="{A6002148-351F-4AC2-BF7F-BC24060DA456}"/>
              </a:ext>
            </a:extLst>
          </p:cNvPr>
          <p:cNvSpPr>
            <a:spLocks noGrp="1"/>
          </p:cNvSpPr>
          <p:nvPr>
            <p:ph type="ftr" sz="quarter" idx="11"/>
          </p:nvPr>
        </p:nvSpPr>
        <p:spPr>
          <a:xfrm>
            <a:off x="5093108" y="6356350"/>
            <a:ext cx="4114800" cy="365125"/>
          </a:xfrm>
        </p:spPr>
        <p:txBody>
          <a:bodyPr>
            <a:normAutofit/>
          </a:bodyPr>
          <a:lstStyle/>
          <a:p>
            <a:pPr algn="l">
              <a:spcAft>
                <a:spcPts val="600"/>
              </a:spcAft>
            </a:pPr>
            <a:r>
              <a:rPr lang="en-US">
                <a:solidFill>
                  <a:schemeClr val="bg1">
                    <a:lumMod val="85000"/>
                  </a:schemeClr>
                </a:solidFill>
              </a:rPr>
              <a:t>© Copyright 2018 Worthy and James Publishing</a:t>
            </a:r>
          </a:p>
        </p:txBody>
      </p:sp>
      <p:sp>
        <p:nvSpPr>
          <p:cNvPr id="3" name="Rectangle 2"/>
          <p:cNvSpPr/>
          <p:nvPr/>
        </p:nvSpPr>
        <p:spPr>
          <a:xfrm>
            <a:off x="4637246" y="0"/>
            <a:ext cx="7554754" cy="68580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7" name="Title 1">
            <a:extLst>
              <a:ext uri="{FF2B5EF4-FFF2-40B4-BE49-F238E27FC236}">
                <a16:creationId xmlns:a16="http://schemas.microsoft.com/office/drawing/2014/main" id="{D4B47A53-ACC0-4E8F-9121-BEA30AF085F9}"/>
              </a:ext>
            </a:extLst>
          </p:cNvPr>
          <p:cNvSpPr txBox="1">
            <a:spLocks/>
          </p:cNvSpPr>
          <p:nvPr/>
        </p:nvSpPr>
        <p:spPr>
          <a:xfrm>
            <a:off x="5429728" y="792482"/>
            <a:ext cx="6274591" cy="3351602"/>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sz="4700" b="1" dirty="0">
                <a:solidFill>
                  <a:schemeClr val="bg1"/>
                </a:solidFill>
              </a:rPr>
              <a:t>Basic Accounting Concepts Principles and Procedures, 2</a:t>
            </a:r>
            <a:r>
              <a:rPr lang="en-US" sz="4700" b="1" baseline="30000" dirty="0">
                <a:solidFill>
                  <a:schemeClr val="bg1"/>
                </a:solidFill>
              </a:rPr>
              <a:t>nd</a:t>
            </a:r>
            <a:r>
              <a:rPr lang="en-US" sz="4700" b="1" dirty="0">
                <a:solidFill>
                  <a:schemeClr val="bg1"/>
                </a:solidFill>
              </a:rPr>
              <a:t> Edition, Volume 2 </a:t>
            </a:r>
            <a:br>
              <a:rPr lang="en-US" sz="4700" dirty="0">
                <a:solidFill>
                  <a:schemeClr val="bg1"/>
                </a:solidFill>
              </a:rPr>
            </a:br>
            <a:endParaRPr lang="en-US" sz="4700" dirty="0">
              <a:solidFill>
                <a:schemeClr val="bg1"/>
              </a:solidFill>
            </a:endParaRPr>
          </a:p>
        </p:txBody>
      </p:sp>
      <p:pic>
        <p:nvPicPr>
          <p:cNvPr id="8" name="Picture 7">
            <a:extLst>
              <a:ext uri="{FF2B5EF4-FFF2-40B4-BE49-F238E27FC236}">
                <a16:creationId xmlns:a16="http://schemas.microsoft.com/office/drawing/2014/main" id="{A7F7E53F-6776-47ED-98DE-15ACDA23F70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5343924" cy="6858000"/>
          </a:xfrm>
          <a:prstGeom prst="rect">
            <a:avLst/>
          </a:prstGeom>
        </p:spPr>
      </p:pic>
    </p:spTree>
    <p:extLst>
      <p:ext uri="{BB962C8B-B14F-4D97-AF65-F5344CB8AC3E}">
        <p14:creationId xmlns:p14="http://schemas.microsoft.com/office/powerpoint/2010/main" val="29883688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48B09099-589E-475F-81C1-705A894BC32A}"/>
              </a:ext>
            </a:extLst>
          </p:cNvPr>
          <p:cNvSpPr>
            <a:spLocks noGrp="1"/>
          </p:cNvSpPr>
          <p:nvPr>
            <p:ph type="ftr" sz="quarter" idx="11"/>
          </p:nvPr>
        </p:nvSpPr>
        <p:spPr/>
        <p:txBody>
          <a:bodyPr/>
          <a:lstStyle/>
          <a:p>
            <a:r>
              <a:rPr lang="en-US"/>
              <a:t>© Copyright 2018 Worthy and James Publishing</a:t>
            </a:r>
          </a:p>
        </p:txBody>
      </p:sp>
      <p:sp>
        <p:nvSpPr>
          <p:cNvPr id="3" name="Rectangle 2">
            <a:extLst>
              <a:ext uri="{FF2B5EF4-FFF2-40B4-BE49-F238E27FC236}">
                <a16:creationId xmlns:a16="http://schemas.microsoft.com/office/drawing/2014/main" id="{1F499DD5-1E27-4454-8079-64142EF33939}"/>
              </a:ext>
            </a:extLst>
          </p:cNvPr>
          <p:cNvSpPr/>
          <p:nvPr/>
        </p:nvSpPr>
        <p:spPr>
          <a:xfrm>
            <a:off x="4988356" y="287126"/>
            <a:ext cx="1981825" cy="523220"/>
          </a:xfrm>
          <a:prstGeom prst="rect">
            <a:avLst/>
          </a:prstGeom>
        </p:spPr>
        <p:txBody>
          <a:bodyPr wrap="none">
            <a:spAutoFit/>
          </a:bodyPr>
          <a:lstStyle/>
          <a:p>
            <a:pPr marL="285750" marR="0" indent="-114300" algn="ctr">
              <a:spcBef>
                <a:spcPts val="0"/>
              </a:spcBef>
              <a:spcAft>
                <a:spcPts val="0"/>
              </a:spcAft>
            </a:pP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PRWORA</a:t>
            </a:r>
            <a:endParaRPr lang="en-US" sz="2800" dirty="0">
              <a:solidFill>
                <a:schemeClr val="accent1">
                  <a:lumMod val="50000"/>
                </a:schemeClr>
              </a:solidFill>
              <a:effectLst/>
              <a:latin typeface="Times" panose="02020603050405020304" pitchFamily="18" charset="0"/>
              <a:ea typeface="MS Mincho" panose="02020609040205080304" pitchFamily="49" charset="-128"/>
              <a:cs typeface="Times New Roman" panose="02020603050405020304" pitchFamily="18" charset="0"/>
            </a:endParaRPr>
          </a:p>
        </p:txBody>
      </p:sp>
      <p:sp>
        <p:nvSpPr>
          <p:cNvPr id="4" name="Rectangle 3">
            <a:extLst>
              <a:ext uri="{FF2B5EF4-FFF2-40B4-BE49-F238E27FC236}">
                <a16:creationId xmlns:a16="http://schemas.microsoft.com/office/drawing/2014/main" id="{A3ACF5B8-17E4-41ED-BB8D-3AAB72E4FEDA}"/>
              </a:ext>
            </a:extLst>
          </p:cNvPr>
          <p:cNvSpPr/>
          <p:nvPr/>
        </p:nvSpPr>
        <p:spPr>
          <a:xfrm>
            <a:off x="1410511" y="1321190"/>
            <a:ext cx="9649838" cy="4524315"/>
          </a:xfrm>
          <a:prstGeom prst="rect">
            <a:avLst/>
          </a:prstGeom>
        </p:spPr>
        <p:txBody>
          <a:bodyPr wrap="square">
            <a:spAutoFit/>
          </a:bodyPr>
          <a:lstStyle/>
          <a:p>
            <a:pPr marL="285750" marR="0" indent="-114300">
              <a:spcBef>
                <a:spcPts val="0"/>
              </a:spcBef>
              <a:spcAft>
                <a:spcPts val="0"/>
              </a:spcAft>
            </a:pPr>
            <a:r>
              <a:rPr lang="en-US" b="1" dirty="0">
                <a:latin typeface="Times" panose="02020603050405020304" pitchFamily="18" charset="0"/>
                <a:ea typeface="MS Mincho" panose="02020609040205080304" pitchFamily="49" charset="-128"/>
                <a:cs typeface="Times New Roman" panose="02020603050405020304" pitchFamily="18" charset="0"/>
              </a:rPr>
              <a:t>• </a:t>
            </a:r>
            <a:r>
              <a:rPr lang="en-US" dirty="0">
                <a:latin typeface="Times" panose="02020603050405020304" pitchFamily="18" charset="0"/>
                <a:ea typeface="MS Mincho" panose="02020609040205080304" pitchFamily="49" charset="-128"/>
                <a:cs typeface="Times New Roman" panose="02020603050405020304" pitchFamily="18" charset="0"/>
              </a:rPr>
              <a:t> </a:t>
            </a:r>
            <a:r>
              <a:rPr lang="en-US" b="1" dirty="0">
                <a:solidFill>
                  <a:srgbClr val="0000FF"/>
                </a:solidFill>
                <a:latin typeface="Times" panose="02020603050405020304" pitchFamily="18" charset="0"/>
                <a:ea typeface="MS Mincho" panose="02020609040205080304" pitchFamily="49" charset="-128"/>
                <a:cs typeface="Times New Roman" panose="02020603050405020304" pitchFamily="18" charset="0"/>
              </a:rPr>
              <a:t>PRWORA</a:t>
            </a:r>
            <a:r>
              <a:rPr lang="en-US" dirty="0">
                <a:latin typeface="Times" panose="02020603050405020304" pitchFamily="18" charset="0"/>
                <a:ea typeface="MS Mincho" panose="02020609040205080304" pitchFamily="49" charset="-128"/>
                <a:cs typeface="Times New Roman" panose="02020603050405020304" pitchFamily="18" charset="0"/>
              </a:rPr>
              <a:t>, stands for the federal </a:t>
            </a:r>
            <a:r>
              <a:rPr lang="en-US" i="1" dirty="0">
                <a:latin typeface="Times" panose="02020603050405020304" pitchFamily="18" charset="0"/>
                <a:ea typeface="MS Mincho" panose="02020609040205080304" pitchFamily="49" charset="-128"/>
                <a:cs typeface="Times New Roman" panose="02020603050405020304" pitchFamily="18" charset="0"/>
              </a:rPr>
              <a:t>Personal Responsibility and Work Opportunity Reconciliation Act.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28575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28575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28575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28575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This federal law requires that employers report the name, address, and social security number of each new employee to a designated agency within 20 days of employment.</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28575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28575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28575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28575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The primary purpose of this law is to ensure individual compliance with welfare laws and the continuance of required child support.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28575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28575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br>
              <a:rPr lang="en-US" dirty="0">
                <a:latin typeface="Times" panose="02020603050405020304" pitchFamily="18" charset="0"/>
                <a:ea typeface="MS Mincho" panose="02020609040205080304" pitchFamily="49" charset="-128"/>
                <a:cs typeface="Times New Roman" panose="02020603050405020304" pitchFamily="18" charset="0"/>
              </a:rPr>
            </a:b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p:txBody>
      </p:sp>
    </p:spTree>
    <p:extLst>
      <p:ext uri="{BB962C8B-B14F-4D97-AF65-F5344CB8AC3E}">
        <p14:creationId xmlns:p14="http://schemas.microsoft.com/office/powerpoint/2010/main" val="13414216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E05EEC04-AB68-4EBE-B46F-93184537B033}"/>
              </a:ext>
            </a:extLst>
          </p:cNvPr>
          <p:cNvSpPr>
            <a:spLocks noGrp="1"/>
          </p:cNvSpPr>
          <p:nvPr>
            <p:ph type="ftr" sz="quarter" idx="11"/>
          </p:nvPr>
        </p:nvSpPr>
        <p:spPr/>
        <p:txBody>
          <a:bodyPr/>
          <a:lstStyle/>
          <a:p>
            <a:r>
              <a:rPr lang="en-US"/>
              <a:t>© Copyright 2018 Worthy and James Publishing</a:t>
            </a:r>
          </a:p>
        </p:txBody>
      </p:sp>
      <p:sp>
        <p:nvSpPr>
          <p:cNvPr id="3" name="Rectangle 2">
            <a:extLst>
              <a:ext uri="{FF2B5EF4-FFF2-40B4-BE49-F238E27FC236}">
                <a16:creationId xmlns:a16="http://schemas.microsoft.com/office/drawing/2014/main" id="{F18681E7-DE0F-4D31-BE9A-55FD962BE5BD}"/>
              </a:ext>
            </a:extLst>
          </p:cNvPr>
          <p:cNvSpPr/>
          <p:nvPr/>
        </p:nvSpPr>
        <p:spPr>
          <a:xfrm>
            <a:off x="3468810" y="267670"/>
            <a:ext cx="5585119" cy="523220"/>
          </a:xfrm>
          <a:prstGeom prst="rect">
            <a:avLst/>
          </a:prstGeom>
        </p:spPr>
        <p:txBody>
          <a:bodyPr wrap="none">
            <a:spAutoFit/>
          </a:bodyPr>
          <a:lstStyle/>
          <a:p>
            <a:pPr marL="285750" marR="0" indent="-114300" algn="ctr">
              <a:spcBef>
                <a:spcPts val="0"/>
              </a:spcBef>
              <a:spcAft>
                <a:spcPts val="0"/>
              </a:spcAft>
            </a:pP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Overview: Calculating the Payroll</a:t>
            </a:r>
            <a:endParaRPr lang="en-US" sz="2800" dirty="0">
              <a:solidFill>
                <a:schemeClr val="accent1">
                  <a:lumMod val="50000"/>
                </a:schemeClr>
              </a:solidFill>
              <a:effectLst/>
              <a:latin typeface="Times" panose="02020603050405020304" pitchFamily="18" charset="0"/>
              <a:ea typeface="MS Mincho" panose="02020609040205080304" pitchFamily="49" charset="-128"/>
              <a:cs typeface="Times New Roman" panose="02020603050405020304" pitchFamily="18" charset="0"/>
            </a:endParaRPr>
          </a:p>
        </p:txBody>
      </p:sp>
      <p:sp>
        <p:nvSpPr>
          <p:cNvPr id="4" name="Rectangle 3">
            <a:extLst>
              <a:ext uri="{FF2B5EF4-FFF2-40B4-BE49-F238E27FC236}">
                <a16:creationId xmlns:a16="http://schemas.microsoft.com/office/drawing/2014/main" id="{52298359-220A-43BF-9910-FABF60F2BF32}"/>
              </a:ext>
            </a:extLst>
          </p:cNvPr>
          <p:cNvSpPr/>
          <p:nvPr/>
        </p:nvSpPr>
        <p:spPr>
          <a:xfrm>
            <a:off x="1225685" y="1034463"/>
            <a:ext cx="9581745" cy="5078313"/>
          </a:xfrm>
          <a:prstGeom prst="rect">
            <a:avLst/>
          </a:prstGeom>
        </p:spPr>
        <p:txBody>
          <a:bodyPr wrap="square">
            <a:spAutoFit/>
          </a:bodyPr>
          <a:lstStyle/>
          <a:p>
            <a:pPr marL="285750" marR="0" indent="-114300">
              <a:spcBef>
                <a:spcPts val="0"/>
              </a:spcBef>
              <a:spcAft>
                <a:spcPts val="0"/>
              </a:spcAft>
            </a:pPr>
            <a:r>
              <a:rPr lang="en-US" b="1" dirty="0">
                <a:latin typeface="Times" panose="02020603050405020304" pitchFamily="18" charset="0"/>
                <a:ea typeface="MS Mincho" panose="02020609040205080304" pitchFamily="49" charset="-128"/>
                <a:cs typeface="Times New Roman" panose="02020603050405020304" pitchFamily="18" charset="0"/>
              </a:rPr>
              <a:t>A payroll calculation results in three types of employer expenses.</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285750" marR="0" indent="-114300">
              <a:spcBef>
                <a:spcPts val="0"/>
              </a:spcBef>
              <a:spcAft>
                <a:spcPts val="0"/>
              </a:spcAft>
            </a:pPr>
            <a:r>
              <a:rPr lang="en-US" b="1"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285750" marR="0" indent="-114300">
              <a:spcBef>
                <a:spcPts val="0"/>
              </a:spcBef>
              <a:spcAft>
                <a:spcPts val="0"/>
              </a:spcAft>
            </a:pPr>
            <a:r>
              <a:rPr lang="en-US" b="1"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285750" marR="0" indent="-114300">
              <a:spcBef>
                <a:spcPts val="0"/>
              </a:spcBef>
              <a:spcAft>
                <a:spcPts val="0"/>
              </a:spcAft>
            </a:pPr>
            <a:r>
              <a:rPr lang="en-US" b="1" dirty="0">
                <a:latin typeface="Times" panose="02020603050405020304" pitchFamily="18" charset="0"/>
                <a:ea typeface="MS Mincho" panose="02020609040205080304" pitchFamily="49" charset="-128"/>
                <a:cs typeface="Times New Roman" panose="02020603050405020304" pitchFamily="18" charset="0"/>
              </a:rPr>
              <a:t>• </a:t>
            </a:r>
            <a:r>
              <a:rPr lang="en-US" b="1" dirty="0">
                <a:solidFill>
                  <a:srgbClr val="0000FF"/>
                </a:solidFill>
                <a:latin typeface="Times" panose="02020603050405020304" pitchFamily="18" charset="0"/>
                <a:ea typeface="MS Mincho" panose="02020609040205080304" pitchFamily="49" charset="-128"/>
                <a:cs typeface="Times New Roman" panose="02020603050405020304" pitchFamily="18" charset="0"/>
              </a:rPr>
              <a:t>Gross pay expense</a:t>
            </a:r>
            <a:r>
              <a:rPr lang="en-US" b="1" dirty="0">
                <a:latin typeface="Times" panose="02020603050405020304" pitchFamily="18" charset="0"/>
                <a:ea typeface="MS Mincho" panose="02020609040205080304" pitchFamily="49" charset="-128"/>
                <a:cs typeface="Times New Roman" panose="02020603050405020304" pitchFamily="18" charset="0"/>
              </a:rPr>
              <a:t> </a:t>
            </a:r>
            <a:r>
              <a:rPr lang="en-US" dirty="0">
                <a:latin typeface="Times" panose="02020603050405020304" pitchFamily="18" charset="0"/>
                <a:ea typeface="MS Mincho" panose="02020609040205080304" pitchFamily="49" charset="-128"/>
                <a:cs typeface="Times New Roman" panose="02020603050405020304" pitchFamily="18" charset="0"/>
              </a:rPr>
              <a:t>(also called “gross earnings” or “gross wages”): Gross pay is the total amount of compensation earned by an employee.  Because an employee is subject to payroll taxes, part of the gross pay must be withheld by the employer and paid to taxing authorities.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28575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28575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28575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28575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r>
              <a:rPr lang="en-US" b="1" dirty="0">
                <a:solidFill>
                  <a:srgbClr val="0000FF"/>
                </a:solidFill>
                <a:latin typeface="Times" panose="02020603050405020304" pitchFamily="18" charset="0"/>
                <a:ea typeface="MS Mincho" panose="02020609040205080304" pitchFamily="49" charset="-128"/>
                <a:cs typeface="Times New Roman" panose="02020603050405020304" pitchFamily="18" charset="0"/>
              </a:rPr>
              <a:t>Employer payroll tax expense</a:t>
            </a:r>
            <a:r>
              <a:rPr lang="en-US" dirty="0">
                <a:latin typeface="Times" panose="02020603050405020304" pitchFamily="18" charset="0"/>
                <a:ea typeface="MS Mincho" panose="02020609040205080304" pitchFamily="49" charset="-128"/>
                <a:cs typeface="Times New Roman" panose="02020603050405020304" pitchFamily="18" charset="0"/>
              </a:rPr>
              <a:t>: In addition to employee payroll tax, an employer will also pay payroll taxes.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28575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28575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28575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28575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r>
              <a:rPr lang="en-US" b="1" dirty="0">
                <a:solidFill>
                  <a:srgbClr val="0000FF"/>
                </a:solidFill>
                <a:latin typeface="Times" panose="02020603050405020304" pitchFamily="18" charset="0"/>
                <a:ea typeface="MS Mincho" panose="02020609040205080304" pitchFamily="49" charset="-128"/>
                <a:cs typeface="Times New Roman" panose="02020603050405020304" pitchFamily="18" charset="0"/>
              </a:rPr>
              <a:t>Benefits expense</a:t>
            </a:r>
            <a:r>
              <a:rPr lang="en-US" dirty="0">
                <a:latin typeface="Times" panose="02020603050405020304" pitchFamily="18" charset="0"/>
                <a:ea typeface="MS Mincho" panose="02020609040205080304" pitchFamily="49" charset="-128"/>
                <a:cs typeface="Times New Roman" panose="02020603050405020304" pitchFamily="18" charset="0"/>
              </a:rPr>
              <a:t>: Employers often provide additional benefits to employees, such as vacation pay, medical insurance, and others, all of which add additional expense.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28575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28575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p:txBody>
      </p:sp>
    </p:spTree>
    <p:extLst>
      <p:ext uri="{BB962C8B-B14F-4D97-AF65-F5344CB8AC3E}">
        <p14:creationId xmlns:p14="http://schemas.microsoft.com/office/powerpoint/2010/main" val="36193294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2F54F68A-F231-4BC3-87BE-FE0E8AE5B907}"/>
              </a:ext>
            </a:extLst>
          </p:cNvPr>
          <p:cNvSpPr>
            <a:spLocks noGrp="1"/>
          </p:cNvSpPr>
          <p:nvPr>
            <p:ph type="ftr" sz="quarter" idx="11"/>
          </p:nvPr>
        </p:nvSpPr>
        <p:spPr/>
        <p:txBody>
          <a:bodyPr/>
          <a:lstStyle/>
          <a:p>
            <a:r>
              <a:rPr lang="en-US"/>
              <a:t>© Copyright 2018 Worthy and James Publishing</a:t>
            </a:r>
          </a:p>
        </p:txBody>
      </p:sp>
      <p:sp>
        <p:nvSpPr>
          <p:cNvPr id="3" name="Rectangle 2">
            <a:extLst>
              <a:ext uri="{FF2B5EF4-FFF2-40B4-BE49-F238E27FC236}">
                <a16:creationId xmlns:a16="http://schemas.microsoft.com/office/drawing/2014/main" id="{80EEBCDB-F772-449F-9DEB-00D73B213EBD}"/>
              </a:ext>
            </a:extLst>
          </p:cNvPr>
          <p:cNvSpPr/>
          <p:nvPr/>
        </p:nvSpPr>
        <p:spPr>
          <a:xfrm>
            <a:off x="3048000" y="136525"/>
            <a:ext cx="6096000" cy="954107"/>
          </a:xfrm>
          <a:prstGeom prst="rect">
            <a:avLst/>
          </a:prstGeom>
        </p:spPr>
        <p:txBody>
          <a:bodyPr>
            <a:spAutoFit/>
          </a:bodyPr>
          <a:lstStyle/>
          <a:p>
            <a:pPr marL="285750" marR="0" indent="-114300" algn="ctr">
              <a:spcBef>
                <a:spcPts val="0"/>
              </a:spcBef>
              <a:spcAft>
                <a:spcPts val="0"/>
              </a:spcAft>
            </a:pP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Gross Pay</a:t>
            </a:r>
            <a:endParaRPr lang="en-US" sz="2800"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endParaRPr>
          </a:p>
          <a:p>
            <a:pPr marL="285750" marR="0" indent="-114300" algn="ctr">
              <a:spcBef>
                <a:spcPts val="0"/>
              </a:spcBef>
              <a:spcAft>
                <a:spcPts val="0"/>
              </a:spcAft>
            </a:pP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Overview</a:t>
            </a:r>
            <a:endParaRPr lang="en-US" sz="2800" dirty="0">
              <a:solidFill>
                <a:schemeClr val="accent1">
                  <a:lumMod val="50000"/>
                </a:schemeClr>
              </a:solidFill>
              <a:effectLst/>
              <a:latin typeface="Times" panose="02020603050405020304" pitchFamily="18" charset="0"/>
              <a:ea typeface="MS Mincho" panose="02020609040205080304" pitchFamily="49" charset="-128"/>
              <a:cs typeface="Times New Roman" panose="02020603050405020304" pitchFamily="18" charset="0"/>
            </a:endParaRPr>
          </a:p>
        </p:txBody>
      </p:sp>
      <p:sp>
        <p:nvSpPr>
          <p:cNvPr id="4" name="Rectangle 3">
            <a:extLst>
              <a:ext uri="{FF2B5EF4-FFF2-40B4-BE49-F238E27FC236}">
                <a16:creationId xmlns:a16="http://schemas.microsoft.com/office/drawing/2014/main" id="{C300D79F-02D5-464F-9684-D6A6D7D76BE5}"/>
              </a:ext>
            </a:extLst>
          </p:cNvPr>
          <p:cNvSpPr/>
          <p:nvPr/>
        </p:nvSpPr>
        <p:spPr>
          <a:xfrm>
            <a:off x="1274323" y="1045835"/>
            <a:ext cx="10058400" cy="5355312"/>
          </a:xfrm>
          <a:prstGeom prst="rect">
            <a:avLst/>
          </a:prstGeom>
        </p:spPr>
        <p:txBody>
          <a:bodyPr wrap="square">
            <a:spAutoFit/>
          </a:bodyPr>
          <a:lstStyle/>
          <a:p>
            <a:pPr marL="285750" marR="0" indent="-114300">
              <a:spcBef>
                <a:spcPts val="0"/>
              </a:spcBef>
              <a:spcAft>
                <a:spcPts val="0"/>
              </a:spcAft>
            </a:pPr>
            <a:r>
              <a:rPr lang="en-US" b="1" dirty="0">
                <a:latin typeface="Times" panose="02020603050405020304" pitchFamily="18" charset="0"/>
                <a:ea typeface="MS Mincho" panose="02020609040205080304" pitchFamily="49" charset="-128"/>
                <a:cs typeface="Times New Roman" panose="02020603050405020304" pitchFamily="18" charset="0"/>
              </a:rPr>
              <a:t>Gross pay includes the following:</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285750" marR="0" indent="-114300">
              <a:spcBef>
                <a:spcPts val="0"/>
              </a:spcBef>
              <a:spcAft>
                <a:spcPts val="0"/>
              </a:spcAft>
            </a:pPr>
            <a:r>
              <a:rPr lang="en-US" b="1"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285750" marR="0" indent="-114300">
              <a:spcBef>
                <a:spcPts val="0"/>
              </a:spcBef>
              <a:spcAft>
                <a:spcPts val="0"/>
              </a:spcAft>
            </a:pPr>
            <a:r>
              <a:rPr lang="en-US" b="1" dirty="0">
                <a:latin typeface="Times" panose="02020603050405020304" pitchFamily="18" charset="0"/>
                <a:ea typeface="MS Mincho" panose="02020609040205080304" pitchFamily="49" charset="-128"/>
                <a:cs typeface="Times New Roman" panose="02020603050405020304" pitchFamily="18" charset="0"/>
              </a:rPr>
              <a:t>• </a:t>
            </a:r>
            <a:r>
              <a:rPr lang="en-US" b="1" dirty="0">
                <a:solidFill>
                  <a:srgbClr val="0000FF"/>
                </a:solidFill>
                <a:latin typeface="Times" panose="02020603050405020304" pitchFamily="18" charset="0"/>
                <a:ea typeface="MS Mincho" panose="02020609040205080304" pitchFamily="49" charset="-128"/>
                <a:cs typeface="Times New Roman" panose="02020603050405020304" pitchFamily="18" charset="0"/>
              </a:rPr>
              <a:t>Salary</a:t>
            </a:r>
            <a:r>
              <a:rPr lang="en-US" b="1" dirty="0">
                <a:latin typeface="Times" panose="02020603050405020304" pitchFamily="18" charset="0"/>
                <a:ea typeface="MS Mincho" panose="02020609040205080304" pitchFamily="49" charset="-128"/>
                <a:cs typeface="Times New Roman" panose="02020603050405020304" pitchFamily="18" charset="0"/>
              </a:rPr>
              <a:t>:</a:t>
            </a:r>
            <a:r>
              <a:rPr lang="en-US" dirty="0">
                <a:latin typeface="Times" panose="02020603050405020304" pitchFamily="18" charset="0"/>
                <a:ea typeface="MS Mincho" panose="02020609040205080304" pitchFamily="49" charset="-128"/>
                <a:cs typeface="Times New Roman" panose="02020603050405020304" pitchFamily="18" charset="0"/>
              </a:rPr>
              <a:t> Salary is a fixed amount of gross compensation per pay period.  It is not determined by hours worked.  Salaries are generally earned by managers and professional staff.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285750" marR="0" indent="-114300">
              <a:spcBef>
                <a:spcPts val="0"/>
              </a:spcBef>
              <a:spcAft>
                <a:spcPts val="0"/>
              </a:spcAft>
            </a:pPr>
            <a:r>
              <a:rPr lang="en-US" b="1" dirty="0">
                <a:latin typeface="Times" panose="02020603050405020304" pitchFamily="18" charset="0"/>
                <a:ea typeface="MS Mincho" panose="02020609040205080304" pitchFamily="49" charset="-128"/>
                <a:cs typeface="Times New Roman" panose="02020603050405020304" pitchFamily="18" charset="0"/>
              </a:rPr>
              <a:t>• </a:t>
            </a:r>
            <a:r>
              <a:rPr lang="en-US" b="1" dirty="0">
                <a:solidFill>
                  <a:srgbClr val="0000FF"/>
                </a:solidFill>
                <a:latin typeface="Times" panose="02020603050405020304" pitchFamily="18" charset="0"/>
                <a:ea typeface="MS Mincho" panose="02020609040205080304" pitchFamily="49" charset="-128"/>
                <a:cs typeface="Times New Roman" panose="02020603050405020304" pitchFamily="18" charset="0"/>
              </a:rPr>
              <a:t>Wage</a:t>
            </a:r>
            <a:r>
              <a:rPr lang="en-US" b="1" dirty="0">
                <a:latin typeface="Times" panose="02020603050405020304" pitchFamily="18" charset="0"/>
                <a:ea typeface="MS Mincho" panose="02020609040205080304" pitchFamily="49" charset="-128"/>
                <a:cs typeface="Times New Roman" panose="02020603050405020304" pitchFamily="18" charset="0"/>
              </a:rPr>
              <a:t>:</a:t>
            </a:r>
            <a:r>
              <a:rPr lang="en-US" dirty="0">
                <a:latin typeface="Times" panose="02020603050405020304" pitchFamily="18" charset="0"/>
                <a:ea typeface="MS Mincho" panose="02020609040205080304" pitchFamily="49" charset="-128"/>
                <a:cs typeface="Times New Roman" panose="02020603050405020304" pitchFamily="18" charset="0"/>
              </a:rPr>
              <a:t> Wage refers to gross compensation based on hours worked.  Sometimes the term also refers to units of product completed, called </a:t>
            </a:r>
            <a:r>
              <a:rPr lang="en-US" b="1" dirty="0">
                <a:solidFill>
                  <a:srgbClr val="0000FF"/>
                </a:solidFill>
                <a:latin typeface="Times" panose="02020603050405020304" pitchFamily="18" charset="0"/>
                <a:ea typeface="MS Mincho" panose="02020609040205080304" pitchFamily="49" charset="-128"/>
                <a:cs typeface="Times New Roman" panose="02020603050405020304" pitchFamily="18" charset="0"/>
              </a:rPr>
              <a:t>piecework</a:t>
            </a:r>
            <a:r>
              <a:rPr lang="en-US" dirty="0">
                <a:latin typeface="Times" panose="02020603050405020304" pitchFamily="18" charset="0"/>
                <a:ea typeface="MS Mincho" panose="02020609040205080304" pitchFamily="49" charset="-128"/>
                <a:cs typeface="Times New Roman" panose="02020603050405020304" pitchFamily="18" charset="0"/>
              </a:rPr>
              <a:t>.  Wages are generally earned by clerks and skilled and unskilled labor.</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285750" marR="0" indent="-114300">
              <a:spcBef>
                <a:spcPts val="0"/>
              </a:spcBef>
              <a:spcAft>
                <a:spcPts val="0"/>
              </a:spcAft>
            </a:pPr>
            <a:r>
              <a:rPr lang="en-US" b="1" dirty="0">
                <a:latin typeface="Times" panose="02020603050405020304" pitchFamily="18" charset="0"/>
                <a:ea typeface="MS Mincho" panose="02020609040205080304" pitchFamily="49" charset="-128"/>
                <a:cs typeface="Times New Roman" panose="02020603050405020304" pitchFamily="18" charset="0"/>
              </a:rPr>
              <a:t>• </a:t>
            </a:r>
            <a:r>
              <a:rPr lang="en-US" b="1" dirty="0">
                <a:solidFill>
                  <a:srgbClr val="0000FF"/>
                </a:solidFill>
                <a:latin typeface="Times" panose="02020603050405020304" pitchFamily="18" charset="0"/>
                <a:ea typeface="MS Mincho" panose="02020609040205080304" pitchFamily="49" charset="-128"/>
                <a:cs typeface="Times New Roman" panose="02020603050405020304" pitchFamily="18" charset="0"/>
              </a:rPr>
              <a:t>Commission</a:t>
            </a:r>
            <a:r>
              <a:rPr lang="en-US" b="1" dirty="0">
                <a:latin typeface="Times" panose="02020603050405020304" pitchFamily="18" charset="0"/>
                <a:ea typeface="MS Mincho" panose="02020609040205080304" pitchFamily="49" charset="-128"/>
                <a:cs typeface="Times New Roman" panose="02020603050405020304" pitchFamily="18" charset="0"/>
              </a:rPr>
              <a:t>:</a:t>
            </a:r>
            <a:r>
              <a:rPr lang="en-US" dirty="0">
                <a:latin typeface="Times" panose="02020603050405020304" pitchFamily="18" charset="0"/>
                <a:ea typeface="MS Mincho" panose="02020609040205080304" pitchFamily="49" charset="-128"/>
                <a:cs typeface="Times New Roman" panose="02020603050405020304" pitchFamily="18" charset="0"/>
              </a:rPr>
              <a:t> A commission is compensation calculated as a percentage of sales.</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28575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285750" marR="0" indent="-114300">
              <a:spcBef>
                <a:spcPts val="0"/>
              </a:spcBef>
              <a:spcAft>
                <a:spcPts val="0"/>
              </a:spcAft>
            </a:pPr>
            <a:r>
              <a:rPr lang="en-US" b="1" dirty="0">
                <a:latin typeface="Times" panose="02020603050405020304" pitchFamily="18" charset="0"/>
                <a:ea typeface="MS Mincho" panose="02020609040205080304" pitchFamily="49" charset="-128"/>
                <a:cs typeface="Times New Roman" panose="02020603050405020304" pitchFamily="18" charset="0"/>
              </a:rPr>
              <a:t>• </a:t>
            </a:r>
            <a:r>
              <a:rPr lang="en-US" b="1" dirty="0">
                <a:solidFill>
                  <a:srgbClr val="0000FF"/>
                </a:solidFill>
                <a:latin typeface="Times" panose="02020603050405020304" pitchFamily="18" charset="0"/>
                <a:ea typeface="MS Mincho" panose="02020609040205080304" pitchFamily="49" charset="-128"/>
                <a:cs typeface="Times New Roman" panose="02020603050405020304" pitchFamily="18" charset="0"/>
              </a:rPr>
              <a:t>Bonus</a:t>
            </a:r>
            <a:r>
              <a:rPr lang="en-US" b="1" dirty="0">
                <a:latin typeface="Times" panose="02020603050405020304" pitchFamily="18" charset="0"/>
                <a:ea typeface="MS Mincho" panose="02020609040205080304" pitchFamily="49" charset="-128"/>
                <a:cs typeface="Times New Roman" panose="02020603050405020304" pitchFamily="18" charset="0"/>
              </a:rPr>
              <a:t>:  </a:t>
            </a:r>
            <a:r>
              <a:rPr lang="en-US" dirty="0">
                <a:latin typeface="Times" panose="02020603050405020304" pitchFamily="18" charset="0"/>
                <a:ea typeface="MS Mincho" panose="02020609040205080304" pitchFamily="49" charset="-128"/>
                <a:cs typeface="Times New Roman" panose="02020603050405020304" pitchFamily="18" charset="0"/>
              </a:rPr>
              <a:t>A bonus is additional compensation usually as a reward for specified achievement of meeting performance goals.</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28575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285750" marR="0" indent="-114300">
              <a:spcBef>
                <a:spcPts val="0"/>
              </a:spcBef>
              <a:spcAft>
                <a:spcPts val="0"/>
              </a:spcAft>
            </a:pPr>
            <a:r>
              <a:rPr lang="en-US" b="1" dirty="0">
                <a:latin typeface="Times" panose="02020603050405020304" pitchFamily="18" charset="0"/>
                <a:ea typeface="MS Mincho" panose="02020609040205080304" pitchFamily="49" charset="-128"/>
                <a:cs typeface="Times New Roman" panose="02020603050405020304" pitchFamily="18" charset="0"/>
              </a:rPr>
              <a:t>• </a:t>
            </a:r>
            <a:r>
              <a:rPr lang="en-US" b="1" dirty="0">
                <a:solidFill>
                  <a:srgbClr val="0000FF"/>
                </a:solidFill>
                <a:latin typeface="Times" panose="02020603050405020304" pitchFamily="18" charset="0"/>
                <a:ea typeface="MS Mincho" panose="02020609040205080304" pitchFamily="49" charset="-128"/>
                <a:cs typeface="Times New Roman" panose="02020603050405020304" pitchFamily="18" charset="0"/>
              </a:rPr>
              <a:t>Tip</a:t>
            </a:r>
            <a:r>
              <a:rPr lang="en-US" b="1" dirty="0">
                <a:latin typeface="Times" panose="02020603050405020304" pitchFamily="18" charset="0"/>
                <a:ea typeface="MS Mincho" panose="02020609040205080304" pitchFamily="49" charset="-128"/>
                <a:cs typeface="Times New Roman" panose="02020603050405020304" pitchFamily="18" charset="0"/>
              </a:rPr>
              <a:t>: (</a:t>
            </a:r>
            <a:r>
              <a:rPr lang="en-US" dirty="0">
                <a:latin typeface="Times" panose="02020603050405020304" pitchFamily="18" charset="0"/>
                <a:ea typeface="MS Mincho" panose="02020609040205080304" pitchFamily="49" charset="-128"/>
                <a:cs typeface="Times New Roman" panose="02020603050405020304" pitchFamily="18" charset="0"/>
              </a:rPr>
              <a:t>also called a “gratuity”)</a:t>
            </a:r>
            <a:r>
              <a:rPr lang="en-US" b="1" dirty="0">
                <a:latin typeface="Times" panose="02020603050405020304" pitchFamily="18" charset="0"/>
                <a:ea typeface="MS Mincho" panose="02020609040205080304" pitchFamily="49" charset="-128"/>
                <a:cs typeface="Times New Roman" panose="02020603050405020304" pitchFamily="18" charset="0"/>
              </a:rPr>
              <a:t>:  </a:t>
            </a:r>
            <a:r>
              <a:rPr lang="en-US" dirty="0">
                <a:latin typeface="Times" panose="02020603050405020304" pitchFamily="18" charset="0"/>
                <a:ea typeface="MS Mincho" panose="02020609040205080304" pitchFamily="49" charset="-128"/>
                <a:cs typeface="Times New Roman" panose="02020603050405020304" pitchFamily="18" charset="0"/>
              </a:rPr>
              <a:t>A tip is a small additional amount given by a customer to a person providing service to the customer.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28575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285750" marR="0" indent="-114300">
              <a:spcBef>
                <a:spcPts val="0"/>
              </a:spcBef>
              <a:spcAft>
                <a:spcPts val="0"/>
              </a:spcAft>
            </a:pPr>
            <a:r>
              <a:rPr lang="en-US" b="1" dirty="0">
                <a:latin typeface="Times" panose="02020603050405020304" pitchFamily="18" charset="0"/>
                <a:ea typeface="MS Mincho" panose="02020609040205080304" pitchFamily="49" charset="-128"/>
                <a:cs typeface="Times New Roman" panose="02020603050405020304" pitchFamily="18" charset="0"/>
              </a:rPr>
              <a:t>• </a:t>
            </a:r>
            <a:r>
              <a:rPr lang="en-US" b="1" dirty="0">
                <a:solidFill>
                  <a:srgbClr val="0000FF"/>
                </a:solidFill>
                <a:latin typeface="Times" panose="02020603050405020304" pitchFamily="18" charset="0"/>
                <a:ea typeface="MS Mincho" panose="02020609040205080304" pitchFamily="49" charset="-128"/>
                <a:cs typeface="Times New Roman" panose="02020603050405020304" pitchFamily="18" charset="0"/>
              </a:rPr>
              <a:t>In-kind</a:t>
            </a:r>
            <a:r>
              <a:rPr lang="en-US" b="1" dirty="0">
                <a:latin typeface="Times" panose="02020603050405020304" pitchFamily="18" charset="0"/>
                <a:ea typeface="MS Mincho" panose="02020609040205080304" pitchFamily="49" charset="-128"/>
                <a:cs typeface="Times New Roman" panose="02020603050405020304" pitchFamily="18" charset="0"/>
              </a:rPr>
              <a:t>: </a:t>
            </a:r>
            <a:r>
              <a:rPr lang="en-US" dirty="0">
                <a:latin typeface="Times" panose="02020603050405020304" pitchFamily="18" charset="0"/>
                <a:ea typeface="MS Mincho" panose="02020609040205080304" pitchFamily="49" charset="-128"/>
                <a:cs typeface="Times New Roman" panose="02020603050405020304" pitchFamily="18" charset="0"/>
              </a:rPr>
              <a:t>A payment in some form of property or services, rather than payment in money.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28575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p:txBody>
      </p:sp>
    </p:spTree>
    <p:extLst>
      <p:ext uri="{BB962C8B-B14F-4D97-AF65-F5344CB8AC3E}">
        <p14:creationId xmlns:p14="http://schemas.microsoft.com/office/powerpoint/2010/main" val="17493480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1774C3A7-64FC-4847-BD04-E4CD8759B41F}"/>
              </a:ext>
            </a:extLst>
          </p:cNvPr>
          <p:cNvSpPr>
            <a:spLocks noGrp="1"/>
          </p:cNvSpPr>
          <p:nvPr>
            <p:ph type="ftr" sz="quarter" idx="11"/>
          </p:nvPr>
        </p:nvSpPr>
        <p:spPr/>
        <p:txBody>
          <a:bodyPr/>
          <a:lstStyle/>
          <a:p>
            <a:r>
              <a:rPr lang="en-US"/>
              <a:t>© Copyright 2018 Worthy and James Publishing</a:t>
            </a:r>
          </a:p>
        </p:txBody>
      </p:sp>
      <p:sp>
        <p:nvSpPr>
          <p:cNvPr id="3" name="Rectangle 2">
            <a:extLst>
              <a:ext uri="{FF2B5EF4-FFF2-40B4-BE49-F238E27FC236}">
                <a16:creationId xmlns:a16="http://schemas.microsoft.com/office/drawing/2014/main" id="{E2E3DCFA-E637-44F5-B63C-9584755D4AEF}"/>
              </a:ext>
            </a:extLst>
          </p:cNvPr>
          <p:cNvSpPr/>
          <p:nvPr/>
        </p:nvSpPr>
        <p:spPr>
          <a:xfrm>
            <a:off x="3048000" y="136525"/>
            <a:ext cx="6096000" cy="1231106"/>
          </a:xfrm>
          <a:prstGeom prst="rect">
            <a:avLst/>
          </a:prstGeom>
        </p:spPr>
        <p:txBody>
          <a:bodyPr>
            <a:spAutoFit/>
          </a:bodyPr>
          <a:lstStyle/>
          <a:p>
            <a:pPr marL="285750" marR="0" indent="-114300" algn="ctr">
              <a:spcBef>
                <a:spcPts val="0"/>
              </a:spcBef>
              <a:spcAft>
                <a:spcPts val="0"/>
              </a:spcAft>
            </a:pP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Gross Pay </a:t>
            </a:r>
            <a:endParaRPr lang="en-US" sz="2800"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endParaRPr>
          </a:p>
          <a:p>
            <a:pPr marL="285750" marR="0" indent="-114300" algn="ctr">
              <a:spcBef>
                <a:spcPts val="0"/>
              </a:spcBef>
              <a:spcAft>
                <a:spcPts val="0"/>
              </a:spcAft>
            </a:pP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Minimum Wage </a:t>
            </a:r>
            <a:endParaRPr lang="en-US" sz="2800"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endParaRPr>
          </a:p>
          <a:p>
            <a:pPr marL="285750" marR="0" indent="-114300" algn="ctr">
              <a:spcBef>
                <a:spcPts val="0"/>
              </a:spcBef>
              <a:spcAft>
                <a:spcPts val="0"/>
              </a:spcAft>
            </a:pPr>
            <a:r>
              <a:rPr lang="en-US" b="1"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p:txBody>
      </p:sp>
      <p:sp>
        <p:nvSpPr>
          <p:cNvPr id="4" name="Rectangle 3">
            <a:extLst>
              <a:ext uri="{FF2B5EF4-FFF2-40B4-BE49-F238E27FC236}">
                <a16:creationId xmlns:a16="http://schemas.microsoft.com/office/drawing/2014/main" id="{EAFBB25F-E640-48C8-8737-345257CB2BEC}"/>
              </a:ext>
            </a:extLst>
          </p:cNvPr>
          <p:cNvSpPr/>
          <p:nvPr/>
        </p:nvSpPr>
        <p:spPr>
          <a:xfrm>
            <a:off x="1313234" y="1544388"/>
            <a:ext cx="9805481" cy="4247317"/>
          </a:xfrm>
          <a:prstGeom prst="rect">
            <a:avLst/>
          </a:prstGeom>
        </p:spPr>
        <p:txBody>
          <a:bodyPr wrap="square">
            <a:spAutoFit/>
          </a:bodyPr>
          <a:lstStyle/>
          <a:p>
            <a:pPr marL="285750" marR="0" indent="-114300">
              <a:spcBef>
                <a:spcPts val="0"/>
              </a:spcBef>
              <a:spcAft>
                <a:spcPts val="0"/>
              </a:spcAft>
            </a:pPr>
            <a:r>
              <a:rPr lang="en-US" b="1" dirty="0">
                <a:latin typeface="Times" panose="02020603050405020304" pitchFamily="18" charset="0"/>
                <a:ea typeface="MS Mincho" panose="02020609040205080304" pitchFamily="49" charset="-128"/>
                <a:cs typeface="Times New Roman" panose="02020603050405020304" pitchFamily="18" charset="0"/>
              </a:rPr>
              <a:t>• </a:t>
            </a:r>
            <a:r>
              <a:rPr lang="en-US" dirty="0">
                <a:latin typeface="Times" panose="02020603050405020304" pitchFamily="18" charset="0"/>
                <a:ea typeface="MS Mincho" panose="02020609040205080304" pitchFamily="49" charset="-128"/>
                <a:cs typeface="Times New Roman" panose="02020603050405020304" pitchFamily="18" charset="0"/>
              </a:rPr>
              <a:t>The Fair Labor Standards Act (FLSA), enforced by the federal Department of Labor, requires that a minimum wage be paid to workers who are not exempt from minimum wage requirements.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28575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285750" marR="0" indent="-114300">
              <a:spcBef>
                <a:spcPts val="0"/>
              </a:spcBef>
              <a:spcAft>
                <a:spcPts val="0"/>
              </a:spcAft>
            </a:pPr>
            <a:r>
              <a:rPr lang="en-US" b="1" dirty="0">
                <a:latin typeface="Times" panose="02020603050405020304" pitchFamily="18" charset="0"/>
                <a:ea typeface="MS Mincho" panose="02020609040205080304" pitchFamily="49" charset="-128"/>
                <a:cs typeface="Times New Roman" panose="02020603050405020304" pitchFamily="18" charset="0"/>
              </a:rPr>
              <a:t>• </a:t>
            </a:r>
            <a:r>
              <a:rPr lang="en-US" dirty="0">
                <a:latin typeface="Times" panose="02020603050405020304" pitchFamily="18" charset="0"/>
                <a:ea typeface="MS Mincho" panose="02020609040205080304" pitchFamily="49" charset="-128"/>
                <a:cs typeface="Times New Roman" panose="02020603050405020304" pitchFamily="18" charset="0"/>
              </a:rPr>
              <a:t>The current federal minimum wage is $7.25 per hour.  Various states and local areas have higher minimum wage requirements.  Employers must pay at the highest minimum wage rate.</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28575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28575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Exempt employees: The general federal rule is that employees who earn at least $455 per week and whose primary duty is management, administration, professional, computer systems, and other designated categories, are exempt.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28575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28575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p:txBody>
      </p:sp>
    </p:spTree>
    <p:extLst>
      <p:ext uri="{BB962C8B-B14F-4D97-AF65-F5344CB8AC3E}">
        <p14:creationId xmlns:p14="http://schemas.microsoft.com/office/powerpoint/2010/main" val="18096432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30119B23-4D66-4CBF-A1CD-F1838867EA5F}"/>
              </a:ext>
            </a:extLst>
          </p:cNvPr>
          <p:cNvSpPr>
            <a:spLocks noGrp="1"/>
          </p:cNvSpPr>
          <p:nvPr>
            <p:ph type="ftr" sz="quarter" idx="11"/>
          </p:nvPr>
        </p:nvSpPr>
        <p:spPr/>
        <p:txBody>
          <a:bodyPr/>
          <a:lstStyle/>
          <a:p>
            <a:r>
              <a:rPr lang="en-US"/>
              <a:t>© Copyright 2018 Worthy and James Publishing</a:t>
            </a:r>
          </a:p>
        </p:txBody>
      </p:sp>
      <p:sp>
        <p:nvSpPr>
          <p:cNvPr id="3" name="Rectangle 2">
            <a:extLst>
              <a:ext uri="{FF2B5EF4-FFF2-40B4-BE49-F238E27FC236}">
                <a16:creationId xmlns:a16="http://schemas.microsoft.com/office/drawing/2014/main" id="{D8BDE410-5639-4977-8EC6-F85A85186199}"/>
              </a:ext>
            </a:extLst>
          </p:cNvPr>
          <p:cNvSpPr/>
          <p:nvPr/>
        </p:nvSpPr>
        <p:spPr>
          <a:xfrm>
            <a:off x="3048000" y="251006"/>
            <a:ext cx="6096000" cy="1661993"/>
          </a:xfrm>
          <a:prstGeom prst="rect">
            <a:avLst/>
          </a:prstGeom>
        </p:spPr>
        <p:txBody>
          <a:bodyPr>
            <a:spAutoFit/>
          </a:bodyPr>
          <a:lstStyle/>
          <a:p>
            <a:pPr marL="285750" marR="0" indent="-114300" algn="ctr">
              <a:spcBef>
                <a:spcPts val="0"/>
              </a:spcBef>
              <a:spcAft>
                <a:spcPts val="0"/>
              </a:spcAft>
            </a:pP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Gross Pay </a:t>
            </a:r>
            <a:endParaRPr lang="en-US" sz="2800"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endParaRPr>
          </a:p>
          <a:p>
            <a:pPr marL="285750" marR="0" indent="-114300" algn="ctr">
              <a:spcBef>
                <a:spcPts val="0"/>
              </a:spcBef>
              <a:spcAft>
                <a:spcPts val="0"/>
              </a:spcAft>
            </a:pP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Overtime</a:t>
            </a:r>
            <a:endParaRPr lang="en-US" sz="2800"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endParaRPr>
          </a:p>
          <a:p>
            <a:pPr marL="285750" marR="0" indent="-114300" algn="ctr">
              <a:spcBef>
                <a:spcPts val="0"/>
              </a:spcBef>
              <a:spcAft>
                <a:spcPts val="0"/>
              </a:spcAft>
            </a:pP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 </a:t>
            </a:r>
            <a:endParaRPr lang="en-US" sz="2800"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endParaRPr>
          </a:p>
          <a:p>
            <a:r>
              <a:rPr lang="en-US" b="1"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p:txBody>
      </p:sp>
      <p:sp>
        <p:nvSpPr>
          <p:cNvPr id="4" name="Rectangle 3">
            <a:extLst>
              <a:ext uri="{FF2B5EF4-FFF2-40B4-BE49-F238E27FC236}">
                <a16:creationId xmlns:a16="http://schemas.microsoft.com/office/drawing/2014/main" id="{A060D2B6-7C18-4D95-87D9-08F426BCE0CB}"/>
              </a:ext>
            </a:extLst>
          </p:cNvPr>
          <p:cNvSpPr/>
          <p:nvPr/>
        </p:nvSpPr>
        <p:spPr>
          <a:xfrm>
            <a:off x="1235413" y="1317862"/>
            <a:ext cx="9377464" cy="5355312"/>
          </a:xfrm>
          <a:prstGeom prst="rect">
            <a:avLst/>
          </a:prstGeom>
        </p:spPr>
        <p:txBody>
          <a:bodyPr wrap="square">
            <a:spAutoFit/>
          </a:bodyPr>
          <a:lstStyle/>
          <a:p>
            <a:pPr marL="339725" marR="0" indent="-168275">
              <a:spcBef>
                <a:spcPts val="0"/>
              </a:spcBef>
              <a:spcAft>
                <a:spcPts val="0"/>
              </a:spcAft>
            </a:pPr>
            <a:r>
              <a:rPr lang="en-US" b="1" dirty="0">
                <a:latin typeface="Times" panose="02020603050405020304" pitchFamily="18" charset="0"/>
                <a:ea typeface="MS Mincho" panose="02020609040205080304" pitchFamily="49" charset="-128"/>
                <a:cs typeface="Times New Roman" panose="02020603050405020304" pitchFamily="18" charset="0"/>
              </a:rPr>
              <a:t>• </a:t>
            </a:r>
            <a:r>
              <a:rPr lang="en-US" dirty="0">
                <a:latin typeface="Times" panose="02020603050405020304" pitchFamily="18" charset="0"/>
                <a:ea typeface="MS Mincho" panose="02020609040205080304" pitchFamily="49" charset="-128"/>
                <a:cs typeface="Times New Roman" panose="02020603050405020304" pitchFamily="18" charset="0"/>
              </a:rPr>
              <a:t>The FLSA also contains detailed overtime rules.  Some states have higher overtime wage requirements.  Employers must pay at the highest overtime wage rate.</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339725" marR="0" indent="-168275">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339725" marR="0" indent="-168275">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339725" marR="0" indent="-168275">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r>
              <a:rPr lang="en-US" b="1" dirty="0">
                <a:latin typeface="Times" panose="02020603050405020304" pitchFamily="18" charset="0"/>
                <a:ea typeface="MS Mincho" panose="02020609040205080304" pitchFamily="49" charset="-128"/>
                <a:cs typeface="Times New Roman" panose="02020603050405020304" pitchFamily="18" charset="0"/>
              </a:rPr>
              <a:t>General rule</a:t>
            </a:r>
            <a:r>
              <a:rPr lang="en-US" dirty="0">
                <a:latin typeface="Times" panose="02020603050405020304" pitchFamily="18" charset="0"/>
                <a:ea typeface="MS Mincho" panose="02020609040205080304" pitchFamily="49" charset="-128"/>
                <a:cs typeface="Times New Roman" panose="02020603050405020304" pitchFamily="18" charset="0"/>
              </a:rPr>
              <a:t>: Overtime must be paid to non-exempt employees for all hours worked in excess of 40 hours per week ( Fixed seven consecutive 24-hour periods).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339725" marR="0" indent="-168275">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339725" marR="0" indent="-168275">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339725" marR="0" indent="-168275">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r>
              <a:rPr lang="en-US" b="1" dirty="0">
                <a:latin typeface="Times" panose="02020603050405020304" pitchFamily="18" charset="0"/>
                <a:ea typeface="MS Mincho" panose="02020609040205080304" pitchFamily="49" charset="-128"/>
                <a:cs typeface="Times New Roman" panose="02020603050405020304" pitchFamily="18" charset="0"/>
              </a:rPr>
              <a:t>Calculation</a:t>
            </a:r>
            <a:r>
              <a:rPr lang="en-US" dirty="0">
                <a:latin typeface="Times" panose="02020603050405020304" pitchFamily="18" charset="0"/>
                <a:ea typeface="MS Mincho" panose="02020609040205080304" pitchFamily="49" charset="-128"/>
                <a:cs typeface="Times New Roman" panose="02020603050405020304" pitchFamily="18" charset="0"/>
              </a:rPr>
              <a:t>: Overtime hours are paid at the rate of 1 ½ times the regular hourly rate.</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339725" indent="-168275"/>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339725" marR="0" indent="-168275">
              <a:spcBef>
                <a:spcPts val="0"/>
              </a:spcBef>
              <a:spcAft>
                <a:spcPts val="0"/>
              </a:spcAft>
            </a:pPr>
            <a:r>
              <a:rPr lang="en-US" b="1" dirty="0">
                <a:latin typeface="Times" panose="02020603050405020304" pitchFamily="18" charset="0"/>
                <a:ea typeface="MS Mincho" panose="02020609040205080304" pitchFamily="49" charset="-128"/>
                <a:cs typeface="Times New Roman" panose="02020603050405020304" pitchFamily="18" charset="0"/>
              </a:rPr>
              <a:t>Example</a:t>
            </a:r>
            <a:r>
              <a:rPr lang="en-US" dirty="0">
                <a:latin typeface="Times" panose="02020603050405020304" pitchFamily="18" charset="0"/>
                <a:ea typeface="MS Mincho" panose="02020609040205080304" pitchFamily="49" charset="-128"/>
                <a:cs typeface="Times New Roman" panose="02020603050405020304" pitchFamily="18" charset="0"/>
              </a:rPr>
              <a:t>:  Joe earns a regularly hourly pay rate of $26 per hour and is not an exempt employee.  During the prior week he worked 48 hours.  His gross pay for that week is:</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28575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28575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($26 X 40) + ($39 X 8) = $1,352  OR</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28575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28575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($26 X 48) + ($13 X 8) = $1,352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28575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br>
              <a:rPr lang="en-US" dirty="0">
                <a:latin typeface="Times" panose="02020603050405020304" pitchFamily="18" charset="0"/>
                <a:ea typeface="MS Mincho" panose="02020609040205080304" pitchFamily="49" charset="-128"/>
                <a:cs typeface="Times New Roman" panose="02020603050405020304" pitchFamily="18" charset="0"/>
              </a:rPr>
            </a:b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p:txBody>
      </p:sp>
    </p:spTree>
    <p:extLst>
      <p:ext uri="{BB962C8B-B14F-4D97-AF65-F5344CB8AC3E}">
        <p14:creationId xmlns:p14="http://schemas.microsoft.com/office/powerpoint/2010/main" val="33520213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846B356E-A787-4EA6-B219-29AAFBBA9C1D}"/>
              </a:ext>
            </a:extLst>
          </p:cNvPr>
          <p:cNvSpPr>
            <a:spLocks noGrp="1"/>
          </p:cNvSpPr>
          <p:nvPr>
            <p:ph type="ftr" sz="quarter" idx="11"/>
          </p:nvPr>
        </p:nvSpPr>
        <p:spPr/>
        <p:txBody>
          <a:bodyPr/>
          <a:lstStyle/>
          <a:p>
            <a:r>
              <a:rPr lang="en-US"/>
              <a:t>© Copyright 2018 Worthy and James Publishing</a:t>
            </a:r>
          </a:p>
        </p:txBody>
      </p:sp>
      <p:sp>
        <p:nvSpPr>
          <p:cNvPr id="3" name="Rectangle 2">
            <a:extLst>
              <a:ext uri="{FF2B5EF4-FFF2-40B4-BE49-F238E27FC236}">
                <a16:creationId xmlns:a16="http://schemas.microsoft.com/office/drawing/2014/main" id="{32C4D95E-2FC4-40D9-B756-40433D8F89BE}"/>
              </a:ext>
            </a:extLst>
          </p:cNvPr>
          <p:cNvSpPr/>
          <p:nvPr/>
        </p:nvSpPr>
        <p:spPr>
          <a:xfrm>
            <a:off x="2950723" y="136525"/>
            <a:ext cx="6096000" cy="1508105"/>
          </a:xfrm>
          <a:prstGeom prst="rect">
            <a:avLst/>
          </a:prstGeom>
        </p:spPr>
        <p:txBody>
          <a:bodyPr>
            <a:spAutoFit/>
          </a:bodyPr>
          <a:lstStyle/>
          <a:p>
            <a:pPr marL="285750" marR="0" indent="-114300" algn="ctr">
              <a:spcBef>
                <a:spcPts val="0"/>
              </a:spcBef>
              <a:spcAft>
                <a:spcPts val="0"/>
              </a:spcAft>
            </a:pP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Gross Pay </a:t>
            </a:r>
            <a:endParaRPr lang="en-US" sz="2800"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endParaRPr>
          </a:p>
          <a:p>
            <a:pPr marL="285750" marR="0" indent="-114300" algn="ctr">
              <a:spcBef>
                <a:spcPts val="0"/>
              </a:spcBef>
              <a:spcAft>
                <a:spcPts val="0"/>
              </a:spcAft>
            </a:pP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Timekeeping</a:t>
            </a:r>
            <a:endParaRPr lang="en-US" sz="2800"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endParaRPr>
          </a:p>
          <a:p>
            <a:pPr marL="285750" marR="0" indent="-114300" algn="ctr">
              <a:spcBef>
                <a:spcPts val="0"/>
              </a:spcBef>
              <a:spcAft>
                <a:spcPts val="0"/>
              </a:spcAft>
            </a:pPr>
            <a:r>
              <a:rPr lang="en-US" b="1"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285750" marR="0" indent="-114300">
              <a:spcBef>
                <a:spcPts val="0"/>
              </a:spcBef>
              <a:spcAft>
                <a:spcPts val="0"/>
              </a:spcAft>
            </a:pPr>
            <a:r>
              <a:rPr lang="en-US" b="1"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p:txBody>
      </p:sp>
      <p:sp>
        <p:nvSpPr>
          <p:cNvPr id="4" name="Rectangle 3">
            <a:extLst>
              <a:ext uri="{FF2B5EF4-FFF2-40B4-BE49-F238E27FC236}">
                <a16:creationId xmlns:a16="http://schemas.microsoft.com/office/drawing/2014/main" id="{51225B80-656B-4774-BB69-2A0532BAEF67}"/>
              </a:ext>
            </a:extLst>
          </p:cNvPr>
          <p:cNvSpPr/>
          <p:nvPr/>
        </p:nvSpPr>
        <p:spPr>
          <a:xfrm>
            <a:off x="1585608" y="1335004"/>
            <a:ext cx="9406647" cy="4524315"/>
          </a:xfrm>
          <a:prstGeom prst="rect">
            <a:avLst/>
          </a:prstGeom>
        </p:spPr>
        <p:txBody>
          <a:bodyPr wrap="square">
            <a:spAutoFit/>
          </a:bodyPr>
          <a:lstStyle/>
          <a:p>
            <a:pPr marL="285750" marR="0" indent="-114300">
              <a:spcBef>
                <a:spcPts val="0"/>
              </a:spcBef>
              <a:spcAft>
                <a:spcPts val="0"/>
              </a:spcAft>
            </a:pPr>
            <a:r>
              <a:rPr lang="en-US" b="1" dirty="0">
                <a:latin typeface="Times" panose="02020603050405020304" pitchFamily="18" charset="0"/>
                <a:ea typeface="MS Mincho" panose="02020609040205080304" pitchFamily="49" charset="-128"/>
                <a:cs typeface="Times New Roman" panose="02020603050405020304" pitchFamily="18" charset="0"/>
              </a:rPr>
              <a:t>A timekeeping system is often required because:</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285750" marR="0" indent="-114300">
              <a:spcBef>
                <a:spcPts val="0"/>
              </a:spcBef>
              <a:spcAft>
                <a:spcPts val="0"/>
              </a:spcAft>
            </a:pPr>
            <a:r>
              <a:rPr lang="en-US" b="1"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285750" marR="0" indent="-114300">
              <a:spcBef>
                <a:spcPts val="0"/>
              </a:spcBef>
              <a:spcAft>
                <a:spcPts val="0"/>
              </a:spcAft>
            </a:pPr>
            <a:r>
              <a:rPr lang="en-US" b="1" dirty="0">
                <a:latin typeface="Times" panose="02020603050405020304" pitchFamily="18" charset="0"/>
                <a:ea typeface="MS Mincho" panose="02020609040205080304" pitchFamily="49" charset="-128"/>
                <a:cs typeface="Times New Roman" panose="02020603050405020304" pitchFamily="18" charset="0"/>
              </a:rPr>
              <a:t>• </a:t>
            </a:r>
            <a:r>
              <a:rPr lang="en-US" dirty="0">
                <a:latin typeface="Times" panose="02020603050405020304" pitchFamily="18" charset="0"/>
                <a:ea typeface="MS Mincho" panose="02020609040205080304" pitchFamily="49" charset="-128"/>
                <a:cs typeface="Times New Roman" panose="02020603050405020304" pitchFamily="18" charset="0"/>
              </a:rPr>
              <a:t>Wage employees are paid according to their pay rate for hours worked.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28575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28575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Minimum wage is calculated as a rate per hour worked.</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28575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28575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Overtime is calculated based on hours worked.</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28575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28575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Some benefits are calculated based on hours worked.</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28575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28575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In more complex operations, employee time may need to be allocated among different jobs.</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28575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285750" marR="0" indent="-114300">
              <a:spcBef>
                <a:spcPts val="0"/>
              </a:spcBef>
              <a:spcAft>
                <a:spcPts val="0"/>
              </a:spcAft>
            </a:pPr>
            <a:r>
              <a:rPr lang="en-US" b="1"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171450" marR="0">
              <a:spcBef>
                <a:spcPts val="0"/>
              </a:spcBef>
              <a:spcAft>
                <a:spcPts val="0"/>
              </a:spcAft>
            </a:pPr>
            <a:r>
              <a:rPr lang="en-US" b="1" dirty="0">
                <a:latin typeface="Times" panose="02020603050405020304" pitchFamily="18" charset="0"/>
                <a:ea typeface="MS Mincho" panose="02020609040205080304" pitchFamily="49" charset="-128"/>
                <a:cs typeface="Times New Roman" panose="02020603050405020304" pitchFamily="18" charset="0"/>
              </a:rPr>
              <a:t>The most common timekeeping method is the use of a time clock with cards.  </a:t>
            </a:r>
            <a:r>
              <a:rPr lang="en-US" dirty="0">
                <a:latin typeface="Times" panose="02020603050405020304" pitchFamily="18" charset="0"/>
                <a:ea typeface="MS Mincho" panose="02020609040205080304" pitchFamily="49" charset="-128"/>
                <a:cs typeface="Times New Roman" panose="02020603050405020304" pitchFamily="18" charset="0"/>
              </a:rPr>
              <a:t>A time clock system will record time in and time out when on a card when the card is inserted into the clock device.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p:txBody>
      </p:sp>
    </p:spTree>
    <p:extLst>
      <p:ext uri="{BB962C8B-B14F-4D97-AF65-F5344CB8AC3E}">
        <p14:creationId xmlns:p14="http://schemas.microsoft.com/office/powerpoint/2010/main" val="11748752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7ECCBF9D-D05E-495F-924F-B47E52D7B37C}"/>
              </a:ext>
            </a:extLst>
          </p:cNvPr>
          <p:cNvSpPr>
            <a:spLocks noGrp="1"/>
          </p:cNvSpPr>
          <p:nvPr>
            <p:ph type="ftr" sz="quarter" idx="11"/>
          </p:nvPr>
        </p:nvSpPr>
        <p:spPr/>
        <p:txBody>
          <a:bodyPr/>
          <a:lstStyle/>
          <a:p>
            <a:r>
              <a:rPr lang="en-US"/>
              <a:t>© Copyright 2018 Worthy and James Publishing</a:t>
            </a:r>
          </a:p>
        </p:txBody>
      </p:sp>
      <p:sp>
        <p:nvSpPr>
          <p:cNvPr id="3" name="Rectangle 2">
            <a:extLst>
              <a:ext uri="{FF2B5EF4-FFF2-40B4-BE49-F238E27FC236}">
                <a16:creationId xmlns:a16="http://schemas.microsoft.com/office/drawing/2014/main" id="{DA1BDAC4-9616-4986-987B-BEB8B9A02B40}"/>
              </a:ext>
            </a:extLst>
          </p:cNvPr>
          <p:cNvSpPr/>
          <p:nvPr/>
        </p:nvSpPr>
        <p:spPr>
          <a:xfrm>
            <a:off x="2921540" y="136525"/>
            <a:ext cx="6096000" cy="1231106"/>
          </a:xfrm>
          <a:prstGeom prst="rect">
            <a:avLst/>
          </a:prstGeom>
        </p:spPr>
        <p:txBody>
          <a:bodyPr>
            <a:spAutoFit/>
          </a:bodyPr>
          <a:lstStyle/>
          <a:p>
            <a:pPr marL="285750" marR="0" indent="-114300" algn="ctr">
              <a:spcBef>
                <a:spcPts val="0"/>
              </a:spcBef>
              <a:spcAft>
                <a:spcPts val="0"/>
              </a:spcAft>
            </a:pP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Gross Pay</a:t>
            </a:r>
            <a:endParaRPr lang="en-US" sz="2800"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endParaRPr>
          </a:p>
          <a:p>
            <a:pPr marL="285750" marR="0" indent="-114300" algn="ctr">
              <a:spcBef>
                <a:spcPts val="0"/>
              </a:spcBef>
              <a:spcAft>
                <a:spcPts val="0"/>
              </a:spcAft>
            </a:pP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Withholding on Gross Pay</a:t>
            </a:r>
            <a:endParaRPr lang="en-US" sz="2800"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endParaRPr>
          </a:p>
          <a:p>
            <a:pPr marL="285750" marR="0" indent="-114300" algn="ctr">
              <a:spcBef>
                <a:spcPts val="0"/>
              </a:spcBef>
              <a:spcAft>
                <a:spcPts val="0"/>
              </a:spcAft>
            </a:pPr>
            <a:r>
              <a:rPr lang="en-US" b="1"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p:txBody>
      </p:sp>
      <p:sp>
        <p:nvSpPr>
          <p:cNvPr id="4" name="Rectangle 3">
            <a:extLst>
              <a:ext uri="{FF2B5EF4-FFF2-40B4-BE49-F238E27FC236}">
                <a16:creationId xmlns:a16="http://schemas.microsoft.com/office/drawing/2014/main" id="{AAD535CE-E16A-404A-821B-FB1EB58EC3FA}"/>
              </a:ext>
            </a:extLst>
          </p:cNvPr>
          <p:cNvSpPr/>
          <p:nvPr/>
        </p:nvSpPr>
        <p:spPr>
          <a:xfrm>
            <a:off x="1076527" y="1225689"/>
            <a:ext cx="9786026" cy="5078313"/>
          </a:xfrm>
          <a:prstGeom prst="rect">
            <a:avLst/>
          </a:prstGeom>
        </p:spPr>
        <p:txBody>
          <a:bodyPr wrap="square">
            <a:spAutoFit/>
          </a:bodyPr>
          <a:lstStyle/>
          <a:p>
            <a:pPr marL="171450" marR="0">
              <a:spcBef>
                <a:spcPts val="0"/>
              </a:spcBef>
              <a:spcAft>
                <a:spcPts val="0"/>
              </a:spcAft>
            </a:pPr>
            <a:r>
              <a:rPr lang="en-US" b="1" dirty="0">
                <a:latin typeface="Times" panose="02020603050405020304" pitchFamily="18" charset="0"/>
                <a:ea typeface="MS Mincho" panose="02020609040205080304" pitchFamily="49" charset="-128"/>
                <a:cs typeface="Times New Roman" panose="02020603050405020304" pitchFamily="18" charset="0"/>
              </a:rPr>
              <a:t>Employers are required to withhold gross pay and pay the amounts withheld to tax authorities. Withholding consists of the categories below.  Withholding is applied on a calendar-year basis.</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285750" marR="0" indent="-114300">
              <a:spcBef>
                <a:spcPts val="0"/>
              </a:spcBef>
              <a:spcAft>
                <a:spcPts val="0"/>
              </a:spcAft>
            </a:pPr>
            <a:r>
              <a:rPr lang="en-US" b="1"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285750" marR="0" indent="-114300">
              <a:spcBef>
                <a:spcPts val="0"/>
              </a:spcBef>
              <a:spcAft>
                <a:spcPts val="0"/>
              </a:spcAft>
            </a:pPr>
            <a:r>
              <a:rPr lang="en-US" b="1" dirty="0">
                <a:latin typeface="Times" panose="02020603050405020304" pitchFamily="18" charset="0"/>
                <a:ea typeface="MS Mincho" panose="02020609040205080304" pitchFamily="49" charset="-128"/>
                <a:cs typeface="Times New Roman" panose="02020603050405020304" pitchFamily="18" charset="0"/>
              </a:rPr>
              <a:t> Required by law: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285750" marR="0" indent="-114300">
              <a:spcBef>
                <a:spcPts val="0"/>
              </a:spcBef>
              <a:spcAft>
                <a:spcPts val="0"/>
              </a:spcAft>
            </a:pPr>
            <a:r>
              <a:rPr lang="en-US" b="1" dirty="0">
                <a:latin typeface="Times" panose="02020603050405020304" pitchFamily="18" charset="0"/>
                <a:ea typeface="MS Mincho" panose="02020609040205080304" pitchFamily="49" charset="-128"/>
                <a:cs typeface="Times New Roman" panose="02020603050405020304" pitchFamily="18" charset="0"/>
              </a:rPr>
              <a:t>• </a:t>
            </a:r>
            <a:r>
              <a:rPr lang="en-US" b="1" dirty="0">
                <a:solidFill>
                  <a:srgbClr val="0000FF"/>
                </a:solidFill>
                <a:latin typeface="Times" panose="02020603050405020304" pitchFamily="18" charset="0"/>
                <a:ea typeface="MS Mincho" panose="02020609040205080304" pitchFamily="49" charset="-128"/>
                <a:cs typeface="Times New Roman" panose="02020603050405020304" pitchFamily="18" charset="0"/>
              </a:rPr>
              <a:t>Income tax</a:t>
            </a:r>
            <a:r>
              <a:rPr lang="en-US" dirty="0">
                <a:latin typeface="Times" panose="02020603050405020304" pitchFamily="18" charset="0"/>
                <a:ea typeface="MS Mincho" panose="02020609040205080304" pitchFamily="49" charset="-128"/>
                <a:cs typeface="Times New Roman" panose="02020603050405020304" pitchFamily="18" charset="0"/>
              </a:rPr>
              <a:t>: This consists of federal income tax withholding and state /local income tax where applicable.</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28575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28575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r>
              <a:rPr lang="en-US" b="1" dirty="0">
                <a:solidFill>
                  <a:srgbClr val="0000FF"/>
                </a:solidFill>
                <a:latin typeface="Times" panose="02020603050405020304" pitchFamily="18" charset="0"/>
                <a:ea typeface="MS Mincho" panose="02020609040205080304" pitchFamily="49" charset="-128"/>
                <a:cs typeface="Times New Roman" panose="02020603050405020304" pitchFamily="18" charset="0"/>
              </a:rPr>
              <a:t>Social Security/Medicare</a:t>
            </a:r>
            <a:r>
              <a:rPr lang="en-US" dirty="0">
                <a:latin typeface="Times" panose="02020603050405020304" pitchFamily="18" charset="0"/>
                <a:ea typeface="MS Mincho" panose="02020609040205080304" pitchFamily="49" charset="-128"/>
                <a:cs typeface="Times New Roman" panose="02020603050405020304" pitchFamily="18" charset="0"/>
              </a:rPr>
              <a:t>: This is a federal government-withholding requirement for the Social Security system.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28575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28575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r>
              <a:rPr lang="en-US" b="1" dirty="0">
                <a:solidFill>
                  <a:srgbClr val="0000FF"/>
                </a:solidFill>
                <a:latin typeface="Times" panose="02020603050405020304" pitchFamily="18" charset="0"/>
                <a:ea typeface="MS Mincho" panose="02020609040205080304" pitchFamily="49" charset="-128"/>
                <a:cs typeface="Times New Roman" panose="02020603050405020304" pitchFamily="18" charset="0"/>
              </a:rPr>
              <a:t>Disability insurance</a:t>
            </a:r>
            <a:r>
              <a:rPr lang="en-US" dirty="0">
                <a:latin typeface="Times" panose="02020603050405020304" pitchFamily="18" charset="0"/>
                <a:ea typeface="MS Mincho" panose="02020609040205080304" pitchFamily="49" charset="-128"/>
                <a:cs typeface="Times New Roman" panose="02020603050405020304" pitchFamily="18" charset="0"/>
              </a:rPr>
              <a:t>: Five states and Puerto Rico have disability insurance programs.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28575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r>
              <a:rPr lang="en-US" b="1" dirty="0">
                <a:solidFill>
                  <a:srgbClr val="0000FF"/>
                </a:solidFill>
                <a:latin typeface="Times" panose="02020603050405020304" pitchFamily="18" charset="0"/>
                <a:ea typeface="MS Mincho" panose="02020609040205080304" pitchFamily="49" charset="-128"/>
                <a:cs typeface="Times New Roman" panose="02020603050405020304" pitchFamily="18" charset="0"/>
              </a:rPr>
              <a:t>Court-ordered</a:t>
            </a:r>
            <a:r>
              <a:rPr lang="en-US" dirty="0">
                <a:latin typeface="Times" panose="02020603050405020304" pitchFamily="18" charset="0"/>
                <a:ea typeface="MS Mincho" panose="02020609040205080304" pitchFamily="49" charset="-128"/>
                <a:cs typeface="Times New Roman" panose="02020603050405020304" pitchFamily="18" charset="0"/>
              </a:rPr>
              <a:t>: These include court-ordered payments such as child care and bankruptcy payments.</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28575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285750" marR="0" indent="-114300">
              <a:spcBef>
                <a:spcPts val="0"/>
              </a:spcBef>
              <a:spcAft>
                <a:spcPts val="0"/>
              </a:spcAft>
            </a:pPr>
            <a:r>
              <a:rPr lang="en-US" b="1" dirty="0">
                <a:latin typeface="Times" panose="02020603050405020304" pitchFamily="18" charset="0"/>
                <a:ea typeface="MS Mincho" panose="02020609040205080304" pitchFamily="49" charset="-128"/>
                <a:cs typeface="Times New Roman" panose="02020603050405020304" pitchFamily="18" charset="0"/>
              </a:rPr>
              <a:t>Voluntary: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342900" marR="0" indent="-3429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 </a:t>
            </a:r>
            <a:r>
              <a:rPr lang="en-US" b="1" dirty="0">
                <a:latin typeface="Times" panose="02020603050405020304" pitchFamily="18" charset="0"/>
                <a:ea typeface="MS Mincho" panose="02020609040205080304" pitchFamily="49" charset="-128"/>
                <a:cs typeface="Times New Roman" panose="02020603050405020304" pitchFamily="18" charset="0"/>
              </a:rPr>
              <a:t>Other withholding</a:t>
            </a:r>
            <a:r>
              <a:rPr lang="en-US" dirty="0">
                <a:latin typeface="Times" panose="02020603050405020304" pitchFamily="18" charset="0"/>
                <a:ea typeface="MS Mincho" panose="02020609040205080304" pitchFamily="49" charset="-128"/>
                <a:cs typeface="Times New Roman" panose="02020603050405020304" pitchFamily="18" charset="0"/>
              </a:rPr>
              <a:t>: Withholding may be applied for various other reasons such as savings and retirement programs, medical insurance, and charitable contributions.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28575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p:txBody>
      </p:sp>
    </p:spTree>
    <p:extLst>
      <p:ext uri="{BB962C8B-B14F-4D97-AF65-F5344CB8AC3E}">
        <p14:creationId xmlns:p14="http://schemas.microsoft.com/office/powerpoint/2010/main" val="251258831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55394EB1-0DAC-4428-A568-83BEE46D76F0}"/>
              </a:ext>
            </a:extLst>
          </p:cNvPr>
          <p:cNvSpPr>
            <a:spLocks noGrp="1"/>
          </p:cNvSpPr>
          <p:nvPr>
            <p:ph type="ftr" sz="quarter" idx="11"/>
          </p:nvPr>
        </p:nvSpPr>
        <p:spPr/>
        <p:txBody>
          <a:bodyPr/>
          <a:lstStyle/>
          <a:p>
            <a:r>
              <a:rPr lang="en-US"/>
              <a:t>© Copyright 2018 Worthy and James Publishing</a:t>
            </a:r>
          </a:p>
        </p:txBody>
      </p:sp>
      <p:sp>
        <p:nvSpPr>
          <p:cNvPr id="3" name="Rectangle 2">
            <a:extLst>
              <a:ext uri="{FF2B5EF4-FFF2-40B4-BE49-F238E27FC236}">
                <a16:creationId xmlns:a16="http://schemas.microsoft.com/office/drawing/2014/main" id="{21FD467D-61E9-45A2-B5B8-C5146AA7053B}"/>
              </a:ext>
            </a:extLst>
          </p:cNvPr>
          <p:cNvSpPr/>
          <p:nvPr/>
        </p:nvSpPr>
        <p:spPr>
          <a:xfrm>
            <a:off x="3048000" y="313996"/>
            <a:ext cx="6096000" cy="800219"/>
          </a:xfrm>
          <a:prstGeom prst="rect">
            <a:avLst/>
          </a:prstGeom>
        </p:spPr>
        <p:txBody>
          <a:bodyPr>
            <a:spAutoFit/>
          </a:bodyPr>
          <a:lstStyle/>
          <a:p>
            <a:pPr marL="285750" marR="0" indent="-114300" algn="ctr">
              <a:spcBef>
                <a:spcPts val="0"/>
              </a:spcBef>
              <a:spcAft>
                <a:spcPts val="0"/>
              </a:spcAft>
            </a:pP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Income Tax Withholding</a:t>
            </a:r>
            <a:endParaRPr lang="en-US" sz="2800"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endParaRPr>
          </a:p>
          <a:p>
            <a:pPr marL="285750" marR="0" indent="-114300" algn="ctr">
              <a:spcBef>
                <a:spcPts val="0"/>
              </a:spcBef>
              <a:spcAft>
                <a:spcPts val="0"/>
              </a:spcAft>
            </a:pPr>
            <a:r>
              <a:rPr lang="en-US" b="1"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p:txBody>
      </p:sp>
      <p:sp>
        <p:nvSpPr>
          <p:cNvPr id="4" name="Rectangle 3">
            <a:extLst>
              <a:ext uri="{FF2B5EF4-FFF2-40B4-BE49-F238E27FC236}">
                <a16:creationId xmlns:a16="http://schemas.microsoft.com/office/drawing/2014/main" id="{5AAC4190-8B01-4716-8A09-EF1E216A03C1}"/>
              </a:ext>
            </a:extLst>
          </p:cNvPr>
          <p:cNvSpPr/>
          <p:nvPr/>
        </p:nvSpPr>
        <p:spPr>
          <a:xfrm>
            <a:off x="458821" y="1483866"/>
            <a:ext cx="11274357" cy="2585323"/>
          </a:xfrm>
          <a:prstGeom prst="rect">
            <a:avLst/>
          </a:prstGeom>
        </p:spPr>
        <p:txBody>
          <a:bodyPr wrap="square">
            <a:spAutoFit/>
          </a:bodyPr>
          <a:lstStyle/>
          <a:p>
            <a:pPr marL="28575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Employers use form W-4 filing status and allowances information to determine income tax withholding for each employee.  The idea is that the amount withheld will approximate an employee’s actual tax liability at year-end.</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28575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Tax withholding formulas are built into computer software and paper tax tables.  The formulas utilize input data based on </a:t>
            </a:r>
            <a:r>
              <a:rPr lang="en-US" b="1" dirty="0">
                <a:latin typeface="Times" panose="02020603050405020304" pitchFamily="18" charset="0"/>
                <a:ea typeface="MS Mincho" panose="02020609040205080304" pitchFamily="49" charset="-128"/>
                <a:cs typeface="Times New Roman" panose="02020603050405020304" pitchFamily="18" charset="0"/>
              </a:rPr>
              <a:t>the three factors</a:t>
            </a:r>
            <a:r>
              <a:rPr lang="en-US" dirty="0">
                <a:latin typeface="Times" panose="02020603050405020304" pitchFamily="18" charset="0"/>
                <a:ea typeface="MS Mincho" panose="02020609040205080304" pitchFamily="49" charset="-128"/>
                <a:cs typeface="Times New Roman" panose="02020603050405020304" pitchFamily="18" charset="0"/>
              </a:rPr>
              <a:t> listed below and on the next slide.</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28575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574675" marR="0" indent="-403225">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r>
              <a:rPr lang="en-US" b="1" dirty="0">
                <a:latin typeface="Times" panose="02020603050405020304" pitchFamily="18" charset="0"/>
                <a:ea typeface="MS Mincho" panose="02020609040205080304" pitchFamily="49" charset="-128"/>
                <a:cs typeface="Times New Roman" panose="02020603050405020304" pitchFamily="18" charset="0"/>
              </a:rPr>
              <a:t>1)</a:t>
            </a:r>
            <a:r>
              <a:rPr lang="en-US" dirty="0">
                <a:latin typeface="Times" panose="02020603050405020304" pitchFamily="18" charset="0"/>
                <a:ea typeface="MS Mincho" panose="02020609040205080304" pitchFamily="49" charset="-128"/>
                <a:cs typeface="Times New Roman" panose="02020603050405020304" pitchFamily="18" charset="0"/>
              </a:rPr>
              <a:t> </a:t>
            </a:r>
            <a:r>
              <a:rPr lang="en-US" b="1" dirty="0">
                <a:latin typeface="Times" panose="02020603050405020304" pitchFamily="18" charset="0"/>
                <a:ea typeface="MS Mincho" panose="02020609040205080304" pitchFamily="49" charset="-128"/>
                <a:cs typeface="Times New Roman" panose="02020603050405020304" pitchFamily="18" charset="0"/>
              </a:rPr>
              <a:t>Filing status</a:t>
            </a:r>
            <a:r>
              <a:rPr lang="en-US" dirty="0">
                <a:latin typeface="Times" panose="02020603050405020304" pitchFamily="18" charset="0"/>
                <a:ea typeface="MS Mincho" panose="02020609040205080304" pitchFamily="49" charset="-128"/>
                <a:cs typeface="Times New Roman" panose="02020603050405020304" pitchFamily="18" charset="0"/>
              </a:rPr>
              <a:t>: Tax rates are different depending on filing status. Filing status can be </a:t>
            </a:r>
            <a:r>
              <a:rPr lang="en-US" b="1" dirty="0">
                <a:solidFill>
                  <a:srgbClr val="0000FF"/>
                </a:solidFill>
                <a:latin typeface="Times" panose="02020603050405020304" pitchFamily="18" charset="0"/>
                <a:ea typeface="MS Mincho" panose="02020609040205080304" pitchFamily="49" charset="-128"/>
                <a:cs typeface="Times New Roman" panose="02020603050405020304" pitchFamily="18" charset="0"/>
              </a:rPr>
              <a:t>single/married filing separately</a:t>
            </a:r>
            <a:r>
              <a:rPr lang="en-US" dirty="0">
                <a:latin typeface="Times" panose="02020603050405020304" pitchFamily="18" charset="0"/>
                <a:ea typeface="MS Mincho" panose="02020609040205080304" pitchFamily="49" charset="-128"/>
                <a:cs typeface="Times New Roman" panose="02020603050405020304" pitchFamily="18" charset="0"/>
              </a:rPr>
              <a:t>, </a:t>
            </a:r>
            <a:r>
              <a:rPr lang="en-US" b="1" dirty="0">
                <a:solidFill>
                  <a:srgbClr val="0000FF"/>
                </a:solidFill>
                <a:latin typeface="Times" panose="02020603050405020304" pitchFamily="18" charset="0"/>
                <a:ea typeface="MS Mincho" panose="02020609040205080304" pitchFamily="49" charset="-128"/>
                <a:cs typeface="Times New Roman" panose="02020603050405020304" pitchFamily="18" charset="0"/>
              </a:rPr>
              <a:t>head of household</a:t>
            </a:r>
            <a:r>
              <a:rPr lang="en-US" dirty="0">
                <a:latin typeface="Times" panose="02020603050405020304" pitchFamily="18" charset="0"/>
                <a:ea typeface="MS Mincho" panose="02020609040205080304" pitchFamily="49" charset="-128"/>
                <a:cs typeface="Times New Roman" panose="02020603050405020304" pitchFamily="18" charset="0"/>
              </a:rPr>
              <a:t>, or </a:t>
            </a:r>
            <a:r>
              <a:rPr lang="en-US" b="1" dirty="0">
                <a:solidFill>
                  <a:srgbClr val="0000FF"/>
                </a:solidFill>
                <a:latin typeface="Times" panose="02020603050405020304" pitchFamily="18" charset="0"/>
                <a:ea typeface="MS Mincho" panose="02020609040205080304" pitchFamily="49" charset="-128"/>
                <a:cs typeface="Times New Roman" panose="02020603050405020304" pitchFamily="18" charset="0"/>
              </a:rPr>
              <a:t>married filing jointly</a:t>
            </a:r>
            <a:r>
              <a:rPr lang="en-US" dirty="0">
                <a:latin typeface="Times" panose="02020603050405020304" pitchFamily="18" charset="0"/>
                <a:ea typeface="MS Mincho" panose="02020609040205080304" pitchFamily="49" charset="-128"/>
                <a:cs typeface="Times New Roman" panose="02020603050405020304" pitchFamily="18" charset="0"/>
              </a:rPr>
              <a:t>.</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574675" marR="0" indent="-403225">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p:txBody>
      </p:sp>
    </p:spTree>
    <p:extLst>
      <p:ext uri="{BB962C8B-B14F-4D97-AF65-F5344CB8AC3E}">
        <p14:creationId xmlns:p14="http://schemas.microsoft.com/office/powerpoint/2010/main" val="188558125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2462399F-68F2-43D7-9816-D86424F19748}"/>
              </a:ext>
            </a:extLst>
          </p:cNvPr>
          <p:cNvSpPr>
            <a:spLocks noGrp="1"/>
          </p:cNvSpPr>
          <p:nvPr>
            <p:ph type="ftr" sz="quarter" idx="11"/>
          </p:nvPr>
        </p:nvSpPr>
        <p:spPr/>
        <p:txBody>
          <a:bodyPr/>
          <a:lstStyle/>
          <a:p>
            <a:r>
              <a:rPr lang="en-US"/>
              <a:t>© Copyright 2018 Worthy and James Publishing</a:t>
            </a:r>
          </a:p>
        </p:txBody>
      </p:sp>
      <p:sp>
        <p:nvSpPr>
          <p:cNvPr id="3" name="Rectangle 2">
            <a:extLst>
              <a:ext uri="{FF2B5EF4-FFF2-40B4-BE49-F238E27FC236}">
                <a16:creationId xmlns:a16="http://schemas.microsoft.com/office/drawing/2014/main" id="{0F84B002-3D01-43FA-A93B-9CC9AD52B9E8}"/>
              </a:ext>
            </a:extLst>
          </p:cNvPr>
          <p:cNvSpPr/>
          <p:nvPr/>
        </p:nvSpPr>
        <p:spPr>
          <a:xfrm>
            <a:off x="3995979" y="240039"/>
            <a:ext cx="4157421" cy="523220"/>
          </a:xfrm>
          <a:prstGeom prst="rect">
            <a:avLst/>
          </a:prstGeom>
        </p:spPr>
        <p:txBody>
          <a:bodyPr wrap="none">
            <a:spAutoFit/>
          </a:bodyPr>
          <a:lstStyle/>
          <a:p>
            <a:pPr marL="285750" marR="0" indent="-114300" algn="ctr">
              <a:spcBef>
                <a:spcPts val="0"/>
              </a:spcBef>
              <a:spcAft>
                <a:spcPts val="0"/>
              </a:spcAft>
            </a:pP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Income Tax Withholding</a:t>
            </a:r>
            <a:endParaRPr lang="en-US" sz="2800"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endParaRPr>
          </a:p>
        </p:txBody>
      </p:sp>
      <p:sp>
        <p:nvSpPr>
          <p:cNvPr id="4" name="Rectangle 3">
            <a:extLst>
              <a:ext uri="{FF2B5EF4-FFF2-40B4-BE49-F238E27FC236}">
                <a16:creationId xmlns:a16="http://schemas.microsoft.com/office/drawing/2014/main" id="{F4A5CD37-2E81-4567-9E63-8E0090817390}"/>
              </a:ext>
            </a:extLst>
          </p:cNvPr>
          <p:cNvSpPr/>
          <p:nvPr/>
        </p:nvSpPr>
        <p:spPr>
          <a:xfrm>
            <a:off x="612842" y="1747232"/>
            <a:ext cx="10603149" cy="2585323"/>
          </a:xfrm>
          <a:prstGeom prst="rect">
            <a:avLst/>
          </a:prstGeom>
        </p:spPr>
        <p:txBody>
          <a:bodyPr wrap="square">
            <a:spAutoFit/>
          </a:bodyPr>
          <a:lstStyle/>
          <a:p>
            <a:pPr marL="457200" marR="0" indent="-28575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r>
              <a:rPr lang="en-US" b="1" dirty="0">
                <a:latin typeface="Times" panose="02020603050405020304" pitchFamily="18" charset="0"/>
                <a:ea typeface="MS Mincho" panose="02020609040205080304" pitchFamily="49" charset="-128"/>
                <a:cs typeface="Times New Roman" panose="02020603050405020304" pitchFamily="18" charset="0"/>
              </a:rPr>
              <a:t>2)</a:t>
            </a:r>
            <a:r>
              <a:rPr lang="en-US" dirty="0">
                <a:latin typeface="Times" panose="02020603050405020304" pitchFamily="18" charset="0"/>
                <a:ea typeface="MS Mincho" panose="02020609040205080304" pitchFamily="49" charset="-128"/>
                <a:cs typeface="Times New Roman" panose="02020603050405020304" pitchFamily="18" charset="0"/>
              </a:rPr>
              <a:t> </a:t>
            </a:r>
            <a:r>
              <a:rPr lang="en-US" b="1" dirty="0">
                <a:latin typeface="Times" panose="02020603050405020304" pitchFamily="18" charset="0"/>
                <a:ea typeface="MS Mincho" panose="02020609040205080304" pitchFamily="49" charset="-128"/>
                <a:cs typeface="Times New Roman" panose="02020603050405020304" pitchFamily="18" charset="0"/>
              </a:rPr>
              <a:t>Allowances</a:t>
            </a:r>
            <a:r>
              <a:rPr lang="en-US" dirty="0">
                <a:latin typeface="Times" panose="02020603050405020304" pitchFamily="18" charset="0"/>
                <a:ea typeface="MS Mincho" panose="02020609040205080304" pitchFamily="49" charset="-128"/>
                <a:cs typeface="Times New Roman" panose="02020603050405020304" pitchFamily="18" charset="0"/>
              </a:rPr>
              <a:t>: An allowance acts as deduction to estimated taxable income.  The greater the number of allowances, the less the amount withheld.  The fewer the number of allowances, the more that is withheld.</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342900" marR="0" indent="-17145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233363" marR="0" indent="-233363">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Allowance adjustments are needed when there are other items that change taxable income at year-end; in   other words, the salary/wages will not be the only significant input into the formula. </a:t>
            </a:r>
            <a:r>
              <a:rPr lang="en-US" b="1" dirty="0">
                <a:latin typeface="Times" panose="02020603050405020304" pitchFamily="18" charset="0"/>
                <a:ea typeface="MS Mincho" panose="02020609040205080304" pitchFamily="49" charset="-128"/>
                <a:cs typeface="Times New Roman" panose="02020603050405020304" pitchFamily="18" charset="0"/>
              </a:rPr>
              <a:t>Note</a:t>
            </a:r>
            <a:r>
              <a:rPr lang="en-US" dirty="0">
                <a:latin typeface="Times" panose="02020603050405020304" pitchFamily="18" charset="0"/>
                <a:ea typeface="MS Mincho" panose="02020609040205080304" pitchFamily="49" charset="-128"/>
                <a:cs typeface="Times New Roman" panose="02020603050405020304" pitchFamily="18" charset="0"/>
              </a:rPr>
              <a:t>: the 2017 Tax Cuts and Jobs Act eliminated personal exemptions as allowance items until 2026.</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233363" indent="-233363"/>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457200" marR="0" indent="-3429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r>
              <a:rPr lang="en-US" b="1" dirty="0">
                <a:latin typeface="Times" panose="02020603050405020304" pitchFamily="18" charset="0"/>
                <a:ea typeface="MS Mincho" panose="02020609040205080304" pitchFamily="49" charset="-128"/>
                <a:cs typeface="Times New Roman" panose="02020603050405020304" pitchFamily="18" charset="0"/>
              </a:rPr>
              <a:t>3)</a:t>
            </a:r>
            <a:r>
              <a:rPr lang="en-US" dirty="0">
                <a:latin typeface="Times" panose="02020603050405020304" pitchFamily="18" charset="0"/>
                <a:ea typeface="MS Mincho" panose="02020609040205080304" pitchFamily="49" charset="-128"/>
                <a:cs typeface="Times New Roman" panose="02020603050405020304" pitchFamily="18" charset="0"/>
              </a:rPr>
              <a:t> </a:t>
            </a:r>
            <a:r>
              <a:rPr lang="en-US" b="1" dirty="0">
                <a:latin typeface="Times" panose="02020603050405020304" pitchFamily="18" charset="0"/>
                <a:ea typeface="MS Mincho" panose="02020609040205080304" pitchFamily="49" charset="-128"/>
                <a:cs typeface="Times New Roman" panose="02020603050405020304" pitchFamily="18" charset="0"/>
              </a:rPr>
              <a:t>Rate of pay</a:t>
            </a:r>
            <a:r>
              <a:rPr lang="en-US" dirty="0">
                <a:latin typeface="Times" panose="02020603050405020304" pitchFamily="18" charset="0"/>
                <a:ea typeface="MS Mincho" panose="02020609040205080304" pitchFamily="49" charset="-128"/>
                <a:cs typeface="Times New Roman" panose="02020603050405020304" pitchFamily="18" charset="0"/>
              </a:rPr>
              <a:t>:  The gross pay per pay period is the final input factor that determines withholding.  The higher the pay per period, the greater the tax withholding.</a:t>
            </a:r>
            <a:endParaRPr lang="en-US" dirty="0"/>
          </a:p>
        </p:txBody>
      </p:sp>
    </p:spTree>
    <p:extLst>
      <p:ext uri="{BB962C8B-B14F-4D97-AF65-F5344CB8AC3E}">
        <p14:creationId xmlns:p14="http://schemas.microsoft.com/office/powerpoint/2010/main" val="86684953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FB82BFA7-CFED-47AB-8E47-2293C0A7B02C}"/>
              </a:ext>
            </a:extLst>
          </p:cNvPr>
          <p:cNvSpPr>
            <a:spLocks noGrp="1"/>
          </p:cNvSpPr>
          <p:nvPr>
            <p:ph type="ftr" sz="quarter" idx="11"/>
          </p:nvPr>
        </p:nvSpPr>
        <p:spPr/>
        <p:txBody>
          <a:bodyPr/>
          <a:lstStyle/>
          <a:p>
            <a:r>
              <a:rPr lang="en-US"/>
              <a:t>© Copyright 2018 Worthy and James Publishing</a:t>
            </a:r>
          </a:p>
        </p:txBody>
      </p:sp>
      <p:sp>
        <p:nvSpPr>
          <p:cNvPr id="3" name="Rectangle 2">
            <a:extLst>
              <a:ext uri="{FF2B5EF4-FFF2-40B4-BE49-F238E27FC236}">
                <a16:creationId xmlns:a16="http://schemas.microsoft.com/office/drawing/2014/main" id="{61291021-FA43-4547-9CDB-F1E18B148AC2}"/>
              </a:ext>
            </a:extLst>
          </p:cNvPr>
          <p:cNvSpPr/>
          <p:nvPr/>
        </p:nvSpPr>
        <p:spPr>
          <a:xfrm>
            <a:off x="3135549" y="294541"/>
            <a:ext cx="6096000" cy="800219"/>
          </a:xfrm>
          <a:prstGeom prst="rect">
            <a:avLst/>
          </a:prstGeom>
        </p:spPr>
        <p:txBody>
          <a:bodyPr>
            <a:spAutoFit/>
          </a:bodyPr>
          <a:lstStyle/>
          <a:p>
            <a:pPr marL="285750" marR="0" indent="-114300" algn="ctr">
              <a:spcBef>
                <a:spcPts val="0"/>
              </a:spcBef>
              <a:spcAft>
                <a:spcPts val="0"/>
              </a:spcAft>
            </a:pP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Social Security Tax Withholding</a:t>
            </a:r>
            <a:endParaRPr lang="en-US" sz="2800"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endParaRPr>
          </a:p>
          <a:p>
            <a:pPr marL="342900" marR="0" indent="-17145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p:txBody>
      </p:sp>
      <p:sp>
        <p:nvSpPr>
          <p:cNvPr id="4" name="Rectangle 3">
            <a:extLst>
              <a:ext uri="{FF2B5EF4-FFF2-40B4-BE49-F238E27FC236}">
                <a16:creationId xmlns:a16="http://schemas.microsoft.com/office/drawing/2014/main" id="{7C5A5DC5-10BE-45F4-9C73-0570ACDDA174}"/>
              </a:ext>
            </a:extLst>
          </p:cNvPr>
          <p:cNvSpPr/>
          <p:nvPr/>
        </p:nvSpPr>
        <p:spPr>
          <a:xfrm>
            <a:off x="702012" y="931148"/>
            <a:ext cx="10963073" cy="5632311"/>
          </a:xfrm>
          <a:prstGeom prst="rect">
            <a:avLst/>
          </a:prstGeom>
        </p:spPr>
        <p:txBody>
          <a:bodyPr wrap="square">
            <a:spAutoFit/>
          </a:bodyPr>
          <a:lstStyle/>
          <a:p>
            <a:pPr marL="28575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The federal Social Security tax is a combined rate of 6.2% and 1.45%: a total of 7.65%.  It is frequently called </a:t>
            </a:r>
            <a:r>
              <a:rPr lang="en-US" b="1" dirty="0">
                <a:solidFill>
                  <a:srgbClr val="0000FF"/>
                </a:solidFill>
                <a:latin typeface="Times" panose="02020603050405020304" pitchFamily="18" charset="0"/>
                <a:ea typeface="MS Mincho" panose="02020609040205080304" pitchFamily="49" charset="-128"/>
                <a:cs typeface="Times New Roman" panose="02020603050405020304" pitchFamily="18" charset="0"/>
              </a:rPr>
              <a:t>FICA</a:t>
            </a:r>
            <a:r>
              <a:rPr lang="en-US" dirty="0">
                <a:latin typeface="Times" panose="02020603050405020304" pitchFamily="18" charset="0"/>
                <a:ea typeface="MS Mincho" panose="02020609040205080304" pitchFamily="49" charset="-128"/>
                <a:cs typeface="Times New Roman" panose="02020603050405020304" pitchFamily="18" charset="0"/>
              </a:rPr>
              <a:t>, for “Federal Insurance Contribution Act”, for the law that initially created Social Security.</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342900" marR="0" indent="-17145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28575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The 6.2% part is called </a:t>
            </a:r>
            <a:r>
              <a:rPr lang="en-US" b="1" dirty="0">
                <a:solidFill>
                  <a:srgbClr val="0000FF"/>
                </a:solidFill>
                <a:latin typeface="Times" panose="02020603050405020304" pitchFamily="18" charset="0"/>
                <a:ea typeface="MS Mincho" panose="02020609040205080304" pitchFamily="49" charset="-128"/>
                <a:cs typeface="Times New Roman" panose="02020603050405020304" pitchFamily="18" charset="0"/>
              </a:rPr>
              <a:t>OASDI</a:t>
            </a:r>
            <a:r>
              <a:rPr lang="en-US" dirty="0">
                <a:latin typeface="Times" panose="02020603050405020304" pitchFamily="18" charset="0"/>
                <a:ea typeface="MS Mincho" panose="02020609040205080304" pitchFamily="49" charset="-128"/>
                <a:cs typeface="Times New Roman" panose="02020603050405020304" pitchFamily="18" charset="0"/>
              </a:rPr>
              <a:t> for “Old Age, Survivor, and Disability Insurance”.  This is a basic retirement income program for those who have worked at least 10 quarters during their working years.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28575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28575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28575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OASDI withholding has an annual calendar year limit determined by a “</a:t>
            </a:r>
            <a:r>
              <a:rPr lang="en-US" b="1" dirty="0">
                <a:solidFill>
                  <a:srgbClr val="0000FF"/>
                </a:solidFill>
                <a:latin typeface="Times" panose="02020603050405020304" pitchFamily="18" charset="0"/>
                <a:ea typeface="MS Mincho" panose="02020609040205080304" pitchFamily="49" charset="-128"/>
                <a:cs typeface="Times New Roman" panose="02020603050405020304" pitchFamily="18" charset="0"/>
              </a:rPr>
              <a:t>wage base</a:t>
            </a:r>
            <a:r>
              <a:rPr lang="en-US" dirty="0">
                <a:latin typeface="Times" panose="02020603050405020304" pitchFamily="18" charset="0"/>
                <a:ea typeface="MS Mincho" panose="02020609040205080304" pitchFamily="49" charset="-128"/>
                <a:cs typeface="Times New Roman" panose="02020603050405020304" pitchFamily="18" charset="0"/>
              </a:rPr>
              <a:t>”.  A wage base is a maximum annual amount of gross pay that is subject to tax per employee.</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28575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28575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28575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The 1.45% part is for </a:t>
            </a:r>
            <a:r>
              <a:rPr lang="en-US" b="1" dirty="0">
                <a:solidFill>
                  <a:srgbClr val="0000FF"/>
                </a:solidFill>
                <a:latin typeface="Times" panose="02020603050405020304" pitchFamily="18" charset="0"/>
                <a:ea typeface="MS Mincho" panose="02020609040205080304" pitchFamily="49" charset="-128"/>
                <a:cs typeface="Times New Roman" panose="02020603050405020304" pitchFamily="18" charset="0"/>
              </a:rPr>
              <a:t>Medicare</a:t>
            </a:r>
            <a:r>
              <a:rPr lang="en-US" dirty="0">
                <a:latin typeface="Times" panose="02020603050405020304" pitchFamily="18" charset="0"/>
                <a:ea typeface="MS Mincho" panose="02020609040205080304" pitchFamily="49" charset="-128"/>
                <a:cs typeface="Times New Roman" panose="02020603050405020304" pitchFamily="18" charset="0"/>
              </a:rPr>
              <a:t>, a medical insurance program generally for those at least 65 years old.</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28575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28575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282575" marR="0" indent="-168275">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Social Security is a matching program.  An employer is taxed the same amount as an employee.  The employer withholds FICA from employee wages and combines this amount with the FICA tax on the employer.  The total is deposited with U.S. Treasury Department.</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342900" marR="0" indent="-17145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342900" marR="0" indent="-17145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p:txBody>
      </p:sp>
    </p:spTree>
    <p:extLst>
      <p:ext uri="{BB962C8B-B14F-4D97-AF65-F5344CB8AC3E}">
        <p14:creationId xmlns:p14="http://schemas.microsoft.com/office/powerpoint/2010/main" val="9079174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78CC4A-4AB1-4EE6-B618-9A3741AB6F85}"/>
              </a:ext>
            </a:extLst>
          </p:cNvPr>
          <p:cNvSpPr>
            <a:spLocks noGrp="1"/>
          </p:cNvSpPr>
          <p:nvPr>
            <p:ph type="title"/>
          </p:nvPr>
        </p:nvSpPr>
        <p:spPr>
          <a:xfrm>
            <a:off x="702734" y="2371725"/>
            <a:ext cx="10515600" cy="1325563"/>
          </a:xfrm>
        </p:spPr>
        <p:txBody>
          <a:bodyPr/>
          <a:lstStyle/>
          <a:p>
            <a:pPr algn="ctr"/>
            <a:r>
              <a:rPr lang="en-US" b="1" dirty="0"/>
              <a:t>Learning Goal 20</a:t>
            </a:r>
            <a:br>
              <a:rPr lang="en-US" dirty="0"/>
            </a:br>
            <a:endParaRPr lang="en-US" dirty="0"/>
          </a:p>
        </p:txBody>
      </p:sp>
      <p:sp>
        <p:nvSpPr>
          <p:cNvPr id="3" name="Footer Placeholder 2">
            <a:extLst>
              <a:ext uri="{FF2B5EF4-FFF2-40B4-BE49-F238E27FC236}">
                <a16:creationId xmlns:a16="http://schemas.microsoft.com/office/drawing/2014/main" id="{7E66E48D-56E4-4459-B870-B64EE8AEDE8A}"/>
              </a:ext>
            </a:extLst>
          </p:cNvPr>
          <p:cNvSpPr>
            <a:spLocks noGrp="1"/>
          </p:cNvSpPr>
          <p:nvPr>
            <p:ph type="ftr" sz="quarter" idx="11"/>
          </p:nvPr>
        </p:nvSpPr>
        <p:spPr/>
        <p:txBody>
          <a:bodyPr/>
          <a:lstStyle/>
          <a:p>
            <a:r>
              <a:rPr lang="en-US" dirty="0"/>
              <a:t>© Copyright 2018 Worthy and James Publishing</a:t>
            </a:r>
          </a:p>
        </p:txBody>
      </p:sp>
    </p:spTree>
    <p:extLst>
      <p:ext uri="{BB962C8B-B14F-4D97-AF65-F5344CB8AC3E}">
        <p14:creationId xmlns:p14="http://schemas.microsoft.com/office/powerpoint/2010/main" val="113785079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7901AFEA-C90D-4964-BC68-888F200004BC}"/>
              </a:ext>
            </a:extLst>
          </p:cNvPr>
          <p:cNvSpPr>
            <a:spLocks noGrp="1"/>
          </p:cNvSpPr>
          <p:nvPr>
            <p:ph type="ftr" sz="quarter" idx="11"/>
          </p:nvPr>
        </p:nvSpPr>
        <p:spPr/>
        <p:txBody>
          <a:bodyPr/>
          <a:lstStyle/>
          <a:p>
            <a:r>
              <a:rPr lang="en-US"/>
              <a:t>© Copyright 2018 Worthy and James Publishing</a:t>
            </a:r>
          </a:p>
        </p:txBody>
      </p:sp>
      <p:sp>
        <p:nvSpPr>
          <p:cNvPr id="3" name="Rectangle 2">
            <a:extLst>
              <a:ext uri="{FF2B5EF4-FFF2-40B4-BE49-F238E27FC236}">
                <a16:creationId xmlns:a16="http://schemas.microsoft.com/office/drawing/2014/main" id="{7C9A6392-ECB9-45E0-8F04-41B0F77A81B5}"/>
              </a:ext>
            </a:extLst>
          </p:cNvPr>
          <p:cNvSpPr/>
          <p:nvPr/>
        </p:nvSpPr>
        <p:spPr>
          <a:xfrm>
            <a:off x="3826746" y="277398"/>
            <a:ext cx="4752519" cy="523220"/>
          </a:xfrm>
          <a:prstGeom prst="rect">
            <a:avLst/>
          </a:prstGeom>
        </p:spPr>
        <p:txBody>
          <a:bodyPr wrap="none">
            <a:spAutoFit/>
          </a:bodyPr>
          <a:lstStyle/>
          <a:p>
            <a:pPr marL="342900" marR="0" indent="-171450" algn="ctr">
              <a:spcBef>
                <a:spcPts val="0"/>
              </a:spcBef>
              <a:spcAft>
                <a:spcPts val="0"/>
              </a:spcAft>
            </a:pP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FICA Calculation Procedure</a:t>
            </a:r>
            <a:endParaRPr lang="en-US" sz="2800" dirty="0">
              <a:solidFill>
                <a:schemeClr val="accent1">
                  <a:lumMod val="50000"/>
                </a:schemeClr>
              </a:solidFill>
              <a:effectLst/>
              <a:latin typeface="Times" panose="02020603050405020304" pitchFamily="18" charset="0"/>
              <a:ea typeface="MS Mincho" panose="02020609040205080304" pitchFamily="49" charset="-128"/>
              <a:cs typeface="Times New Roman" panose="02020603050405020304" pitchFamily="18" charset="0"/>
            </a:endParaRPr>
          </a:p>
        </p:txBody>
      </p:sp>
      <p:sp>
        <p:nvSpPr>
          <p:cNvPr id="4" name="Rectangle 3">
            <a:extLst>
              <a:ext uri="{FF2B5EF4-FFF2-40B4-BE49-F238E27FC236}">
                <a16:creationId xmlns:a16="http://schemas.microsoft.com/office/drawing/2014/main" id="{26EE3163-563B-4D25-BD52-012E18D192BF}"/>
              </a:ext>
            </a:extLst>
          </p:cNvPr>
          <p:cNvSpPr/>
          <p:nvPr/>
        </p:nvSpPr>
        <p:spPr>
          <a:xfrm>
            <a:off x="1478604" y="985985"/>
            <a:ext cx="8852170" cy="5355312"/>
          </a:xfrm>
          <a:prstGeom prst="rect">
            <a:avLst/>
          </a:prstGeom>
        </p:spPr>
        <p:txBody>
          <a:bodyPr wrap="square">
            <a:spAutoFit/>
          </a:bodyPr>
          <a:lstStyle/>
          <a:p>
            <a:pPr marL="28575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r>
              <a:rPr lang="en-US" b="1" dirty="0">
                <a:latin typeface="Times" panose="02020603050405020304" pitchFamily="18" charset="0"/>
                <a:ea typeface="MS Mincho" panose="02020609040205080304" pitchFamily="49" charset="-128"/>
                <a:cs typeface="Times New Roman" panose="02020603050405020304" pitchFamily="18" charset="0"/>
              </a:rPr>
              <a:t>FICA</a:t>
            </a:r>
            <a:r>
              <a:rPr lang="en-US" dirty="0">
                <a:latin typeface="Times" panose="02020603050405020304" pitchFamily="18" charset="0"/>
                <a:ea typeface="MS Mincho" panose="02020609040205080304" pitchFamily="49" charset="-128"/>
                <a:cs typeface="Times New Roman" panose="02020603050405020304" pitchFamily="18" charset="0"/>
              </a:rPr>
              <a:t> consists </a:t>
            </a:r>
            <a:r>
              <a:rPr lang="en-US" b="1" dirty="0">
                <a:latin typeface="Times" panose="02020603050405020304" pitchFamily="18" charset="0"/>
                <a:ea typeface="MS Mincho" panose="02020609040205080304" pitchFamily="49" charset="-128"/>
                <a:cs typeface="Times New Roman" panose="02020603050405020304" pitchFamily="18" charset="0"/>
              </a:rPr>
              <a:t>of two rates</a:t>
            </a:r>
            <a:r>
              <a:rPr lang="en-US" dirty="0">
                <a:latin typeface="Times" panose="02020603050405020304" pitchFamily="18" charset="0"/>
                <a:ea typeface="MS Mincho" panose="02020609040205080304" pitchFamily="49" charset="-128"/>
                <a:cs typeface="Times New Roman" panose="02020603050405020304" pitchFamily="18" charset="0"/>
              </a:rPr>
              <a:t>: </a:t>
            </a:r>
            <a:r>
              <a:rPr lang="en-US" b="1" dirty="0">
                <a:solidFill>
                  <a:srgbClr val="0000FF"/>
                </a:solidFill>
                <a:latin typeface="Times" panose="02020603050405020304" pitchFamily="18" charset="0"/>
                <a:ea typeface="MS Mincho" panose="02020609040205080304" pitchFamily="49" charset="-128"/>
                <a:cs typeface="Times New Roman" panose="02020603050405020304" pitchFamily="18" charset="0"/>
              </a:rPr>
              <a:t>OASDI</a:t>
            </a:r>
            <a:r>
              <a:rPr lang="en-US" dirty="0">
                <a:latin typeface="Times" panose="02020603050405020304" pitchFamily="18" charset="0"/>
                <a:ea typeface="MS Mincho" panose="02020609040205080304" pitchFamily="49" charset="-128"/>
                <a:cs typeface="Times New Roman" panose="02020603050405020304" pitchFamily="18" charset="0"/>
              </a:rPr>
              <a:t> at 6.2%, and </a:t>
            </a:r>
            <a:r>
              <a:rPr lang="en-US" b="1" dirty="0">
                <a:solidFill>
                  <a:srgbClr val="0000FF"/>
                </a:solidFill>
                <a:latin typeface="Times" panose="02020603050405020304" pitchFamily="18" charset="0"/>
                <a:ea typeface="MS Mincho" panose="02020609040205080304" pitchFamily="49" charset="-128"/>
                <a:cs typeface="Times New Roman" panose="02020603050405020304" pitchFamily="18" charset="0"/>
              </a:rPr>
              <a:t>Medicare</a:t>
            </a:r>
            <a:r>
              <a:rPr lang="en-US" dirty="0">
                <a:latin typeface="Times" panose="02020603050405020304" pitchFamily="18" charset="0"/>
                <a:ea typeface="MS Mincho" panose="02020609040205080304" pitchFamily="49" charset="-128"/>
                <a:cs typeface="Times New Roman" panose="02020603050405020304" pitchFamily="18" charset="0"/>
              </a:rPr>
              <a:t> at 1.45% for a combined rate of 7.65%. (Excluding any high income surtax)</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28575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28575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28575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r>
              <a:rPr lang="en-US" b="1" dirty="0">
                <a:solidFill>
                  <a:srgbClr val="0000FF"/>
                </a:solidFill>
                <a:latin typeface="Times" panose="02020603050405020304" pitchFamily="18" charset="0"/>
                <a:ea typeface="MS Mincho" panose="02020609040205080304" pitchFamily="49" charset="-128"/>
                <a:cs typeface="Times New Roman" panose="02020603050405020304" pitchFamily="18" charset="0"/>
              </a:rPr>
              <a:t>OASDI</a:t>
            </a:r>
            <a:r>
              <a:rPr lang="en-US" dirty="0">
                <a:latin typeface="Times" panose="02020603050405020304" pitchFamily="18" charset="0"/>
                <a:ea typeface="MS Mincho" panose="02020609040205080304" pitchFamily="49" charset="-128"/>
                <a:cs typeface="Times New Roman" panose="02020603050405020304" pitchFamily="18" charset="0"/>
              </a:rPr>
              <a:t> </a:t>
            </a:r>
            <a:r>
              <a:rPr lang="en-US" b="1" dirty="0">
                <a:solidFill>
                  <a:srgbClr val="0000FF"/>
                </a:solidFill>
                <a:latin typeface="Times" panose="02020603050405020304" pitchFamily="18" charset="0"/>
                <a:ea typeface="MS Mincho" panose="02020609040205080304" pitchFamily="49" charset="-128"/>
                <a:cs typeface="Times New Roman" panose="02020603050405020304" pitchFamily="18" charset="0"/>
              </a:rPr>
              <a:t>has an annual calendar year limit</a:t>
            </a:r>
            <a:r>
              <a:rPr lang="en-US" dirty="0">
                <a:latin typeface="Times" panose="02020603050405020304" pitchFamily="18" charset="0"/>
                <a:ea typeface="MS Mincho" panose="02020609040205080304" pitchFamily="49" charset="-128"/>
                <a:cs typeface="Times New Roman" panose="02020603050405020304" pitchFamily="18" charset="0"/>
              </a:rPr>
              <a:t> called a “</a:t>
            </a:r>
            <a:r>
              <a:rPr lang="en-US" b="1" dirty="0">
                <a:solidFill>
                  <a:srgbClr val="0000FF"/>
                </a:solidFill>
                <a:latin typeface="Times" panose="02020603050405020304" pitchFamily="18" charset="0"/>
                <a:ea typeface="MS Mincho" panose="02020609040205080304" pitchFamily="49" charset="-128"/>
                <a:cs typeface="Times New Roman" panose="02020603050405020304" pitchFamily="18" charset="0"/>
              </a:rPr>
              <a:t>wage base</a:t>
            </a:r>
            <a:r>
              <a:rPr lang="en-US" dirty="0">
                <a:latin typeface="Times" panose="02020603050405020304" pitchFamily="18" charset="0"/>
                <a:ea typeface="MS Mincho" panose="02020609040205080304" pitchFamily="49" charset="-128"/>
                <a:cs typeface="Times New Roman" panose="02020603050405020304" pitchFamily="18" charset="0"/>
              </a:rPr>
              <a:t>”, so we must check that limit separately to see if any current period pay is taxable for OASDI.  A quick way to do this is: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28575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171450" marR="0">
              <a:spcBef>
                <a:spcPts val="0"/>
              </a:spcBef>
              <a:spcAft>
                <a:spcPts val="0"/>
              </a:spcAft>
            </a:pPr>
            <a:r>
              <a:rPr lang="en-US" b="1" dirty="0">
                <a:latin typeface="Times" panose="02020603050405020304" pitchFamily="18" charset="0"/>
                <a:ea typeface="MS Mincho" panose="02020609040205080304" pitchFamily="49" charset="-128"/>
                <a:cs typeface="Times New Roman" panose="02020603050405020304" pitchFamily="18" charset="0"/>
              </a:rPr>
              <a:t>Step1</a:t>
            </a:r>
            <a:r>
              <a:rPr lang="en-US" dirty="0">
                <a:latin typeface="Times" panose="02020603050405020304" pitchFamily="18" charset="0"/>
                <a:ea typeface="MS Mincho" panose="02020609040205080304" pitchFamily="49" charset="-128"/>
                <a:cs typeface="Times New Roman" panose="02020603050405020304" pitchFamily="18" charset="0"/>
              </a:rPr>
              <a:t>: Add prior cumulative gross pay to current gross pay.  If the result does not exceed the OASDI limit, current pay is fully taxable for both OASDI and Medicare.  If the result exceeds the OASDI limit, go to Step 2.</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28575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285750" marR="0" indent="-114300">
              <a:spcBef>
                <a:spcPts val="0"/>
              </a:spcBef>
              <a:spcAft>
                <a:spcPts val="0"/>
              </a:spcAft>
            </a:pPr>
            <a:r>
              <a:rPr lang="en-US" b="1" dirty="0">
                <a:latin typeface="Times" panose="02020603050405020304" pitchFamily="18" charset="0"/>
                <a:ea typeface="MS Mincho" panose="02020609040205080304" pitchFamily="49" charset="-128"/>
                <a:cs typeface="Times New Roman" panose="02020603050405020304" pitchFamily="18" charset="0"/>
              </a:rPr>
              <a:t>Step 2</a:t>
            </a:r>
            <a:r>
              <a:rPr lang="en-US" dirty="0">
                <a:latin typeface="Times" panose="02020603050405020304" pitchFamily="18" charset="0"/>
                <a:ea typeface="MS Mincho" panose="02020609040205080304" pitchFamily="49" charset="-128"/>
                <a:cs typeface="Times New Roman" panose="02020603050405020304" pitchFamily="18" charset="0"/>
              </a:rPr>
              <a:t>: Subtract Step 1 result from the OASDI limit.  Result will be negative.</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28575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171450" marR="0">
              <a:spcBef>
                <a:spcPts val="0"/>
              </a:spcBef>
              <a:spcAft>
                <a:spcPts val="0"/>
              </a:spcAft>
            </a:pPr>
            <a:r>
              <a:rPr lang="en-US" b="1" dirty="0">
                <a:latin typeface="Times" panose="02020603050405020304" pitchFamily="18" charset="0"/>
                <a:ea typeface="MS Mincho" panose="02020609040205080304" pitchFamily="49" charset="-128"/>
                <a:cs typeface="Times New Roman" panose="02020603050405020304" pitchFamily="18" charset="0"/>
              </a:rPr>
              <a:t>Step 3</a:t>
            </a:r>
            <a:r>
              <a:rPr lang="en-US" dirty="0">
                <a:latin typeface="Times" panose="02020603050405020304" pitchFamily="18" charset="0"/>
                <a:ea typeface="MS Mincho" panose="02020609040205080304" pitchFamily="49" charset="-128"/>
                <a:cs typeface="Times New Roman" panose="02020603050405020304" pitchFamily="18" charset="0"/>
              </a:rPr>
              <a:t>: Combine the result from Step 2 with current gross pay.  Any positive result is the amount taxable for OASDI.</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174625"/>
            <a:r>
              <a:rPr lang="en-US" dirty="0">
                <a:latin typeface="Times" panose="02020603050405020304" pitchFamily="18" charset="0"/>
                <a:ea typeface="MS Mincho" panose="02020609040205080304" pitchFamily="49" charset="-128"/>
                <a:cs typeface="Times New Roman" panose="02020603050405020304" pitchFamily="18" charset="0"/>
              </a:rPr>
              <a:t>• The Medicare rate at 1.45% applies to all gross pay. </a:t>
            </a:r>
            <a:endParaRPr lang="en-US" dirty="0"/>
          </a:p>
        </p:txBody>
      </p:sp>
    </p:spTree>
    <p:extLst>
      <p:ext uri="{BB962C8B-B14F-4D97-AF65-F5344CB8AC3E}">
        <p14:creationId xmlns:p14="http://schemas.microsoft.com/office/powerpoint/2010/main" val="351983788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AE39DD6B-635C-47AE-B1EE-FB77A579BE13}"/>
              </a:ext>
            </a:extLst>
          </p:cNvPr>
          <p:cNvSpPr/>
          <p:nvPr/>
        </p:nvSpPr>
        <p:spPr>
          <a:xfrm>
            <a:off x="3762156" y="11946"/>
            <a:ext cx="4667688" cy="523220"/>
          </a:xfrm>
          <a:prstGeom prst="rect">
            <a:avLst/>
          </a:prstGeom>
        </p:spPr>
        <p:txBody>
          <a:bodyPr wrap="none">
            <a:spAutoFit/>
          </a:bodyPr>
          <a:lstStyle/>
          <a:p>
            <a:pPr marL="342900" marR="0" indent="-171450" algn="ctr">
              <a:spcBef>
                <a:spcPts val="0"/>
              </a:spcBef>
              <a:spcAft>
                <a:spcPts val="0"/>
              </a:spcAft>
            </a:pP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FICA Calculation Examples</a:t>
            </a:r>
            <a:endParaRPr lang="en-US" sz="2800" dirty="0">
              <a:solidFill>
                <a:schemeClr val="accent1">
                  <a:lumMod val="50000"/>
                </a:schemeClr>
              </a:solidFill>
              <a:effectLst/>
              <a:latin typeface="Times" panose="02020603050405020304" pitchFamily="18" charset="0"/>
              <a:ea typeface="MS Mincho" panose="02020609040205080304" pitchFamily="49" charset="-128"/>
              <a:cs typeface="Times New Roman" panose="02020603050405020304" pitchFamily="18" charset="0"/>
            </a:endParaRPr>
          </a:p>
        </p:txBody>
      </p:sp>
      <p:sp>
        <p:nvSpPr>
          <p:cNvPr id="4" name="Rectangle 3">
            <a:extLst>
              <a:ext uri="{FF2B5EF4-FFF2-40B4-BE49-F238E27FC236}">
                <a16:creationId xmlns:a16="http://schemas.microsoft.com/office/drawing/2014/main" id="{BA0232A5-A83F-4A26-8BA1-F6C799AB2EF8}"/>
              </a:ext>
            </a:extLst>
          </p:cNvPr>
          <p:cNvSpPr/>
          <p:nvPr/>
        </p:nvSpPr>
        <p:spPr>
          <a:xfrm>
            <a:off x="583659" y="1293923"/>
            <a:ext cx="11254901" cy="4801314"/>
          </a:xfrm>
          <a:prstGeom prst="rect">
            <a:avLst/>
          </a:prstGeom>
        </p:spPr>
        <p:txBody>
          <a:bodyPr wrap="square">
            <a:spAutoFit/>
          </a:bodyPr>
          <a:lstStyle/>
          <a:p>
            <a:r>
              <a:rPr lang="en-US" dirty="0">
                <a:latin typeface="Times" panose="02020603050405020304" pitchFamily="18" charset="0"/>
                <a:ea typeface="MS Mincho" panose="02020609040205080304" pitchFamily="49" charset="-128"/>
                <a:cs typeface="Times New Roman" panose="02020603050405020304" pitchFamily="18" charset="0"/>
              </a:rPr>
              <a:t>• Assume a $135,000 FICA wage base (limit) in all examples.</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r>
              <a:rPr lang="en-US" b="1" dirty="0">
                <a:latin typeface="Times" panose="02020603050405020304" pitchFamily="18" charset="0"/>
                <a:ea typeface="MS Mincho" panose="02020609040205080304" pitchFamily="49" charset="-128"/>
                <a:cs typeface="Times New Roman" panose="02020603050405020304" pitchFamily="18" charset="0"/>
              </a:rPr>
              <a:t>Example #1</a:t>
            </a:r>
            <a:r>
              <a:rPr lang="en-US" dirty="0">
                <a:latin typeface="Times" panose="02020603050405020304" pitchFamily="18" charset="0"/>
                <a:ea typeface="MS Mincho" panose="02020609040205080304" pitchFamily="49" charset="-128"/>
                <a:cs typeface="Times New Roman" panose="02020603050405020304" pitchFamily="18" charset="0"/>
              </a:rPr>
              <a:t>:  For the pay period ending November 15, Max earned $4,500.  His cumulative gross pay before the current pay period was $75,500.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342900" marR="0" indent="-17145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$75,500 + $4,500 = $80,000.  All current pay is taxable for FICA.</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$4,500 X .0765 combined rate </a:t>
            </a:r>
            <a:r>
              <a:rPr lang="en-US" b="1" dirty="0">
                <a:latin typeface="Times" panose="02020603050405020304" pitchFamily="18" charset="0"/>
                <a:ea typeface="MS Mincho" panose="02020609040205080304" pitchFamily="49" charset="-128"/>
                <a:cs typeface="Times New Roman" panose="02020603050405020304" pitchFamily="18" charset="0"/>
              </a:rPr>
              <a:t>= $344.25 FICA tax</a:t>
            </a:r>
            <a:r>
              <a:rPr lang="en-US" dirty="0">
                <a:latin typeface="Times" panose="02020603050405020304" pitchFamily="18" charset="0"/>
                <a:ea typeface="MS Mincho" panose="02020609040205080304" pitchFamily="49" charset="-128"/>
                <a:cs typeface="Times New Roman" panose="02020603050405020304" pitchFamily="18" charset="0"/>
              </a:rPr>
              <a:t> (OASDI and Medicare)</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a:t>
            </a:r>
            <a:r>
              <a:rPr lang="en-US" b="1" dirty="0">
                <a:latin typeface="Times" panose="02020603050405020304" pitchFamily="18" charset="0"/>
                <a:ea typeface="MS Mincho" panose="02020609040205080304" pitchFamily="49" charset="-128"/>
                <a:cs typeface="Times New Roman" panose="02020603050405020304" pitchFamily="18" charset="0"/>
              </a:rPr>
              <a:t>Example #2</a:t>
            </a:r>
            <a:r>
              <a:rPr lang="en-US" dirty="0">
                <a:latin typeface="Times" panose="02020603050405020304" pitchFamily="18" charset="0"/>
                <a:ea typeface="MS Mincho" panose="02020609040205080304" pitchFamily="49" charset="-128"/>
                <a:cs typeface="Times New Roman" panose="02020603050405020304" pitchFamily="18" charset="0"/>
              </a:rPr>
              <a:t>:  For the pay period ending November 15, Melanie earned $6,500.  Her cumulative gross pay for the year prior to the current pay period was $132,000.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$132,000 + $6,500 = $138,500, greater than OASDI limit.</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$135,000 – ($132,000 + $6,500) = ($3,500)</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$6,500 + ($3,500) = $3,000 taxable for OASDI.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($3,000 X .062) + ($6,500 X .0145) = </a:t>
            </a:r>
            <a:r>
              <a:rPr lang="en-US" b="1" dirty="0">
                <a:latin typeface="Times" panose="02020603050405020304" pitchFamily="18" charset="0"/>
                <a:ea typeface="MS Mincho" panose="02020609040205080304" pitchFamily="49" charset="-128"/>
                <a:cs typeface="Times New Roman" panose="02020603050405020304" pitchFamily="18" charset="0"/>
              </a:rPr>
              <a:t>$280.25 FICA tax</a:t>
            </a:r>
            <a:r>
              <a:rPr lang="en-US" dirty="0">
                <a:latin typeface="Times" panose="02020603050405020304" pitchFamily="18" charset="0"/>
                <a:ea typeface="MS Mincho" panose="02020609040205080304" pitchFamily="49" charset="-128"/>
                <a:cs typeface="Times New Roman" panose="02020603050405020304" pitchFamily="18" charset="0"/>
              </a:rPr>
              <a:t>.</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p:txBody>
      </p:sp>
    </p:spTree>
    <p:extLst>
      <p:ext uri="{BB962C8B-B14F-4D97-AF65-F5344CB8AC3E}">
        <p14:creationId xmlns:p14="http://schemas.microsoft.com/office/powerpoint/2010/main" val="405097653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646E0AF6-DE5D-4F84-B5A7-6EA3CA0AE217}"/>
              </a:ext>
            </a:extLst>
          </p:cNvPr>
          <p:cNvSpPr>
            <a:spLocks noGrp="1"/>
          </p:cNvSpPr>
          <p:nvPr>
            <p:ph type="ftr" sz="quarter" idx="11"/>
          </p:nvPr>
        </p:nvSpPr>
        <p:spPr/>
        <p:txBody>
          <a:bodyPr/>
          <a:lstStyle/>
          <a:p>
            <a:r>
              <a:rPr lang="en-US"/>
              <a:t>© Copyright 2018 Worthy and James Publishing</a:t>
            </a:r>
          </a:p>
        </p:txBody>
      </p:sp>
      <p:sp>
        <p:nvSpPr>
          <p:cNvPr id="3" name="Rectangle 2">
            <a:extLst>
              <a:ext uri="{FF2B5EF4-FFF2-40B4-BE49-F238E27FC236}">
                <a16:creationId xmlns:a16="http://schemas.microsoft.com/office/drawing/2014/main" id="{9D1CF70F-B906-464E-A52F-A244A7D59D37}"/>
              </a:ext>
            </a:extLst>
          </p:cNvPr>
          <p:cNvSpPr/>
          <p:nvPr/>
        </p:nvSpPr>
        <p:spPr>
          <a:xfrm>
            <a:off x="2524262" y="223836"/>
            <a:ext cx="6365269" cy="523220"/>
          </a:xfrm>
          <a:prstGeom prst="rect">
            <a:avLst/>
          </a:prstGeom>
        </p:spPr>
        <p:txBody>
          <a:bodyPr wrap="none">
            <a:spAutoFit/>
          </a:bodyPr>
          <a:lstStyle/>
          <a:p>
            <a:pPr marL="342900" marR="0" indent="-171450" algn="ctr">
              <a:spcBef>
                <a:spcPts val="0"/>
              </a:spcBef>
              <a:spcAft>
                <a:spcPts val="0"/>
              </a:spcAft>
            </a:pP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FICA Calculation Examples, continued</a:t>
            </a:r>
            <a:endParaRPr lang="en-US" sz="2800"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endParaRPr>
          </a:p>
        </p:txBody>
      </p:sp>
      <p:sp>
        <p:nvSpPr>
          <p:cNvPr id="4" name="Rectangle 3">
            <a:extLst>
              <a:ext uri="{FF2B5EF4-FFF2-40B4-BE49-F238E27FC236}">
                <a16:creationId xmlns:a16="http://schemas.microsoft.com/office/drawing/2014/main" id="{494CD4FF-946C-46DD-8821-4DE4B5FF60D3}"/>
              </a:ext>
            </a:extLst>
          </p:cNvPr>
          <p:cNvSpPr/>
          <p:nvPr/>
        </p:nvSpPr>
        <p:spPr>
          <a:xfrm>
            <a:off x="2005519" y="1243707"/>
            <a:ext cx="8180962" cy="1754326"/>
          </a:xfrm>
          <a:prstGeom prst="rect">
            <a:avLst/>
          </a:prstGeom>
        </p:spPr>
        <p:txBody>
          <a:bodyPr wrap="square">
            <a:spAutoFit/>
          </a:bodyPr>
          <a:lstStyle/>
          <a:p>
            <a:r>
              <a:rPr lang="en-US" b="1" dirty="0">
                <a:latin typeface="Times" panose="02020603050405020304" pitchFamily="18" charset="0"/>
                <a:ea typeface="MS Mincho" panose="02020609040205080304" pitchFamily="49" charset="-128"/>
                <a:cs typeface="Times New Roman" panose="02020603050405020304" pitchFamily="18" charset="0"/>
              </a:rPr>
              <a:t>Example #3</a:t>
            </a:r>
            <a:r>
              <a:rPr lang="en-US" dirty="0">
                <a:latin typeface="Times" panose="02020603050405020304" pitchFamily="18" charset="0"/>
                <a:ea typeface="MS Mincho" panose="02020609040205080304" pitchFamily="49" charset="-128"/>
                <a:cs typeface="Times New Roman" panose="02020603050405020304" pitchFamily="18" charset="0"/>
              </a:rPr>
              <a:t>:  For the pay period ending November 15, Jamie earned $8,500.  Her cumulative gross pay for the year prior to the current pay period was $135,000.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$135,000 – ($135,000 + $8,500) = ($8,500)</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$8,500 + ($8,500) = $0 taxable for OASDI.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$8,500 X .0145 = </a:t>
            </a:r>
            <a:r>
              <a:rPr lang="en-US" b="1" dirty="0">
                <a:latin typeface="Times" panose="02020603050405020304" pitchFamily="18" charset="0"/>
                <a:ea typeface="MS Mincho" panose="02020609040205080304" pitchFamily="49" charset="-128"/>
                <a:cs typeface="Times New Roman" panose="02020603050405020304" pitchFamily="18" charset="0"/>
              </a:rPr>
              <a:t>$123.25 FICA tax. </a:t>
            </a:r>
            <a:r>
              <a:rPr lang="en-US" dirty="0">
                <a:latin typeface="Times" panose="02020603050405020304" pitchFamily="18" charset="0"/>
                <a:ea typeface="MS Mincho" panose="02020609040205080304" pitchFamily="49" charset="-128"/>
                <a:cs typeface="Times New Roman" panose="02020603050405020304" pitchFamily="18" charset="0"/>
              </a:rPr>
              <a:t> (Only Medicare portion)</a:t>
            </a:r>
            <a:endParaRPr lang="en-US" dirty="0"/>
          </a:p>
        </p:txBody>
      </p:sp>
      <p:sp>
        <p:nvSpPr>
          <p:cNvPr id="5" name="Rectangle 4">
            <a:extLst>
              <a:ext uri="{FF2B5EF4-FFF2-40B4-BE49-F238E27FC236}">
                <a16:creationId xmlns:a16="http://schemas.microsoft.com/office/drawing/2014/main" id="{3C8C25C2-E937-4D04-B10C-5F2DCE2C7845}"/>
              </a:ext>
            </a:extLst>
          </p:cNvPr>
          <p:cNvSpPr/>
          <p:nvPr/>
        </p:nvSpPr>
        <p:spPr>
          <a:xfrm>
            <a:off x="2005519" y="3331723"/>
            <a:ext cx="8180962" cy="2031325"/>
          </a:xfrm>
          <a:prstGeom prst="rect">
            <a:avLst/>
          </a:prstGeom>
        </p:spPr>
        <p:txBody>
          <a:bodyPr wrap="square">
            <a:spAutoFit/>
          </a:bodyPr>
          <a:lstStyle/>
          <a:p>
            <a:r>
              <a:rPr lang="en-US" b="1" dirty="0">
                <a:latin typeface="Times" panose="02020603050405020304" pitchFamily="18" charset="0"/>
                <a:ea typeface="MS Mincho" panose="02020609040205080304" pitchFamily="49" charset="-128"/>
                <a:cs typeface="Times New Roman" panose="02020603050405020304" pitchFamily="18" charset="0"/>
              </a:rPr>
              <a:t>Example #4</a:t>
            </a:r>
            <a:r>
              <a:rPr lang="en-US" dirty="0">
                <a:latin typeface="Times" panose="02020603050405020304" pitchFamily="18" charset="0"/>
                <a:ea typeface="MS Mincho" panose="02020609040205080304" pitchFamily="49" charset="-128"/>
                <a:cs typeface="Times New Roman" panose="02020603050405020304" pitchFamily="18" charset="0"/>
              </a:rPr>
              <a:t>:  For the pay period ending November 15, Jason earned $7,600.  His cumulative gross pay for the year prior to the current pay period was $140,000.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$135,000 – ($140,000 + $7,600) = ($12,600)</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$7,600 + ($12,600) = $0 taxable for OASDI.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$7,600 X .0145 = </a:t>
            </a:r>
            <a:r>
              <a:rPr lang="en-US" b="1" dirty="0">
                <a:latin typeface="Times" panose="02020603050405020304" pitchFamily="18" charset="0"/>
                <a:ea typeface="MS Mincho" panose="02020609040205080304" pitchFamily="49" charset="-128"/>
                <a:cs typeface="Times New Roman" panose="02020603050405020304" pitchFamily="18" charset="0"/>
              </a:rPr>
              <a:t>$110.20 FICA tax. </a:t>
            </a:r>
            <a:r>
              <a:rPr lang="en-US" dirty="0">
                <a:latin typeface="Times" panose="02020603050405020304" pitchFamily="18" charset="0"/>
                <a:ea typeface="MS Mincho" panose="02020609040205080304" pitchFamily="49" charset="-128"/>
                <a:cs typeface="Times New Roman" panose="02020603050405020304" pitchFamily="18" charset="0"/>
              </a:rPr>
              <a:t> (Only Medicare portion)</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p:txBody>
      </p:sp>
    </p:spTree>
    <p:extLst>
      <p:ext uri="{BB962C8B-B14F-4D97-AF65-F5344CB8AC3E}">
        <p14:creationId xmlns:p14="http://schemas.microsoft.com/office/powerpoint/2010/main" val="182794363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1A187CB3-17A2-41D2-BDE6-D069BDD98616}"/>
              </a:ext>
            </a:extLst>
          </p:cNvPr>
          <p:cNvSpPr>
            <a:spLocks noGrp="1"/>
          </p:cNvSpPr>
          <p:nvPr>
            <p:ph type="ftr" sz="quarter" idx="11"/>
          </p:nvPr>
        </p:nvSpPr>
        <p:spPr/>
        <p:txBody>
          <a:bodyPr/>
          <a:lstStyle/>
          <a:p>
            <a:r>
              <a:rPr lang="en-US"/>
              <a:t>© Copyright 2018 Worthy and James Publishing</a:t>
            </a:r>
          </a:p>
        </p:txBody>
      </p:sp>
      <p:sp>
        <p:nvSpPr>
          <p:cNvPr id="3" name="Rectangle 2">
            <a:extLst>
              <a:ext uri="{FF2B5EF4-FFF2-40B4-BE49-F238E27FC236}">
                <a16:creationId xmlns:a16="http://schemas.microsoft.com/office/drawing/2014/main" id="{0DEAB834-8ED5-40F0-B973-6C4062B588DA}"/>
              </a:ext>
            </a:extLst>
          </p:cNvPr>
          <p:cNvSpPr/>
          <p:nvPr/>
        </p:nvSpPr>
        <p:spPr>
          <a:xfrm>
            <a:off x="3192897" y="136525"/>
            <a:ext cx="5806205" cy="523220"/>
          </a:xfrm>
          <a:prstGeom prst="rect">
            <a:avLst/>
          </a:prstGeom>
        </p:spPr>
        <p:txBody>
          <a:bodyPr wrap="none">
            <a:spAutoFit/>
          </a:bodyPr>
          <a:lstStyle/>
          <a:p>
            <a:pPr marL="342900" marR="0" indent="-171450" algn="ctr">
              <a:spcBef>
                <a:spcPts val="0"/>
              </a:spcBef>
              <a:spcAft>
                <a:spcPts val="0"/>
              </a:spcAft>
            </a:pP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Record Gross Pay and Withholding</a:t>
            </a:r>
            <a:endParaRPr lang="en-US" sz="2800" dirty="0">
              <a:solidFill>
                <a:schemeClr val="accent1">
                  <a:lumMod val="50000"/>
                </a:schemeClr>
              </a:solidFill>
              <a:effectLst/>
              <a:latin typeface="Times" panose="02020603050405020304" pitchFamily="18" charset="0"/>
              <a:ea typeface="MS Mincho" panose="02020609040205080304" pitchFamily="49" charset="-128"/>
              <a:cs typeface="Times New Roman" panose="02020603050405020304" pitchFamily="18" charset="0"/>
            </a:endParaRPr>
          </a:p>
        </p:txBody>
      </p:sp>
      <p:sp>
        <p:nvSpPr>
          <p:cNvPr id="4" name="Rectangle 3">
            <a:extLst>
              <a:ext uri="{FF2B5EF4-FFF2-40B4-BE49-F238E27FC236}">
                <a16:creationId xmlns:a16="http://schemas.microsoft.com/office/drawing/2014/main" id="{21133904-11C1-4224-9ED5-E71CC7213D50}"/>
              </a:ext>
            </a:extLst>
          </p:cNvPr>
          <p:cNvSpPr/>
          <p:nvPr/>
        </p:nvSpPr>
        <p:spPr>
          <a:xfrm>
            <a:off x="1906621" y="1388266"/>
            <a:ext cx="8929991" cy="3693319"/>
          </a:xfrm>
          <a:prstGeom prst="rect">
            <a:avLst/>
          </a:prstGeom>
        </p:spPr>
        <p:txBody>
          <a:bodyPr wrap="square">
            <a:spAutoFit/>
          </a:bodyPr>
          <a:lstStyle/>
          <a:p>
            <a:pPr marL="342900" marR="0" indent="-171450">
              <a:spcBef>
                <a:spcPts val="0"/>
              </a:spcBef>
              <a:spcAft>
                <a:spcPts val="0"/>
              </a:spcAft>
            </a:pPr>
            <a:r>
              <a:rPr lang="en-US" b="1" dirty="0">
                <a:latin typeface="Times" panose="02020603050405020304" pitchFamily="18" charset="0"/>
                <a:ea typeface="MS Mincho" panose="02020609040205080304" pitchFamily="49" charset="-128"/>
                <a:cs typeface="Times New Roman" panose="02020603050405020304" pitchFamily="18" charset="0"/>
              </a:rPr>
              <a:t>•  </a:t>
            </a:r>
            <a:r>
              <a:rPr lang="en-US" dirty="0">
                <a:latin typeface="Times" panose="02020603050405020304" pitchFamily="18" charset="0"/>
                <a:ea typeface="MS Mincho" panose="02020609040205080304" pitchFamily="49" charset="-128"/>
                <a:cs typeface="Times New Roman" panose="02020603050405020304" pitchFamily="18" charset="0"/>
              </a:rPr>
              <a:t>In each payroll period, an employer will create a summary table that shows each employee’s gross pay, withholding items, and net pay for that payroll period.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342900" marR="0" indent="-17145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342900" marR="0" indent="-17145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342900" marR="0" indent="-17145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342900" marR="0" indent="-17145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This summary table is often called a “</a:t>
            </a:r>
            <a:r>
              <a:rPr lang="en-US" b="1" dirty="0">
                <a:solidFill>
                  <a:srgbClr val="0000FF"/>
                </a:solidFill>
                <a:latin typeface="Times" panose="02020603050405020304" pitchFamily="18" charset="0"/>
                <a:ea typeface="MS Mincho" panose="02020609040205080304" pitchFamily="49" charset="-128"/>
                <a:cs typeface="Times New Roman" panose="02020603050405020304" pitchFamily="18" charset="0"/>
              </a:rPr>
              <a:t>payroll register</a:t>
            </a:r>
            <a:r>
              <a:rPr lang="en-US" dirty="0">
                <a:latin typeface="Times" panose="02020603050405020304" pitchFamily="18" charset="0"/>
                <a:ea typeface="MS Mincho" panose="02020609040205080304" pitchFamily="49" charset="-128"/>
                <a:cs typeface="Times New Roman" panose="02020603050405020304" pitchFamily="18" charset="0"/>
              </a:rPr>
              <a:t>”.  The totals of these items are used for a journal entry that records total gross pay, withholding, and net pay for all employees for the payroll period.</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342900" marR="0" indent="-17145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342900" marR="0" indent="-17145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342900" marR="0" indent="-17145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28575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Secondly, by law an employer must maintain a permanent cumulative individual record of the same items for each employee.  This is often called an employee  “</a:t>
            </a:r>
            <a:r>
              <a:rPr lang="en-US" b="1" dirty="0">
                <a:solidFill>
                  <a:srgbClr val="0000FF"/>
                </a:solidFill>
                <a:latin typeface="Times" panose="02020603050405020304" pitchFamily="18" charset="0"/>
                <a:ea typeface="MS Mincho" panose="02020609040205080304" pitchFamily="49" charset="-128"/>
                <a:cs typeface="Times New Roman" panose="02020603050405020304" pitchFamily="18" charset="0"/>
              </a:rPr>
              <a:t>earnings record</a:t>
            </a:r>
            <a:r>
              <a:rPr lang="en-US" dirty="0">
                <a:latin typeface="Times" panose="02020603050405020304" pitchFamily="18" charset="0"/>
                <a:ea typeface="MS Mincho" panose="02020609040205080304" pitchFamily="49" charset="-128"/>
                <a:cs typeface="Times New Roman" panose="02020603050405020304" pitchFamily="18" charset="0"/>
              </a:rPr>
              <a:t>”.</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p:txBody>
      </p:sp>
    </p:spTree>
    <p:extLst>
      <p:ext uri="{BB962C8B-B14F-4D97-AF65-F5344CB8AC3E}">
        <p14:creationId xmlns:p14="http://schemas.microsoft.com/office/powerpoint/2010/main" val="200302722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39B6508A-9BC2-41F2-A311-550B2BB1E777}"/>
              </a:ext>
            </a:extLst>
          </p:cNvPr>
          <p:cNvSpPr>
            <a:spLocks noGrp="1"/>
          </p:cNvSpPr>
          <p:nvPr>
            <p:ph type="ftr" sz="quarter" idx="11"/>
          </p:nvPr>
        </p:nvSpPr>
        <p:spPr/>
        <p:txBody>
          <a:bodyPr/>
          <a:lstStyle/>
          <a:p>
            <a:r>
              <a:rPr lang="en-US"/>
              <a:t>© Copyright 2018 Worthy and James Publishing</a:t>
            </a:r>
          </a:p>
        </p:txBody>
      </p:sp>
      <p:sp>
        <p:nvSpPr>
          <p:cNvPr id="3" name="Rectangle 2">
            <a:extLst>
              <a:ext uri="{FF2B5EF4-FFF2-40B4-BE49-F238E27FC236}">
                <a16:creationId xmlns:a16="http://schemas.microsoft.com/office/drawing/2014/main" id="{003FB07D-FB6B-416B-A33A-449507DB5108}"/>
              </a:ext>
            </a:extLst>
          </p:cNvPr>
          <p:cNvSpPr/>
          <p:nvPr/>
        </p:nvSpPr>
        <p:spPr>
          <a:xfrm>
            <a:off x="2548388" y="267670"/>
            <a:ext cx="7503785" cy="523220"/>
          </a:xfrm>
          <a:prstGeom prst="rect">
            <a:avLst/>
          </a:prstGeom>
        </p:spPr>
        <p:txBody>
          <a:bodyPr wrap="none">
            <a:spAutoFit/>
          </a:bodyPr>
          <a:lstStyle/>
          <a:p>
            <a:pPr marL="342900" marR="0" indent="-171450" algn="ctr">
              <a:spcBef>
                <a:spcPts val="0"/>
              </a:spcBef>
              <a:spcAft>
                <a:spcPts val="0"/>
              </a:spcAft>
            </a:pP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Record Gross Pay and Withholding, continued</a:t>
            </a:r>
            <a:endParaRPr lang="en-US" sz="2800" dirty="0">
              <a:solidFill>
                <a:schemeClr val="accent1">
                  <a:lumMod val="50000"/>
                </a:schemeClr>
              </a:solidFill>
              <a:effectLst/>
              <a:latin typeface="Times" panose="02020603050405020304" pitchFamily="18" charset="0"/>
              <a:ea typeface="MS Mincho" panose="02020609040205080304" pitchFamily="49" charset="-128"/>
              <a:cs typeface="Times New Roman" panose="02020603050405020304" pitchFamily="18" charset="0"/>
            </a:endParaRPr>
          </a:p>
        </p:txBody>
      </p:sp>
      <p:sp>
        <p:nvSpPr>
          <p:cNvPr id="4" name="Rectangle 3">
            <a:extLst>
              <a:ext uri="{FF2B5EF4-FFF2-40B4-BE49-F238E27FC236}">
                <a16:creationId xmlns:a16="http://schemas.microsoft.com/office/drawing/2014/main" id="{A2902267-6ADD-40A9-B2E3-E6D4113C6142}"/>
              </a:ext>
            </a:extLst>
          </p:cNvPr>
          <p:cNvSpPr/>
          <p:nvPr/>
        </p:nvSpPr>
        <p:spPr>
          <a:xfrm>
            <a:off x="1536970" y="1008409"/>
            <a:ext cx="8754894" cy="3416320"/>
          </a:xfrm>
          <a:prstGeom prst="rect">
            <a:avLst/>
          </a:prstGeom>
        </p:spPr>
        <p:txBody>
          <a:bodyPr wrap="square">
            <a:spAutoFit/>
          </a:bodyPr>
          <a:lstStyle/>
          <a:p>
            <a:r>
              <a:rPr lang="en-US" b="1" dirty="0">
                <a:latin typeface="Times" panose="02020603050405020304" pitchFamily="18" charset="0"/>
                <a:ea typeface="MS Mincho" panose="02020609040205080304" pitchFamily="49" charset="-128"/>
                <a:cs typeface="Times New Roman" panose="02020603050405020304" pitchFamily="18" charset="0"/>
              </a:rPr>
              <a:t>Example</a:t>
            </a:r>
            <a:r>
              <a:rPr lang="en-US" dirty="0">
                <a:latin typeface="Times" panose="02020603050405020304" pitchFamily="18" charset="0"/>
                <a:ea typeface="MS Mincho" panose="02020609040205080304" pitchFamily="49" charset="-128"/>
                <a:cs typeface="Times New Roman" panose="02020603050405020304" pitchFamily="18" charset="0"/>
              </a:rPr>
              <a:t>: Our Company’s payroll register for the payroll period ending October 25 shows twenty employees with the following totals for all employees: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Gross compensation, sales: $18,000</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Gross compensation, general and administrative: $12,000</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Federal income tax withheld: $5,800</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State income tax withheld: $1,200</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FICA withheld: $1,900</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Medical insurance contribution withheld: $400</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Retirement plan withheld: $1,800</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r>
              <a:rPr lang="en-US" b="1" dirty="0">
                <a:latin typeface="Times" panose="02020603050405020304" pitchFamily="18" charset="0"/>
                <a:ea typeface="MS Mincho" panose="02020609040205080304" pitchFamily="49" charset="-128"/>
                <a:cs typeface="Times New Roman" panose="02020603050405020304" pitchFamily="18" charset="0"/>
              </a:rPr>
              <a:t>Journal Entry:</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p:txBody>
      </p:sp>
      <p:graphicFrame>
        <p:nvGraphicFramePr>
          <p:cNvPr id="5" name="Table 4">
            <a:extLst>
              <a:ext uri="{FF2B5EF4-FFF2-40B4-BE49-F238E27FC236}">
                <a16:creationId xmlns:a16="http://schemas.microsoft.com/office/drawing/2014/main" id="{90895A8E-E92C-4B92-86B4-6FD79A492CF1}"/>
              </a:ext>
            </a:extLst>
          </p:cNvPr>
          <p:cNvGraphicFramePr>
            <a:graphicFrameLocks noGrp="1"/>
          </p:cNvGraphicFramePr>
          <p:nvPr>
            <p:extLst>
              <p:ext uri="{D42A27DB-BD31-4B8C-83A1-F6EECF244321}">
                <p14:modId xmlns:p14="http://schemas.microsoft.com/office/powerpoint/2010/main" val="830090817"/>
              </p:ext>
            </p:extLst>
          </p:nvPr>
        </p:nvGraphicFramePr>
        <p:xfrm>
          <a:off x="3306531" y="4523404"/>
          <a:ext cx="5987497" cy="1734312"/>
        </p:xfrm>
        <a:graphic>
          <a:graphicData uri="http://schemas.openxmlformats.org/drawingml/2006/table">
            <a:tbl>
              <a:tblPr firstRow="1" firstCol="1" bandRow="1">
                <a:tableStyleId>{5940675A-B579-460E-94D1-54222C63F5DA}</a:tableStyleId>
              </a:tblPr>
              <a:tblGrid>
                <a:gridCol w="631003">
                  <a:extLst>
                    <a:ext uri="{9D8B030D-6E8A-4147-A177-3AD203B41FA5}">
                      <a16:colId xmlns:a16="http://schemas.microsoft.com/office/drawing/2014/main" val="2904144726"/>
                    </a:ext>
                  </a:extLst>
                </a:gridCol>
                <a:gridCol w="3829660">
                  <a:extLst>
                    <a:ext uri="{9D8B030D-6E8A-4147-A177-3AD203B41FA5}">
                      <a16:colId xmlns:a16="http://schemas.microsoft.com/office/drawing/2014/main" val="1992283527"/>
                    </a:ext>
                  </a:extLst>
                </a:gridCol>
                <a:gridCol w="801144">
                  <a:extLst>
                    <a:ext uri="{9D8B030D-6E8A-4147-A177-3AD203B41FA5}">
                      <a16:colId xmlns:a16="http://schemas.microsoft.com/office/drawing/2014/main" val="3224662958"/>
                    </a:ext>
                  </a:extLst>
                </a:gridCol>
                <a:gridCol w="725690">
                  <a:extLst>
                    <a:ext uri="{9D8B030D-6E8A-4147-A177-3AD203B41FA5}">
                      <a16:colId xmlns:a16="http://schemas.microsoft.com/office/drawing/2014/main" val="3166155880"/>
                    </a:ext>
                  </a:extLst>
                </a:gridCol>
              </a:tblGrid>
              <a:tr h="0">
                <a:tc>
                  <a:txBody>
                    <a:bodyPr/>
                    <a:lstStyle/>
                    <a:p>
                      <a:pPr marL="0" marR="0" algn="ctr">
                        <a:lnSpc>
                          <a:spcPct val="107000"/>
                        </a:lnSpc>
                        <a:spcBef>
                          <a:spcPts val="0"/>
                        </a:spcBef>
                        <a:spcAft>
                          <a:spcPts val="0"/>
                        </a:spcAft>
                      </a:pPr>
                      <a:r>
                        <a:rPr lang="en-US" sz="1400">
                          <a:effectLst/>
                        </a:rPr>
                        <a:t>10/25</a:t>
                      </a:r>
                      <a:endParaRPr lang="en-US" sz="1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60000"/>
                        <a:lumOff val="40000"/>
                      </a:schemeClr>
                    </a:solidFill>
                  </a:tcPr>
                </a:tc>
                <a:tc>
                  <a:txBody>
                    <a:bodyPr/>
                    <a:lstStyle/>
                    <a:p>
                      <a:pPr marL="0" marR="0">
                        <a:lnSpc>
                          <a:spcPct val="107000"/>
                        </a:lnSpc>
                        <a:spcBef>
                          <a:spcPts val="0"/>
                        </a:spcBef>
                        <a:spcAft>
                          <a:spcPts val="0"/>
                        </a:spcAft>
                      </a:pPr>
                      <a:r>
                        <a:rPr lang="en-US" sz="1400">
                          <a:effectLst/>
                        </a:rPr>
                        <a:t>Salaries and Wages Expense: Sales</a:t>
                      </a:r>
                      <a:endParaRPr lang="en-US" sz="1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60000"/>
                        <a:lumOff val="40000"/>
                      </a:schemeClr>
                    </a:solidFill>
                  </a:tcPr>
                </a:tc>
                <a:tc>
                  <a:txBody>
                    <a:bodyPr/>
                    <a:lstStyle/>
                    <a:p>
                      <a:pPr marL="0" marR="0" algn="ctr">
                        <a:lnSpc>
                          <a:spcPct val="107000"/>
                        </a:lnSpc>
                        <a:spcBef>
                          <a:spcPts val="0"/>
                        </a:spcBef>
                        <a:spcAft>
                          <a:spcPts val="0"/>
                        </a:spcAft>
                      </a:pPr>
                      <a:r>
                        <a:rPr lang="en-US" sz="1400">
                          <a:effectLst/>
                        </a:rPr>
                        <a:t>18,000</a:t>
                      </a:r>
                      <a:endParaRPr lang="en-US" sz="1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60000"/>
                        <a:lumOff val="40000"/>
                      </a:schemeClr>
                    </a:solidFill>
                  </a:tcPr>
                </a:tc>
                <a:tc>
                  <a:txBody>
                    <a:bodyPr/>
                    <a:lstStyle/>
                    <a:p>
                      <a:pPr marL="0" marR="0" algn="ctr">
                        <a:lnSpc>
                          <a:spcPct val="107000"/>
                        </a:lnSpc>
                        <a:spcBef>
                          <a:spcPts val="0"/>
                        </a:spcBef>
                        <a:spcAft>
                          <a:spcPts val="0"/>
                        </a:spcAft>
                      </a:pPr>
                      <a:r>
                        <a:rPr lang="en-US" sz="1400">
                          <a:effectLst/>
                        </a:rPr>
                        <a:t> </a:t>
                      </a:r>
                      <a:endParaRPr lang="en-US" sz="1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60000"/>
                        <a:lumOff val="40000"/>
                      </a:schemeClr>
                    </a:solidFill>
                  </a:tcPr>
                </a:tc>
                <a:extLst>
                  <a:ext uri="{0D108BD9-81ED-4DB2-BD59-A6C34878D82A}">
                    <a16:rowId xmlns:a16="http://schemas.microsoft.com/office/drawing/2014/main" val="3867598730"/>
                  </a:ext>
                </a:extLst>
              </a:tr>
              <a:tr h="0">
                <a:tc>
                  <a:txBody>
                    <a:bodyPr/>
                    <a:lstStyle/>
                    <a:p>
                      <a:pPr marL="0" marR="0" algn="ctr">
                        <a:lnSpc>
                          <a:spcPct val="107000"/>
                        </a:lnSpc>
                        <a:spcBef>
                          <a:spcPts val="0"/>
                        </a:spcBef>
                        <a:spcAft>
                          <a:spcPts val="0"/>
                        </a:spcAft>
                      </a:pPr>
                      <a:r>
                        <a:rPr lang="en-US" sz="1400">
                          <a:effectLst/>
                        </a:rPr>
                        <a:t> </a:t>
                      </a:r>
                      <a:endParaRPr lang="en-US" sz="1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60000"/>
                        <a:lumOff val="40000"/>
                      </a:schemeClr>
                    </a:solidFill>
                  </a:tcPr>
                </a:tc>
                <a:tc>
                  <a:txBody>
                    <a:bodyPr/>
                    <a:lstStyle/>
                    <a:p>
                      <a:pPr marL="0" marR="0">
                        <a:lnSpc>
                          <a:spcPct val="107000"/>
                        </a:lnSpc>
                        <a:spcBef>
                          <a:spcPts val="0"/>
                        </a:spcBef>
                        <a:spcAft>
                          <a:spcPts val="0"/>
                        </a:spcAft>
                      </a:pPr>
                      <a:r>
                        <a:rPr lang="en-US" sz="1400">
                          <a:effectLst/>
                        </a:rPr>
                        <a:t>Salaries and Wages Expense: G &amp; A</a:t>
                      </a:r>
                      <a:endParaRPr lang="en-US" sz="1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60000"/>
                        <a:lumOff val="40000"/>
                      </a:schemeClr>
                    </a:solidFill>
                  </a:tcPr>
                </a:tc>
                <a:tc>
                  <a:txBody>
                    <a:bodyPr/>
                    <a:lstStyle/>
                    <a:p>
                      <a:pPr marL="0" marR="0" algn="ctr">
                        <a:lnSpc>
                          <a:spcPct val="107000"/>
                        </a:lnSpc>
                        <a:spcBef>
                          <a:spcPts val="0"/>
                        </a:spcBef>
                        <a:spcAft>
                          <a:spcPts val="0"/>
                        </a:spcAft>
                      </a:pPr>
                      <a:r>
                        <a:rPr lang="en-US" sz="1400">
                          <a:effectLst/>
                        </a:rPr>
                        <a:t>12,000</a:t>
                      </a:r>
                      <a:endParaRPr lang="en-US" sz="1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60000"/>
                        <a:lumOff val="40000"/>
                      </a:schemeClr>
                    </a:solidFill>
                  </a:tcPr>
                </a:tc>
                <a:tc>
                  <a:txBody>
                    <a:bodyPr/>
                    <a:lstStyle/>
                    <a:p>
                      <a:pPr marL="0" marR="0" algn="ctr">
                        <a:lnSpc>
                          <a:spcPct val="107000"/>
                        </a:lnSpc>
                        <a:spcBef>
                          <a:spcPts val="0"/>
                        </a:spcBef>
                        <a:spcAft>
                          <a:spcPts val="0"/>
                        </a:spcAft>
                      </a:pPr>
                      <a:r>
                        <a:rPr lang="en-US" sz="1400">
                          <a:effectLst/>
                        </a:rPr>
                        <a:t> </a:t>
                      </a:r>
                      <a:endParaRPr lang="en-US" sz="1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60000"/>
                        <a:lumOff val="40000"/>
                      </a:schemeClr>
                    </a:solidFill>
                  </a:tcPr>
                </a:tc>
                <a:extLst>
                  <a:ext uri="{0D108BD9-81ED-4DB2-BD59-A6C34878D82A}">
                    <a16:rowId xmlns:a16="http://schemas.microsoft.com/office/drawing/2014/main" val="592308168"/>
                  </a:ext>
                </a:extLst>
              </a:tr>
              <a:tr h="0">
                <a:tc>
                  <a:txBody>
                    <a:bodyPr/>
                    <a:lstStyle/>
                    <a:p>
                      <a:pPr marL="0" marR="0" algn="ctr">
                        <a:lnSpc>
                          <a:spcPct val="107000"/>
                        </a:lnSpc>
                        <a:spcBef>
                          <a:spcPts val="0"/>
                        </a:spcBef>
                        <a:spcAft>
                          <a:spcPts val="0"/>
                        </a:spcAft>
                      </a:pPr>
                      <a:r>
                        <a:rPr lang="en-US" sz="1400">
                          <a:effectLst/>
                        </a:rPr>
                        <a:t> </a:t>
                      </a:r>
                      <a:endParaRPr lang="en-US" sz="1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60000"/>
                        <a:lumOff val="40000"/>
                      </a:schemeClr>
                    </a:solidFill>
                  </a:tcPr>
                </a:tc>
                <a:tc>
                  <a:txBody>
                    <a:bodyPr/>
                    <a:lstStyle/>
                    <a:p>
                      <a:pPr marL="0" marR="0">
                        <a:lnSpc>
                          <a:spcPct val="107000"/>
                        </a:lnSpc>
                        <a:spcBef>
                          <a:spcPts val="0"/>
                        </a:spcBef>
                        <a:spcAft>
                          <a:spcPts val="0"/>
                        </a:spcAft>
                      </a:pPr>
                      <a:r>
                        <a:rPr lang="en-US" sz="1400">
                          <a:effectLst/>
                        </a:rPr>
                        <a:t>     Federal Income Tax Payable</a:t>
                      </a:r>
                      <a:endParaRPr lang="en-US" sz="1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60000"/>
                        <a:lumOff val="40000"/>
                      </a:schemeClr>
                    </a:solidFill>
                  </a:tcPr>
                </a:tc>
                <a:tc>
                  <a:txBody>
                    <a:bodyPr/>
                    <a:lstStyle/>
                    <a:p>
                      <a:pPr marL="0" marR="0" algn="ctr">
                        <a:lnSpc>
                          <a:spcPct val="107000"/>
                        </a:lnSpc>
                        <a:spcBef>
                          <a:spcPts val="0"/>
                        </a:spcBef>
                        <a:spcAft>
                          <a:spcPts val="0"/>
                        </a:spcAft>
                      </a:pPr>
                      <a:r>
                        <a:rPr lang="en-US" sz="1400">
                          <a:effectLst/>
                        </a:rPr>
                        <a:t> </a:t>
                      </a:r>
                      <a:endParaRPr lang="en-US" sz="1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60000"/>
                        <a:lumOff val="40000"/>
                      </a:schemeClr>
                    </a:solidFill>
                  </a:tcPr>
                </a:tc>
                <a:tc>
                  <a:txBody>
                    <a:bodyPr/>
                    <a:lstStyle/>
                    <a:p>
                      <a:pPr marL="0" marR="0" algn="ctr">
                        <a:lnSpc>
                          <a:spcPct val="107000"/>
                        </a:lnSpc>
                        <a:spcBef>
                          <a:spcPts val="0"/>
                        </a:spcBef>
                        <a:spcAft>
                          <a:spcPts val="0"/>
                        </a:spcAft>
                      </a:pPr>
                      <a:r>
                        <a:rPr lang="en-US" sz="1400">
                          <a:effectLst/>
                        </a:rPr>
                        <a:t>5,800</a:t>
                      </a:r>
                      <a:endParaRPr lang="en-US" sz="1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60000"/>
                        <a:lumOff val="40000"/>
                      </a:schemeClr>
                    </a:solidFill>
                  </a:tcPr>
                </a:tc>
                <a:extLst>
                  <a:ext uri="{0D108BD9-81ED-4DB2-BD59-A6C34878D82A}">
                    <a16:rowId xmlns:a16="http://schemas.microsoft.com/office/drawing/2014/main" val="6748249"/>
                  </a:ext>
                </a:extLst>
              </a:tr>
              <a:tr h="0">
                <a:tc>
                  <a:txBody>
                    <a:bodyPr/>
                    <a:lstStyle/>
                    <a:p>
                      <a:pPr marL="0" marR="0" algn="ctr">
                        <a:lnSpc>
                          <a:spcPct val="107000"/>
                        </a:lnSpc>
                        <a:spcBef>
                          <a:spcPts val="0"/>
                        </a:spcBef>
                        <a:spcAft>
                          <a:spcPts val="0"/>
                        </a:spcAft>
                      </a:pPr>
                      <a:r>
                        <a:rPr lang="en-US" sz="1400">
                          <a:effectLst/>
                        </a:rPr>
                        <a:t> </a:t>
                      </a:r>
                      <a:endParaRPr lang="en-US" sz="1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60000"/>
                        <a:lumOff val="40000"/>
                      </a:schemeClr>
                    </a:solidFill>
                  </a:tcPr>
                </a:tc>
                <a:tc>
                  <a:txBody>
                    <a:bodyPr/>
                    <a:lstStyle/>
                    <a:p>
                      <a:pPr marL="0" marR="0">
                        <a:lnSpc>
                          <a:spcPct val="107000"/>
                        </a:lnSpc>
                        <a:spcBef>
                          <a:spcPts val="0"/>
                        </a:spcBef>
                        <a:spcAft>
                          <a:spcPts val="0"/>
                        </a:spcAft>
                      </a:pPr>
                      <a:r>
                        <a:rPr lang="en-US" sz="1400">
                          <a:effectLst/>
                        </a:rPr>
                        <a:t>     State Income Tax Payable</a:t>
                      </a:r>
                      <a:endParaRPr lang="en-US" sz="1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60000"/>
                        <a:lumOff val="40000"/>
                      </a:schemeClr>
                    </a:solidFill>
                  </a:tcPr>
                </a:tc>
                <a:tc>
                  <a:txBody>
                    <a:bodyPr/>
                    <a:lstStyle/>
                    <a:p>
                      <a:pPr marL="0" marR="0" algn="ctr">
                        <a:lnSpc>
                          <a:spcPct val="107000"/>
                        </a:lnSpc>
                        <a:spcBef>
                          <a:spcPts val="0"/>
                        </a:spcBef>
                        <a:spcAft>
                          <a:spcPts val="0"/>
                        </a:spcAft>
                      </a:pPr>
                      <a:r>
                        <a:rPr lang="en-US" sz="1400">
                          <a:effectLst/>
                        </a:rPr>
                        <a:t> </a:t>
                      </a:r>
                      <a:endParaRPr lang="en-US" sz="1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60000"/>
                        <a:lumOff val="40000"/>
                      </a:schemeClr>
                    </a:solidFill>
                  </a:tcPr>
                </a:tc>
                <a:tc>
                  <a:txBody>
                    <a:bodyPr/>
                    <a:lstStyle/>
                    <a:p>
                      <a:pPr marL="0" marR="0" algn="ctr">
                        <a:lnSpc>
                          <a:spcPct val="107000"/>
                        </a:lnSpc>
                        <a:spcBef>
                          <a:spcPts val="0"/>
                        </a:spcBef>
                        <a:spcAft>
                          <a:spcPts val="0"/>
                        </a:spcAft>
                      </a:pPr>
                      <a:r>
                        <a:rPr lang="en-US" sz="1400">
                          <a:effectLst/>
                        </a:rPr>
                        <a:t>1,200</a:t>
                      </a:r>
                      <a:endParaRPr lang="en-US" sz="1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60000"/>
                        <a:lumOff val="40000"/>
                      </a:schemeClr>
                    </a:solidFill>
                  </a:tcPr>
                </a:tc>
                <a:extLst>
                  <a:ext uri="{0D108BD9-81ED-4DB2-BD59-A6C34878D82A}">
                    <a16:rowId xmlns:a16="http://schemas.microsoft.com/office/drawing/2014/main" val="2299371127"/>
                  </a:ext>
                </a:extLst>
              </a:tr>
              <a:tr h="0">
                <a:tc>
                  <a:txBody>
                    <a:bodyPr/>
                    <a:lstStyle/>
                    <a:p>
                      <a:pPr marL="0" marR="0" algn="ctr">
                        <a:lnSpc>
                          <a:spcPct val="107000"/>
                        </a:lnSpc>
                        <a:spcBef>
                          <a:spcPts val="0"/>
                        </a:spcBef>
                        <a:spcAft>
                          <a:spcPts val="0"/>
                        </a:spcAft>
                      </a:pPr>
                      <a:r>
                        <a:rPr lang="en-US" sz="1400">
                          <a:effectLst/>
                        </a:rPr>
                        <a:t> </a:t>
                      </a:r>
                      <a:endParaRPr lang="en-US" sz="1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60000"/>
                        <a:lumOff val="40000"/>
                      </a:schemeClr>
                    </a:solidFill>
                  </a:tcPr>
                </a:tc>
                <a:tc>
                  <a:txBody>
                    <a:bodyPr/>
                    <a:lstStyle/>
                    <a:p>
                      <a:pPr marL="0" marR="0">
                        <a:lnSpc>
                          <a:spcPct val="107000"/>
                        </a:lnSpc>
                        <a:spcBef>
                          <a:spcPts val="0"/>
                        </a:spcBef>
                        <a:spcAft>
                          <a:spcPts val="0"/>
                        </a:spcAft>
                      </a:pPr>
                      <a:r>
                        <a:rPr lang="en-US" sz="1400">
                          <a:effectLst/>
                        </a:rPr>
                        <a:t>     FICA Tax Payable</a:t>
                      </a:r>
                      <a:endParaRPr lang="en-US" sz="1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60000"/>
                        <a:lumOff val="40000"/>
                      </a:schemeClr>
                    </a:solidFill>
                  </a:tcPr>
                </a:tc>
                <a:tc>
                  <a:txBody>
                    <a:bodyPr/>
                    <a:lstStyle/>
                    <a:p>
                      <a:pPr marL="0" marR="0" algn="ctr">
                        <a:lnSpc>
                          <a:spcPct val="107000"/>
                        </a:lnSpc>
                        <a:spcBef>
                          <a:spcPts val="0"/>
                        </a:spcBef>
                        <a:spcAft>
                          <a:spcPts val="0"/>
                        </a:spcAft>
                      </a:pPr>
                      <a:r>
                        <a:rPr lang="en-US" sz="1400">
                          <a:effectLst/>
                        </a:rPr>
                        <a:t> </a:t>
                      </a:r>
                      <a:endParaRPr lang="en-US" sz="1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60000"/>
                        <a:lumOff val="40000"/>
                      </a:schemeClr>
                    </a:solidFill>
                  </a:tcPr>
                </a:tc>
                <a:tc>
                  <a:txBody>
                    <a:bodyPr/>
                    <a:lstStyle/>
                    <a:p>
                      <a:pPr marL="0" marR="0" algn="ctr">
                        <a:lnSpc>
                          <a:spcPct val="107000"/>
                        </a:lnSpc>
                        <a:spcBef>
                          <a:spcPts val="0"/>
                        </a:spcBef>
                        <a:spcAft>
                          <a:spcPts val="0"/>
                        </a:spcAft>
                      </a:pPr>
                      <a:r>
                        <a:rPr lang="en-US" sz="1400">
                          <a:effectLst/>
                        </a:rPr>
                        <a:t>1,900</a:t>
                      </a:r>
                      <a:endParaRPr lang="en-US" sz="1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60000"/>
                        <a:lumOff val="40000"/>
                      </a:schemeClr>
                    </a:solidFill>
                  </a:tcPr>
                </a:tc>
                <a:extLst>
                  <a:ext uri="{0D108BD9-81ED-4DB2-BD59-A6C34878D82A}">
                    <a16:rowId xmlns:a16="http://schemas.microsoft.com/office/drawing/2014/main" val="641106259"/>
                  </a:ext>
                </a:extLst>
              </a:tr>
              <a:tr h="0">
                <a:tc>
                  <a:txBody>
                    <a:bodyPr/>
                    <a:lstStyle/>
                    <a:p>
                      <a:pPr marL="0" marR="0" algn="ctr">
                        <a:lnSpc>
                          <a:spcPct val="107000"/>
                        </a:lnSpc>
                        <a:spcBef>
                          <a:spcPts val="0"/>
                        </a:spcBef>
                        <a:spcAft>
                          <a:spcPts val="0"/>
                        </a:spcAft>
                      </a:pPr>
                      <a:r>
                        <a:rPr lang="en-US" sz="1400">
                          <a:effectLst/>
                        </a:rPr>
                        <a:t> </a:t>
                      </a:r>
                      <a:endParaRPr lang="en-US" sz="1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60000"/>
                        <a:lumOff val="40000"/>
                      </a:schemeClr>
                    </a:solidFill>
                  </a:tcPr>
                </a:tc>
                <a:tc>
                  <a:txBody>
                    <a:bodyPr/>
                    <a:lstStyle/>
                    <a:p>
                      <a:pPr marL="0" marR="0">
                        <a:lnSpc>
                          <a:spcPct val="107000"/>
                        </a:lnSpc>
                        <a:spcBef>
                          <a:spcPts val="0"/>
                        </a:spcBef>
                        <a:spcAft>
                          <a:spcPts val="0"/>
                        </a:spcAft>
                      </a:pPr>
                      <a:r>
                        <a:rPr lang="en-US" sz="1400">
                          <a:effectLst/>
                        </a:rPr>
                        <a:t>     Medical Plan Administrator Payable</a:t>
                      </a:r>
                      <a:endParaRPr lang="en-US" sz="1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60000"/>
                        <a:lumOff val="40000"/>
                      </a:schemeClr>
                    </a:solidFill>
                  </a:tcPr>
                </a:tc>
                <a:tc>
                  <a:txBody>
                    <a:bodyPr/>
                    <a:lstStyle/>
                    <a:p>
                      <a:pPr marL="0" marR="0" algn="ctr">
                        <a:lnSpc>
                          <a:spcPct val="107000"/>
                        </a:lnSpc>
                        <a:spcBef>
                          <a:spcPts val="0"/>
                        </a:spcBef>
                        <a:spcAft>
                          <a:spcPts val="0"/>
                        </a:spcAft>
                      </a:pPr>
                      <a:r>
                        <a:rPr lang="en-US" sz="1400">
                          <a:effectLst/>
                        </a:rPr>
                        <a:t> </a:t>
                      </a:r>
                      <a:endParaRPr lang="en-US" sz="1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60000"/>
                        <a:lumOff val="40000"/>
                      </a:schemeClr>
                    </a:solidFill>
                  </a:tcPr>
                </a:tc>
                <a:tc>
                  <a:txBody>
                    <a:bodyPr/>
                    <a:lstStyle/>
                    <a:p>
                      <a:pPr marL="0" marR="0" algn="ctr">
                        <a:lnSpc>
                          <a:spcPct val="107000"/>
                        </a:lnSpc>
                        <a:spcBef>
                          <a:spcPts val="0"/>
                        </a:spcBef>
                        <a:spcAft>
                          <a:spcPts val="0"/>
                        </a:spcAft>
                      </a:pPr>
                      <a:r>
                        <a:rPr lang="en-US" sz="1400">
                          <a:effectLst/>
                        </a:rPr>
                        <a:t>    400</a:t>
                      </a:r>
                      <a:endParaRPr lang="en-US" sz="1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60000"/>
                        <a:lumOff val="40000"/>
                      </a:schemeClr>
                    </a:solidFill>
                  </a:tcPr>
                </a:tc>
                <a:extLst>
                  <a:ext uri="{0D108BD9-81ED-4DB2-BD59-A6C34878D82A}">
                    <a16:rowId xmlns:a16="http://schemas.microsoft.com/office/drawing/2014/main" val="706771821"/>
                  </a:ext>
                </a:extLst>
              </a:tr>
              <a:tr h="0">
                <a:tc>
                  <a:txBody>
                    <a:bodyPr/>
                    <a:lstStyle/>
                    <a:p>
                      <a:pPr marL="0" marR="0" algn="ctr">
                        <a:lnSpc>
                          <a:spcPct val="107000"/>
                        </a:lnSpc>
                        <a:spcBef>
                          <a:spcPts val="0"/>
                        </a:spcBef>
                        <a:spcAft>
                          <a:spcPts val="0"/>
                        </a:spcAft>
                      </a:pPr>
                      <a:r>
                        <a:rPr lang="en-US" sz="1400">
                          <a:effectLst/>
                        </a:rPr>
                        <a:t> </a:t>
                      </a:r>
                      <a:endParaRPr lang="en-US" sz="1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60000"/>
                        <a:lumOff val="40000"/>
                      </a:schemeClr>
                    </a:solidFill>
                  </a:tcPr>
                </a:tc>
                <a:tc>
                  <a:txBody>
                    <a:bodyPr/>
                    <a:lstStyle/>
                    <a:p>
                      <a:pPr marL="0" marR="0">
                        <a:lnSpc>
                          <a:spcPct val="107000"/>
                        </a:lnSpc>
                        <a:spcBef>
                          <a:spcPts val="0"/>
                        </a:spcBef>
                        <a:spcAft>
                          <a:spcPts val="0"/>
                        </a:spcAft>
                      </a:pPr>
                      <a:r>
                        <a:rPr lang="en-US" sz="1400">
                          <a:effectLst/>
                        </a:rPr>
                        <a:t>     Retirement Plan Administrator Payable</a:t>
                      </a:r>
                      <a:endParaRPr lang="en-US" sz="1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60000"/>
                        <a:lumOff val="40000"/>
                      </a:schemeClr>
                    </a:solidFill>
                  </a:tcPr>
                </a:tc>
                <a:tc>
                  <a:txBody>
                    <a:bodyPr/>
                    <a:lstStyle/>
                    <a:p>
                      <a:pPr marL="0" marR="0" algn="ctr">
                        <a:lnSpc>
                          <a:spcPct val="107000"/>
                        </a:lnSpc>
                        <a:spcBef>
                          <a:spcPts val="0"/>
                        </a:spcBef>
                        <a:spcAft>
                          <a:spcPts val="0"/>
                        </a:spcAft>
                      </a:pPr>
                      <a:r>
                        <a:rPr lang="en-US" sz="1400">
                          <a:effectLst/>
                        </a:rPr>
                        <a:t> </a:t>
                      </a:r>
                      <a:endParaRPr lang="en-US" sz="1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60000"/>
                        <a:lumOff val="40000"/>
                      </a:schemeClr>
                    </a:solidFill>
                  </a:tcPr>
                </a:tc>
                <a:tc>
                  <a:txBody>
                    <a:bodyPr/>
                    <a:lstStyle/>
                    <a:p>
                      <a:pPr marL="0" marR="0" algn="ctr">
                        <a:lnSpc>
                          <a:spcPct val="107000"/>
                        </a:lnSpc>
                        <a:spcBef>
                          <a:spcPts val="0"/>
                        </a:spcBef>
                        <a:spcAft>
                          <a:spcPts val="0"/>
                        </a:spcAft>
                      </a:pPr>
                      <a:r>
                        <a:rPr lang="en-US" sz="1400">
                          <a:effectLst/>
                        </a:rPr>
                        <a:t> 1,800</a:t>
                      </a:r>
                      <a:endParaRPr lang="en-US" sz="1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60000"/>
                        <a:lumOff val="40000"/>
                      </a:schemeClr>
                    </a:solidFill>
                  </a:tcPr>
                </a:tc>
                <a:extLst>
                  <a:ext uri="{0D108BD9-81ED-4DB2-BD59-A6C34878D82A}">
                    <a16:rowId xmlns:a16="http://schemas.microsoft.com/office/drawing/2014/main" val="1943274922"/>
                  </a:ext>
                </a:extLst>
              </a:tr>
              <a:tr h="0">
                <a:tc>
                  <a:txBody>
                    <a:bodyPr/>
                    <a:lstStyle/>
                    <a:p>
                      <a:pPr marL="0" marR="0" algn="ctr">
                        <a:lnSpc>
                          <a:spcPct val="107000"/>
                        </a:lnSpc>
                        <a:spcBef>
                          <a:spcPts val="0"/>
                        </a:spcBef>
                        <a:spcAft>
                          <a:spcPts val="0"/>
                        </a:spcAft>
                      </a:pPr>
                      <a:r>
                        <a:rPr lang="en-US" sz="1400">
                          <a:effectLst/>
                        </a:rPr>
                        <a:t> </a:t>
                      </a:r>
                      <a:endParaRPr lang="en-US" sz="1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60000"/>
                        <a:lumOff val="40000"/>
                      </a:schemeClr>
                    </a:solidFill>
                  </a:tcPr>
                </a:tc>
                <a:tc>
                  <a:txBody>
                    <a:bodyPr/>
                    <a:lstStyle/>
                    <a:p>
                      <a:pPr marL="0" marR="0">
                        <a:lnSpc>
                          <a:spcPct val="107000"/>
                        </a:lnSpc>
                        <a:spcBef>
                          <a:spcPts val="0"/>
                        </a:spcBef>
                        <a:spcAft>
                          <a:spcPts val="0"/>
                        </a:spcAft>
                      </a:pPr>
                      <a:r>
                        <a:rPr lang="en-US" sz="1400">
                          <a:effectLst/>
                        </a:rPr>
                        <a:t>     Salaries and Wages Payable</a:t>
                      </a:r>
                      <a:endParaRPr lang="en-US" sz="1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60000"/>
                        <a:lumOff val="40000"/>
                      </a:schemeClr>
                    </a:solidFill>
                  </a:tcPr>
                </a:tc>
                <a:tc>
                  <a:txBody>
                    <a:bodyPr/>
                    <a:lstStyle/>
                    <a:p>
                      <a:pPr marL="0" marR="0" algn="ctr">
                        <a:lnSpc>
                          <a:spcPct val="107000"/>
                        </a:lnSpc>
                        <a:spcBef>
                          <a:spcPts val="0"/>
                        </a:spcBef>
                        <a:spcAft>
                          <a:spcPts val="0"/>
                        </a:spcAft>
                      </a:pPr>
                      <a:r>
                        <a:rPr lang="en-US" sz="1400">
                          <a:effectLst/>
                        </a:rPr>
                        <a:t> </a:t>
                      </a:r>
                      <a:endParaRPr lang="en-US" sz="1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60000"/>
                        <a:lumOff val="40000"/>
                      </a:schemeClr>
                    </a:solidFill>
                  </a:tcPr>
                </a:tc>
                <a:tc>
                  <a:txBody>
                    <a:bodyPr/>
                    <a:lstStyle/>
                    <a:p>
                      <a:pPr marL="0" marR="0" algn="ctr">
                        <a:lnSpc>
                          <a:spcPct val="107000"/>
                        </a:lnSpc>
                        <a:spcBef>
                          <a:spcPts val="0"/>
                        </a:spcBef>
                        <a:spcAft>
                          <a:spcPts val="0"/>
                        </a:spcAft>
                      </a:pPr>
                      <a:r>
                        <a:rPr lang="en-US" sz="1400" dirty="0">
                          <a:effectLst/>
                        </a:rPr>
                        <a:t>18,900</a:t>
                      </a:r>
                      <a:endParaRPr lang="en-US" sz="1100" dirty="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60000"/>
                        <a:lumOff val="40000"/>
                      </a:schemeClr>
                    </a:solidFill>
                  </a:tcPr>
                </a:tc>
                <a:extLst>
                  <a:ext uri="{0D108BD9-81ED-4DB2-BD59-A6C34878D82A}">
                    <a16:rowId xmlns:a16="http://schemas.microsoft.com/office/drawing/2014/main" val="2903823929"/>
                  </a:ext>
                </a:extLst>
              </a:tr>
            </a:tbl>
          </a:graphicData>
        </a:graphic>
      </p:graphicFrame>
    </p:spTree>
    <p:extLst>
      <p:ext uri="{BB962C8B-B14F-4D97-AF65-F5344CB8AC3E}">
        <p14:creationId xmlns:p14="http://schemas.microsoft.com/office/powerpoint/2010/main" val="328463048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4D2DA142-3900-41B2-982E-F0D7DC25F115}"/>
              </a:ext>
            </a:extLst>
          </p:cNvPr>
          <p:cNvSpPr>
            <a:spLocks noGrp="1"/>
          </p:cNvSpPr>
          <p:nvPr>
            <p:ph type="ftr" sz="quarter" idx="11"/>
          </p:nvPr>
        </p:nvSpPr>
        <p:spPr/>
        <p:txBody>
          <a:bodyPr/>
          <a:lstStyle/>
          <a:p>
            <a:r>
              <a:rPr lang="en-US"/>
              <a:t>© Copyright 2018 Worthy and James Publishing</a:t>
            </a:r>
          </a:p>
        </p:txBody>
      </p:sp>
      <p:sp>
        <p:nvSpPr>
          <p:cNvPr id="3" name="Rectangle 2">
            <a:extLst>
              <a:ext uri="{FF2B5EF4-FFF2-40B4-BE49-F238E27FC236}">
                <a16:creationId xmlns:a16="http://schemas.microsoft.com/office/drawing/2014/main" id="{3318C952-4511-4A69-8579-E829BA99DF87}"/>
              </a:ext>
            </a:extLst>
          </p:cNvPr>
          <p:cNvSpPr/>
          <p:nvPr/>
        </p:nvSpPr>
        <p:spPr>
          <a:xfrm>
            <a:off x="3556426" y="209304"/>
            <a:ext cx="5079147" cy="523220"/>
          </a:xfrm>
          <a:prstGeom prst="rect">
            <a:avLst/>
          </a:prstGeom>
        </p:spPr>
        <p:txBody>
          <a:bodyPr wrap="none">
            <a:spAutoFit/>
          </a:bodyPr>
          <a:lstStyle/>
          <a:p>
            <a:pPr marL="342900" marR="0" indent="-171450" algn="ctr">
              <a:spcBef>
                <a:spcPts val="0"/>
              </a:spcBef>
              <a:spcAft>
                <a:spcPts val="0"/>
              </a:spcAft>
            </a:pP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Employer Payroll Tax Expense</a:t>
            </a:r>
            <a:endParaRPr lang="en-US" sz="2800" dirty="0">
              <a:solidFill>
                <a:schemeClr val="accent1">
                  <a:lumMod val="50000"/>
                </a:schemeClr>
              </a:solidFill>
              <a:effectLst/>
              <a:latin typeface="Times" panose="02020603050405020304" pitchFamily="18" charset="0"/>
              <a:ea typeface="MS Mincho" panose="02020609040205080304" pitchFamily="49" charset="-128"/>
              <a:cs typeface="Times New Roman" panose="02020603050405020304" pitchFamily="18" charset="0"/>
            </a:endParaRPr>
          </a:p>
        </p:txBody>
      </p:sp>
      <p:sp>
        <p:nvSpPr>
          <p:cNvPr id="4" name="Rectangle 3">
            <a:extLst>
              <a:ext uri="{FF2B5EF4-FFF2-40B4-BE49-F238E27FC236}">
                <a16:creationId xmlns:a16="http://schemas.microsoft.com/office/drawing/2014/main" id="{3046578F-5D1A-4743-96C4-E7033391883A}"/>
              </a:ext>
            </a:extLst>
          </p:cNvPr>
          <p:cNvSpPr/>
          <p:nvPr/>
        </p:nvSpPr>
        <p:spPr>
          <a:xfrm>
            <a:off x="2013625" y="1363708"/>
            <a:ext cx="8667345" cy="3970318"/>
          </a:xfrm>
          <a:prstGeom prst="rect">
            <a:avLst/>
          </a:prstGeom>
        </p:spPr>
        <p:txBody>
          <a:bodyPr wrap="square">
            <a:spAutoFit/>
          </a:bodyPr>
          <a:lstStyle/>
          <a:p>
            <a:pPr marL="342900" marR="0" indent="-171450">
              <a:spcBef>
                <a:spcPts val="0"/>
              </a:spcBef>
              <a:spcAft>
                <a:spcPts val="0"/>
              </a:spcAft>
            </a:pPr>
            <a:r>
              <a:rPr lang="en-US" b="1" dirty="0">
                <a:latin typeface="Times" panose="02020603050405020304" pitchFamily="18" charset="0"/>
                <a:ea typeface="MS Mincho" panose="02020609040205080304" pitchFamily="49" charset="-128"/>
                <a:cs typeface="Times New Roman" panose="02020603050405020304" pitchFamily="18" charset="0"/>
              </a:rPr>
              <a:t>• </a:t>
            </a:r>
            <a:r>
              <a:rPr lang="en-US" dirty="0">
                <a:latin typeface="Times" panose="02020603050405020304" pitchFamily="18" charset="0"/>
                <a:ea typeface="MS Mincho" panose="02020609040205080304" pitchFamily="49" charset="-128"/>
                <a:cs typeface="Times New Roman" panose="02020603050405020304" pitchFamily="18" charset="0"/>
              </a:rPr>
              <a:t> Payroll taxes also apply to employers.  The primary taxes that apply to employers are FICA and unemployment taxes.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342900" marR="0" indent="-17145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342900" marR="0" indent="-17145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342900" marR="0" indent="-17145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28575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r>
              <a:rPr lang="en-US" b="1" dirty="0">
                <a:latin typeface="Times" panose="02020603050405020304" pitchFamily="18" charset="0"/>
                <a:ea typeface="MS Mincho" panose="02020609040205080304" pitchFamily="49" charset="-128"/>
                <a:cs typeface="Times New Roman" panose="02020603050405020304" pitchFamily="18" charset="0"/>
              </a:rPr>
              <a:t>FICA</a:t>
            </a:r>
            <a:r>
              <a:rPr lang="en-US" dirty="0">
                <a:latin typeface="Times" panose="02020603050405020304" pitchFamily="18" charset="0"/>
                <a:ea typeface="MS Mincho" panose="02020609040205080304" pitchFamily="49" charset="-128"/>
                <a:cs typeface="Times New Roman" panose="02020603050405020304" pitchFamily="18" charset="0"/>
              </a:rPr>
              <a:t>: We previously discussed FICA.  An employer must match the amount of FICA tax paid by employees.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28575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28575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28575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28575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r>
              <a:rPr lang="en-US" b="1" dirty="0">
                <a:latin typeface="Times" panose="02020603050405020304" pitchFamily="18" charset="0"/>
                <a:ea typeface="MS Mincho" panose="02020609040205080304" pitchFamily="49" charset="-128"/>
                <a:cs typeface="Times New Roman" panose="02020603050405020304" pitchFamily="18" charset="0"/>
              </a:rPr>
              <a:t>Unemployment taxes</a:t>
            </a:r>
            <a:r>
              <a:rPr lang="en-US" dirty="0">
                <a:latin typeface="Times" panose="02020603050405020304" pitchFamily="18" charset="0"/>
                <a:ea typeface="MS Mincho" panose="02020609040205080304" pitchFamily="49" charset="-128"/>
                <a:cs typeface="Times New Roman" panose="02020603050405020304" pitchFamily="18" charset="0"/>
              </a:rPr>
              <a:t>:  An employer is responsible for federal unemployment tax (often called “</a:t>
            </a:r>
            <a:r>
              <a:rPr lang="en-US" b="1" dirty="0">
                <a:solidFill>
                  <a:srgbClr val="0000FF"/>
                </a:solidFill>
                <a:latin typeface="Times" panose="02020603050405020304" pitchFamily="18" charset="0"/>
                <a:ea typeface="MS Mincho" panose="02020609040205080304" pitchFamily="49" charset="-128"/>
                <a:cs typeface="Times New Roman" panose="02020603050405020304" pitchFamily="18" charset="0"/>
              </a:rPr>
              <a:t>FUTA</a:t>
            </a:r>
            <a:r>
              <a:rPr lang="en-US" dirty="0">
                <a:latin typeface="Times" panose="02020603050405020304" pitchFamily="18" charset="0"/>
                <a:ea typeface="MS Mincho" panose="02020609040205080304" pitchFamily="49" charset="-128"/>
                <a:cs typeface="Times New Roman" panose="02020603050405020304" pitchFamily="18" charset="0"/>
              </a:rPr>
              <a:t>” for </a:t>
            </a:r>
            <a:r>
              <a:rPr lang="en-US" i="1" dirty="0">
                <a:latin typeface="Times" panose="02020603050405020304" pitchFamily="18" charset="0"/>
                <a:ea typeface="MS Mincho" panose="02020609040205080304" pitchFamily="49" charset="-128"/>
                <a:cs typeface="Times New Roman" panose="02020603050405020304" pitchFamily="18" charset="0"/>
              </a:rPr>
              <a:t>Federal Unemployment Tax Act</a:t>
            </a:r>
            <a:r>
              <a:rPr lang="en-US" dirty="0">
                <a:latin typeface="Times" panose="02020603050405020304" pitchFamily="18" charset="0"/>
                <a:ea typeface="MS Mincho" panose="02020609040205080304" pitchFamily="49" charset="-128"/>
                <a:cs typeface="Times New Roman" panose="02020603050405020304" pitchFamily="18" charset="0"/>
              </a:rPr>
              <a:t>) and for state unemployment tax (often called “</a:t>
            </a:r>
            <a:r>
              <a:rPr lang="en-US" b="1" dirty="0">
                <a:solidFill>
                  <a:srgbClr val="0000FF"/>
                </a:solidFill>
                <a:latin typeface="Times" panose="02020603050405020304" pitchFamily="18" charset="0"/>
                <a:ea typeface="MS Mincho" panose="02020609040205080304" pitchFamily="49" charset="-128"/>
                <a:cs typeface="Times New Roman" panose="02020603050405020304" pitchFamily="18" charset="0"/>
              </a:rPr>
              <a:t>SUTA</a:t>
            </a:r>
            <a:r>
              <a:rPr lang="en-US" dirty="0">
                <a:latin typeface="Times" panose="02020603050405020304" pitchFamily="18" charset="0"/>
                <a:ea typeface="MS Mincho" panose="02020609040205080304" pitchFamily="49" charset="-128"/>
                <a:cs typeface="Times New Roman" panose="02020603050405020304" pitchFamily="18" charset="0"/>
              </a:rPr>
              <a:t>” for </a:t>
            </a:r>
            <a:r>
              <a:rPr lang="en-US" i="1" dirty="0">
                <a:latin typeface="Times" panose="02020603050405020304" pitchFamily="18" charset="0"/>
                <a:ea typeface="MS Mincho" panose="02020609040205080304" pitchFamily="49" charset="-128"/>
                <a:cs typeface="Times New Roman" panose="02020603050405020304" pitchFamily="18" charset="0"/>
              </a:rPr>
              <a:t>State Unemployment Tax Act</a:t>
            </a:r>
            <a:r>
              <a:rPr lang="en-US" dirty="0">
                <a:latin typeface="Times" panose="02020603050405020304" pitchFamily="18" charset="0"/>
                <a:ea typeface="MS Mincho" panose="02020609040205080304" pitchFamily="49" charset="-128"/>
                <a:cs typeface="Times New Roman" panose="02020603050405020304" pitchFamily="18" charset="0"/>
              </a:rPr>
              <a:t>).</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r>
              <a:rPr lang="en-US" b="1" i="1"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p:txBody>
      </p:sp>
    </p:spTree>
    <p:extLst>
      <p:ext uri="{BB962C8B-B14F-4D97-AF65-F5344CB8AC3E}">
        <p14:creationId xmlns:p14="http://schemas.microsoft.com/office/powerpoint/2010/main" val="212521753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11A747C6-69D7-4CCD-BE98-DC2C16CC1D96}"/>
              </a:ext>
            </a:extLst>
          </p:cNvPr>
          <p:cNvSpPr>
            <a:spLocks noGrp="1"/>
          </p:cNvSpPr>
          <p:nvPr>
            <p:ph type="ftr" sz="quarter" idx="11"/>
          </p:nvPr>
        </p:nvSpPr>
        <p:spPr/>
        <p:txBody>
          <a:bodyPr/>
          <a:lstStyle/>
          <a:p>
            <a:r>
              <a:rPr lang="en-US"/>
              <a:t>© Copyright 2018 Worthy and James Publishing</a:t>
            </a:r>
          </a:p>
        </p:txBody>
      </p:sp>
      <p:sp>
        <p:nvSpPr>
          <p:cNvPr id="3" name="Rectangle 2">
            <a:extLst>
              <a:ext uri="{FF2B5EF4-FFF2-40B4-BE49-F238E27FC236}">
                <a16:creationId xmlns:a16="http://schemas.microsoft.com/office/drawing/2014/main" id="{DA0FABA1-16C9-42F7-9B55-E5ACB5DFC839}"/>
              </a:ext>
            </a:extLst>
          </p:cNvPr>
          <p:cNvSpPr/>
          <p:nvPr/>
        </p:nvSpPr>
        <p:spPr>
          <a:xfrm>
            <a:off x="3048000" y="294542"/>
            <a:ext cx="6096000" cy="800219"/>
          </a:xfrm>
          <a:prstGeom prst="rect">
            <a:avLst/>
          </a:prstGeom>
        </p:spPr>
        <p:txBody>
          <a:bodyPr>
            <a:spAutoFit/>
          </a:bodyPr>
          <a:lstStyle/>
          <a:p>
            <a:pPr marL="342900" marR="0" indent="-171450" algn="ctr">
              <a:spcBef>
                <a:spcPts val="0"/>
              </a:spcBef>
              <a:spcAft>
                <a:spcPts val="0"/>
              </a:spcAft>
            </a:pP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Employer Payroll Taxes, continued</a:t>
            </a:r>
            <a:endParaRPr lang="en-US" sz="2800"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endParaRPr>
          </a:p>
          <a:p>
            <a:pPr marL="342900" marR="0" indent="-171450" algn="ctr">
              <a:spcBef>
                <a:spcPts val="0"/>
              </a:spcBef>
              <a:spcAft>
                <a:spcPts val="0"/>
              </a:spcAft>
            </a:pPr>
            <a:r>
              <a:rPr lang="en-US" b="1"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p:txBody>
      </p:sp>
      <p:sp>
        <p:nvSpPr>
          <p:cNvPr id="4" name="Rectangle 3">
            <a:extLst>
              <a:ext uri="{FF2B5EF4-FFF2-40B4-BE49-F238E27FC236}">
                <a16:creationId xmlns:a16="http://schemas.microsoft.com/office/drawing/2014/main" id="{1BE19D0F-73FA-4FFE-BF5A-95186209604D}"/>
              </a:ext>
            </a:extLst>
          </p:cNvPr>
          <p:cNvSpPr/>
          <p:nvPr/>
        </p:nvSpPr>
        <p:spPr>
          <a:xfrm>
            <a:off x="1334310" y="976038"/>
            <a:ext cx="9523379" cy="6186309"/>
          </a:xfrm>
          <a:prstGeom prst="rect">
            <a:avLst/>
          </a:prstGeom>
        </p:spPr>
        <p:txBody>
          <a:bodyPr wrap="square">
            <a:spAutoFit/>
          </a:bodyPr>
          <a:lstStyle/>
          <a:p>
            <a:pPr marL="11430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FUTA:  FUTA administers unemployment income for workers who lose their jobs even though they are ready and able to work.  The annual employee FUTA tax wage base is $7,000 and the tax rate is 6%.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11430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11430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11430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11430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FUTA allows a 5.4% credit against the tax for any employer who pays SUTA.  Since all states currently impose unemployment taxes, the effective FUTA rate is currently .6%.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11430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11430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11430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11430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SUTA taxes vary by state.  Most states have a higher wage base than $7,000 and rates vary.  The actual tax rate imposed by a state usually varies based on an experience rating for each employer.  Employers with stable employment will pay a lower rate and vice versa.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Calculation:  FUTA and SUTA calculations use the same method as OASDI.  The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only differences are wage base and rates.</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br>
              <a:rPr lang="en-US" dirty="0">
                <a:latin typeface="Times" panose="02020603050405020304" pitchFamily="18" charset="0"/>
                <a:ea typeface="MS Mincho" panose="02020609040205080304" pitchFamily="49" charset="-128"/>
                <a:cs typeface="Times New Roman" panose="02020603050405020304" pitchFamily="18" charset="0"/>
              </a:rPr>
            </a:b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p:txBody>
      </p:sp>
    </p:spTree>
    <p:extLst>
      <p:ext uri="{BB962C8B-B14F-4D97-AF65-F5344CB8AC3E}">
        <p14:creationId xmlns:p14="http://schemas.microsoft.com/office/powerpoint/2010/main" val="17190229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8B341752-BC39-4FBA-84C0-D048116C36D0}"/>
              </a:ext>
            </a:extLst>
          </p:cNvPr>
          <p:cNvSpPr>
            <a:spLocks noGrp="1"/>
          </p:cNvSpPr>
          <p:nvPr>
            <p:ph type="ftr" sz="quarter" idx="11"/>
          </p:nvPr>
        </p:nvSpPr>
        <p:spPr/>
        <p:txBody>
          <a:bodyPr/>
          <a:lstStyle/>
          <a:p>
            <a:r>
              <a:rPr lang="en-US"/>
              <a:t>© Copyright 2018 Worthy and James Publishing</a:t>
            </a:r>
          </a:p>
        </p:txBody>
      </p:sp>
      <p:sp>
        <p:nvSpPr>
          <p:cNvPr id="3" name="Rectangle 2">
            <a:extLst>
              <a:ext uri="{FF2B5EF4-FFF2-40B4-BE49-F238E27FC236}">
                <a16:creationId xmlns:a16="http://schemas.microsoft.com/office/drawing/2014/main" id="{D75CA628-FEC7-4418-99FF-5448715C0D4D}"/>
              </a:ext>
            </a:extLst>
          </p:cNvPr>
          <p:cNvSpPr/>
          <p:nvPr/>
        </p:nvSpPr>
        <p:spPr>
          <a:xfrm>
            <a:off x="3555591" y="248215"/>
            <a:ext cx="5217006" cy="523220"/>
          </a:xfrm>
          <a:prstGeom prst="rect">
            <a:avLst/>
          </a:prstGeom>
        </p:spPr>
        <p:txBody>
          <a:bodyPr wrap="none">
            <a:spAutoFit/>
          </a:bodyPr>
          <a:lstStyle/>
          <a:p>
            <a:pPr marL="342900" marR="0" indent="-171450" algn="ctr">
              <a:spcBef>
                <a:spcPts val="0"/>
              </a:spcBef>
              <a:spcAft>
                <a:spcPts val="0"/>
              </a:spcAft>
            </a:pP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Record Employer Payroll Taxes</a:t>
            </a:r>
            <a:endParaRPr lang="en-US" sz="2800" dirty="0">
              <a:solidFill>
                <a:schemeClr val="accent1">
                  <a:lumMod val="50000"/>
                </a:schemeClr>
              </a:solidFill>
              <a:effectLst/>
              <a:latin typeface="Times" panose="02020603050405020304" pitchFamily="18" charset="0"/>
              <a:ea typeface="MS Mincho" panose="02020609040205080304" pitchFamily="49" charset="-128"/>
              <a:cs typeface="Times New Roman" panose="02020603050405020304" pitchFamily="18" charset="0"/>
            </a:endParaRPr>
          </a:p>
        </p:txBody>
      </p:sp>
      <p:sp>
        <p:nvSpPr>
          <p:cNvPr id="4" name="Rectangle 3">
            <a:extLst>
              <a:ext uri="{FF2B5EF4-FFF2-40B4-BE49-F238E27FC236}">
                <a16:creationId xmlns:a16="http://schemas.microsoft.com/office/drawing/2014/main" id="{0CA8154E-1B40-4823-98C7-FC6C8C1FFC23}"/>
              </a:ext>
            </a:extLst>
          </p:cNvPr>
          <p:cNvSpPr/>
          <p:nvPr/>
        </p:nvSpPr>
        <p:spPr>
          <a:xfrm>
            <a:off x="1455907" y="1319216"/>
            <a:ext cx="9416374" cy="2031325"/>
          </a:xfrm>
          <a:prstGeom prst="rect">
            <a:avLst/>
          </a:prstGeom>
        </p:spPr>
        <p:txBody>
          <a:bodyPr wrap="square">
            <a:spAutoFit/>
          </a:bodyPr>
          <a:lstStyle/>
          <a:p>
            <a:pPr marL="342900" marR="0" indent="-171450" algn="ctr">
              <a:spcBef>
                <a:spcPts val="0"/>
              </a:spcBef>
              <a:spcAft>
                <a:spcPts val="0"/>
              </a:spcAft>
            </a:pPr>
            <a:r>
              <a:rPr lang="en-US" b="1"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r>
              <a:rPr lang="en-US" b="1" dirty="0">
                <a:latin typeface="Times" panose="02020603050405020304" pitchFamily="18" charset="0"/>
                <a:ea typeface="MS Mincho" panose="02020609040205080304" pitchFamily="49" charset="-128"/>
                <a:cs typeface="Times New Roman" panose="02020603050405020304" pitchFamily="18" charset="0"/>
              </a:rPr>
              <a:t>Example</a:t>
            </a:r>
            <a:r>
              <a:rPr lang="en-US" dirty="0">
                <a:latin typeface="Times" panose="02020603050405020304" pitchFamily="18" charset="0"/>
                <a:ea typeface="MS Mincho" panose="02020609040205080304" pitchFamily="49" charset="-128"/>
                <a:cs typeface="Times New Roman" panose="02020603050405020304" pitchFamily="18" charset="0"/>
              </a:rPr>
              <a:t>: For the payroll period ending October 25, Our Company calculated $1,900 of employee FICA withholding, which the employer must match.  FUTA tax is $90 and SUTA tax is $810.  The journal entry for employer payroll tax is illustrated below.</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r>
              <a:rPr lang="en-US" b="1" dirty="0">
                <a:latin typeface="Times" panose="02020603050405020304" pitchFamily="18" charset="0"/>
                <a:ea typeface="MS Mincho" panose="02020609040205080304" pitchFamily="49" charset="-128"/>
                <a:cs typeface="Times New Roman" panose="02020603050405020304" pitchFamily="18" charset="0"/>
              </a:rPr>
              <a:t>Journal entry</a:t>
            </a:r>
            <a:r>
              <a:rPr lang="en-US" dirty="0">
                <a:latin typeface="Times" panose="02020603050405020304" pitchFamily="18" charset="0"/>
                <a:ea typeface="MS Mincho" panose="02020609040205080304" pitchFamily="49" charset="-128"/>
                <a:cs typeface="Times New Roman" panose="02020603050405020304" pitchFamily="18" charset="0"/>
              </a:rPr>
              <a:t>:</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p:txBody>
      </p:sp>
      <p:graphicFrame>
        <p:nvGraphicFramePr>
          <p:cNvPr id="5" name="Table 4">
            <a:extLst>
              <a:ext uri="{FF2B5EF4-FFF2-40B4-BE49-F238E27FC236}">
                <a16:creationId xmlns:a16="http://schemas.microsoft.com/office/drawing/2014/main" id="{85347A4B-DDF3-42AD-9BE5-3139D8EE5321}"/>
              </a:ext>
            </a:extLst>
          </p:cNvPr>
          <p:cNvGraphicFramePr>
            <a:graphicFrameLocks noGrp="1"/>
          </p:cNvGraphicFramePr>
          <p:nvPr>
            <p:extLst>
              <p:ext uri="{D42A27DB-BD31-4B8C-83A1-F6EECF244321}">
                <p14:modId xmlns:p14="http://schemas.microsoft.com/office/powerpoint/2010/main" val="603795765"/>
              </p:ext>
            </p:extLst>
          </p:nvPr>
        </p:nvGraphicFramePr>
        <p:xfrm>
          <a:off x="3047128" y="3745788"/>
          <a:ext cx="6097743" cy="867156"/>
        </p:xfrm>
        <a:graphic>
          <a:graphicData uri="http://schemas.openxmlformats.org/drawingml/2006/table">
            <a:tbl>
              <a:tblPr firstRow="1" firstCol="1" bandRow="1">
                <a:tableStyleId>{5940675A-B579-460E-94D1-54222C63F5DA}</a:tableStyleId>
              </a:tblPr>
              <a:tblGrid>
                <a:gridCol w="642621">
                  <a:extLst>
                    <a:ext uri="{9D8B030D-6E8A-4147-A177-3AD203B41FA5}">
                      <a16:colId xmlns:a16="http://schemas.microsoft.com/office/drawing/2014/main" val="155659580"/>
                    </a:ext>
                  </a:extLst>
                </a:gridCol>
                <a:gridCol w="3900175">
                  <a:extLst>
                    <a:ext uri="{9D8B030D-6E8A-4147-A177-3AD203B41FA5}">
                      <a16:colId xmlns:a16="http://schemas.microsoft.com/office/drawing/2014/main" val="1780015514"/>
                    </a:ext>
                  </a:extLst>
                </a:gridCol>
                <a:gridCol w="815895">
                  <a:extLst>
                    <a:ext uri="{9D8B030D-6E8A-4147-A177-3AD203B41FA5}">
                      <a16:colId xmlns:a16="http://schemas.microsoft.com/office/drawing/2014/main" val="2096576680"/>
                    </a:ext>
                  </a:extLst>
                </a:gridCol>
                <a:gridCol w="739052">
                  <a:extLst>
                    <a:ext uri="{9D8B030D-6E8A-4147-A177-3AD203B41FA5}">
                      <a16:colId xmlns:a16="http://schemas.microsoft.com/office/drawing/2014/main" val="1791804253"/>
                    </a:ext>
                  </a:extLst>
                </a:gridCol>
              </a:tblGrid>
              <a:tr h="0">
                <a:tc>
                  <a:txBody>
                    <a:bodyPr/>
                    <a:lstStyle/>
                    <a:p>
                      <a:pPr marL="0" marR="0" algn="ctr">
                        <a:lnSpc>
                          <a:spcPct val="107000"/>
                        </a:lnSpc>
                        <a:spcBef>
                          <a:spcPts val="0"/>
                        </a:spcBef>
                        <a:spcAft>
                          <a:spcPts val="0"/>
                        </a:spcAft>
                      </a:pPr>
                      <a:r>
                        <a:rPr lang="en-US" sz="1400">
                          <a:effectLst/>
                        </a:rPr>
                        <a:t>10/25</a:t>
                      </a:r>
                      <a:endParaRPr lang="en-US" sz="1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60000"/>
                        <a:lumOff val="40000"/>
                      </a:schemeClr>
                    </a:solidFill>
                  </a:tcPr>
                </a:tc>
                <a:tc>
                  <a:txBody>
                    <a:bodyPr/>
                    <a:lstStyle/>
                    <a:p>
                      <a:pPr marL="0" marR="0">
                        <a:lnSpc>
                          <a:spcPct val="107000"/>
                        </a:lnSpc>
                        <a:spcBef>
                          <a:spcPts val="0"/>
                        </a:spcBef>
                        <a:spcAft>
                          <a:spcPts val="0"/>
                        </a:spcAft>
                      </a:pPr>
                      <a:r>
                        <a:rPr lang="en-US" sz="1400">
                          <a:effectLst/>
                        </a:rPr>
                        <a:t>Payroll Tax Expense</a:t>
                      </a:r>
                      <a:endParaRPr lang="en-US" sz="1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60000"/>
                        <a:lumOff val="40000"/>
                      </a:schemeClr>
                    </a:solidFill>
                  </a:tcPr>
                </a:tc>
                <a:tc>
                  <a:txBody>
                    <a:bodyPr/>
                    <a:lstStyle/>
                    <a:p>
                      <a:pPr marL="0" marR="0" algn="ctr">
                        <a:lnSpc>
                          <a:spcPct val="107000"/>
                        </a:lnSpc>
                        <a:spcBef>
                          <a:spcPts val="0"/>
                        </a:spcBef>
                        <a:spcAft>
                          <a:spcPts val="0"/>
                        </a:spcAft>
                      </a:pPr>
                      <a:r>
                        <a:rPr lang="en-US" sz="1400">
                          <a:effectLst/>
                        </a:rPr>
                        <a:t>2,800</a:t>
                      </a:r>
                      <a:endParaRPr lang="en-US" sz="1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60000"/>
                        <a:lumOff val="40000"/>
                      </a:schemeClr>
                    </a:solidFill>
                  </a:tcPr>
                </a:tc>
                <a:tc>
                  <a:txBody>
                    <a:bodyPr/>
                    <a:lstStyle/>
                    <a:p>
                      <a:pPr marL="0" marR="0" algn="ctr">
                        <a:lnSpc>
                          <a:spcPct val="107000"/>
                        </a:lnSpc>
                        <a:spcBef>
                          <a:spcPts val="0"/>
                        </a:spcBef>
                        <a:spcAft>
                          <a:spcPts val="0"/>
                        </a:spcAft>
                      </a:pPr>
                      <a:r>
                        <a:rPr lang="en-US" sz="1400">
                          <a:effectLst/>
                        </a:rPr>
                        <a:t> </a:t>
                      </a:r>
                      <a:endParaRPr lang="en-US" sz="1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60000"/>
                        <a:lumOff val="40000"/>
                      </a:schemeClr>
                    </a:solidFill>
                  </a:tcPr>
                </a:tc>
                <a:extLst>
                  <a:ext uri="{0D108BD9-81ED-4DB2-BD59-A6C34878D82A}">
                    <a16:rowId xmlns:a16="http://schemas.microsoft.com/office/drawing/2014/main" val="384212606"/>
                  </a:ext>
                </a:extLst>
              </a:tr>
              <a:tr h="0">
                <a:tc>
                  <a:txBody>
                    <a:bodyPr/>
                    <a:lstStyle/>
                    <a:p>
                      <a:pPr marL="0" marR="0" algn="ctr">
                        <a:lnSpc>
                          <a:spcPct val="107000"/>
                        </a:lnSpc>
                        <a:spcBef>
                          <a:spcPts val="0"/>
                        </a:spcBef>
                        <a:spcAft>
                          <a:spcPts val="0"/>
                        </a:spcAft>
                      </a:pPr>
                      <a:r>
                        <a:rPr lang="en-US" sz="1400">
                          <a:effectLst/>
                        </a:rPr>
                        <a:t> </a:t>
                      </a:r>
                      <a:endParaRPr lang="en-US" sz="1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60000"/>
                        <a:lumOff val="40000"/>
                      </a:schemeClr>
                    </a:solidFill>
                  </a:tcPr>
                </a:tc>
                <a:tc>
                  <a:txBody>
                    <a:bodyPr/>
                    <a:lstStyle/>
                    <a:p>
                      <a:pPr marL="0" marR="0">
                        <a:lnSpc>
                          <a:spcPct val="107000"/>
                        </a:lnSpc>
                        <a:spcBef>
                          <a:spcPts val="0"/>
                        </a:spcBef>
                        <a:spcAft>
                          <a:spcPts val="0"/>
                        </a:spcAft>
                      </a:pPr>
                      <a:r>
                        <a:rPr lang="en-US" sz="1400">
                          <a:effectLst/>
                        </a:rPr>
                        <a:t>     FICA Payable</a:t>
                      </a:r>
                      <a:endParaRPr lang="en-US" sz="1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60000"/>
                        <a:lumOff val="40000"/>
                      </a:schemeClr>
                    </a:solidFill>
                  </a:tcPr>
                </a:tc>
                <a:tc>
                  <a:txBody>
                    <a:bodyPr/>
                    <a:lstStyle/>
                    <a:p>
                      <a:pPr marL="0" marR="0" algn="ctr">
                        <a:lnSpc>
                          <a:spcPct val="107000"/>
                        </a:lnSpc>
                        <a:spcBef>
                          <a:spcPts val="0"/>
                        </a:spcBef>
                        <a:spcAft>
                          <a:spcPts val="0"/>
                        </a:spcAft>
                      </a:pPr>
                      <a:r>
                        <a:rPr lang="en-US" sz="1400">
                          <a:effectLst/>
                        </a:rPr>
                        <a:t> </a:t>
                      </a:r>
                      <a:endParaRPr lang="en-US" sz="1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60000"/>
                        <a:lumOff val="40000"/>
                      </a:schemeClr>
                    </a:solidFill>
                  </a:tcPr>
                </a:tc>
                <a:tc>
                  <a:txBody>
                    <a:bodyPr/>
                    <a:lstStyle/>
                    <a:p>
                      <a:pPr marL="0" marR="0" algn="r">
                        <a:lnSpc>
                          <a:spcPct val="107000"/>
                        </a:lnSpc>
                        <a:spcBef>
                          <a:spcPts val="0"/>
                        </a:spcBef>
                        <a:spcAft>
                          <a:spcPts val="0"/>
                        </a:spcAft>
                      </a:pPr>
                      <a:r>
                        <a:rPr lang="en-US" sz="1400">
                          <a:effectLst/>
                        </a:rPr>
                        <a:t>1,900</a:t>
                      </a:r>
                      <a:endParaRPr lang="en-US" sz="1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60000"/>
                        <a:lumOff val="40000"/>
                      </a:schemeClr>
                    </a:solidFill>
                  </a:tcPr>
                </a:tc>
                <a:extLst>
                  <a:ext uri="{0D108BD9-81ED-4DB2-BD59-A6C34878D82A}">
                    <a16:rowId xmlns:a16="http://schemas.microsoft.com/office/drawing/2014/main" val="2519447868"/>
                  </a:ext>
                </a:extLst>
              </a:tr>
              <a:tr h="0">
                <a:tc>
                  <a:txBody>
                    <a:bodyPr/>
                    <a:lstStyle/>
                    <a:p>
                      <a:pPr marL="0" marR="0" algn="ctr">
                        <a:lnSpc>
                          <a:spcPct val="107000"/>
                        </a:lnSpc>
                        <a:spcBef>
                          <a:spcPts val="0"/>
                        </a:spcBef>
                        <a:spcAft>
                          <a:spcPts val="0"/>
                        </a:spcAft>
                      </a:pPr>
                      <a:r>
                        <a:rPr lang="en-US" sz="1400">
                          <a:effectLst/>
                        </a:rPr>
                        <a:t> </a:t>
                      </a:r>
                      <a:endParaRPr lang="en-US" sz="1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60000"/>
                        <a:lumOff val="40000"/>
                      </a:schemeClr>
                    </a:solidFill>
                  </a:tcPr>
                </a:tc>
                <a:tc>
                  <a:txBody>
                    <a:bodyPr/>
                    <a:lstStyle/>
                    <a:p>
                      <a:pPr marL="0" marR="0">
                        <a:lnSpc>
                          <a:spcPct val="107000"/>
                        </a:lnSpc>
                        <a:spcBef>
                          <a:spcPts val="0"/>
                        </a:spcBef>
                        <a:spcAft>
                          <a:spcPts val="0"/>
                        </a:spcAft>
                      </a:pPr>
                      <a:r>
                        <a:rPr lang="en-US" sz="1400">
                          <a:effectLst/>
                        </a:rPr>
                        <a:t>     FUTA Payable</a:t>
                      </a:r>
                      <a:endParaRPr lang="en-US" sz="1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60000"/>
                        <a:lumOff val="40000"/>
                      </a:schemeClr>
                    </a:solidFill>
                  </a:tcPr>
                </a:tc>
                <a:tc>
                  <a:txBody>
                    <a:bodyPr/>
                    <a:lstStyle/>
                    <a:p>
                      <a:pPr marL="0" marR="0" algn="ctr">
                        <a:lnSpc>
                          <a:spcPct val="107000"/>
                        </a:lnSpc>
                        <a:spcBef>
                          <a:spcPts val="0"/>
                        </a:spcBef>
                        <a:spcAft>
                          <a:spcPts val="0"/>
                        </a:spcAft>
                      </a:pPr>
                      <a:r>
                        <a:rPr lang="en-US" sz="1400">
                          <a:effectLst/>
                        </a:rPr>
                        <a:t> </a:t>
                      </a:r>
                      <a:endParaRPr lang="en-US" sz="1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60000"/>
                        <a:lumOff val="40000"/>
                      </a:schemeClr>
                    </a:solidFill>
                  </a:tcPr>
                </a:tc>
                <a:tc>
                  <a:txBody>
                    <a:bodyPr/>
                    <a:lstStyle/>
                    <a:p>
                      <a:pPr marL="0" marR="0" algn="r">
                        <a:lnSpc>
                          <a:spcPct val="107000"/>
                        </a:lnSpc>
                        <a:spcBef>
                          <a:spcPts val="0"/>
                        </a:spcBef>
                        <a:spcAft>
                          <a:spcPts val="0"/>
                        </a:spcAft>
                      </a:pPr>
                      <a:r>
                        <a:rPr lang="en-US" sz="1400">
                          <a:effectLst/>
                        </a:rPr>
                        <a:t>90</a:t>
                      </a:r>
                      <a:endParaRPr lang="en-US" sz="1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60000"/>
                        <a:lumOff val="40000"/>
                      </a:schemeClr>
                    </a:solidFill>
                  </a:tcPr>
                </a:tc>
                <a:extLst>
                  <a:ext uri="{0D108BD9-81ED-4DB2-BD59-A6C34878D82A}">
                    <a16:rowId xmlns:a16="http://schemas.microsoft.com/office/drawing/2014/main" val="207354452"/>
                  </a:ext>
                </a:extLst>
              </a:tr>
              <a:tr h="0">
                <a:tc>
                  <a:txBody>
                    <a:bodyPr/>
                    <a:lstStyle/>
                    <a:p>
                      <a:pPr marL="0" marR="0" algn="ctr">
                        <a:lnSpc>
                          <a:spcPct val="107000"/>
                        </a:lnSpc>
                        <a:spcBef>
                          <a:spcPts val="0"/>
                        </a:spcBef>
                        <a:spcAft>
                          <a:spcPts val="0"/>
                        </a:spcAft>
                      </a:pPr>
                      <a:r>
                        <a:rPr lang="en-US" sz="1400">
                          <a:effectLst/>
                        </a:rPr>
                        <a:t> </a:t>
                      </a:r>
                      <a:endParaRPr lang="en-US" sz="1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60000"/>
                        <a:lumOff val="40000"/>
                      </a:schemeClr>
                    </a:solidFill>
                  </a:tcPr>
                </a:tc>
                <a:tc>
                  <a:txBody>
                    <a:bodyPr/>
                    <a:lstStyle/>
                    <a:p>
                      <a:pPr marL="0" marR="0">
                        <a:lnSpc>
                          <a:spcPct val="107000"/>
                        </a:lnSpc>
                        <a:spcBef>
                          <a:spcPts val="0"/>
                        </a:spcBef>
                        <a:spcAft>
                          <a:spcPts val="0"/>
                        </a:spcAft>
                      </a:pPr>
                      <a:r>
                        <a:rPr lang="en-US" sz="1400">
                          <a:effectLst/>
                        </a:rPr>
                        <a:t>     SUTA Payable</a:t>
                      </a:r>
                      <a:endParaRPr lang="en-US" sz="1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60000"/>
                        <a:lumOff val="40000"/>
                      </a:schemeClr>
                    </a:solidFill>
                  </a:tcPr>
                </a:tc>
                <a:tc>
                  <a:txBody>
                    <a:bodyPr/>
                    <a:lstStyle/>
                    <a:p>
                      <a:pPr marL="0" marR="0" algn="ctr">
                        <a:lnSpc>
                          <a:spcPct val="107000"/>
                        </a:lnSpc>
                        <a:spcBef>
                          <a:spcPts val="0"/>
                        </a:spcBef>
                        <a:spcAft>
                          <a:spcPts val="0"/>
                        </a:spcAft>
                      </a:pPr>
                      <a:r>
                        <a:rPr lang="en-US" sz="1400">
                          <a:effectLst/>
                        </a:rPr>
                        <a:t> </a:t>
                      </a:r>
                      <a:endParaRPr lang="en-US" sz="1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60000"/>
                        <a:lumOff val="40000"/>
                      </a:schemeClr>
                    </a:solidFill>
                  </a:tcPr>
                </a:tc>
                <a:tc>
                  <a:txBody>
                    <a:bodyPr/>
                    <a:lstStyle/>
                    <a:p>
                      <a:pPr marL="0" marR="0" algn="r">
                        <a:lnSpc>
                          <a:spcPct val="107000"/>
                        </a:lnSpc>
                        <a:spcBef>
                          <a:spcPts val="0"/>
                        </a:spcBef>
                        <a:spcAft>
                          <a:spcPts val="0"/>
                        </a:spcAft>
                      </a:pPr>
                      <a:r>
                        <a:rPr lang="en-US" sz="1400" dirty="0">
                          <a:effectLst/>
                        </a:rPr>
                        <a:t>810</a:t>
                      </a:r>
                      <a:endParaRPr lang="en-US" sz="1100" dirty="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60000"/>
                        <a:lumOff val="40000"/>
                      </a:schemeClr>
                    </a:solidFill>
                  </a:tcPr>
                </a:tc>
                <a:extLst>
                  <a:ext uri="{0D108BD9-81ED-4DB2-BD59-A6C34878D82A}">
                    <a16:rowId xmlns:a16="http://schemas.microsoft.com/office/drawing/2014/main" val="2934668278"/>
                  </a:ext>
                </a:extLst>
              </a:tr>
            </a:tbl>
          </a:graphicData>
        </a:graphic>
      </p:graphicFrame>
    </p:spTree>
    <p:extLst>
      <p:ext uri="{BB962C8B-B14F-4D97-AF65-F5344CB8AC3E}">
        <p14:creationId xmlns:p14="http://schemas.microsoft.com/office/powerpoint/2010/main" val="413780281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D735503F-52C0-4223-9633-1B0CF9726F7C}"/>
              </a:ext>
            </a:extLst>
          </p:cNvPr>
          <p:cNvSpPr>
            <a:spLocks noGrp="1"/>
          </p:cNvSpPr>
          <p:nvPr>
            <p:ph type="ftr" sz="quarter" idx="11"/>
          </p:nvPr>
        </p:nvSpPr>
        <p:spPr/>
        <p:txBody>
          <a:bodyPr/>
          <a:lstStyle/>
          <a:p>
            <a:r>
              <a:rPr lang="en-US"/>
              <a:t>© Copyright 2018 Worthy and James Publishing</a:t>
            </a:r>
          </a:p>
        </p:txBody>
      </p:sp>
      <p:sp>
        <p:nvSpPr>
          <p:cNvPr id="3" name="Rectangle 2">
            <a:extLst>
              <a:ext uri="{FF2B5EF4-FFF2-40B4-BE49-F238E27FC236}">
                <a16:creationId xmlns:a16="http://schemas.microsoft.com/office/drawing/2014/main" id="{56438755-03A7-4E89-8728-45AF955BBD0F}"/>
              </a:ext>
            </a:extLst>
          </p:cNvPr>
          <p:cNvSpPr/>
          <p:nvPr/>
        </p:nvSpPr>
        <p:spPr>
          <a:xfrm>
            <a:off x="3903765" y="238487"/>
            <a:ext cx="4384470" cy="523220"/>
          </a:xfrm>
          <a:prstGeom prst="rect">
            <a:avLst/>
          </a:prstGeom>
        </p:spPr>
        <p:txBody>
          <a:bodyPr wrap="none">
            <a:spAutoFit/>
          </a:bodyPr>
          <a:lstStyle/>
          <a:p>
            <a:pPr algn="ct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Employer Benefits Expense</a:t>
            </a:r>
            <a:endParaRPr lang="en-US" sz="2800" dirty="0">
              <a:solidFill>
                <a:schemeClr val="accent1">
                  <a:lumMod val="50000"/>
                </a:schemeClr>
              </a:solidFill>
              <a:effectLst/>
              <a:latin typeface="Times" panose="02020603050405020304" pitchFamily="18" charset="0"/>
              <a:ea typeface="MS Mincho" panose="02020609040205080304" pitchFamily="49" charset="-128"/>
              <a:cs typeface="Times New Roman" panose="02020603050405020304" pitchFamily="18" charset="0"/>
            </a:endParaRPr>
          </a:p>
        </p:txBody>
      </p:sp>
      <p:sp>
        <p:nvSpPr>
          <p:cNvPr id="4" name="Rectangle 3">
            <a:extLst>
              <a:ext uri="{FF2B5EF4-FFF2-40B4-BE49-F238E27FC236}">
                <a16:creationId xmlns:a16="http://schemas.microsoft.com/office/drawing/2014/main" id="{ADE92A97-5776-4A62-8277-A746B657EB2A}"/>
              </a:ext>
            </a:extLst>
          </p:cNvPr>
          <p:cNvSpPr/>
          <p:nvPr/>
        </p:nvSpPr>
        <p:spPr>
          <a:xfrm>
            <a:off x="1420239" y="812165"/>
            <a:ext cx="10184860" cy="5909310"/>
          </a:xfrm>
          <a:prstGeom prst="rect">
            <a:avLst/>
          </a:prstGeom>
        </p:spPr>
        <p:txBody>
          <a:bodyPr wrap="square">
            <a:spAutoFit/>
          </a:bodyPr>
          <a:lstStyle/>
          <a:p>
            <a:pPr marL="171450" marR="0" indent="-17145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Employee benefits are a final cost that can add to total payroll expense (sometimes called “</a:t>
            </a:r>
            <a:r>
              <a:rPr lang="en-US" b="1" dirty="0">
                <a:solidFill>
                  <a:srgbClr val="0000FF"/>
                </a:solidFill>
                <a:latin typeface="Times" panose="02020603050405020304" pitchFamily="18" charset="0"/>
                <a:ea typeface="MS Mincho" panose="02020609040205080304" pitchFamily="49" charset="-128"/>
                <a:cs typeface="Times New Roman" panose="02020603050405020304" pitchFamily="18" charset="0"/>
              </a:rPr>
              <a:t>fringe benefits</a:t>
            </a:r>
            <a:r>
              <a:rPr lang="en-US" dirty="0">
                <a:latin typeface="Times" panose="02020603050405020304" pitchFamily="18" charset="0"/>
                <a:ea typeface="MS Mincho" panose="02020609040205080304" pitchFamily="49" charset="-128"/>
                <a:cs typeface="Times New Roman" panose="02020603050405020304" pitchFamily="18" charset="0"/>
              </a:rPr>
              <a:t>”).  Most items that are included in the benefits category are voluntary; however, workers’ compensation insurance is a required item in most states.</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r>
              <a:rPr lang="en-US" b="1" dirty="0">
                <a:latin typeface="Times" panose="02020603050405020304" pitchFamily="18" charset="0"/>
                <a:ea typeface="MS Mincho" panose="02020609040205080304" pitchFamily="49" charset="-128"/>
                <a:cs typeface="Times New Roman" panose="02020603050405020304" pitchFamily="18" charset="0"/>
              </a:rPr>
              <a:t>Examples</a:t>
            </a:r>
            <a:r>
              <a:rPr lang="en-US" dirty="0">
                <a:latin typeface="Times" panose="02020603050405020304" pitchFamily="18" charset="0"/>
                <a:ea typeface="MS Mincho" panose="02020609040205080304" pitchFamily="49" charset="-128"/>
                <a:cs typeface="Times New Roman" panose="02020603050405020304" pitchFamily="18" charset="0"/>
              </a:rPr>
              <a:t>:</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Vacation pay</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Sick pay</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Health care insurance</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Life insurance</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Other insurance</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Retirement plan contributions</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Company pension plan</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br>
              <a:rPr lang="en-US" dirty="0">
                <a:latin typeface="Times" panose="02020603050405020304" pitchFamily="18" charset="0"/>
                <a:ea typeface="MS Mincho" panose="02020609040205080304" pitchFamily="49" charset="-128"/>
                <a:cs typeface="Times New Roman" panose="02020603050405020304" pitchFamily="18" charset="0"/>
              </a:rPr>
            </a:b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p:txBody>
      </p:sp>
    </p:spTree>
    <p:extLst>
      <p:ext uri="{BB962C8B-B14F-4D97-AF65-F5344CB8AC3E}">
        <p14:creationId xmlns:p14="http://schemas.microsoft.com/office/powerpoint/2010/main" val="66184384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062ADCC8-F7E7-416B-9A86-A6A084F80345}"/>
              </a:ext>
            </a:extLst>
          </p:cNvPr>
          <p:cNvSpPr>
            <a:spLocks noGrp="1"/>
          </p:cNvSpPr>
          <p:nvPr>
            <p:ph type="ftr" sz="quarter" idx="11"/>
          </p:nvPr>
        </p:nvSpPr>
        <p:spPr/>
        <p:txBody>
          <a:bodyPr/>
          <a:lstStyle/>
          <a:p>
            <a:r>
              <a:rPr lang="en-US"/>
              <a:t>© Copyright 2018 Worthy and James Publishing</a:t>
            </a:r>
          </a:p>
        </p:txBody>
      </p:sp>
      <p:sp>
        <p:nvSpPr>
          <p:cNvPr id="3" name="Rectangle 2">
            <a:extLst>
              <a:ext uri="{FF2B5EF4-FFF2-40B4-BE49-F238E27FC236}">
                <a16:creationId xmlns:a16="http://schemas.microsoft.com/office/drawing/2014/main" id="{9764C9F7-81B3-4D38-BFEA-75186F2FF619}"/>
              </a:ext>
            </a:extLst>
          </p:cNvPr>
          <p:cNvSpPr/>
          <p:nvPr/>
        </p:nvSpPr>
        <p:spPr>
          <a:xfrm>
            <a:off x="3232826" y="136525"/>
            <a:ext cx="6096000" cy="800219"/>
          </a:xfrm>
          <a:prstGeom prst="rect">
            <a:avLst/>
          </a:prstGeom>
        </p:spPr>
        <p:txBody>
          <a:bodyPr>
            <a:spAutoFit/>
          </a:bodyPr>
          <a:lstStyle/>
          <a:p>
            <a:pPr algn="ct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Employer Benefits Expense, continued</a:t>
            </a:r>
            <a:endParaRPr lang="en-US" sz="2800"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p:txBody>
      </p:sp>
      <p:sp>
        <p:nvSpPr>
          <p:cNvPr id="4" name="Rectangle 3">
            <a:extLst>
              <a:ext uri="{FF2B5EF4-FFF2-40B4-BE49-F238E27FC236}">
                <a16:creationId xmlns:a16="http://schemas.microsoft.com/office/drawing/2014/main" id="{3FF65DCD-B14E-41EB-9D88-B1FB284CCC6F}"/>
              </a:ext>
            </a:extLst>
          </p:cNvPr>
          <p:cNvSpPr/>
          <p:nvPr/>
        </p:nvSpPr>
        <p:spPr>
          <a:xfrm>
            <a:off x="1183532" y="865286"/>
            <a:ext cx="9824936" cy="3139321"/>
          </a:xfrm>
          <a:prstGeom prst="rect">
            <a:avLst/>
          </a:prstGeom>
        </p:spPr>
        <p:txBody>
          <a:bodyPr wrap="square">
            <a:spAutoFit/>
          </a:bodyPr>
          <a:lstStyle/>
          <a:p>
            <a:r>
              <a:rPr lang="en-US" b="1" dirty="0">
                <a:latin typeface="Times" panose="02020603050405020304" pitchFamily="18" charset="0"/>
                <a:ea typeface="MS Mincho" panose="02020609040205080304" pitchFamily="49" charset="-128"/>
                <a:cs typeface="Times New Roman" panose="02020603050405020304" pitchFamily="18" charset="0"/>
              </a:rPr>
              <a:t>More on Paid Absences</a:t>
            </a:r>
            <a:r>
              <a:rPr lang="en-US" dirty="0">
                <a:latin typeface="Times" panose="02020603050405020304" pitchFamily="18" charset="0"/>
                <a:ea typeface="MS Mincho" panose="02020609040205080304" pitchFamily="49" charset="-128"/>
                <a:cs typeface="Times New Roman" panose="02020603050405020304" pitchFamily="18" charset="0"/>
              </a:rPr>
              <a:t>: A </a:t>
            </a:r>
            <a:r>
              <a:rPr lang="en-US" b="1" dirty="0">
                <a:solidFill>
                  <a:srgbClr val="0000FF"/>
                </a:solidFill>
                <a:latin typeface="Times" panose="02020603050405020304" pitchFamily="18" charset="0"/>
                <a:ea typeface="MS Mincho" panose="02020609040205080304" pitchFamily="49" charset="-128"/>
                <a:cs typeface="Times New Roman" panose="02020603050405020304" pitchFamily="18" charset="0"/>
              </a:rPr>
              <a:t>paid absence</a:t>
            </a:r>
            <a:r>
              <a:rPr lang="en-US" dirty="0">
                <a:latin typeface="Times" panose="02020603050405020304" pitchFamily="18" charset="0"/>
                <a:ea typeface="MS Mincho" panose="02020609040205080304" pitchFamily="49" charset="-128"/>
                <a:cs typeface="Times New Roman" panose="02020603050405020304" pitchFamily="18" charset="0"/>
              </a:rPr>
              <a:t> is time off from work for which an employee continues to be paid.   The most common examples are vacation pay and sick pay.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11430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Generally, an employee earns a paid absence according to time-spent working.  Therefore, the cost of a paid absence should be accrued over the time period in which an employee is working</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a:t>
            </a:r>
            <a:r>
              <a:rPr lang="en-US" b="1" dirty="0">
                <a:latin typeface="Times" panose="02020603050405020304" pitchFamily="18" charset="0"/>
                <a:ea typeface="MS Mincho" panose="02020609040205080304" pitchFamily="49" charset="-128"/>
                <a:cs typeface="Times New Roman" panose="02020603050405020304" pitchFamily="18" charset="0"/>
              </a:rPr>
              <a:t>Vacation pay example</a:t>
            </a:r>
            <a:r>
              <a:rPr lang="en-US" dirty="0">
                <a:latin typeface="Times" panose="02020603050405020304" pitchFamily="18" charset="0"/>
                <a:ea typeface="MS Mincho" panose="02020609040205080304" pitchFamily="49" charset="-128"/>
                <a:cs typeface="Times New Roman" panose="02020603050405020304" pitchFamily="18" charset="0"/>
              </a:rPr>
              <a:t>:</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Roger earns $62,400 annual gross pay and receives two weeks of paid vacation.  Therefore, the number of working weeks for Roger is 50.   Two weeks of pay is therefore ($62,400 / 52) X 2 = $2,400.   If the vacation pay is accrued on a weekly basis, the calculation is $2,400 / 50 = $48 per week.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p:txBody>
      </p:sp>
      <p:graphicFrame>
        <p:nvGraphicFramePr>
          <p:cNvPr id="5" name="Table 4">
            <a:extLst>
              <a:ext uri="{FF2B5EF4-FFF2-40B4-BE49-F238E27FC236}">
                <a16:creationId xmlns:a16="http://schemas.microsoft.com/office/drawing/2014/main" id="{A3832928-3E94-4833-8957-85E2009D9B9F}"/>
              </a:ext>
            </a:extLst>
          </p:cNvPr>
          <p:cNvGraphicFramePr>
            <a:graphicFrameLocks noGrp="1"/>
          </p:cNvGraphicFramePr>
          <p:nvPr>
            <p:extLst>
              <p:ext uri="{D42A27DB-BD31-4B8C-83A1-F6EECF244321}">
                <p14:modId xmlns:p14="http://schemas.microsoft.com/office/powerpoint/2010/main" val="4280759169"/>
              </p:ext>
            </p:extLst>
          </p:nvPr>
        </p:nvGraphicFramePr>
        <p:xfrm>
          <a:off x="3526155" y="4299790"/>
          <a:ext cx="5139690" cy="433578"/>
        </p:xfrm>
        <a:graphic>
          <a:graphicData uri="http://schemas.openxmlformats.org/drawingml/2006/table">
            <a:tbl>
              <a:tblPr firstRow="1" firstCol="1" bandRow="1">
                <a:tableStyleId>{5940675A-B579-460E-94D1-54222C63F5DA}</a:tableStyleId>
              </a:tblPr>
              <a:tblGrid>
                <a:gridCol w="541655">
                  <a:extLst>
                    <a:ext uri="{9D8B030D-6E8A-4147-A177-3AD203B41FA5}">
                      <a16:colId xmlns:a16="http://schemas.microsoft.com/office/drawing/2014/main" val="29934033"/>
                    </a:ext>
                  </a:extLst>
                </a:gridCol>
                <a:gridCol w="3287395">
                  <a:extLst>
                    <a:ext uri="{9D8B030D-6E8A-4147-A177-3AD203B41FA5}">
                      <a16:colId xmlns:a16="http://schemas.microsoft.com/office/drawing/2014/main" val="3645165366"/>
                    </a:ext>
                  </a:extLst>
                </a:gridCol>
                <a:gridCol w="687705">
                  <a:extLst>
                    <a:ext uri="{9D8B030D-6E8A-4147-A177-3AD203B41FA5}">
                      <a16:colId xmlns:a16="http://schemas.microsoft.com/office/drawing/2014/main" val="1593017721"/>
                    </a:ext>
                  </a:extLst>
                </a:gridCol>
                <a:gridCol w="622935">
                  <a:extLst>
                    <a:ext uri="{9D8B030D-6E8A-4147-A177-3AD203B41FA5}">
                      <a16:colId xmlns:a16="http://schemas.microsoft.com/office/drawing/2014/main" val="1860148445"/>
                    </a:ext>
                  </a:extLst>
                </a:gridCol>
              </a:tblGrid>
              <a:tr h="0">
                <a:tc>
                  <a:txBody>
                    <a:bodyPr/>
                    <a:lstStyle/>
                    <a:p>
                      <a:pPr marL="0" marR="0" algn="ctr">
                        <a:lnSpc>
                          <a:spcPct val="107000"/>
                        </a:lnSpc>
                        <a:spcBef>
                          <a:spcPts val="0"/>
                        </a:spcBef>
                        <a:spcAft>
                          <a:spcPts val="0"/>
                        </a:spcAft>
                      </a:pPr>
                      <a:r>
                        <a:rPr lang="en-US" sz="1400">
                          <a:effectLst/>
                        </a:rPr>
                        <a:t>xx</a:t>
                      </a:r>
                      <a:endParaRPr lang="en-US" sz="1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60000"/>
                        <a:lumOff val="40000"/>
                      </a:schemeClr>
                    </a:solidFill>
                  </a:tcPr>
                </a:tc>
                <a:tc>
                  <a:txBody>
                    <a:bodyPr/>
                    <a:lstStyle/>
                    <a:p>
                      <a:pPr marL="0" marR="0">
                        <a:lnSpc>
                          <a:spcPct val="107000"/>
                        </a:lnSpc>
                        <a:spcBef>
                          <a:spcPts val="0"/>
                        </a:spcBef>
                        <a:spcAft>
                          <a:spcPts val="0"/>
                        </a:spcAft>
                      </a:pPr>
                      <a:r>
                        <a:rPr lang="en-US" sz="1400">
                          <a:effectLst/>
                        </a:rPr>
                        <a:t>Vacation Pay Expense</a:t>
                      </a:r>
                      <a:endParaRPr lang="en-US" sz="1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60000"/>
                        <a:lumOff val="40000"/>
                      </a:schemeClr>
                    </a:solidFill>
                  </a:tcPr>
                </a:tc>
                <a:tc>
                  <a:txBody>
                    <a:bodyPr/>
                    <a:lstStyle/>
                    <a:p>
                      <a:pPr marL="0" marR="0" algn="ctr">
                        <a:lnSpc>
                          <a:spcPct val="107000"/>
                        </a:lnSpc>
                        <a:spcBef>
                          <a:spcPts val="0"/>
                        </a:spcBef>
                        <a:spcAft>
                          <a:spcPts val="0"/>
                        </a:spcAft>
                      </a:pPr>
                      <a:r>
                        <a:rPr lang="en-US" sz="1400">
                          <a:effectLst/>
                        </a:rPr>
                        <a:t>48</a:t>
                      </a:r>
                      <a:endParaRPr lang="en-US" sz="1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60000"/>
                        <a:lumOff val="40000"/>
                      </a:schemeClr>
                    </a:solidFill>
                  </a:tcPr>
                </a:tc>
                <a:tc>
                  <a:txBody>
                    <a:bodyPr/>
                    <a:lstStyle/>
                    <a:p>
                      <a:pPr marL="0" marR="0" algn="ctr">
                        <a:lnSpc>
                          <a:spcPct val="107000"/>
                        </a:lnSpc>
                        <a:spcBef>
                          <a:spcPts val="0"/>
                        </a:spcBef>
                        <a:spcAft>
                          <a:spcPts val="0"/>
                        </a:spcAft>
                      </a:pPr>
                      <a:r>
                        <a:rPr lang="en-US" sz="1400">
                          <a:effectLst/>
                        </a:rPr>
                        <a:t> </a:t>
                      </a:r>
                      <a:endParaRPr lang="en-US" sz="1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60000"/>
                        <a:lumOff val="40000"/>
                      </a:schemeClr>
                    </a:solidFill>
                  </a:tcPr>
                </a:tc>
                <a:extLst>
                  <a:ext uri="{0D108BD9-81ED-4DB2-BD59-A6C34878D82A}">
                    <a16:rowId xmlns:a16="http://schemas.microsoft.com/office/drawing/2014/main" val="2706397583"/>
                  </a:ext>
                </a:extLst>
              </a:tr>
              <a:tr h="0">
                <a:tc>
                  <a:txBody>
                    <a:bodyPr/>
                    <a:lstStyle/>
                    <a:p>
                      <a:pPr marL="0" marR="0" algn="ctr">
                        <a:lnSpc>
                          <a:spcPct val="107000"/>
                        </a:lnSpc>
                        <a:spcBef>
                          <a:spcPts val="0"/>
                        </a:spcBef>
                        <a:spcAft>
                          <a:spcPts val="0"/>
                        </a:spcAft>
                      </a:pPr>
                      <a:r>
                        <a:rPr lang="en-US" sz="1400">
                          <a:effectLst/>
                        </a:rPr>
                        <a:t> </a:t>
                      </a:r>
                      <a:endParaRPr lang="en-US" sz="1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60000"/>
                        <a:lumOff val="40000"/>
                      </a:schemeClr>
                    </a:solidFill>
                  </a:tcPr>
                </a:tc>
                <a:tc>
                  <a:txBody>
                    <a:bodyPr/>
                    <a:lstStyle/>
                    <a:p>
                      <a:pPr marL="0" marR="0">
                        <a:lnSpc>
                          <a:spcPct val="107000"/>
                        </a:lnSpc>
                        <a:spcBef>
                          <a:spcPts val="0"/>
                        </a:spcBef>
                        <a:spcAft>
                          <a:spcPts val="0"/>
                        </a:spcAft>
                      </a:pPr>
                      <a:r>
                        <a:rPr lang="en-US" sz="1400">
                          <a:effectLst/>
                        </a:rPr>
                        <a:t>      Vacation Pay Payable</a:t>
                      </a:r>
                      <a:endParaRPr lang="en-US" sz="1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60000"/>
                        <a:lumOff val="40000"/>
                      </a:schemeClr>
                    </a:solidFill>
                  </a:tcPr>
                </a:tc>
                <a:tc>
                  <a:txBody>
                    <a:bodyPr/>
                    <a:lstStyle/>
                    <a:p>
                      <a:pPr marL="0" marR="0" algn="ctr">
                        <a:lnSpc>
                          <a:spcPct val="107000"/>
                        </a:lnSpc>
                        <a:spcBef>
                          <a:spcPts val="0"/>
                        </a:spcBef>
                        <a:spcAft>
                          <a:spcPts val="0"/>
                        </a:spcAft>
                      </a:pPr>
                      <a:r>
                        <a:rPr lang="en-US" sz="1400">
                          <a:effectLst/>
                        </a:rPr>
                        <a:t> </a:t>
                      </a:r>
                      <a:endParaRPr lang="en-US" sz="1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60000"/>
                        <a:lumOff val="40000"/>
                      </a:schemeClr>
                    </a:solidFill>
                  </a:tcPr>
                </a:tc>
                <a:tc>
                  <a:txBody>
                    <a:bodyPr/>
                    <a:lstStyle/>
                    <a:p>
                      <a:pPr marL="0" marR="0" algn="ctr">
                        <a:lnSpc>
                          <a:spcPct val="107000"/>
                        </a:lnSpc>
                        <a:spcBef>
                          <a:spcPts val="0"/>
                        </a:spcBef>
                        <a:spcAft>
                          <a:spcPts val="0"/>
                        </a:spcAft>
                      </a:pPr>
                      <a:r>
                        <a:rPr lang="en-US" sz="1400" dirty="0">
                          <a:effectLst/>
                        </a:rPr>
                        <a:t>48</a:t>
                      </a:r>
                      <a:endParaRPr lang="en-US" sz="1100" dirty="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60000"/>
                        <a:lumOff val="40000"/>
                      </a:schemeClr>
                    </a:solidFill>
                  </a:tcPr>
                </a:tc>
                <a:extLst>
                  <a:ext uri="{0D108BD9-81ED-4DB2-BD59-A6C34878D82A}">
                    <a16:rowId xmlns:a16="http://schemas.microsoft.com/office/drawing/2014/main" val="1882193296"/>
                  </a:ext>
                </a:extLst>
              </a:tr>
            </a:tbl>
          </a:graphicData>
        </a:graphic>
      </p:graphicFrame>
      <p:sp>
        <p:nvSpPr>
          <p:cNvPr id="6" name="Rectangle 5">
            <a:extLst>
              <a:ext uri="{FF2B5EF4-FFF2-40B4-BE49-F238E27FC236}">
                <a16:creationId xmlns:a16="http://schemas.microsoft.com/office/drawing/2014/main" id="{88BD3AB3-AAC2-442C-BC9E-B24570490101}"/>
              </a:ext>
            </a:extLst>
          </p:cNvPr>
          <p:cNvSpPr/>
          <p:nvPr/>
        </p:nvSpPr>
        <p:spPr>
          <a:xfrm>
            <a:off x="1183533" y="5221693"/>
            <a:ext cx="9824935" cy="646331"/>
          </a:xfrm>
          <a:prstGeom prst="rect">
            <a:avLst/>
          </a:prstGeom>
        </p:spPr>
        <p:txBody>
          <a:bodyPr wrap="square">
            <a:spAutoFit/>
          </a:bodyPr>
          <a:lstStyle/>
          <a:p>
            <a:r>
              <a:rPr lang="en-US" dirty="0">
                <a:latin typeface="Times" panose="02020603050405020304" pitchFamily="18" charset="0"/>
                <a:ea typeface="MS Mincho" panose="02020609040205080304" pitchFamily="49" charset="-128"/>
                <a:cs typeface="Times New Roman" panose="02020603050405020304" pitchFamily="18" charset="0"/>
              </a:rPr>
              <a:t>When an employee uses vacation pay, debit Vacation Pay Payable for the amount used.  At that time withholding can be calculated and the employee will be paid.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p:txBody>
      </p:sp>
    </p:spTree>
    <p:extLst>
      <p:ext uri="{BB962C8B-B14F-4D97-AF65-F5344CB8AC3E}">
        <p14:creationId xmlns:p14="http://schemas.microsoft.com/office/powerpoint/2010/main" val="6726874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08E6B2BE-33F8-4D4F-82DE-76449C390CE4}"/>
              </a:ext>
            </a:extLst>
          </p:cNvPr>
          <p:cNvSpPr>
            <a:spLocks noGrp="1"/>
          </p:cNvSpPr>
          <p:nvPr>
            <p:ph type="ftr" sz="quarter" idx="11"/>
          </p:nvPr>
        </p:nvSpPr>
        <p:spPr/>
        <p:txBody>
          <a:bodyPr/>
          <a:lstStyle/>
          <a:p>
            <a:r>
              <a:rPr lang="en-US"/>
              <a:t>© Copyright 2018 Worthy and James Publishing</a:t>
            </a:r>
          </a:p>
        </p:txBody>
      </p:sp>
      <p:sp>
        <p:nvSpPr>
          <p:cNvPr id="3" name="Rectangle 2">
            <a:extLst>
              <a:ext uri="{FF2B5EF4-FFF2-40B4-BE49-F238E27FC236}">
                <a16:creationId xmlns:a16="http://schemas.microsoft.com/office/drawing/2014/main" id="{552781D7-1DEC-4132-BE45-0A81EE42794F}"/>
              </a:ext>
            </a:extLst>
          </p:cNvPr>
          <p:cNvSpPr/>
          <p:nvPr/>
        </p:nvSpPr>
        <p:spPr>
          <a:xfrm>
            <a:off x="4386269" y="538691"/>
            <a:ext cx="3419462" cy="523220"/>
          </a:xfrm>
          <a:prstGeom prst="rect">
            <a:avLst/>
          </a:prstGeom>
        </p:spPr>
        <p:txBody>
          <a:bodyPr wrap="none">
            <a:spAutoFit/>
          </a:bodyPr>
          <a:lstStyle/>
          <a:p>
            <a:pPr marL="285750" marR="0" indent="-114300" algn="ctr">
              <a:spcBef>
                <a:spcPts val="0"/>
              </a:spcBef>
              <a:spcAft>
                <a:spcPts val="0"/>
              </a:spcAft>
            </a:pP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Overview of Payroll</a:t>
            </a:r>
            <a:endParaRPr lang="en-US" sz="2800" dirty="0">
              <a:solidFill>
                <a:schemeClr val="accent1">
                  <a:lumMod val="50000"/>
                </a:schemeClr>
              </a:solidFill>
              <a:effectLst/>
              <a:latin typeface="Times" panose="02020603050405020304" pitchFamily="18" charset="0"/>
              <a:ea typeface="MS Mincho" panose="02020609040205080304" pitchFamily="49" charset="-128"/>
              <a:cs typeface="Times New Roman" panose="02020603050405020304" pitchFamily="18" charset="0"/>
            </a:endParaRPr>
          </a:p>
        </p:txBody>
      </p:sp>
      <p:sp>
        <p:nvSpPr>
          <p:cNvPr id="4" name="Rectangle 3">
            <a:extLst>
              <a:ext uri="{FF2B5EF4-FFF2-40B4-BE49-F238E27FC236}">
                <a16:creationId xmlns:a16="http://schemas.microsoft.com/office/drawing/2014/main" id="{79E5B7AB-B2E6-4213-B5EB-AD31AB8E35AA}"/>
              </a:ext>
            </a:extLst>
          </p:cNvPr>
          <p:cNvSpPr/>
          <p:nvPr/>
        </p:nvSpPr>
        <p:spPr>
          <a:xfrm>
            <a:off x="1760706" y="2005733"/>
            <a:ext cx="8900809" cy="4247317"/>
          </a:xfrm>
          <a:prstGeom prst="rect">
            <a:avLst/>
          </a:prstGeom>
        </p:spPr>
        <p:txBody>
          <a:bodyPr wrap="square">
            <a:spAutoFit/>
          </a:bodyPr>
          <a:lstStyle/>
          <a:p>
            <a:pPr marL="285750" marR="0" indent="-114300">
              <a:spcBef>
                <a:spcPts val="0"/>
              </a:spcBef>
              <a:spcAft>
                <a:spcPts val="0"/>
              </a:spcAft>
            </a:pPr>
            <a:r>
              <a:rPr lang="en-US" b="1" dirty="0">
                <a:latin typeface="Times" panose="02020603050405020304" pitchFamily="18" charset="0"/>
                <a:ea typeface="MS Mincho" panose="02020609040205080304" pitchFamily="49" charset="-128"/>
                <a:cs typeface="Times New Roman" panose="02020603050405020304" pitchFamily="18" charset="0"/>
              </a:rPr>
              <a:t>• Definition: </a:t>
            </a:r>
            <a:r>
              <a:rPr lang="en-US" dirty="0">
                <a:latin typeface="Times" panose="02020603050405020304" pitchFamily="18" charset="0"/>
                <a:ea typeface="MS Mincho" panose="02020609040205080304" pitchFamily="49" charset="-128"/>
                <a:cs typeface="Times New Roman" panose="02020603050405020304" pitchFamily="18" charset="0"/>
              </a:rPr>
              <a:t>The term “</a:t>
            </a:r>
            <a:r>
              <a:rPr lang="en-US" b="1" dirty="0">
                <a:solidFill>
                  <a:srgbClr val="0000FF"/>
                </a:solidFill>
                <a:latin typeface="Times" panose="02020603050405020304" pitchFamily="18" charset="0"/>
                <a:ea typeface="MS Mincho" panose="02020609040205080304" pitchFamily="49" charset="-128"/>
                <a:cs typeface="Times New Roman" panose="02020603050405020304" pitchFamily="18" charset="0"/>
              </a:rPr>
              <a:t>payroll”</a:t>
            </a:r>
            <a:r>
              <a:rPr lang="en-US" dirty="0">
                <a:latin typeface="Times" panose="02020603050405020304" pitchFamily="18" charset="0"/>
                <a:ea typeface="MS Mincho" panose="02020609040205080304" pitchFamily="49" charset="-128"/>
                <a:cs typeface="Times New Roman" panose="02020603050405020304" pitchFamily="18" charset="0"/>
              </a:rPr>
              <a:t> generally refers to all of those activities related to compensating persons performing services as employees for a business or other organization.</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28575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28575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28575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Payroll involves a series of procedures in a process, which we will review here.</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28575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28575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28575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In addition to accounting functions, the proper performance of all payroll activities also involves an understanding of numerous federal, state, and local laws.  Some of these we will discuss, but most are beyond the scope of this current discussion.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28575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28575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br>
              <a:rPr lang="en-US" b="1" dirty="0">
                <a:latin typeface="Times" panose="02020603050405020304" pitchFamily="18" charset="0"/>
                <a:ea typeface="MS Mincho" panose="02020609040205080304" pitchFamily="49" charset="-128"/>
                <a:cs typeface="Times New Roman" panose="02020603050405020304" pitchFamily="18" charset="0"/>
              </a:rPr>
            </a:br>
            <a:r>
              <a:rPr lang="en-US" b="1"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p:txBody>
      </p:sp>
    </p:spTree>
    <p:extLst>
      <p:ext uri="{BB962C8B-B14F-4D97-AF65-F5344CB8AC3E}">
        <p14:creationId xmlns:p14="http://schemas.microsoft.com/office/powerpoint/2010/main" val="225418121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16267D19-F3A6-47EC-9374-8A0DBA1F528C}"/>
              </a:ext>
            </a:extLst>
          </p:cNvPr>
          <p:cNvSpPr>
            <a:spLocks noGrp="1"/>
          </p:cNvSpPr>
          <p:nvPr>
            <p:ph type="ftr" sz="quarter" idx="11"/>
          </p:nvPr>
        </p:nvSpPr>
        <p:spPr/>
        <p:txBody>
          <a:bodyPr/>
          <a:lstStyle/>
          <a:p>
            <a:r>
              <a:rPr lang="en-US"/>
              <a:t>© Copyright 2018 Worthy and James Publishing</a:t>
            </a:r>
          </a:p>
        </p:txBody>
      </p:sp>
      <p:sp>
        <p:nvSpPr>
          <p:cNvPr id="3" name="Rectangle 2">
            <a:extLst>
              <a:ext uri="{FF2B5EF4-FFF2-40B4-BE49-F238E27FC236}">
                <a16:creationId xmlns:a16="http://schemas.microsoft.com/office/drawing/2014/main" id="{7AAE59E5-8B98-4B5E-8BFA-C8FE5F804148}"/>
              </a:ext>
            </a:extLst>
          </p:cNvPr>
          <p:cNvSpPr/>
          <p:nvPr/>
        </p:nvSpPr>
        <p:spPr>
          <a:xfrm>
            <a:off x="2136842" y="245903"/>
            <a:ext cx="7918315" cy="800219"/>
          </a:xfrm>
          <a:prstGeom prst="rect">
            <a:avLst/>
          </a:prstGeom>
        </p:spPr>
        <p:txBody>
          <a:bodyPr wrap="square">
            <a:spAutoFit/>
          </a:bodyPr>
          <a:lstStyle/>
          <a:p>
            <a:pPr marL="342900" marR="0" indent="-171450" algn="ctr">
              <a:spcBef>
                <a:spcPts val="0"/>
              </a:spcBef>
              <a:spcAft>
                <a:spcPts val="0"/>
              </a:spcAft>
            </a:pP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Employer Benefits Expense, continued</a:t>
            </a:r>
            <a:endParaRPr lang="en-US" sz="2800"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p:txBody>
      </p:sp>
      <p:sp>
        <p:nvSpPr>
          <p:cNvPr id="4" name="Rectangle 3">
            <a:extLst>
              <a:ext uri="{FF2B5EF4-FFF2-40B4-BE49-F238E27FC236}">
                <a16:creationId xmlns:a16="http://schemas.microsoft.com/office/drawing/2014/main" id="{9AD5259C-8CBD-4329-8B8E-010F4908FBE4}"/>
              </a:ext>
            </a:extLst>
          </p:cNvPr>
          <p:cNvSpPr/>
          <p:nvPr/>
        </p:nvSpPr>
        <p:spPr>
          <a:xfrm>
            <a:off x="749029" y="1115912"/>
            <a:ext cx="10505873" cy="2585323"/>
          </a:xfrm>
          <a:prstGeom prst="rect">
            <a:avLst/>
          </a:prstGeom>
        </p:spPr>
        <p:txBody>
          <a:bodyPr wrap="square">
            <a:spAutoFit/>
          </a:bodyPr>
          <a:lstStyle/>
          <a:p>
            <a:r>
              <a:rPr lang="en-US" b="1" dirty="0">
                <a:latin typeface="Times" panose="02020603050405020304" pitchFamily="18" charset="0"/>
                <a:ea typeface="MS Mincho" panose="02020609040205080304" pitchFamily="49" charset="-128"/>
                <a:cs typeface="Times New Roman" panose="02020603050405020304" pitchFamily="18" charset="0"/>
              </a:rPr>
              <a:t>Example:  </a:t>
            </a:r>
            <a:r>
              <a:rPr lang="en-US" dirty="0">
                <a:latin typeface="Times" panose="02020603050405020304" pitchFamily="18" charset="0"/>
                <a:ea typeface="MS Mincho" panose="02020609040205080304" pitchFamily="49" charset="-128"/>
                <a:cs typeface="Times New Roman" panose="02020603050405020304" pitchFamily="18" charset="0"/>
              </a:rPr>
              <a:t>The following example shows a benefits accrual as part of a recording a regular payroll.</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For the payroll period ending October 25, Our Company incurred the following employee benefits expenses:</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Vacation pay expense: $1,200</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Workers’ compensation insurance: $300</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Employer share of medical insurance:  $400</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r>
              <a:rPr lang="en-US" b="1" dirty="0">
                <a:latin typeface="Times" panose="02020603050405020304" pitchFamily="18" charset="0"/>
                <a:ea typeface="MS Mincho" panose="02020609040205080304" pitchFamily="49" charset="-128"/>
                <a:cs typeface="Times New Roman" panose="02020603050405020304" pitchFamily="18" charset="0"/>
              </a:rPr>
              <a:t>Journal entry</a:t>
            </a:r>
            <a:r>
              <a:rPr lang="en-US" dirty="0">
                <a:latin typeface="Times" panose="02020603050405020304" pitchFamily="18" charset="0"/>
                <a:ea typeface="MS Mincho" panose="02020609040205080304" pitchFamily="49" charset="-128"/>
                <a:cs typeface="Times New Roman" panose="02020603050405020304" pitchFamily="18" charset="0"/>
              </a:rPr>
              <a:t>:</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p:txBody>
      </p:sp>
      <p:graphicFrame>
        <p:nvGraphicFramePr>
          <p:cNvPr id="5" name="Table 4">
            <a:extLst>
              <a:ext uri="{FF2B5EF4-FFF2-40B4-BE49-F238E27FC236}">
                <a16:creationId xmlns:a16="http://schemas.microsoft.com/office/drawing/2014/main" id="{1524589E-CA97-4320-B907-B29AA969360F}"/>
              </a:ext>
            </a:extLst>
          </p:cNvPr>
          <p:cNvGraphicFramePr>
            <a:graphicFrameLocks noGrp="1"/>
          </p:cNvGraphicFramePr>
          <p:nvPr>
            <p:extLst>
              <p:ext uri="{D42A27DB-BD31-4B8C-83A1-F6EECF244321}">
                <p14:modId xmlns:p14="http://schemas.microsoft.com/office/powerpoint/2010/main" val="3811490273"/>
              </p:ext>
            </p:extLst>
          </p:nvPr>
        </p:nvGraphicFramePr>
        <p:xfrm>
          <a:off x="3147647" y="3910458"/>
          <a:ext cx="5708636" cy="1300734"/>
        </p:xfrm>
        <a:graphic>
          <a:graphicData uri="http://schemas.openxmlformats.org/drawingml/2006/table">
            <a:tbl>
              <a:tblPr firstRow="1" firstCol="1" bandRow="1">
                <a:tableStyleId>{5940675A-B579-460E-94D1-54222C63F5DA}</a:tableStyleId>
              </a:tblPr>
              <a:tblGrid>
                <a:gridCol w="601614">
                  <a:extLst>
                    <a:ext uri="{9D8B030D-6E8A-4147-A177-3AD203B41FA5}">
                      <a16:colId xmlns:a16="http://schemas.microsoft.com/office/drawing/2014/main" val="2327480971"/>
                    </a:ext>
                  </a:extLst>
                </a:gridCol>
                <a:gridCol w="3651298">
                  <a:extLst>
                    <a:ext uri="{9D8B030D-6E8A-4147-A177-3AD203B41FA5}">
                      <a16:colId xmlns:a16="http://schemas.microsoft.com/office/drawing/2014/main" val="966418776"/>
                    </a:ext>
                  </a:extLst>
                </a:gridCol>
                <a:gridCol w="763832">
                  <a:extLst>
                    <a:ext uri="{9D8B030D-6E8A-4147-A177-3AD203B41FA5}">
                      <a16:colId xmlns:a16="http://schemas.microsoft.com/office/drawing/2014/main" val="2157053535"/>
                    </a:ext>
                  </a:extLst>
                </a:gridCol>
                <a:gridCol w="691892">
                  <a:extLst>
                    <a:ext uri="{9D8B030D-6E8A-4147-A177-3AD203B41FA5}">
                      <a16:colId xmlns:a16="http://schemas.microsoft.com/office/drawing/2014/main" val="2931042869"/>
                    </a:ext>
                  </a:extLst>
                </a:gridCol>
              </a:tblGrid>
              <a:tr h="0">
                <a:tc>
                  <a:txBody>
                    <a:bodyPr/>
                    <a:lstStyle/>
                    <a:p>
                      <a:pPr marL="0" marR="0" algn="ctr">
                        <a:lnSpc>
                          <a:spcPct val="107000"/>
                        </a:lnSpc>
                        <a:spcBef>
                          <a:spcPts val="0"/>
                        </a:spcBef>
                        <a:spcAft>
                          <a:spcPts val="0"/>
                        </a:spcAft>
                      </a:pPr>
                      <a:r>
                        <a:rPr lang="en-US" sz="1400">
                          <a:effectLst/>
                        </a:rPr>
                        <a:t>10/25</a:t>
                      </a:r>
                      <a:endParaRPr lang="en-US" sz="1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60000"/>
                        <a:lumOff val="40000"/>
                      </a:schemeClr>
                    </a:solidFill>
                  </a:tcPr>
                </a:tc>
                <a:tc>
                  <a:txBody>
                    <a:bodyPr/>
                    <a:lstStyle/>
                    <a:p>
                      <a:pPr marL="0" marR="0">
                        <a:lnSpc>
                          <a:spcPct val="107000"/>
                        </a:lnSpc>
                        <a:spcBef>
                          <a:spcPts val="0"/>
                        </a:spcBef>
                        <a:spcAft>
                          <a:spcPts val="0"/>
                        </a:spcAft>
                      </a:pPr>
                      <a:r>
                        <a:rPr lang="en-US" sz="1400">
                          <a:effectLst/>
                        </a:rPr>
                        <a:t>Vacation Pay Expense</a:t>
                      </a:r>
                      <a:endParaRPr lang="en-US" sz="1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60000"/>
                        <a:lumOff val="40000"/>
                      </a:schemeClr>
                    </a:solidFill>
                  </a:tcPr>
                </a:tc>
                <a:tc>
                  <a:txBody>
                    <a:bodyPr/>
                    <a:lstStyle/>
                    <a:p>
                      <a:pPr marL="0" marR="0" algn="ctr">
                        <a:lnSpc>
                          <a:spcPct val="107000"/>
                        </a:lnSpc>
                        <a:spcBef>
                          <a:spcPts val="0"/>
                        </a:spcBef>
                        <a:spcAft>
                          <a:spcPts val="0"/>
                        </a:spcAft>
                      </a:pPr>
                      <a:r>
                        <a:rPr lang="en-US" sz="1400">
                          <a:effectLst/>
                        </a:rPr>
                        <a:t>1,200</a:t>
                      </a:r>
                      <a:endParaRPr lang="en-US" sz="1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60000"/>
                        <a:lumOff val="40000"/>
                      </a:schemeClr>
                    </a:solidFill>
                  </a:tcPr>
                </a:tc>
                <a:tc>
                  <a:txBody>
                    <a:bodyPr/>
                    <a:lstStyle/>
                    <a:p>
                      <a:pPr marL="0" marR="0" algn="ctr">
                        <a:lnSpc>
                          <a:spcPct val="107000"/>
                        </a:lnSpc>
                        <a:spcBef>
                          <a:spcPts val="0"/>
                        </a:spcBef>
                        <a:spcAft>
                          <a:spcPts val="0"/>
                        </a:spcAft>
                      </a:pPr>
                      <a:r>
                        <a:rPr lang="en-US" sz="1400">
                          <a:effectLst/>
                        </a:rPr>
                        <a:t> </a:t>
                      </a:r>
                      <a:endParaRPr lang="en-US" sz="1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60000"/>
                        <a:lumOff val="40000"/>
                      </a:schemeClr>
                    </a:solidFill>
                  </a:tcPr>
                </a:tc>
                <a:extLst>
                  <a:ext uri="{0D108BD9-81ED-4DB2-BD59-A6C34878D82A}">
                    <a16:rowId xmlns:a16="http://schemas.microsoft.com/office/drawing/2014/main" val="2570881170"/>
                  </a:ext>
                </a:extLst>
              </a:tr>
              <a:tr h="0">
                <a:tc>
                  <a:txBody>
                    <a:bodyPr/>
                    <a:lstStyle/>
                    <a:p>
                      <a:pPr marL="0" marR="0" algn="ctr">
                        <a:lnSpc>
                          <a:spcPct val="107000"/>
                        </a:lnSpc>
                        <a:spcBef>
                          <a:spcPts val="0"/>
                        </a:spcBef>
                        <a:spcAft>
                          <a:spcPts val="0"/>
                        </a:spcAft>
                      </a:pPr>
                      <a:r>
                        <a:rPr lang="en-US" sz="1400">
                          <a:effectLst/>
                        </a:rPr>
                        <a:t> </a:t>
                      </a:r>
                      <a:endParaRPr lang="en-US" sz="1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60000"/>
                        <a:lumOff val="40000"/>
                      </a:schemeClr>
                    </a:solidFill>
                  </a:tcPr>
                </a:tc>
                <a:tc>
                  <a:txBody>
                    <a:bodyPr/>
                    <a:lstStyle/>
                    <a:p>
                      <a:pPr marL="0" marR="0">
                        <a:lnSpc>
                          <a:spcPct val="107000"/>
                        </a:lnSpc>
                        <a:spcBef>
                          <a:spcPts val="0"/>
                        </a:spcBef>
                        <a:spcAft>
                          <a:spcPts val="0"/>
                        </a:spcAft>
                      </a:pPr>
                      <a:r>
                        <a:rPr lang="en-US" sz="1400">
                          <a:effectLst/>
                        </a:rPr>
                        <a:t>Workers’ Compensation Insurance Expense</a:t>
                      </a:r>
                      <a:endParaRPr lang="en-US" sz="1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60000"/>
                        <a:lumOff val="40000"/>
                      </a:schemeClr>
                    </a:solidFill>
                  </a:tcPr>
                </a:tc>
                <a:tc>
                  <a:txBody>
                    <a:bodyPr/>
                    <a:lstStyle/>
                    <a:p>
                      <a:pPr marL="0" marR="0" algn="ctr">
                        <a:lnSpc>
                          <a:spcPct val="107000"/>
                        </a:lnSpc>
                        <a:spcBef>
                          <a:spcPts val="0"/>
                        </a:spcBef>
                        <a:spcAft>
                          <a:spcPts val="0"/>
                        </a:spcAft>
                      </a:pPr>
                      <a:r>
                        <a:rPr lang="en-US" sz="1400">
                          <a:effectLst/>
                        </a:rPr>
                        <a:t>   300</a:t>
                      </a:r>
                      <a:endParaRPr lang="en-US" sz="1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60000"/>
                        <a:lumOff val="40000"/>
                      </a:schemeClr>
                    </a:solidFill>
                  </a:tcPr>
                </a:tc>
                <a:tc>
                  <a:txBody>
                    <a:bodyPr/>
                    <a:lstStyle/>
                    <a:p>
                      <a:pPr marL="0" marR="0" algn="r">
                        <a:lnSpc>
                          <a:spcPct val="107000"/>
                        </a:lnSpc>
                        <a:spcBef>
                          <a:spcPts val="0"/>
                        </a:spcBef>
                        <a:spcAft>
                          <a:spcPts val="0"/>
                        </a:spcAft>
                      </a:pPr>
                      <a:r>
                        <a:rPr lang="en-US" sz="1400">
                          <a:effectLst/>
                        </a:rPr>
                        <a:t> </a:t>
                      </a:r>
                      <a:endParaRPr lang="en-US" sz="1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60000"/>
                        <a:lumOff val="40000"/>
                      </a:schemeClr>
                    </a:solidFill>
                  </a:tcPr>
                </a:tc>
                <a:extLst>
                  <a:ext uri="{0D108BD9-81ED-4DB2-BD59-A6C34878D82A}">
                    <a16:rowId xmlns:a16="http://schemas.microsoft.com/office/drawing/2014/main" val="1014917592"/>
                  </a:ext>
                </a:extLst>
              </a:tr>
              <a:tr h="0">
                <a:tc>
                  <a:txBody>
                    <a:bodyPr/>
                    <a:lstStyle/>
                    <a:p>
                      <a:pPr marL="0" marR="0" algn="ctr">
                        <a:lnSpc>
                          <a:spcPct val="107000"/>
                        </a:lnSpc>
                        <a:spcBef>
                          <a:spcPts val="0"/>
                        </a:spcBef>
                        <a:spcAft>
                          <a:spcPts val="0"/>
                        </a:spcAft>
                      </a:pPr>
                      <a:r>
                        <a:rPr lang="en-US" sz="1400">
                          <a:effectLst/>
                        </a:rPr>
                        <a:t> </a:t>
                      </a:r>
                      <a:endParaRPr lang="en-US" sz="1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60000"/>
                        <a:lumOff val="40000"/>
                      </a:schemeClr>
                    </a:solidFill>
                  </a:tcPr>
                </a:tc>
                <a:tc>
                  <a:txBody>
                    <a:bodyPr/>
                    <a:lstStyle/>
                    <a:p>
                      <a:pPr marL="0" marR="0">
                        <a:lnSpc>
                          <a:spcPct val="107000"/>
                        </a:lnSpc>
                        <a:spcBef>
                          <a:spcPts val="0"/>
                        </a:spcBef>
                        <a:spcAft>
                          <a:spcPts val="0"/>
                        </a:spcAft>
                      </a:pPr>
                      <a:r>
                        <a:rPr lang="en-US" sz="1400">
                          <a:effectLst/>
                        </a:rPr>
                        <a:t>Medical Insurance Premiums Expense</a:t>
                      </a:r>
                      <a:endParaRPr lang="en-US" sz="1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60000"/>
                        <a:lumOff val="40000"/>
                      </a:schemeClr>
                    </a:solidFill>
                  </a:tcPr>
                </a:tc>
                <a:tc>
                  <a:txBody>
                    <a:bodyPr/>
                    <a:lstStyle/>
                    <a:p>
                      <a:pPr marL="0" marR="0" algn="ctr">
                        <a:lnSpc>
                          <a:spcPct val="107000"/>
                        </a:lnSpc>
                        <a:spcBef>
                          <a:spcPts val="0"/>
                        </a:spcBef>
                        <a:spcAft>
                          <a:spcPts val="0"/>
                        </a:spcAft>
                      </a:pPr>
                      <a:r>
                        <a:rPr lang="en-US" sz="1400">
                          <a:effectLst/>
                        </a:rPr>
                        <a:t>   400</a:t>
                      </a:r>
                      <a:endParaRPr lang="en-US" sz="1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60000"/>
                        <a:lumOff val="40000"/>
                      </a:schemeClr>
                    </a:solidFill>
                  </a:tcPr>
                </a:tc>
                <a:tc>
                  <a:txBody>
                    <a:bodyPr/>
                    <a:lstStyle/>
                    <a:p>
                      <a:pPr marL="0" marR="0" algn="r">
                        <a:lnSpc>
                          <a:spcPct val="107000"/>
                        </a:lnSpc>
                        <a:spcBef>
                          <a:spcPts val="0"/>
                        </a:spcBef>
                        <a:spcAft>
                          <a:spcPts val="0"/>
                        </a:spcAft>
                      </a:pPr>
                      <a:r>
                        <a:rPr lang="en-US" sz="1400">
                          <a:effectLst/>
                        </a:rPr>
                        <a:t> </a:t>
                      </a:r>
                      <a:endParaRPr lang="en-US" sz="1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60000"/>
                        <a:lumOff val="40000"/>
                      </a:schemeClr>
                    </a:solidFill>
                  </a:tcPr>
                </a:tc>
                <a:extLst>
                  <a:ext uri="{0D108BD9-81ED-4DB2-BD59-A6C34878D82A}">
                    <a16:rowId xmlns:a16="http://schemas.microsoft.com/office/drawing/2014/main" val="912800713"/>
                  </a:ext>
                </a:extLst>
              </a:tr>
              <a:tr h="0">
                <a:tc>
                  <a:txBody>
                    <a:bodyPr/>
                    <a:lstStyle/>
                    <a:p>
                      <a:pPr marL="0" marR="0" algn="ctr">
                        <a:lnSpc>
                          <a:spcPct val="107000"/>
                        </a:lnSpc>
                        <a:spcBef>
                          <a:spcPts val="0"/>
                        </a:spcBef>
                        <a:spcAft>
                          <a:spcPts val="0"/>
                        </a:spcAft>
                      </a:pPr>
                      <a:r>
                        <a:rPr lang="en-US" sz="1400">
                          <a:effectLst/>
                        </a:rPr>
                        <a:t> </a:t>
                      </a:r>
                      <a:endParaRPr lang="en-US" sz="1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60000"/>
                        <a:lumOff val="40000"/>
                      </a:schemeClr>
                    </a:solidFill>
                  </a:tcPr>
                </a:tc>
                <a:tc>
                  <a:txBody>
                    <a:bodyPr/>
                    <a:lstStyle/>
                    <a:p>
                      <a:pPr marL="0" marR="0">
                        <a:lnSpc>
                          <a:spcPct val="107000"/>
                        </a:lnSpc>
                        <a:spcBef>
                          <a:spcPts val="0"/>
                        </a:spcBef>
                        <a:spcAft>
                          <a:spcPts val="0"/>
                        </a:spcAft>
                      </a:pPr>
                      <a:r>
                        <a:rPr lang="en-US" sz="1400">
                          <a:effectLst/>
                        </a:rPr>
                        <a:t>     Vacation Pay Payable</a:t>
                      </a:r>
                      <a:endParaRPr lang="en-US" sz="1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60000"/>
                        <a:lumOff val="40000"/>
                      </a:schemeClr>
                    </a:solidFill>
                  </a:tcPr>
                </a:tc>
                <a:tc>
                  <a:txBody>
                    <a:bodyPr/>
                    <a:lstStyle/>
                    <a:p>
                      <a:pPr marL="0" marR="0" algn="ctr">
                        <a:lnSpc>
                          <a:spcPct val="107000"/>
                        </a:lnSpc>
                        <a:spcBef>
                          <a:spcPts val="0"/>
                        </a:spcBef>
                        <a:spcAft>
                          <a:spcPts val="0"/>
                        </a:spcAft>
                      </a:pPr>
                      <a:r>
                        <a:rPr lang="en-US" sz="1400">
                          <a:effectLst/>
                        </a:rPr>
                        <a:t> </a:t>
                      </a:r>
                      <a:endParaRPr lang="en-US" sz="1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60000"/>
                        <a:lumOff val="40000"/>
                      </a:schemeClr>
                    </a:solidFill>
                  </a:tcPr>
                </a:tc>
                <a:tc>
                  <a:txBody>
                    <a:bodyPr/>
                    <a:lstStyle/>
                    <a:p>
                      <a:pPr marL="0" marR="0" algn="r">
                        <a:lnSpc>
                          <a:spcPct val="107000"/>
                        </a:lnSpc>
                        <a:spcBef>
                          <a:spcPts val="0"/>
                        </a:spcBef>
                        <a:spcAft>
                          <a:spcPts val="0"/>
                        </a:spcAft>
                      </a:pPr>
                      <a:r>
                        <a:rPr lang="en-US" sz="1400">
                          <a:effectLst/>
                        </a:rPr>
                        <a:t>1,200</a:t>
                      </a:r>
                      <a:endParaRPr lang="en-US" sz="1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60000"/>
                        <a:lumOff val="40000"/>
                      </a:schemeClr>
                    </a:solidFill>
                  </a:tcPr>
                </a:tc>
                <a:extLst>
                  <a:ext uri="{0D108BD9-81ED-4DB2-BD59-A6C34878D82A}">
                    <a16:rowId xmlns:a16="http://schemas.microsoft.com/office/drawing/2014/main" val="1273400132"/>
                  </a:ext>
                </a:extLst>
              </a:tr>
              <a:tr h="0">
                <a:tc>
                  <a:txBody>
                    <a:bodyPr/>
                    <a:lstStyle/>
                    <a:p>
                      <a:pPr marL="0" marR="0" algn="ctr">
                        <a:lnSpc>
                          <a:spcPct val="107000"/>
                        </a:lnSpc>
                        <a:spcBef>
                          <a:spcPts val="0"/>
                        </a:spcBef>
                        <a:spcAft>
                          <a:spcPts val="0"/>
                        </a:spcAft>
                      </a:pPr>
                      <a:r>
                        <a:rPr lang="en-US" sz="1400">
                          <a:effectLst/>
                        </a:rPr>
                        <a:t> </a:t>
                      </a:r>
                      <a:endParaRPr lang="en-US" sz="1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60000"/>
                        <a:lumOff val="40000"/>
                      </a:schemeClr>
                    </a:solidFill>
                  </a:tcPr>
                </a:tc>
                <a:tc>
                  <a:txBody>
                    <a:bodyPr/>
                    <a:lstStyle/>
                    <a:p>
                      <a:pPr marL="0" marR="0">
                        <a:lnSpc>
                          <a:spcPct val="107000"/>
                        </a:lnSpc>
                        <a:spcBef>
                          <a:spcPts val="0"/>
                        </a:spcBef>
                        <a:spcAft>
                          <a:spcPts val="0"/>
                        </a:spcAft>
                      </a:pPr>
                      <a:r>
                        <a:rPr lang="en-US" sz="1400">
                          <a:effectLst/>
                        </a:rPr>
                        <a:t>     Workers’ Compensation Payable</a:t>
                      </a:r>
                      <a:endParaRPr lang="en-US" sz="1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60000"/>
                        <a:lumOff val="40000"/>
                      </a:schemeClr>
                    </a:solidFill>
                  </a:tcPr>
                </a:tc>
                <a:tc>
                  <a:txBody>
                    <a:bodyPr/>
                    <a:lstStyle/>
                    <a:p>
                      <a:pPr marL="0" marR="0" algn="ctr">
                        <a:lnSpc>
                          <a:spcPct val="107000"/>
                        </a:lnSpc>
                        <a:spcBef>
                          <a:spcPts val="0"/>
                        </a:spcBef>
                        <a:spcAft>
                          <a:spcPts val="0"/>
                        </a:spcAft>
                      </a:pPr>
                      <a:r>
                        <a:rPr lang="en-US" sz="1400">
                          <a:effectLst/>
                        </a:rPr>
                        <a:t> </a:t>
                      </a:r>
                      <a:endParaRPr lang="en-US" sz="1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60000"/>
                        <a:lumOff val="40000"/>
                      </a:schemeClr>
                    </a:solidFill>
                  </a:tcPr>
                </a:tc>
                <a:tc>
                  <a:txBody>
                    <a:bodyPr/>
                    <a:lstStyle/>
                    <a:p>
                      <a:pPr marL="0" marR="0" algn="r">
                        <a:lnSpc>
                          <a:spcPct val="107000"/>
                        </a:lnSpc>
                        <a:spcBef>
                          <a:spcPts val="0"/>
                        </a:spcBef>
                        <a:spcAft>
                          <a:spcPts val="0"/>
                        </a:spcAft>
                      </a:pPr>
                      <a:r>
                        <a:rPr lang="en-US" sz="1400">
                          <a:effectLst/>
                        </a:rPr>
                        <a:t>   300</a:t>
                      </a:r>
                      <a:endParaRPr lang="en-US" sz="1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60000"/>
                        <a:lumOff val="40000"/>
                      </a:schemeClr>
                    </a:solidFill>
                  </a:tcPr>
                </a:tc>
                <a:extLst>
                  <a:ext uri="{0D108BD9-81ED-4DB2-BD59-A6C34878D82A}">
                    <a16:rowId xmlns:a16="http://schemas.microsoft.com/office/drawing/2014/main" val="2185062794"/>
                  </a:ext>
                </a:extLst>
              </a:tr>
              <a:tr h="0">
                <a:tc>
                  <a:txBody>
                    <a:bodyPr/>
                    <a:lstStyle/>
                    <a:p>
                      <a:pPr marL="0" marR="0" algn="ctr">
                        <a:lnSpc>
                          <a:spcPct val="107000"/>
                        </a:lnSpc>
                        <a:spcBef>
                          <a:spcPts val="0"/>
                        </a:spcBef>
                        <a:spcAft>
                          <a:spcPts val="0"/>
                        </a:spcAft>
                      </a:pPr>
                      <a:r>
                        <a:rPr lang="en-US" sz="1400">
                          <a:effectLst/>
                        </a:rPr>
                        <a:t> </a:t>
                      </a:r>
                      <a:endParaRPr lang="en-US" sz="1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60000"/>
                        <a:lumOff val="40000"/>
                      </a:schemeClr>
                    </a:solidFill>
                  </a:tcPr>
                </a:tc>
                <a:tc>
                  <a:txBody>
                    <a:bodyPr/>
                    <a:lstStyle/>
                    <a:p>
                      <a:pPr marL="0" marR="0">
                        <a:lnSpc>
                          <a:spcPct val="107000"/>
                        </a:lnSpc>
                        <a:spcBef>
                          <a:spcPts val="0"/>
                        </a:spcBef>
                        <a:spcAft>
                          <a:spcPts val="0"/>
                        </a:spcAft>
                      </a:pPr>
                      <a:r>
                        <a:rPr lang="en-US" sz="1400">
                          <a:effectLst/>
                        </a:rPr>
                        <a:t>     Medical Plan Administrator Payable</a:t>
                      </a:r>
                      <a:endParaRPr lang="en-US" sz="1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60000"/>
                        <a:lumOff val="40000"/>
                      </a:schemeClr>
                    </a:solidFill>
                  </a:tcPr>
                </a:tc>
                <a:tc>
                  <a:txBody>
                    <a:bodyPr/>
                    <a:lstStyle/>
                    <a:p>
                      <a:pPr marL="0" marR="0" algn="ctr">
                        <a:lnSpc>
                          <a:spcPct val="107000"/>
                        </a:lnSpc>
                        <a:spcBef>
                          <a:spcPts val="0"/>
                        </a:spcBef>
                        <a:spcAft>
                          <a:spcPts val="0"/>
                        </a:spcAft>
                      </a:pPr>
                      <a:r>
                        <a:rPr lang="en-US" sz="1400">
                          <a:effectLst/>
                        </a:rPr>
                        <a:t> </a:t>
                      </a:r>
                      <a:endParaRPr lang="en-US" sz="1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60000"/>
                        <a:lumOff val="40000"/>
                      </a:schemeClr>
                    </a:solidFill>
                  </a:tcPr>
                </a:tc>
                <a:tc>
                  <a:txBody>
                    <a:bodyPr/>
                    <a:lstStyle/>
                    <a:p>
                      <a:pPr marL="0" marR="0" algn="r">
                        <a:lnSpc>
                          <a:spcPct val="107000"/>
                        </a:lnSpc>
                        <a:spcBef>
                          <a:spcPts val="0"/>
                        </a:spcBef>
                        <a:spcAft>
                          <a:spcPts val="0"/>
                        </a:spcAft>
                      </a:pPr>
                      <a:r>
                        <a:rPr lang="en-US" sz="1400" dirty="0">
                          <a:effectLst/>
                        </a:rPr>
                        <a:t>   400</a:t>
                      </a:r>
                      <a:endParaRPr lang="en-US" sz="1100" dirty="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60000"/>
                        <a:lumOff val="40000"/>
                      </a:schemeClr>
                    </a:solidFill>
                  </a:tcPr>
                </a:tc>
                <a:extLst>
                  <a:ext uri="{0D108BD9-81ED-4DB2-BD59-A6C34878D82A}">
                    <a16:rowId xmlns:a16="http://schemas.microsoft.com/office/drawing/2014/main" val="1888295248"/>
                  </a:ext>
                </a:extLst>
              </a:tr>
            </a:tbl>
          </a:graphicData>
        </a:graphic>
      </p:graphicFrame>
    </p:spTree>
    <p:extLst>
      <p:ext uri="{BB962C8B-B14F-4D97-AF65-F5344CB8AC3E}">
        <p14:creationId xmlns:p14="http://schemas.microsoft.com/office/powerpoint/2010/main" val="333083542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6CC999D3-0F60-4385-A1F8-9914178A221E}"/>
              </a:ext>
            </a:extLst>
          </p:cNvPr>
          <p:cNvSpPr>
            <a:spLocks noGrp="1"/>
          </p:cNvSpPr>
          <p:nvPr>
            <p:ph type="ftr" sz="quarter" idx="11"/>
          </p:nvPr>
        </p:nvSpPr>
        <p:spPr/>
        <p:txBody>
          <a:bodyPr/>
          <a:lstStyle/>
          <a:p>
            <a:r>
              <a:rPr lang="en-US"/>
              <a:t>© Copyright 2018 Worthy and James Publishing</a:t>
            </a:r>
          </a:p>
        </p:txBody>
      </p:sp>
      <p:sp>
        <p:nvSpPr>
          <p:cNvPr id="3" name="Rectangle 2">
            <a:extLst>
              <a:ext uri="{FF2B5EF4-FFF2-40B4-BE49-F238E27FC236}">
                <a16:creationId xmlns:a16="http://schemas.microsoft.com/office/drawing/2014/main" id="{E7FE0E30-9426-43CF-A1C1-D7DDE08D2911}"/>
              </a:ext>
            </a:extLst>
          </p:cNvPr>
          <p:cNvSpPr/>
          <p:nvPr/>
        </p:nvSpPr>
        <p:spPr>
          <a:xfrm>
            <a:off x="4352893" y="136525"/>
            <a:ext cx="3252750" cy="523220"/>
          </a:xfrm>
          <a:prstGeom prst="rect">
            <a:avLst/>
          </a:prstGeom>
        </p:spPr>
        <p:txBody>
          <a:bodyPr wrap="none">
            <a:spAutoFit/>
          </a:bodyPr>
          <a:lstStyle/>
          <a:p>
            <a:pPr marL="342900" marR="0" indent="-171450" algn="ctr">
              <a:spcBef>
                <a:spcPts val="0"/>
              </a:spcBef>
              <a:spcAft>
                <a:spcPts val="0"/>
              </a:spcAft>
            </a:pP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Employer Deposits</a:t>
            </a:r>
            <a:endParaRPr lang="en-US" sz="2800" dirty="0">
              <a:solidFill>
                <a:schemeClr val="accent1">
                  <a:lumMod val="50000"/>
                </a:schemeClr>
              </a:solidFill>
              <a:effectLst/>
              <a:latin typeface="Times" panose="02020603050405020304" pitchFamily="18" charset="0"/>
              <a:ea typeface="MS Mincho" panose="02020609040205080304" pitchFamily="49" charset="-128"/>
              <a:cs typeface="Times New Roman" panose="02020603050405020304" pitchFamily="18" charset="0"/>
            </a:endParaRPr>
          </a:p>
        </p:txBody>
      </p:sp>
      <p:sp>
        <p:nvSpPr>
          <p:cNvPr id="4" name="Rectangle 3">
            <a:extLst>
              <a:ext uri="{FF2B5EF4-FFF2-40B4-BE49-F238E27FC236}">
                <a16:creationId xmlns:a16="http://schemas.microsoft.com/office/drawing/2014/main" id="{78F18449-593D-4A3D-97B3-C93E1AACFD3D}"/>
              </a:ext>
            </a:extLst>
          </p:cNvPr>
          <p:cNvSpPr/>
          <p:nvPr/>
        </p:nvSpPr>
        <p:spPr>
          <a:xfrm>
            <a:off x="1334310" y="1028343"/>
            <a:ext cx="9289915" cy="4801314"/>
          </a:xfrm>
          <a:prstGeom prst="rect">
            <a:avLst/>
          </a:prstGeom>
        </p:spPr>
        <p:txBody>
          <a:bodyPr wrap="square">
            <a:spAutoFit/>
          </a:bodyPr>
          <a:lstStyle/>
          <a:p>
            <a:pPr marL="285750" marR="0" indent="-114300">
              <a:spcBef>
                <a:spcPts val="0"/>
              </a:spcBef>
              <a:spcAft>
                <a:spcPts val="0"/>
              </a:spcAft>
            </a:pPr>
            <a:r>
              <a:rPr lang="en-US" b="1" dirty="0">
                <a:latin typeface="Times" panose="02020603050405020304" pitchFamily="18" charset="0"/>
                <a:ea typeface="MS Mincho" panose="02020609040205080304" pitchFamily="49" charset="-128"/>
                <a:cs typeface="Times New Roman" panose="02020603050405020304" pitchFamily="18" charset="0"/>
              </a:rPr>
              <a:t>• </a:t>
            </a:r>
            <a:r>
              <a:rPr lang="en-US" dirty="0">
                <a:latin typeface="Times" panose="02020603050405020304" pitchFamily="18" charset="0"/>
                <a:ea typeface="MS Mincho" panose="02020609040205080304" pitchFamily="49" charset="-128"/>
                <a:cs typeface="Times New Roman" panose="02020603050405020304" pitchFamily="18" charset="0"/>
              </a:rPr>
              <a:t>An employer is required to make regular deposits of payroll taxes to taxing authorities.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28575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285750" marR="0" indent="-114300">
              <a:spcBef>
                <a:spcPts val="0"/>
              </a:spcBef>
              <a:spcAft>
                <a:spcPts val="0"/>
              </a:spcAft>
            </a:pPr>
            <a:r>
              <a:rPr lang="en-US" b="1" dirty="0">
                <a:latin typeface="Times" panose="02020603050405020304" pitchFamily="18" charset="0"/>
                <a:ea typeface="MS Mincho" panose="02020609040205080304" pitchFamily="49" charset="-128"/>
                <a:cs typeface="Times New Roman" panose="02020603050405020304" pitchFamily="18" charset="0"/>
              </a:rPr>
              <a:t>• </a:t>
            </a:r>
            <a:r>
              <a:rPr lang="en-US" dirty="0">
                <a:latin typeface="Times" panose="02020603050405020304" pitchFamily="18" charset="0"/>
                <a:ea typeface="MS Mincho" panose="02020609040205080304" pitchFamily="49" charset="-128"/>
                <a:cs typeface="Times New Roman" panose="02020603050405020304" pitchFamily="18" charset="0"/>
              </a:rPr>
              <a:t>In states with income tax and/or required disability insurance, deposits are made to both federal and state authorities.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28575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285750" marR="0" indent="-114300">
              <a:spcBef>
                <a:spcPts val="0"/>
              </a:spcBef>
              <a:spcAft>
                <a:spcPts val="0"/>
              </a:spcAft>
            </a:pPr>
            <a:r>
              <a:rPr lang="en-US" b="1" dirty="0">
                <a:latin typeface="Times" panose="02020603050405020304" pitchFamily="18" charset="0"/>
                <a:ea typeface="MS Mincho" panose="02020609040205080304" pitchFamily="49" charset="-128"/>
                <a:cs typeface="Times New Roman" panose="02020603050405020304" pitchFamily="18" charset="0"/>
              </a:rPr>
              <a:t>• </a:t>
            </a:r>
            <a:r>
              <a:rPr lang="en-US" dirty="0">
                <a:latin typeface="Times" panose="02020603050405020304" pitchFamily="18" charset="0"/>
                <a:ea typeface="MS Mincho" panose="02020609040205080304" pitchFamily="49" charset="-128"/>
                <a:cs typeface="Times New Roman" panose="02020603050405020304" pitchFamily="18" charset="0"/>
              </a:rPr>
              <a:t>There are very detailed rules with strict deadlines that govern the frequency of payroll tax deposits.  In general, the greater the amount of payroll taxes due, the greater the frequency of required deposits.</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28575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28575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Federal deposits must be made electronically using an electronic funds transfer system (EFT) to make deposits to government accounts. The system is free and is called “</a:t>
            </a:r>
            <a:r>
              <a:rPr lang="en-US" b="1" dirty="0">
                <a:solidFill>
                  <a:srgbClr val="0000FF"/>
                </a:solidFill>
                <a:latin typeface="Times" panose="02020603050405020304" pitchFamily="18" charset="0"/>
                <a:ea typeface="MS Mincho" panose="02020609040205080304" pitchFamily="49" charset="-128"/>
                <a:cs typeface="Times New Roman" panose="02020603050405020304" pitchFamily="18" charset="0"/>
              </a:rPr>
              <a:t>EFTPS</a:t>
            </a:r>
            <a:r>
              <a:rPr lang="en-US" dirty="0">
                <a:latin typeface="Times" panose="02020603050405020304" pitchFamily="18" charset="0"/>
                <a:ea typeface="MS Mincho" panose="02020609040205080304" pitchFamily="49" charset="-128"/>
                <a:cs typeface="Times New Roman" panose="02020603050405020304" pitchFamily="18" charset="0"/>
              </a:rPr>
              <a:t>” (Electronic Funds Transfer Payment System).  Enrollment can be initiated at </a:t>
            </a:r>
            <a:r>
              <a:rPr lang="en-US" dirty="0">
                <a:solidFill>
                  <a:srgbClr val="FF6600"/>
                </a:solidFill>
                <a:latin typeface="Times" panose="02020603050405020304" pitchFamily="18" charset="0"/>
                <a:ea typeface="MS Mincho" panose="02020609040205080304" pitchFamily="49" charset="-128"/>
                <a:cs typeface="Times New Roman" panose="02020603050405020304" pitchFamily="18" charset="0"/>
              </a:rPr>
              <a:t>eftps.gov</a:t>
            </a: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28575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28575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Individual states have their own deposit methods.</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28575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28575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285750" marR="0" indent="-114300">
              <a:spcBef>
                <a:spcPts val="0"/>
              </a:spcBef>
              <a:spcAft>
                <a:spcPts val="0"/>
              </a:spcAft>
            </a:pPr>
            <a:r>
              <a:rPr lang="en-US" b="1" dirty="0">
                <a:latin typeface="Times" panose="02020603050405020304" pitchFamily="18" charset="0"/>
                <a:ea typeface="MS Mincho" panose="02020609040205080304" pitchFamily="49" charset="-128"/>
                <a:cs typeface="Times New Roman" panose="02020603050405020304" pitchFamily="18" charset="0"/>
              </a:rPr>
              <a:t>• Late deposits result in significant penalties and interest charges.</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p:txBody>
      </p:sp>
    </p:spTree>
    <p:extLst>
      <p:ext uri="{BB962C8B-B14F-4D97-AF65-F5344CB8AC3E}">
        <p14:creationId xmlns:p14="http://schemas.microsoft.com/office/powerpoint/2010/main" val="162970621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7D5AC260-495D-4B75-AE39-B3B5AA2BC2BA}"/>
              </a:ext>
            </a:extLst>
          </p:cNvPr>
          <p:cNvSpPr>
            <a:spLocks noGrp="1"/>
          </p:cNvSpPr>
          <p:nvPr>
            <p:ph type="ftr" sz="quarter" idx="11"/>
          </p:nvPr>
        </p:nvSpPr>
        <p:spPr/>
        <p:txBody>
          <a:bodyPr/>
          <a:lstStyle/>
          <a:p>
            <a:r>
              <a:rPr lang="en-US"/>
              <a:t>© Copyright 2018 Worthy and James Publishing</a:t>
            </a:r>
          </a:p>
        </p:txBody>
      </p:sp>
      <p:sp>
        <p:nvSpPr>
          <p:cNvPr id="3" name="Rectangle 2">
            <a:extLst>
              <a:ext uri="{FF2B5EF4-FFF2-40B4-BE49-F238E27FC236}">
                <a16:creationId xmlns:a16="http://schemas.microsoft.com/office/drawing/2014/main" id="{93AFCAB0-6CE0-4BC6-BCEE-CC243D975F3F}"/>
              </a:ext>
            </a:extLst>
          </p:cNvPr>
          <p:cNvSpPr/>
          <p:nvPr/>
        </p:nvSpPr>
        <p:spPr>
          <a:xfrm>
            <a:off x="3695887" y="257942"/>
            <a:ext cx="4800225" cy="523220"/>
          </a:xfrm>
          <a:prstGeom prst="rect">
            <a:avLst/>
          </a:prstGeom>
        </p:spPr>
        <p:txBody>
          <a:bodyPr wrap="none">
            <a:spAutoFit/>
          </a:bodyPr>
          <a:lstStyle/>
          <a:p>
            <a:pPr marL="342900" marR="0" indent="-171450" algn="ctr">
              <a:spcBef>
                <a:spcPts val="0"/>
              </a:spcBef>
              <a:spcAft>
                <a:spcPts val="0"/>
              </a:spcAft>
            </a:pP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Employer Payroll Tax Forms</a:t>
            </a:r>
            <a:endParaRPr lang="en-US" sz="2800" dirty="0">
              <a:solidFill>
                <a:schemeClr val="accent1">
                  <a:lumMod val="50000"/>
                </a:schemeClr>
              </a:solidFill>
              <a:effectLst/>
              <a:latin typeface="Times" panose="02020603050405020304" pitchFamily="18" charset="0"/>
              <a:ea typeface="MS Mincho" panose="02020609040205080304" pitchFamily="49" charset="-128"/>
              <a:cs typeface="Times New Roman" panose="02020603050405020304" pitchFamily="18" charset="0"/>
            </a:endParaRPr>
          </a:p>
        </p:txBody>
      </p:sp>
      <p:sp>
        <p:nvSpPr>
          <p:cNvPr id="4" name="Rectangle 3">
            <a:extLst>
              <a:ext uri="{FF2B5EF4-FFF2-40B4-BE49-F238E27FC236}">
                <a16:creationId xmlns:a16="http://schemas.microsoft.com/office/drawing/2014/main" id="{8A6E1969-51C7-4329-9222-CCF81E67F4C7}"/>
              </a:ext>
            </a:extLst>
          </p:cNvPr>
          <p:cNvSpPr/>
          <p:nvPr/>
        </p:nvSpPr>
        <p:spPr>
          <a:xfrm>
            <a:off x="1575881" y="1168099"/>
            <a:ext cx="9319098" cy="4801314"/>
          </a:xfrm>
          <a:prstGeom prst="rect">
            <a:avLst/>
          </a:prstGeom>
        </p:spPr>
        <p:txBody>
          <a:bodyPr wrap="square">
            <a:spAutoFit/>
          </a:bodyPr>
          <a:lstStyle/>
          <a:p>
            <a:pPr marL="11430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An employer is also required to submit federal (and state if applicable) payroll tax forms and reports by designated due dates.  The reports are generally called “</a:t>
            </a:r>
            <a:r>
              <a:rPr lang="en-US" b="1" dirty="0">
                <a:solidFill>
                  <a:srgbClr val="0000FF"/>
                </a:solidFill>
                <a:latin typeface="Times" panose="02020603050405020304" pitchFamily="18" charset="0"/>
                <a:ea typeface="MS Mincho" panose="02020609040205080304" pitchFamily="49" charset="-128"/>
                <a:cs typeface="Times New Roman" panose="02020603050405020304" pitchFamily="18" charset="0"/>
              </a:rPr>
              <a:t>payroll tax returns</a:t>
            </a: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11430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11430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There are a variety of federal payroll forms, tax returns, and due dates.  The necessary forms, returns and due dates depend on type of tax, type of worker, and type of employer.  States also have their own variety of forms.</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11430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57150" marR="0" indent="-114300">
              <a:spcBef>
                <a:spcPts val="0"/>
              </a:spcBef>
              <a:spcAft>
                <a:spcPts val="0"/>
              </a:spcAft>
            </a:pPr>
            <a:r>
              <a:rPr lang="en-US" b="1" dirty="0">
                <a:latin typeface="Times" panose="02020603050405020304" pitchFamily="18" charset="0"/>
                <a:ea typeface="MS Mincho" panose="02020609040205080304" pitchFamily="49" charset="-128"/>
                <a:cs typeface="Times New Roman" panose="02020603050405020304" pitchFamily="18" charset="0"/>
              </a:rPr>
              <a:t>• Late filing of payroll tax forms and returns can result in significant penalties.</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11430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11430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5715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 good resource to use to obtain information on federal tax requirements for employers is</a:t>
            </a:r>
            <a:r>
              <a:rPr lang="en-US" b="1" dirty="0">
                <a:solidFill>
                  <a:srgbClr val="0000FF"/>
                </a:solidFill>
                <a:latin typeface="Times" panose="02020603050405020304" pitchFamily="18" charset="0"/>
                <a:ea typeface="MS Mincho" panose="02020609040205080304" pitchFamily="49" charset="-128"/>
                <a:cs typeface="Times New Roman" panose="02020603050405020304" pitchFamily="18" charset="0"/>
              </a:rPr>
              <a:t> Publication 15</a:t>
            </a:r>
            <a:r>
              <a:rPr lang="en-US" dirty="0">
                <a:latin typeface="Times" panose="02020603050405020304" pitchFamily="18" charset="0"/>
                <a:ea typeface="MS Mincho" panose="02020609040205080304" pitchFamily="49" charset="-128"/>
                <a:cs typeface="Times New Roman" panose="02020603050405020304" pitchFamily="18" charset="0"/>
              </a:rPr>
              <a:t>, “</a:t>
            </a:r>
            <a:r>
              <a:rPr lang="en-US" b="1" dirty="0">
                <a:solidFill>
                  <a:srgbClr val="0000FF"/>
                </a:solidFill>
                <a:latin typeface="Times" panose="02020603050405020304" pitchFamily="18" charset="0"/>
                <a:ea typeface="MS Mincho" panose="02020609040205080304" pitchFamily="49" charset="-128"/>
                <a:cs typeface="Times New Roman" panose="02020603050405020304" pitchFamily="18" charset="0"/>
              </a:rPr>
              <a:t>Employer’s Tax Guide</a:t>
            </a:r>
            <a:r>
              <a:rPr lang="en-US" dirty="0">
                <a:latin typeface="Times" panose="02020603050405020304" pitchFamily="18" charset="0"/>
                <a:ea typeface="MS Mincho" panose="02020609040205080304" pitchFamily="49" charset="-128"/>
                <a:cs typeface="Times New Roman" panose="02020603050405020304" pitchFamily="18" charset="0"/>
              </a:rPr>
              <a:t>”.  It can be accessed online.  Individual states also have similar resources.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11430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11430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p:txBody>
      </p:sp>
    </p:spTree>
    <p:extLst>
      <p:ext uri="{BB962C8B-B14F-4D97-AF65-F5344CB8AC3E}">
        <p14:creationId xmlns:p14="http://schemas.microsoft.com/office/powerpoint/2010/main" val="233687781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DD7CED79-B3DB-472C-9A66-1B08B26F5F2E}"/>
              </a:ext>
            </a:extLst>
          </p:cNvPr>
          <p:cNvSpPr>
            <a:spLocks noGrp="1"/>
          </p:cNvSpPr>
          <p:nvPr>
            <p:ph type="ftr" sz="quarter" idx="11"/>
          </p:nvPr>
        </p:nvSpPr>
        <p:spPr/>
        <p:txBody>
          <a:bodyPr/>
          <a:lstStyle/>
          <a:p>
            <a:r>
              <a:rPr lang="en-US"/>
              <a:t>© Copyright 2018 Worthy and James Publishing</a:t>
            </a:r>
          </a:p>
        </p:txBody>
      </p:sp>
      <p:sp>
        <p:nvSpPr>
          <p:cNvPr id="3" name="Rectangle 2">
            <a:extLst>
              <a:ext uri="{FF2B5EF4-FFF2-40B4-BE49-F238E27FC236}">
                <a16:creationId xmlns:a16="http://schemas.microsoft.com/office/drawing/2014/main" id="{F7FD0D6C-DA9B-4861-AB88-083992504ACF}"/>
              </a:ext>
            </a:extLst>
          </p:cNvPr>
          <p:cNvSpPr/>
          <p:nvPr/>
        </p:nvSpPr>
        <p:spPr>
          <a:xfrm>
            <a:off x="4648360" y="238487"/>
            <a:ext cx="2895280" cy="523220"/>
          </a:xfrm>
          <a:prstGeom prst="rect">
            <a:avLst/>
          </a:prstGeom>
        </p:spPr>
        <p:txBody>
          <a:bodyPr wrap="none">
            <a:spAutoFit/>
          </a:bodyPr>
          <a:lstStyle/>
          <a:p>
            <a:pPr marL="342900" marR="0" indent="-171450" algn="ctr">
              <a:spcBef>
                <a:spcPts val="0"/>
              </a:spcBef>
              <a:spcAft>
                <a:spcPts val="0"/>
              </a:spcAft>
            </a:pP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Internal Control</a:t>
            </a:r>
            <a:endParaRPr lang="en-US" sz="2800" dirty="0">
              <a:solidFill>
                <a:schemeClr val="accent1">
                  <a:lumMod val="50000"/>
                </a:schemeClr>
              </a:solidFill>
              <a:effectLst/>
              <a:latin typeface="Times" panose="02020603050405020304" pitchFamily="18" charset="0"/>
              <a:ea typeface="MS Mincho" panose="02020609040205080304" pitchFamily="49" charset="-128"/>
              <a:cs typeface="Times New Roman" panose="02020603050405020304" pitchFamily="18" charset="0"/>
            </a:endParaRPr>
          </a:p>
        </p:txBody>
      </p:sp>
      <p:sp>
        <p:nvSpPr>
          <p:cNvPr id="4" name="Rectangle 3">
            <a:extLst>
              <a:ext uri="{FF2B5EF4-FFF2-40B4-BE49-F238E27FC236}">
                <a16:creationId xmlns:a16="http://schemas.microsoft.com/office/drawing/2014/main" id="{38A465F8-19E9-4821-B16E-3D257E207D7C}"/>
              </a:ext>
            </a:extLst>
          </p:cNvPr>
          <p:cNvSpPr/>
          <p:nvPr/>
        </p:nvSpPr>
        <p:spPr>
          <a:xfrm>
            <a:off x="1400783" y="854682"/>
            <a:ext cx="9659566" cy="6186309"/>
          </a:xfrm>
          <a:prstGeom prst="rect">
            <a:avLst/>
          </a:prstGeom>
        </p:spPr>
        <p:txBody>
          <a:bodyPr wrap="square">
            <a:spAutoFit/>
          </a:bodyPr>
          <a:lstStyle/>
          <a:p>
            <a:r>
              <a:rPr lang="en-US" dirty="0">
                <a:latin typeface="Times" panose="02020603050405020304" pitchFamily="18" charset="0"/>
                <a:ea typeface="MS Mincho" panose="02020609040205080304" pitchFamily="49" charset="-128"/>
                <a:cs typeface="Times New Roman" panose="02020603050405020304" pitchFamily="18" charset="0"/>
              </a:rPr>
              <a:t>• Internal control is extremely important for payroll in order to control cash payments.</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r>
              <a:rPr lang="en-US" b="1" dirty="0">
                <a:latin typeface="Times" panose="02020603050405020304" pitchFamily="18" charset="0"/>
                <a:ea typeface="MS Mincho" panose="02020609040205080304" pitchFamily="49" charset="-128"/>
                <a:cs typeface="Times New Roman" panose="02020603050405020304" pitchFamily="18" charset="0"/>
              </a:rPr>
              <a:t>The following are minimum internal control procedures</a:t>
            </a:r>
            <a:r>
              <a:rPr lang="en-US" dirty="0">
                <a:latin typeface="Times" panose="02020603050405020304" pitchFamily="18" charset="0"/>
                <a:ea typeface="MS Mincho" panose="02020609040205080304" pitchFamily="49" charset="-128"/>
                <a:cs typeface="Times New Roman" panose="02020603050405020304" pitchFamily="18" charset="0"/>
              </a:rPr>
              <a:t>:</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Supervisor must review and sign off on time cards before submitting them to the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11430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payroll department.  Timecards are never returned to employees.  Used and unused timecards are physically safeguarded and stored.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11430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Only the payroll department calculates payroll.  No other employee has access.  Payroll calculations are checked by a supervisor (or owner).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11430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11430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Access to payroll software is controlled and the system automatically maintains a record of time, date, and name of person accessing system.</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11430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Human resources department should periodically check list of employee paychecks to ensure that there are no “ghost” (false) employees.</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Person signing checks is independent from the payroll department.  This person should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randomly check calculations.</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algn="ct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algn="ct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11430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p:txBody>
      </p:sp>
    </p:spTree>
    <p:extLst>
      <p:ext uri="{BB962C8B-B14F-4D97-AF65-F5344CB8AC3E}">
        <p14:creationId xmlns:p14="http://schemas.microsoft.com/office/powerpoint/2010/main" val="22996752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B9FC05FC-A3DF-4C74-A6CB-EC9E66629A9E}"/>
              </a:ext>
            </a:extLst>
          </p:cNvPr>
          <p:cNvSpPr>
            <a:spLocks noGrp="1"/>
          </p:cNvSpPr>
          <p:nvPr>
            <p:ph type="ftr" sz="quarter" idx="11"/>
          </p:nvPr>
        </p:nvSpPr>
        <p:spPr/>
        <p:txBody>
          <a:bodyPr/>
          <a:lstStyle/>
          <a:p>
            <a:r>
              <a:rPr lang="en-US"/>
              <a:t>© Copyright 2018 Worthy and James Publishing</a:t>
            </a:r>
          </a:p>
        </p:txBody>
      </p:sp>
      <p:sp>
        <p:nvSpPr>
          <p:cNvPr id="3" name="Rectangle 2">
            <a:extLst>
              <a:ext uri="{FF2B5EF4-FFF2-40B4-BE49-F238E27FC236}">
                <a16:creationId xmlns:a16="http://schemas.microsoft.com/office/drawing/2014/main" id="{8469635B-5E96-445A-B6F6-58C6D8F36B94}"/>
              </a:ext>
            </a:extLst>
          </p:cNvPr>
          <p:cNvSpPr/>
          <p:nvPr/>
        </p:nvSpPr>
        <p:spPr>
          <a:xfrm>
            <a:off x="4358109" y="209304"/>
            <a:ext cx="3320141" cy="523220"/>
          </a:xfrm>
          <a:prstGeom prst="rect">
            <a:avLst/>
          </a:prstGeom>
        </p:spPr>
        <p:txBody>
          <a:bodyPr wrap="none">
            <a:spAutoFit/>
          </a:bodyPr>
          <a:lstStyle/>
          <a:p>
            <a:pPr marL="285750" marR="0" indent="-114300" algn="ctr">
              <a:spcBef>
                <a:spcPts val="0"/>
              </a:spcBef>
              <a:spcAft>
                <a:spcPts val="0"/>
              </a:spcAft>
            </a:pP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Identify Employees</a:t>
            </a:r>
            <a:endParaRPr lang="en-US" sz="2800" dirty="0">
              <a:solidFill>
                <a:schemeClr val="accent1">
                  <a:lumMod val="50000"/>
                </a:schemeClr>
              </a:solidFill>
              <a:effectLst/>
              <a:latin typeface="Times" panose="02020603050405020304" pitchFamily="18" charset="0"/>
              <a:ea typeface="MS Mincho" panose="02020609040205080304" pitchFamily="49" charset="-128"/>
              <a:cs typeface="Times New Roman" panose="02020603050405020304" pitchFamily="18" charset="0"/>
            </a:endParaRPr>
          </a:p>
        </p:txBody>
      </p:sp>
      <p:sp>
        <p:nvSpPr>
          <p:cNvPr id="4" name="Rectangle 3">
            <a:extLst>
              <a:ext uri="{FF2B5EF4-FFF2-40B4-BE49-F238E27FC236}">
                <a16:creationId xmlns:a16="http://schemas.microsoft.com/office/drawing/2014/main" id="{273D9552-04AC-46C7-84BA-B2F0469A623B}"/>
              </a:ext>
            </a:extLst>
          </p:cNvPr>
          <p:cNvSpPr/>
          <p:nvPr/>
        </p:nvSpPr>
        <p:spPr>
          <a:xfrm>
            <a:off x="1819072" y="1123051"/>
            <a:ext cx="9066179" cy="5632311"/>
          </a:xfrm>
          <a:prstGeom prst="rect">
            <a:avLst/>
          </a:prstGeom>
        </p:spPr>
        <p:txBody>
          <a:bodyPr wrap="square">
            <a:spAutoFit/>
          </a:bodyPr>
          <a:lstStyle/>
          <a:p>
            <a:pPr marL="285750" marR="0" indent="-114300">
              <a:spcBef>
                <a:spcPts val="0"/>
              </a:spcBef>
              <a:spcAft>
                <a:spcPts val="0"/>
              </a:spcAft>
            </a:pPr>
            <a:r>
              <a:rPr lang="en-US" b="1" dirty="0">
                <a:latin typeface="Times" panose="02020603050405020304" pitchFamily="18" charset="0"/>
                <a:ea typeface="MS Mincho" panose="02020609040205080304" pitchFamily="49" charset="-128"/>
                <a:cs typeface="Times New Roman" panose="02020603050405020304" pitchFamily="18" charset="0"/>
              </a:rPr>
              <a:t>• </a:t>
            </a:r>
            <a:r>
              <a:rPr lang="en-US" dirty="0">
                <a:latin typeface="Times" panose="02020603050405020304" pitchFamily="18" charset="0"/>
                <a:ea typeface="MS Mincho" panose="02020609040205080304" pitchFamily="49" charset="-128"/>
                <a:cs typeface="Times New Roman" panose="02020603050405020304" pitchFamily="18" charset="0"/>
              </a:rPr>
              <a:t>The first stage in the payroll process is the identification of employees and hiring of employees.</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285750" marR="0" indent="-114300">
              <a:spcBef>
                <a:spcPts val="0"/>
              </a:spcBef>
              <a:spcAft>
                <a:spcPts val="0"/>
              </a:spcAft>
            </a:pPr>
            <a:r>
              <a:rPr lang="en-US" b="1"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285750" marR="0" indent="-114300">
              <a:spcBef>
                <a:spcPts val="0"/>
              </a:spcBef>
              <a:spcAft>
                <a:spcPts val="0"/>
              </a:spcAft>
            </a:pPr>
            <a:r>
              <a:rPr lang="en-US" b="1"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285750" marR="0" indent="-114300">
              <a:spcBef>
                <a:spcPts val="0"/>
              </a:spcBef>
              <a:spcAft>
                <a:spcPts val="0"/>
              </a:spcAft>
            </a:pPr>
            <a:r>
              <a:rPr lang="en-US" b="1" dirty="0">
                <a:latin typeface="Times" panose="02020603050405020304" pitchFamily="18" charset="0"/>
                <a:ea typeface="MS Mincho" panose="02020609040205080304" pitchFamily="49" charset="-128"/>
                <a:cs typeface="Times New Roman" panose="02020603050405020304" pitchFamily="18" charset="0"/>
              </a:rPr>
              <a:t>• </a:t>
            </a:r>
            <a:r>
              <a:rPr lang="en-US" dirty="0">
                <a:latin typeface="Times" panose="02020603050405020304" pitchFamily="18" charset="0"/>
                <a:ea typeface="MS Mincho" panose="02020609040205080304" pitchFamily="49" charset="-128"/>
                <a:cs typeface="Times New Roman" panose="02020603050405020304" pitchFamily="18" charset="0"/>
              </a:rPr>
              <a:t>Not all people who perform activities for a business are employees.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28575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28575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28575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This matters because a worker who qualifies as an employee creates the imposition of payroll taxes on both the worker and the employer.  It also matters because employees are entitled to certain rights not available to non-employees.</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28575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28575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28575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Employee status: Governmental authorities have detailed tests to define a worker as an employee or non-employee.</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28575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28575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28575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 non-employee worker who performs services is called an </a:t>
            </a:r>
            <a:r>
              <a:rPr lang="en-US" b="1" dirty="0">
                <a:solidFill>
                  <a:srgbClr val="0000FF"/>
                </a:solidFill>
                <a:latin typeface="Times" panose="02020603050405020304" pitchFamily="18" charset="0"/>
                <a:ea typeface="MS Mincho" panose="02020609040205080304" pitchFamily="49" charset="-128"/>
                <a:cs typeface="Times New Roman" panose="02020603050405020304" pitchFamily="18" charset="0"/>
              </a:rPr>
              <a:t>independent contractor</a:t>
            </a:r>
            <a:r>
              <a:rPr lang="en-US" dirty="0">
                <a:latin typeface="Times" panose="02020603050405020304" pitchFamily="18" charset="0"/>
                <a:ea typeface="MS Mincho" panose="02020609040205080304" pitchFamily="49" charset="-128"/>
                <a:cs typeface="Times New Roman" panose="02020603050405020304" pitchFamily="18" charset="0"/>
              </a:rPr>
              <a:t>.</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28575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br>
              <a:rPr lang="en-US" dirty="0">
                <a:latin typeface="Times" panose="02020603050405020304" pitchFamily="18" charset="0"/>
                <a:ea typeface="MS Mincho" panose="02020609040205080304" pitchFamily="49" charset="-128"/>
                <a:cs typeface="Times New Roman" panose="02020603050405020304" pitchFamily="18" charset="0"/>
              </a:rPr>
            </a:b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p:txBody>
      </p:sp>
    </p:spTree>
    <p:extLst>
      <p:ext uri="{BB962C8B-B14F-4D97-AF65-F5344CB8AC3E}">
        <p14:creationId xmlns:p14="http://schemas.microsoft.com/office/powerpoint/2010/main" val="6908096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E616891C-69D2-417B-AB0C-99A62E417874}"/>
              </a:ext>
            </a:extLst>
          </p:cNvPr>
          <p:cNvSpPr>
            <a:spLocks noGrp="1"/>
          </p:cNvSpPr>
          <p:nvPr>
            <p:ph type="ftr" sz="quarter" idx="11"/>
          </p:nvPr>
        </p:nvSpPr>
        <p:spPr/>
        <p:txBody>
          <a:bodyPr/>
          <a:lstStyle/>
          <a:p>
            <a:r>
              <a:rPr lang="en-US"/>
              <a:t>© Copyright 2018 Worthy and James Publishing</a:t>
            </a:r>
          </a:p>
        </p:txBody>
      </p:sp>
      <p:sp>
        <p:nvSpPr>
          <p:cNvPr id="3" name="Rectangle 2">
            <a:extLst>
              <a:ext uri="{FF2B5EF4-FFF2-40B4-BE49-F238E27FC236}">
                <a16:creationId xmlns:a16="http://schemas.microsoft.com/office/drawing/2014/main" id="{CDE03141-BF28-458F-9E5B-B5E95E18DF14}"/>
              </a:ext>
            </a:extLst>
          </p:cNvPr>
          <p:cNvSpPr/>
          <p:nvPr/>
        </p:nvSpPr>
        <p:spPr>
          <a:xfrm>
            <a:off x="3587140" y="223547"/>
            <a:ext cx="5017720" cy="523220"/>
          </a:xfrm>
          <a:prstGeom prst="rect">
            <a:avLst/>
          </a:prstGeom>
        </p:spPr>
        <p:txBody>
          <a:bodyPr wrap="none">
            <a:spAutoFit/>
          </a:bodyPr>
          <a:lstStyle/>
          <a:p>
            <a:pPr marL="285750" marR="0" indent="-114300" algn="ctr">
              <a:spcBef>
                <a:spcPts val="0"/>
              </a:spcBef>
              <a:spcAft>
                <a:spcPts val="0"/>
              </a:spcAft>
            </a:pP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Identify Employees, continued</a:t>
            </a:r>
            <a:endParaRPr lang="en-US" sz="2800" dirty="0">
              <a:solidFill>
                <a:schemeClr val="accent1">
                  <a:lumMod val="50000"/>
                </a:schemeClr>
              </a:solidFill>
              <a:effectLst/>
              <a:latin typeface="Times" panose="02020603050405020304" pitchFamily="18" charset="0"/>
              <a:ea typeface="MS Mincho" panose="02020609040205080304" pitchFamily="49" charset="-128"/>
              <a:cs typeface="Times New Roman" panose="02020603050405020304" pitchFamily="18" charset="0"/>
            </a:endParaRPr>
          </a:p>
        </p:txBody>
      </p:sp>
      <p:sp>
        <p:nvSpPr>
          <p:cNvPr id="4" name="Rectangle 3">
            <a:extLst>
              <a:ext uri="{FF2B5EF4-FFF2-40B4-BE49-F238E27FC236}">
                <a16:creationId xmlns:a16="http://schemas.microsoft.com/office/drawing/2014/main" id="{E8C4CDD7-8E79-41B9-BF88-5273F30D1BB7}"/>
              </a:ext>
            </a:extLst>
          </p:cNvPr>
          <p:cNvSpPr/>
          <p:nvPr/>
        </p:nvSpPr>
        <p:spPr>
          <a:xfrm>
            <a:off x="711740" y="1002142"/>
            <a:ext cx="10768519" cy="5632311"/>
          </a:xfrm>
          <a:prstGeom prst="rect">
            <a:avLst/>
          </a:prstGeom>
        </p:spPr>
        <p:txBody>
          <a:bodyPr wrap="square">
            <a:spAutoFit/>
          </a:bodyPr>
          <a:lstStyle/>
          <a:p>
            <a:pPr marL="11430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The difference between an employee and an independent contractor has serious consequences for an employer.</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11430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r>
              <a:rPr lang="en-US" b="1" dirty="0">
                <a:latin typeface="Times" panose="02020603050405020304" pitchFamily="18" charset="0"/>
                <a:ea typeface="MS Mincho" panose="02020609040205080304" pitchFamily="49" charset="-128"/>
                <a:cs typeface="Times New Roman" panose="02020603050405020304" pitchFamily="18" charset="0"/>
              </a:rPr>
              <a:t>Reason #1</a:t>
            </a:r>
            <a:r>
              <a:rPr lang="en-US" dirty="0">
                <a:latin typeface="Times" panose="02020603050405020304" pitchFamily="18" charset="0"/>
                <a:ea typeface="MS Mincho" panose="02020609040205080304" pitchFamily="49" charset="-128"/>
                <a:cs typeface="Times New Roman" panose="02020603050405020304" pitchFamily="18" charset="0"/>
              </a:rPr>
              <a:t>: The Internal Revenue Service and many state taxing agencies receive payroll taxes as a regular source of cash that helps fund government operations.   Some of these taxes depend on employee classification.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a:t>
            </a:r>
            <a:r>
              <a:rPr lang="en-US" b="1" dirty="0">
                <a:latin typeface="Times" panose="02020603050405020304" pitchFamily="18" charset="0"/>
                <a:ea typeface="MS Mincho" panose="02020609040205080304" pitchFamily="49" charset="-128"/>
                <a:cs typeface="Times New Roman" panose="02020603050405020304" pitchFamily="18" charset="0"/>
              </a:rPr>
              <a:t>Reason #2</a:t>
            </a:r>
            <a:r>
              <a:rPr lang="en-US" dirty="0">
                <a:latin typeface="Times" panose="02020603050405020304" pitchFamily="18" charset="0"/>
                <a:ea typeface="MS Mincho" panose="02020609040205080304" pitchFamily="49" charset="-128"/>
                <a:cs typeface="Times New Roman" panose="02020603050405020304" pitchFamily="18" charset="0"/>
              </a:rPr>
              <a:t>: For employees, employers pay for workman’s compensation insurance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(job-related injuries) and in some states, short-term disability insurance.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11430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r>
              <a:rPr lang="en-US" b="1" dirty="0">
                <a:latin typeface="Times" panose="02020603050405020304" pitchFamily="18" charset="0"/>
                <a:ea typeface="MS Mincho" panose="02020609040205080304" pitchFamily="49" charset="-128"/>
                <a:cs typeface="Times New Roman" panose="02020603050405020304" pitchFamily="18" charset="0"/>
              </a:rPr>
              <a:t>Reason #3</a:t>
            </a:r>
            <a:r>
              <a:rPr lang="en-US" dirty="0">
                <a:latin typeface="Times" panose="02020603050405020304" pitchFamily="18" charset="0"/>
                <a:ea typeface="MS Mincho" panose="02020609040205080304" pitchFamily="49" charset="-128"/>
                <a:cs typeface="Times New Roman" panose="02020603050405020304" pitchFamily="18" charset="0"/>
              </a:rPr>
              <a:t>: The Department of Labor (DOL) requires compliance with minimum wage, overtime, and working condition rules for employees.</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57150" marR="0" indent="-5715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r>
              <a:rPr lang="en-US" b="1" dirty="0">
                <a:latin typeface="Times" panose="02020603050405020304" pitchFamily="18" charset="0"/>
                <a:ea typeface="MS Mincho" panose="02020609040205080304" pitchFamily="49" charset="-128"/>
                <a:cs typeface="Times New Roman" panose="02020603050405020304" pitchFamily="18" charset="0"/>
              </a:rPr>
              <a:t>Reason #4</a:t>
            </a:r>
            <a:r>
              <a:rPr lang="en-US" dirty="0">
                <a:latin typeface="Times" panose="02020603050405020304" pitchFamily="18" charset="0"/>
                <a:ea typeface="MS Mincho" panose="02020609040205080304" pitchFamily="49" charset="-128"/>
                <a:cs typeface="Times New Roman" panose="02020603050405020304" pitchFamily="18" charset="0"/>
              </a:rPr>
              <a:t>: Various federal and state laws impose hiring and working condition requirements for employers.</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11430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r>
              <a:rPr lang="en-US" b="1" dirty="0">
                <a:latin typeface="Times" panose="02020603050405020304" pitchFamily="18" charset="0"/>
                <a:ea typeface="MS Mincho" panose="02020609040205080304" pitchFamily="49" charset="-128"/>
                <a:cs typeface="Times New Roman" panose="02020603050405020304" pitchFamily="18" charset="0"/>
              </a:rPr>
              <a:t>Failure to comply with any of the above often results in fines and penalties and remediation costs.</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p:txBody>
      </p:sp>
    </p:spTree>
    <p:extLst>
      <p:ext uri="{BB962C8B-B14F-4D97-AF65-F5344CB8AC3E}">
        <p14:creationId xmlns:p14="http://schemas.microsoft.com/office/powerpoint/2010/main" val="29122921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50638C2A-9457-4137-A36E-1D882CF2B85F}"/>
              </a:ext>
            </a:extLst>
          </p:cNvPr>
          <p:cNvSpPr>
            <a:spLocks noGrp="1"/>
          </p:cNvSpPr>
          <p:nvPr>
            <p:ph type="ftr" sz="quarter" idx="11"/>
          </p:nvPr>
        </p:nvSpPr>
        <p:spPr/>
        <p:txBody>
          <a:bodyPr/>
          <a:lstStyle/>
          <a:p>
            <a:r>
              <a:rPr lang="en-US"/>
              <a:t>© Copyright 2018 Worthy and James Publishing</a:t>
            </a:r>
          </a:p>
        </p:txBody>
      </p:sp>
      <p:sp>
        <p:nvSpPr>
          <p:cNvPr id="3" name="Rectangle 2">
            <a:extLst>
              <a:ext uri="{FF2B5EF4-FFF2-40B4-BE49-F238E27FC236}">
                <a16:creationId xmlns:a16="http://schemas.microsoft.com/office/drawing/2014/main" id="{74ED4FF7-09E3-448C-B987-18F5C6AE5B8D}"/>
              </a:ext>
            </a:extLst>
          </p:cNvPr>
          <p:cNvSpPr/>
          <p:nvPr/>
        </p:nvSpPr>
        <p:spPr>
          <a:xfrm>
            <a:off x="4446381" y="136525"/>
            <a:ext cx="3299238" cy="523220"/>
          </a:xfrm>
          <a:prstGeom prst="rect">
            <a:avLst/>
          </a:prstGeom>
        </p:spPr>
        <p:txBody>
          <a:bodyPr wrap="none">
            <a:spAutoFit/>
          </a:bodyPr>
          <a:lstStyle/>
          <a:p>
            <a:pPr marL="285750" marR="0" indent="-114300" algn="ctr">
              <a:spcBef>
                <a:spcPts val="0"/>
              </a:spcBef>
              <a:spcAft>
                <a:spcPts val="0"/>
              </a:spcAft>
            </a:pP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The Hiring Process</a:t>
            </a:r>
            <a:endParaRPr lang="en-US" sz="2800" dirty="0">
              <a:solidFill>
                <a:schemeClr val="accent1">
                  <a:lumMod val="50000"/>
                </a:schemeClr>
              </a:solidFill>
              <a:effectLst/>
              <a:latin typeface="Times" panose="02020603050405020304" pitchFamily="18" charset="0"/>
              <a:ea typeface="MS Mincho" panose="02020609040205080304" pitchFamily="49" charset="-128"/>
              <a:cs typeface="Times New Roman" panose="02020603050405020304" pitchFamily="18" charset="0"/>
            </a:endParaRPr>
          </a:p>
        </p:txBody>
      </p:sp>
      <p:sp>
        <p:nvSpPr>
          <p:cNvPr id="4" name="Rectangle 3">
            <a:extLst>
              <a:ext uri="{FF2B5EF4-FFF2-40B4-BE49-F238E27FC236}">
                <a16:creationId xmlns:a16="http://schemas.microsoft.com/office/drawing/2014/main" id="{C03EAADF-F01D-4CD7-B129-AEBFE4B368E3}"/>
              </a:ext>
            </a:extLst>
          </p:cNvPr>
          <p:cNvSpPr/>
          <p:nvPr/>
        </p:nvSpPr>
        <p:spPr>
          <a:xfrm>
            <a:off x="1363249" y="958333"/>
            <a:ext cx="1370888" cy="369332"/>
          </a:xfrm>
          <a:prstGeom prst="rect">
            <a:avLst/>
          </a:prstGeom>
        </p:spPr>
        <p:txBody>
          <a:bodyPr wrap="none">
            <a:spAutoFit/>
          </a:bodyPr>
          <a:lstStyle/>
          <a:p>
            <a:pPr marL="285750" marR="0" indent="-114300">
              <a:spcBef>
                <a:spcPts val="0"/>
              </a:spcBef>
              <a:spcAft>
                <a:spcPts val="0"/>
              </a:spcAft>
            </a:pPr>
            <a:r>
              <a:rPr lang="en-US" b="1" dirty="0">
                <a:latin typeface="Times" panose="02020603050405020304" pitchFamily="18" charset="0"/>
                <a:ea typeface="MS Mincho" panose="02020609040205080304" pitchFamily="49" charset="-128"/>
                <a:cs typeface="Times New Roman" panose="02020603050405020304" pitchFamily="18" charset="0"/>
              </a:rPr>
              <a:t>Overview</a:t>
            </a:r>
            <a:r>
              <a:rPr lang="en-US" dirty="0">
                <a:latin typeface="Times" panose="02020603050405020304" pitchFamily="18" charset="0"/>
                <a:ea typeface="MS Mincho" panose="02020609040205080304" pitchFamily="49" charset="-128"/>
                <a:cs typeface="Times New Roman" panose="02020603050405020304" pitchFamily="18" charset="0"/>
              </a:rPr>
              <a:t>:</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p:txBody>
      </p:sp>
      <p:graphicFrame>
        <p:nvGraphicFramePr>
          <p:cNvPr id="5" name="Table 4">
            <a:extLst>
              <a:ext uri="{FF2B5EF4-FFF2-40B4-BE49-F238E27FC236}">
                <a16:creationId xmlns:a16="http://schemas.microsoft.com/office/drawing/2014/main" id="{9589D80F-29F5-4D6A-85DF-77692F08521E}"/>
              </a:ext>
            </a:extLst>
          </p:cNvPr>
          <p:cNvGraphicFramePr>
            <a:graphicFrameLocks noGrp="1"/>
          </p:cNvGraphicFramePr>
          <p:nvPr>
            <p:extLst>
              <p:ext uri="{D42A27DB-BD31-4B8C-83A1-F6EECF244321}">
                <p14:modId xmlns:p14="http://schemas.microsoft.com/office/powerpoint/2010/main" val="130631474"/>
              </p:ext>
            </p:extLst>
          </p:nvPr>
        </p:nvGraphicFramePr>
        <p:xfrm>
          <a:off x="3133572" y="1481127"/>
          <a:ext cx="5955030" cy="4053840"/>
        </p:xfrm>
        <a:graphic>
          <a:graphicData uri="http://schemas.openxmlformats.org/drawingml/2006/table">
            <a:tbl>
              <a:tblPr firstRow="1" firstCol="1" bandRow="1">
                <a:tableStyleId>{2D5ABB26-0587-4C30-8999-92F81FD0307C}</a:tableStyleId>
              </a:tblPr>
              <a:tblGrid>
                <a:gridCol w="1192530">
                  <a:extLst>
                    <a:ext uri="{9D8B030D-6E8A-4147-A177-3AD203B41FA5}">
                      <a16:colId xmlns:a16="http://schemas.microsoft.com/office/drawing/2014/main" val="2505759180"/>
                    </a:ext>
                  </a:extLst>
                </a:gridCol>
                <a:gridCol w="2286000">
                  <a:extLst>
                    <a:ext uri="{9D8B030D-6E8A-4147-A177-3AD203B41FA5}">
                      <a16:colId xmlns:a16="http://schemas.microsoft.com/office/drawing/2014/main" val="804682816"/>
                    </a:ext>
                  </a:extLst>
                </a:gridCol>
                <a:gridCol w="2476500">
                  <a:extLst>
                    <a:ext uri="{9D8B030D-6E8A-4147-A177-3AD203B41FA5}">
                      <a16:colId xmlns:a16="http://schemas.microsoft.com/office/drawing/2014/main" val="2899996658"/>
                    </a:ext>
                  </a:extLst>
                </a:gridCol>
              </a:tblGrid>
              <a:tr h="0">
                <a:tc>
                  <a:txBody>
                    <a:bodyPr/>
                    <a:lstStyle/>
                    <a:p>
                      <a:pPr marL="0" marR="0" algn="ctr">
                        <a:spcBef>
                          <a:spcPts val="0"/>
                        </a:spcBef>
                        <a:spcAft>
                          <a:spcPts val="600"/>
                        </a:spcAft>
                      </a:pPr>
                      <a:r>
                        <a:rPr lang="en-US" sz="1400" b="1">
                          <a:effectLst/>
                        </a:rPr>
                        <a:t>Function</a:t>
                      </a:r>
                      <a:endParaRPr lang="en-US" sz="1400" b="1">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0"/>
                        </a:spcBef>
                        <a:spcAft>
                          <a:spcPts val="600"/>
                        </a:spcAft>
                      </a:pPr>
                      <a:r>
                        <a:rPr lang="en-US" sz="1400" b="1">
                          <a:effectLst/>
                        </a:rPr>
                        <a:t>Procedure</a:t>
                      </a:r>
                      <a:endParaRPr lang="en-US" sz="1400" b="1">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0"/>
                        </a:spcBef>
                        <a:spcAft>
                          <a:spcPts val="600"/>
                        </a:spcAft>
                      </a:pPr>
                      <a:r>
                        <a:rPr lang="en-US" sz="1400" b="1" dirty="0">
                          <a:effectLst/>
                        </a:rPr>
                        <a:t>Purpose</a:t>
                      </a:r>
                      <a:endParaRPr lang="en-US" sz="1400" b="1"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2092295079"/>
                  </a:ext>
                </a:extLst>
              </a:tr>
              <a:tr h="0">
                <a:tc>
                  <a:txBody>
                    <a:bodyPr/>
                    <a:lstStyle/>
                    <a:p>
                      <a:pPr marL="0" marR="0">
                        <a:spcBef>
                          <a:spcPts val="600"/>
                        </a:spcBef>
                        <a:spcAft>
                          <a:spcPts val="0"/>
                        </a:spcAft>
                      </a:pPr>
                      <a:r>
                        <a:rPr lang="en-US" sz="1400">
                          <a:effectLst/>
                        </a:rPr>
                        <a:t>Search and screen</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Prepare job description</a:t>
                      </a:r>
                    </a:p>
                    <a:p>
                      <a:pPr marL="0" marR="0">
                        <a:spcBef>
                          <a:spcPts val="0"/>
                        </a:spcBef>
                        <a:spcAft>
                          <a:spcPts val="0"/>
                        </a:spcAft>
                      </a:pPr>
                      <a:r>
                        <a:rPr lang="en-US" sz="1400">
                          <a:effectLst/>
                        </a:rPr>
                        <a:t>• Advertise</a:t>
                      </a:r>
                    </a:p>
                    <a:p>
                      <a:pPr marL="0" marR="0">
                        <a:spcBef>
                          <a:spcPts val="0"/>
                        </a:spcBef>
                        <a:spcAft>
                          <a:spcPts val="0"/>
                        </a:spcAft>
                      </a:pPr>
                      <a:r>
                        <a:rPr lang="en-US" sz="1400">
                          <a:effectLst/>
                        </a:rPr>
                        <a:t>• Interview</a:t>
                      </a:r>
                    </a:p>
                    <a:p>
                      <a:pPr marL="0" marR="0">
                        <a:spcBef>
                          <a:spcPts val="0"/>
                        </a:spcBef>
                        <a:spcAft>
                          <a:spcPts val="0"/>
                        </a:spcAft>
                      </a:pPr>
                      <a:r>
                        <a:rPr lang="en-US" sz="1400">
                          <a:effectLst/>
                        </a:rPr>
                        <a:t>• Background checks</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Clarify job requirements</a:t>
                      </a:r>
                    </a:p>
                    <a:p>
                      <a:pPr marL="0" marR="0">
                        <a:spcBef>
                          <a:spcPts val="0"/>
                        </a:spcBef>
                        <a:spcAft>
                          <a:spcPts val="0"/>
                        </a:spcAft>
                      </a:pPr>
                      <a:r>
                        <a:rPr lang="en-US" sz="1400">
                          <a:effectLst/>
                        </a:rPr>
                        <a:t>• Are services for employee or </a:t>
                      </a:r>
                    </a:p>
                    <a:p>
                      <a:pPr marL="0" marR="0">
                        <a:spcBef>
                          <a:spcPts val="0"/>
                        </a:spcBef>
                        <a:spcAft>
                          <a:spcPts val="0"/>
                        </a:spcAft>
                      </a:pPr>
                      <a:r>
                        <a:rPr lang="en-US" sz="1400">
                          <a:effectLst/>
                        </a:rPr>
                        <a:t>   independent contractor?</a:t>
                      </a:r>
                    </a:p>
                    <a:p>
                      <a:pPr marL="0" marR="0">
                        <a:spcBef>
                          <a:spcPts val="0"/>
                        </a:spcBef>
                        <a:spcAft>
                          <a:spcPts val="0"/>
                        </a:spcAft>
                      </a:pPr>
                      <a:r>
                        <a:rPr lang="en-US" sz="1400">
                          <a:effectLst/>
                        </a:rPr>
                        <a:t>• Non-discrimination hiring</a:t>
                      </a:r>
                    </a:p>
                    <a:p>
                      <a:pPr marL="0" marR="0">
                        <a:spcBef>
                          <a:spcPts val="0"/>
                        </a:spcBef>
                        <a:spcAft>
                          <a:spcPts val="0"/>
                        </a:spcAft>
                      </a:pPr>
                      <a:r>
                        <a:rPr lang="en-US" sz="1400">
                          <a:effectLst/>
                        </a:rPr>
                        <a:t>   compliance</a:t>
                      </a:r>
                    </a:p>
                    <a:p>
                      <a:pPr marL="0" marR="0">
                        <a:spcBef>
                          <a:spcPts val="0"/>
                        </a:spcBef>
                        <a:spcAft>
                          <a:spcPts val="0"/>
                        </a:spcAft>
                      </a:pPr>
                      <a:r>
                        <a:rPr lang="en-US" sz="1400">
                          <a:effectLst/>
                        </a:rPr>
                        <a:t>• Find qualified applicants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189997527"/>
                  </a:ext>
                </a:extLst>
              </a:tr>
              <a:tr h="0">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30945168"/>
                  </a:ext>
                </a:extLst>
              </a:tr>
              <a:tr h="0">
                <a:tc>
                  <a:txBody>
                    <a:bodyPr/>
                    <a:lstStyle/>
                    <a:p>
                      <a:pPr marL="0" marR="0">
                        <a:spcBef>
                          <a:spcPts val="0"/>
                        </a:spcBef>
                        <a:spcAft>
                          <a:spcPts val="0"/>
                        </a:spcAft>
                      </a:pPr>
                      <a:r>
                        <a:rPr lang="en-US" sz="1400">
                          <a:effectLst/>
                        </a:rPr>
                        <a:t>Authorization</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Complete forms that </a:t>
                      </a:r>
                    </a:p>
                    <a:p>
                      <a:pPr marL="0" marR="0">
                        <a:spcBef>
                          <a:spcPts val="0"/>
                        </a:spcBef>
                        <a:spcAft>
                          <a:spcPts val="0"/>
                        </a:spcAft>
                      </a:pPr>
                      <a:r>
                        <a:rPr lang="en-US" sz="1400">
                          <a:effectLst/>
                        </a:rPr>
                        <a:t>   authorize employment</a:t>
                      </a:r>
                    </a:p>
                    <a:p>
                      <a:pPr marL="0" marR="0">
                        <a:spcBef>
                          <a:spcPts val="0"/>
                        </a:spcBef>
                        <a:spcAft>
                          <a:spcPts val="0"/>
                        </a:spcAft>
                      </a:pPr>
                      <a:r>
                        <a:rPr lang="en-US" sz="1400">
                          <a:effectLst/>
                        </a:rPr>
                        <a:t>• Create permanent file with</a:t>
                      </a:r>
                    </a:p>
                    <a:p>
                      <a:pPr marL="0" marR="0">
                        <a:spcBef>
                          <a:spcPts val="0"/>
                        </a:spcBef>
                        <a:spcAft>
                          <a:spcPts val="0"/>
                        </a:spcAft>
                      </a:pPr>
                      <a:r>
                        <a:rPr lang="en-US" sz="1400">
                          <a:effectLst/>
                        </a:rPr>
                        <a:t>   employee information</a:t>
                      </a:r>
                    </a:p>
                    <a:p>
                      <a:pPr marL="0" marR="0">
                        <a:spcBef>
                          <a:spcPts val="0"/>
                        </a:spcBef>
                        <a:spcAft>
                          <a:spcPts val="0"/>
                        </a:spcAft>
                      </a:pPr>
                      <a:r>
                        <a:rPr lang="en-US" sz="1400">
                          <a:effectLst/>
                        </a:rPr>
                        <a:t>• Send authorization forms </a:t>
                      </a:r>
                    </a:p>
                    <a:p>
                      <a:pPr marL="0" marR="0">
                        <a:spcBef>
                          <a:spcPts val="0"/>
                        </a:spcBef>
                        <a:spcAft>
                          <a:spcPts val="0"/>
                        </a:spcAft>
                      </a:pPr>
                      <a:r>
                        <a:rPr lang="en-US" sz="1400">
                          <a:effectLst/>
                        </a:rPr>
                        <a:t>   to payroll department</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Verify employee status</a:t>
                      </a:r>
                    </a:p>
                    <a:p>
                      <a:pPr marL="0" marR="0">
                        <a:spcBef>
                          <a:spcPts val="0"/>
                        </a:spcBef>
                        <a:spcAft>
                          <a:spcPts val="0"/>
                        </a:spcAft>
                      </a:pPr>
                      <a:r>
                        <a:rPr lang="en-US" sz="1400">
                          <a:effectLst/>
                        </a:rPr>
                        <a:t>• Provide status, wage rate, </a:t>
                      </a:r>
                    </a:p>
                    <a:p>
                      <a:pPr marL="0" marR="0">
                        <a:spcBef>
                          <a:spcPts val="0"/>
                        </a:spcBef>
                        <a:spcAft>
                          <a:spcPts val="0"/>
                        </a:spcAft>
                      </a:pPr>
                      <a:r>
                        <a:rPr lang="en-US" sz="1400">
                          <a:effectLst/>
                        </a:rPr>
                        <a:t>   and other data to payroll</a:t>
                      </a:r>
                    </a:p>
                    <a:p>
                      <a:pPr marL="0" marR="0">
                        <a:spcBef>
                          <a:spcPts val="0"/>
                        </a:spcBef>
                        <a:spcAft>
                          <a:spcPts val="0"/>
                        </a:spcAft>
                      </a:pPr>
                      <a:r>
                        <a:rPr lang="en-US" sz="1400">
                          <a:effectLst/>
                        </a:rPr>
                        <a:t>• Prevent “ghost” employees</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3033390649"/>
                  </a:ext>
                </a:extLst>
              </a:tr>
              <a:tr h="0">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946687105"/>
                  </a:ext>
                </a:extLst>
              </a:tr>
              <a:tr h="0">
                <a:tc>
                  <a:txBody>
                    <a:bodyPr/>
                    <a:lstStyle/>
                    <a:p>
                      <a:pPr marL="0" marR="0">
                        <a:spcBef>
                          <a:spcPts val="600"/>
                        </a:spcBef>
                        <a:spcAft>
                          <a:spcPts val="0"/>
                        </a:spcAft>
                      </a:pPr>
                      <a:r>
                        <a:rPr lang="en-US" sz="1400">
                          <a:effectLst/>
                        </a:rPr>
                        <a:t>Legal compliance</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W-4 form information*</a:t>
                      </a:r>
                    </a:p>
                    <a:p>
                      <a:pPr marL="0" marR="0">
                        <a:spcBef>
                          <a:spcPts val="0"/>
                        </a:spcBef>
                        <a:spcAft>
                          <a:spcPts val="0"/>
                        </a:spcAft>
                      </a:pPr>
                      <a:r>
                        <a:rPr lang="en-US" sz="1400">
                          <a:effectLst/>
                        </a:rPr>
                        <a:t>• W-9 form information*</a:t>
                      </a:r>
                    </a:p>
                    <a:p>
                      <a:pPr marL="0" marR="0">
                        <a:spcBef>
                          <a:spcPts val="0"/>
                        </a:spcBef>
                        <a:spcAft>
                          <a:spcPts val="0"/>
                        </a:spcAft>
                      </a:pPr>
                      <a:r>
                        <a:rPr lang="en-US" sz="1400">
                          <a:effectLst/>
                        </a:rPr>
                        <a:t>• I-9 form information*</a:t>
                      </a:r>
                    </a:p>
                    <a:p>
                      <a:pPr marL="0" marR="0">
                        <a:spcBef>
                          <a:spcPts val="0"/>
                        </a:spcBef>
                        <a:spcAft>
                          <a:spcPts val="0"/>
                        </a:spcAft>
                      </a:pPr>
                      <a:r>
                        <a:rPr lang="en-US" sz="1400">
                          <a:effectLst/>
                        </a:rPr>
                        <a:t>• PRWORA  reporting*</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dirty="0">
                          <a:effectLst/>
                        </a:rPr>
                        <a:t>Federal and state information requirements</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3230853385"/>
                  </a:ext>
                </a:extLst>
              </a:tr>
            </a:tbl>
          </a:graphicData>
        </a:graphic>
      </p:graphicFrame>
      <p:sp>
        <p:nvSpPr>
          <p:cNvPr id="6" name="Rectangle 5">
            <a:extLst>
              <a:ext uri="{FF2B5EF4-FFF2-40B4-BE49-F238E27FC236}">
                <a16:creationId xmlns:a16="http://schemas.microsoft.com/office/drawing/2014/main" id="{66E0AAB3-E313-4A70-93CA-4264572C4E7A}"/>
              </a:ext>
            </a:extLst>
          </p:cNvPr>
          <p:cNvSpPr/>
          <p:nvPr/>
        </p:nvSpPr>
        <p:spPr>
          <a:xfrm>
            <a:off x="1363249" y="5760992"/>
            <a:ext cx="2403222" cy="369332"/>
          </a:xfrm>
          <a:prstGeom prst="rect">
            <a:avLst/>
          </a:prstGeom>
        </p:spPr>
        <p:txBody>
          <a:bodyPr wrap="none">
            <a:spAutoFit/>
          </a:bodyPr>
          <a:lstStyle/>
          <a:p>
            <a:pPr marL="28575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See following slides</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p:txBody>
      </p:sp>
    </p:spTree>
    <p:extLst>
      <p:ext uri="{BB962C8B-B14F-4D97-AF65-F5344CB8AC3E}">
        <p14:creationId xmlns:p14="http://schemas.microsoft.com/office/powerpoint/2010/main" val="13759223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DEED3FEE-10D0-42AA-AED4-C1C99B714B20}"/>
              </a:ext>
            </a:extLst>
          </p:cNvPr>
          <p:cNvSpPr>
            <a:spLocks noGrp="1"/>
          </p:cNvSpPr>
          <p:nvPr>
            <p:ph type="ftr" sz="quarter" idx="11"/>
          </p:nvPr>
        </p:nvSpPr>
        <p:spPr/>
        <p:txBody>
          <a:bodyPr/>
          <a:lstStyle/>
          <a:p>
            <a:r>
              <a:rPr lang="en-US"/>
              <a:t>© Copyright 2018 Worthy and James Publishing</a:t>
            </a:r>
          </a:p>
        </p:txBody>
      </p:sp>
      <p:sp>
        <p:nvSpPr>
          <p:cNvPr id="3" name="Rectangle 2">
            <a:extLst>
              <a:ext uri="{FF2B5EF4-FFF2-40B4-BE49-F238E27FC236}">
                <a16:creationId xmlns:a16="http://schemas.microsoft.com/office/drawing/2014/main" id="{CBD2F6DE-3151-4364-AD94-CF3DB2FC25B8}"/>
              </a:ext>
            </a:extLst>
          </p:cNvPr>
          <p:cNvSpPr/>
          <p:nvPr/>
        </p:nvSpPr>
        <p:spPr>
          <a:xfrm>
            <a:off x="4997447" y="136525"/>
            <a:ext cx="1944187" cy="523220"/>
          </a:xfrm>
          <a:prstGeom prst="rect">
            <a:avLst/>
          </a:prstGeom>
        </p:spPr>
        <p:txBody>
          <a:bodyPr wrap="none">
            <a:spAutoFit/>
          </a:bodyPr>
          <a:lstStyle/>
          <a:p>
            <a:pPr marL="285750" marR="0" indent="-114300" algn="ctr">
              <a:spcBef>
                <a:spcPts val="0"/>
              </a:spcBef>
              <a:spcAft>
                <a:spcPts val="0"/>
              </a:spcAft>
            </a:pP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Form W-4</a:t>
            </a:r>
            <a:endParaRPr lang="en-US" sz="2800" dirty="0">
              <a:solidFill>
                <a:schemeClr val="accent1">
                  <a:lumMod val="50000"/>
                </a:schemeClr>
              </a:solidFill>
              <a:effectLst/>
              <a:latin typeface="Times" panose="02020603050405020304" pitchFamily="18" charset="0"/>
              <a:ea typeface="MS Mincho" panose="02020609040205080304" pitchFamily="49" charset="-128"/>
              <a:cs typeface="Times New Roman" panose="02020603050405020304" pitchFamily="18" charset="0"/>
            </a:endParaRPr>
          </a:p>
        </p:txBody>
      </p:sp>
      <p:sp>
        <p:nvSpPr>
          <p:cNvPr id="4" name="Rectangle 3">
            <a:extLst>
              <a:ext uri="{FF2B5EF4-FFF2-40B4-BE49-F238E27FC236}">
                <a16:creationId xmlns:a16="http://schemas.microsoft.com/office/drawing/2014/main" id="{2D3C26C4-2E78-4CDD-A94F-E4080A8A8DBB}"/>
              </a:ext>
            </a:extLst>
          </p:cNvPr>
          <p:cNvSpPr/>
          <p:nvPr/>
        </p:nvSpPr>
        <p:spPr>
          <a:xfrm>
            <a:off x="1524000" y="1442008"/>
            <a:ext cx="9144000" cy="4524315"/>
          </a:xfrm>
          <a:prstGeom prst="rect">
            <a:avLst/>
          </a:prstGeom>
        </p:spPr>
        <p:txBody>
          <a:bodyPr wrap="square">
            <a:spAutoFit/>
          </a:bodyPr>
          <a:lstStyle/>
          <a:p>
            <a:pPr marL="285750" marR="0" indent="-114300">
              <a:spcBef>
                <a:spcPts val="0"/>
              </a:spcBef>
              <a:spcAft>
                <a:spcPts val="0"/>
              </a:spcAft>
            </a:pPr>
            <a:r>
              <a:rPr lang="en-US" b="1" dirty="0">
                <a:latin typeface="Times" panose="02020603050405020304" pitchFamily="18" charset="0"/>
                <a:ea typeface="MS Mincho" panose="02020609040205080304" pitchFamily="49" charset="-128"/>
                <a:cs typeface="Times New Roman" panose="02020603050405020304" pitchFamily="18" charset="0"/>
              </a:rPr>
              <a:t>• </a:t>
            </a:r>
            <a:r>
              <a:rPr lang="en-US" dirty="0">
                <a:latin typeface="Times" panose="02020603050405020304" pitchFamily="18" charset="0"/>
                <a:ea typeface="MS Mincho" panose="02020609040205080304" pitchFamily="49" charset="-128"/>
                <a:cs typeface="Times New Roman" panose="02020603050405020304" pitchFamily="18" charset="0"/>
              </a:rPr>
              <a:t> </a:t>
            </a:r>
            <a:r>
              <a:rPr lang="en-US" b="1" dirty="0">
                <a:solidFill>
                  <a:srgbClr val="0000FF"/>
                </a:solidFill>
                <a:latin typeface="Times" panose="02020603050405020304" pitchFamily="18" charset="0"/>
                <a:ea typeface="MS Mincho" panose="02020609040205080304" pitchFamily="49" charset="-128"/>
                <a:cs typeface="Times New Roman" panose="02020603050405020304" pitchFamily="18" charset="0"/>
              </a:rPr>
              <a:t>Form W-4</a:t>
            </a:r>
            <a:r>
              <a:rPr lang="en-US" dirty="0">
                <a:latin typeface="Times" panose="02020603050405020304" pitchFamily="18" charset="0"/>
                <a:ea typeface="MS Mincho" panose="02020609040205080304" pitchFamily="49" charset="-128"/>
                <a:cs typeface="Times New Roman" panose="02020603050405020304" pitchFamily="18" charset="0"/>
              </a:rPr>
              <a:t>, called </a:t>
            </a:r>
            <a:r>
              <a:rPr lang="en-US" i="1" dirty="0">
                <a:latin typeface="Times" panose="02020603050405020304" pitchFamily="18" charset="0"/>
                <a:ea typeface="MS Mincho" panose="02020609040205080304" pitchFamily="49" charset="-128"/>
                <a:cs typeface="Times New Roman" panose="02020603050405020304" pitchFamily="18" charset="0"/>
              </a:rPr>
              <a:t>Employee’s Withholding Allowance Certificate</a:t>
            </a:r>
            <a:r>
              <a:rPr lang="en-US" dirty="0">
                <a:latin typeface="Times" panose="02020603050405020304" pitchFamily="18" charset="0"/>
                <a:ea typeface="MS Mincho" panose="02020609040205080304" pitchFamily="49" charset="-128"/>
                <a:cs typeface="Times New Roman" panose="02020603050405020304" pitchFamily="18" charset="0"/>
              </a:rPr>
              <a:t>, is completed by an employee and used by the employer to determine the amount of employee income tax to withhold each pay period.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28575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28575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28575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28575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An employee can submit a new W-4 to the employer whenever withholding status changes. (Such as tax classification status from single to married, etc.)</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28575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28575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28575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28575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If an employee does not have a tax identification number (needed on the W-4 form), the employee can complete form </a:t>
            </a:r>
            <a:r>
              <a:rPr lang="en-US" b="1" dirty="0">
                <a:solidFill>
                  <a:srgbClr val="0000FF"/>
                </a:solidFill>
                <a:latin typeface="Times" panose="02020603050405020304" pitchFamily="18" charset="0"/>
                <a:ea typeface="MS Mincho" panose="02020609040205080304" pitchFamily="49" charset="-128"/>
                <a:cs typeface="Times New Roman" panose="02020603050405020304" pitchFamily="18" charset="0"/>
              </a:rPr>
              <a:t>SS-5</a:t>
            </a:r>
            <a:r>
              <a:rPr lang="en-US" dirty="0">
                <a:latin typeface="Times" panose="02020603050405020304" pitchFamily="18" charset="0"/>
                <a:ea typeface="MS Mincho" panose="02020609040205080304" pitchFamily="49" charset="-128"/>
                <a:cs typeface="Times New Roman" panose="02020603050405020304" pitchFamily="18" charset="0"/>
              </a:rPr>
              <a:t> (application for Social Security card) and mail it to a local Social Security office.</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28575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28575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p:txBody>
      </p:sp>
    </p:spTree>
    <p:extLst>
      <p:ext uri="{BB962C8B-B14F-4D97-AF65-F5344CB8AC3E}">
        <p14:creationId xmlns:p14="http://schemas.microsoft.com/office/powerpoint/2010/main" val="5578837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7D8524AC-428B-4DC0-8CCE-3C1EA1A73210}"/>
              </a:ext>
            </a:extLst>
          </p:cNvPr>
          <p:cNvSpPr>
            <a:spLocks noGrp="1"/>
          </p:cNvSpPr>
          <p:nvPr>
            <p:ph type="ftr" sz="quarter" idx="11"/>
          </p:nvPr>
        </p:nvSpPr>
        <p:spPr/>
        <p:txBody>
          <a:bodyPr/>
          <a:lstStyle/>
          <a:p>
            <a:r>
              <a:rPr lang="en-US"/>
              <a:t>© Copyright 2018 Worthy and James Publishing</a:t>
            </a:r>
          </a:p>
        </p:txBody>
      </p:sp>
      <p:sp>
        <p:nvSpPr>
          <p:cNvPr id="3" name="Rectangle 2">
            <a:extLst>
              <a:ext uri="{FF2B5EF4-FFF2-40B4-BE49-F238E27FC236}">
                <a16:creationId xmlns:a16="http://schemas.microsoft.com/office/drawing/2014/main" id="{9F37F665-D7CB-40D9-8272-A9CFB470D6CB}"/>
              </a:ext>
            </a:extLst>
          </p:cNvPr>
          <p:cNvSpPr/>
          <p:nvPr/>
        </p:nvSpPr>
        <p:spPr>
          <a:xfrm>
            <a:off x="4997447" y="287126"/>
            <a:ext cx="1944187" cy="523220"/>
          </a:xfrm>
          <a:prstGeom prst="rect">
            <a:avLst/>
          </a:prstGeom>
        </p:spPr>
        <p:txBody>
          <a:bodyPr wrap="none">
            <a:spAutoFit/>
          </a:bodyPr>
          <a:lstStyle/>
          <a:p>
            <a:pPr marL="285750" marR="0" indent="-114300" algn="ctr">
              <a:spcBef>
                <a:spcPts val="0"/>
              </a:spcBef>
              <a:spcAft>
                <a:spcPts val="0"/>
              </a:spcAft>
            </a:pP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Form W-9</a:t>
            </a:r>
            <a:endParaRPr lang="en-US" sz="2800" dirty="0">
              <a:solidFill>
                <a:schemeClr val="accent1">
                  <a:lumMod val="50000"/>
                </a:schemeClr>
              </a:solidFill>
              <a:effectLst/>
              <a:latin typeface="Times" panose="02020603050405020304" pitchFamily="18" charset="0"/>
              <a:ea typeface="MS Mincho" panose="02020609040205080304" pitchFamily="49" charset="-128"/>
              <a:cs typeface="Times New Roman" panose="02020603050405020304" pitchFamily="18" charset="0"/>
            </a:endParaRPr>
          </a:p>
        </p:txBody>
      </p:sp>
      <p:sp>
        <p:nvSpPr>
          <p:cNvPr id="4" name="Rectangle 3">
            <a:extLst>
              <a:ext uri="{FF2B5EF4-FFF2-40B4-BE49-F238E27FC236}">
                <a16:creationId xmlns:a16="http://schemas.microsoft.com/office/drawing/2014/main" id="{BD27B25D-2978-434B-9CBF-1E04E7EE3F72}"/>
              </a:ext>
            </a:extLst>
          </p:cNvPr>
          <p:cNvSpPr/>
          <p:nvPr/>
        </p:nvSpPr>
        <p:spPr>
          <a:xfrm>
            <a:off x="865762" y="1028343"/>
            <a:ext cx="10826885" cy="4801314"/>
          </a:xfrm>
          <a:prstGeom prst="rect">
            <a:avLst/>
          </a:prstGeom>
        </p:spPr>
        <p:txBody>
          <a:bodyPr wrap="square">
            <a:spAutoFit/>
          </a:bodyPr>
          <a:lstStyle/>
          <a:p>
            <a:pPr marL="342900" marR="0" indent="-171450">
              <a:spcBef>
                <a:spcPts val="0"/>
              </a:spcBef>
              <a:spcAft>
                <a:spcPts val="0"/>
              </a:spcAft>
            </a:pPr>
            <a:r>
              <a:rPr lang="en-US" b="1" dirty="0">
                <a:latin typeface="Times" panose="02020603050405020304" pitchFamily="18" charset="0"/>
                <a:ea typeface="MS Mincho" panose="02020609040205080304" pitchFamily="49" charset="-128"/>
                <a:cs typeface="Times New Roman" panose="02020603050405020304" pitchFamily="18" charset="0"/>
              </a:rPr>
              <a:t>• </a:t>
            </a:r>
            <a:r>
              <a:rPr lang="en-US" dirty="0">
                <a:latin typeface="Times" panose="02020603050405020304" pitchFamily="18" charset="0"/>
                <a:ea typeface="MS Mincho" panose="02020609040205080304" pitchFamily="49" charset="-128"/>
                <a:cs typeface="Times New Roman" panose="02020603050405020304" pitchFamily="18" charset="0"/>
              </a:rPr>
              <a:t> </a:t>
            </a:r>
            <a:r>
              <a:rPr lang="en-US" b="1" dirty="0">
                <a:solidFill>
                  <a:srgbClr val="0000FF"/>
                </a:solidFill>
                <a:latin typeface="Times" panose="02020603050405020304" pitchFamily="18" charset="0"/>
                <a:ea typeface="MS Mincho" panose="02020609040205080304" pitchFamily="49" charset="-128"/>
                <a:cs typeface="Times New Roman" panose="02020603050405020304" pitchFamily="18" charset="0"/>
              </a:rPr>
              <a:t>Form W-9</a:t>
            </a:r>
            <a:r>
              <a:rPr lang="en-US" dirty="0">
                <a:latin typeface="Times" panose="02020603050405020304" pitchFamily="18" charset="0"/>
                <a:ea typeface="MS Mincho" panose="02020609040205080304" pitchFamily="49" charset="-128"/>
                <a:cs typeface="Times New Roman" panose="02020603050405020304" pitchFamily="18" charset="0"/>
              </a:rPr>
              <a:t>, called </a:t>
            </a:r>
            <a:r>
              <a:rPr lang="en-US" i="1" dirty="0">
                <a:latin typeface="Times" panose="02020603050405020304" pitchFamily="18" charset="0"/>
                <a:ea typeface="MS Mincho" panose="02020609040205080304" pitchFamily="49" charset="-128"/>
                <a:cs typeface="Times New Roman" panose="02020603050405020304" pitchFamily="18" charset="0"/>
              </a:rPr>
              <a:t>Request for Taxpayer Identification Number and Certification,</a:t>
            </a:r>
            <a:r>
              <a:rPr lang="en-US" dirty="0">
                <a:latin typeface="Times" panose="02020603050405020304" pitchFamily="18" charset="0"/>
                <a:ea typeface="MS Mincho" panose="02020609040205080304" pitchFamily="49" charset="-128"/>
                <a:cs typeface="Times New Roman" panose="02020603050405020304" pitchFamily="18" charset="0"/>
              </a:rPr>
              <a:t> is used by an employer to obtain the tax identification numbers from independent contractors.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457200" marR="0" indent="-285750">
              <a:spcBef>
                <a:spcPts val="0"/>
              </a:spcBef>
              <a:spcAft>
                <a:spcPts val="0"/>
              </a:spcAft>
            </a:pPr>
            <a:r>
              <a:rPr lang="en-US" b="1"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285750" marR="0" indent="-114300">
              <a:spcBef>
                <a:spcPts val="0"/>
              </a:spcBef>
              <a:spcAft>
                <a:spcPts val="0"/>
              </a:spcAft>
            </a:pPr>
            <a:r>
              <a:rPr lang="en-US" b="1"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285750" marR="0" indent="-114300">
              <a:spcBef>
                <a:spcPts val="0"/>
              </a:spcBef>
              <a:spcAft>
                <a:spcPts val="0"/>
              </a:spcAft>
            </a:pPr>
            <a:r>
              <a:rPr lang="en-US" b="1"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28575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Subject to minimum amounts, a business must report payments made to independent contractors.  A tax identification number is a part of the reporting requirement.</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28575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285750" marR="0" indent="-114300">
              <a:spcBef>
                <a:spcPts val="0"/>
              </a:spcBef>
              <a:spcAft>
                <a:spcPts val="0"/>
              </a:spcAft>
            </a:pPr>
            <a:r>
              <a:rPr lang="en-US" b="1"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285750" marR="0" indent="-114300">
              <a:spcBef>
                <a:spcPts val="0"/>
              </a:spcBef>
              <a:spcAft>
                <a:spcPts val="0"/>
              </a:spcAft>
            </a:pPr>
            <a:r>
              <a:rPr lang="en-US" b="1"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28575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If a business does not receive a form W-9, it must withhold a percentage of the gross amount of payments (“backup withholding”) to the independent contractor and deposit the withheld amount with taxing authorities.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28575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28575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28575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28575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W-9 forms may be required in other situations as well, such as with investment income.</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28575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p:txBody>
      </p:sp>
    </p:spTree>
    <p:extLst>
      <p:ext uri="{BB962C8B-B14F-4D97-AF65-F5344CB8AC3E}">
        <p14:creationId xmlns:p14="http://schemas.microsoft.com/office/powerpoint/2010/main" val="41373827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A89987E3-6B52-4407-8959-2B835598D265}"/>
              </a:ext>
            </a:extLst>
          </p:cNvPr>
          <p:cNvSpPr>
            <a:spLocks noGrp="1"/>
          </p:cNvSpPr>
          <p:nvPr>
            <p:ph type="ftr" sz="quarter" idx="11"/>
          </p:nvPr>
        </p:nvSpPr>
        <p:spPr/>
        <p:txBody>
          <a:bodyPr/>
          <a:lstStyle/>
          <a:p>
            <a:r>
              <a:rPr lang="en-US"/>
              <a:t>© Copyright 2018 Worthy and James Publishing</a:t>
            </a:r>
          </a:p>
        </p:txBody>
      </p:sp>
      <p:sp>
        <p:nvSpPr>
          <p:cNvPr id="3" name="Rectangle 2">
            <a:extLst>
              <a:ext uri="{FF2B5EF4-FFF2-40B4-BE49-F238E27FC236}">
                <a16:creationId xmlns:a16="http://schemas.microsoft.com/office/drawing/2014/main" id="{9416AA59-4C34-4036-82CB-23FA780F1DBB}"/>
              </a:ext>
            </a:extLst>
          </p:cNvPr>
          <p:cNvSpPr/>
          <p:nvPr/>
        </p:nvSpPr>
        <p:spPr>
          <a:xfrm>
            <a:off x="5116802" y="238487"/>
            <a:ext cx="1744388" cy="523220"/>
          </a:xfrm>
          <a:prstGeom prst="rect">
            <a:avLst/>
          </a:prstGeom>
        </p:spPr>
        <p:txBody>
          <a:bodyPr wrap="none">
            <a:spAutoFit/>
          </a:bodyPr>
          <a:lstStyle/>
          <a:p>
            <a:pPr marL="285750" marR="0" indent="-114300" algn="ctr">
              <a:spcBef>
                <a:spcPts val="0"/>
              </a:spcBef>
              <a:spcAft>
                <a:spcPts val="0"/>
              </a:spcAft>
            </a:pP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Form I-9</a:t>
            </a:r>
            <a:endParaRPr lang="en-US" sz="2800" dirty="0">
              <a:solidFill>
                <a:schemeClr val="accent1">
                  <a:lumMod val="50000"/>
                </a:schemeClr>
              </a:solidFill>
              <a:effectLst/>
              <a:latin typeface="Times" panose="02020603050405020304" pitchFamily="18" charset="0"/>
              <a:ea typeface="MS Mincho" panose="02020609040205080304" pitchFamily="49" charset="-128"/>
              <a:cs typeface="Times New Roman" panose="02020603050405020304" pitchFamily="18" charset="0"/>
            </a:endParaRPr>
          </a:p>
        </p:txBody>
      </p:sp>
      <p:sp>
        <p:nvSpPr>
          <p:cNvPr id="4" name="Rectangle 3">
            <a:extLst>
              <a:ext uri="{FF2B5EF4-FFF2-40B4-BE49-F238E27FC236}">
                <a16:creationId xmlns:a16="http://schemas.microsoft.com/office/drawing/2014/main" id="{AA18DBB7-D426-467E-A71B-CD2E04F18705}"/>
              </a:ext>
            </a:extLst>
          </p:cNvPr>
          <p:cNvSpPr/>
          <p:nvPr/>
        </p:nvSpPr>
        <p:spPr>
          <a:xfrm>
            <a:off x="1694234" y="1366020"/>
            <a:ext cx="8803532" cy="3416320"/>
          </a:xfrm>
          <a:prstGeom prst="rect">
            <a:avLst/>
          </a:prstGeom>
        </p:spPr>
        <p:txBody>
          <a:bodyPr wrap="square">
            <a:spAutoFit/>
          </a:bodyPr>
          <a:lstStyle/>
          <a:p>
            <a:pPr marL="285750" marR="0" indent="-114300">
              <a:spcBef>
                <a:spcPts val="0"/>
              </a:spcBef>
              <a:spcAft>
                <a:spcPts val="0"/>
              </a:spcAft>
            </a:pPr>
            <a:r>
              <a:rPr lang="en-US" b="1" dirty="0">
                <a:latin typeface="Times" panose="02020603050405020304" pitchFamily="18" charset="0"/>
                <a:ea typeface="MS Mincho" panose="02020609040205080304" pitchFamily="49" charset="-128"/>
                <a:cs typeface="Times New Roman" panose="02020603050405020304" pitchFamily="18" charset="0"/>
              </a:rPr>
              <a:t>• </a:t>
            </a:r>
            <a:r>
              <a:rPr lang="en-US" dirty="0">
                <a:latin typeface="Times" panose="02020603050405020304" pitchFamily="18" charset="0"/>
                <a:ea typeface="MS Mincho" panose="02020609040205080304" pitchFamily="49" charset="-128"/>
                <a:cs typeface="Times New Roman" panose="02020603050405020304" pitchFamily="18" charset="0"/>
              </a:rPr>
              <a:t> </a:t>
            </a:r>
            <a:r>
              <a:rPr lang="en-US" b="1" dirty="0">
                <a:solidFill>
                  <a:srgbClr val="0000FF"/>
                </a:solidFill>
                <a:latin typeface="Times" panose="02020603050405020304" pitchFamily="18" charset="0"/>
                <a:ea typeface="MS Mincho" panose="02020609040205080304" pitchFamily="49" charset="-128"/>
                <a:cs typeface="Times New Roman" panose="02020603050405020304" pitchFamily="18" charset="0"/>
              </a:rPr>
              <a:t>Form I-9</a:t>
            </a:r>
            <a:r>
              <a:rPr lang="en-US" dirty="0">
                <a:latin typeface="Times" panose="02020603050405020304" pitchFamily="18" charset="0"/>
                <a:ea typeface="MS Mincho" panose="02020609040205080304" pitchFamily="49" charset="-128"/>
                <a:cs typeface="Times New Roman" panose="02020603050405020304" pitchFamily="18" charset="0"/>
              </a:rPr>
              <a:t>, called </a:t>
            </a:r>
            <a:r>
              <a:rPr lang="en-US" i="1" dirty="0">
                <a:latin typeface="Times" panose="02020603050405020304" pitchFamily="18" charset="0"/>
                <a:ea typeface="MS Mincho" panose="02020609040205080304" pitchFamily="49" charset="-128"/>
                <a:cs typeface="Times New Roman" panose="02020603050405020304" pitchFamily="18" charset="0"/>
              </a:rPr>
              <a:t>Employment Eligibility Verification</a:t>
            </a:r>
            <a:r>
              <a:rPr lang="en-US" dirty="0">
                <a:latin typeface="Times" panose="02020603050405020304" pitchFamily="18" charset="0"/>
                <a:ea typeface="MS Mincho" panose="02020609040205080304" pitchFamily="49" charset="-128"/>
                <a:cs typeface="Times New Roman" panose="02020603050405020304" pitchFamily="18" charset="0"/>
              </a:rPr>
              <a:t>, is completed by both a potential employee and by employer with documented information supplied by the potential employee. The form is used by the employer to determine eligibility for employment in the United States.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28575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28575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28575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28575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An employer is responsible for retaining form I-9 on file for at least three years after date of employment or one year after termination, whichever is later.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28575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br>
              <a:rPr lang="en-US" dirty="0">
                <a:latin typeface="Times" panose="02020603050405020304" pitchFamily="18" charset="0"/>
                <a:ea typeface="MS Mincho" panose="02020609040205080304" pitchFamily="49" charset="-128"/>
                <a:cs typeface="Times New Roman" panose="02020603050405020304" pitchFamily="18" charset="0"/>
              </a:rPr>
            </a:b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p:txBody>
      </p:sp>
    </p:spTree>
    <p:extLst>
      <p:ext uri="{BB962C8B-B14F-4D97-AF65-F5344CB8AC3E}">
        <p14:creationId xmlns:p14="http://schemas.microsoft.com/office/powerpoint/2010/main" val="141533524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40</TotalTime>
  <Words>1446</Words>
  <Application>Microsoft Office PowerPoint</Application>
  <PresentationFormat>Widescreen</PresentationFormat>
  <Paragraphs>563</Paragraphs>
  <Slides>33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33</vt:i4>
      </vt:variant>
    </vt:vector>
  </HeadingPairs>
  <TitlesOfParts>
    <vt:vector size="39" baseType="lpstr">
      <vt:lpstr>Arial</vt:lpstr>
      <vt:lpstr>Calibri</vt:lpstr>
      <vt:lpstr>Calibri Light</vt:lpstr>
      <vt:lpstr>Cambria</vt:lpstr>
      <vt:lpstr>Times</vt:lpstr>
      <vt:lpstr>Office Theme</vt:lpstr>
      <vt:lpstr>Basic Accounting Concepts Principles and Procedures, 2nd Edition, Volume 1  </vt:lpstr>
      <vt:lpstr>Learning Goal 20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Basic Accounting Concepts Principles and Procedures, 2nd Edition, Volume 1</dc:title>
  <dc:creator>djudie</dc:creator>
  <cp:lastModifiedBy>djudie</cp:lastModifiedBy>
  <cp:revision>39</cp:revision>
  <dcterms:created xsi:type="dcterms:W3CDTF">2018-12-26T19:06:56Z</dcterms:created>
  <dcterms:modified xsi:type="dcterms:W3CDTF">2019-01-07T20:32:41Z</dcterms:modified>
</cp:coreProperties>
</file>