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13A33-1397-4523-963E-5372BF92C161}" type="datetimeFigureOut">
              <a:rPr lang="en-US" smtClean="0"/>
              <a:t>12/11/2018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DB1362-94D2-424E-873B-6CB68CEE36CE}" type="slidenum">
              <a:rPr lang="en-US" smtClean="0"/>
              <a:t>‹#›</a:t>
            </a:fld>
            <a:endParaRPr lang="en-US"/>
          </a:p>
        </p:txBody>
      </p:sp>
    </p:spTree>
    <p:extLst>
      <p:ext uri="{BB962C8B-B14F-4D97-AF65-F5344CB8AC3E}">
        <p14:creationId xmlns:p14="http://schemas.microsoft.com/office/powerpoint/2010/main" val="88175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2D7E36-F1D2-4D05-B054-B89878F2EA46}"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204125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C0332-477B-49FF-BD9A-E71ED47E49A6}"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288736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EE2BBD-2E2B-4B81-BA97-7D1F4951B00C}"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294138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19B7F4-F8C6-4FA0-AA4E-FB9A93EE6CB5}"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376644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53D7EC-47CD-42B3-BCAF-24718A2F5708}" type="datetime1">
              <a:rPr lang="en-US" smtClean="0"/>
              <a:t>12/11/2018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388460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7BEE5E-546E-4511-85C4-DC3D4F493E27}"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333908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952BFA-1F1D-4F99-AA0A-BD13093CE6C4}" type="datetime1">
              <a:rPr lang="en-US" smtClean="0"/>
              <a:t>12/11/2018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179612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A653C2-DE02-4F97-933A-63AF6E6DC8F7}" type="datetime1">
              <a:rPr lang="en-US" smtClean="0"/>
              <a:t>12/11/2018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2846730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BBFB6-24AB-4144-AC3B-EE69CB1023D5}" type="datetime1">
              <a:rPr lang="en-US" smtClean="0"/>
              <a:t>12/11/2018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411811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A180A8-B2F8-43B7-B432-DAF56F5FF675}"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45480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F0AAA2-8413-493C-900E-94996DAD6719}" type="datetime1">
              <a:rPr lang="en-US" smtClean="0"/>
              <a:t>12/11/2018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96080F9-9D88-4D70-B4DF-64BB678C2D82}" type="slidenum">
              <a:rPr lang="en-US" smtClean="0"/>
              <a:t>‹#›</a:t>
            </a:fld>
            <a:endParaRPr lang="en-US"/>
          </a:p>
        </p:txBody>
      </p:sp>
    </p:spTree>
    <p:extLst>
      <p:ext uri="{BB962C8B-B14F-4D97-AF65-F5344CB8AC3E}">
        <p14:creationId xmlns:p14="http://schemas.microsoft.com/office/powerpoint/2010/main" val="90782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BED82-55D6-437E-BECB-A67AA607D443}" type="datetime1">
              <a:rPr lang="en-US" smtClean="0"/>
              <a:t>12/11/2018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080F9-9D88-4D70-B4DF-64BB678C2D82}" type="slidenum">
              <a:rPr lang="en-US" smtClean="0"/>
              <a:t>‹#›</a:t>
            </a:fld>
            <a:endParaRPr lang="en-US"/>
          </a:p>
        </p:txBody>
      </p:sp>
    </p:spTree>
    <p:extLst>
      <p:ext uri="{BB962C8B-B14F-4D97-AF65-F5344CB8AC3E}">
        <p14:creationId xmlns:p14="http://schemas.microsoft.com/office/powerpoint/2010/main" val="247001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152276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722932" y="364401"/>
            <a:ext cx="2746136"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Focus on Timing</a:t>
            </a:r>
            <a:endParaRPr lang="en-US" sz="2800" dirty="0">
              <a:solidFill>
                <a:schemeClr val="accent1">
                  <a:lumMod val="50000"/>
                </a:schemeClr>
              </a:solidFill>
            </a:endParaRPr>
          </a:p>
        </p:txBody>
      </p:sp>
      <p:sp>
        <p:nvSpPr>
          <p:cNvPr id="4" name="Rectangle 3"/>
          <p:cNvSpPr/>
          <p:nvPr/>
        </p:nvSpPr>
        <p:spPr>
          <a:xfrm>
            <a:off x="1994018" y="1877002"/>
            <a:ext cx="8203963" cy="2507738"/>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Times" panose="02020603050405020304" pitchFamily="18" charset="0"/>
                <a:ea typeface="Cambria" panose="02040503050406030204" pitchFamily="18" charset="0"/>
                <a:cs typeface="Times New Roman" panose="02020603050405020304" pitchFamily="18" charset="0"/>
              </a:rPr>
              <a:t>Earlier in our study of accounting we stressed the importance of correctly analyzing the three elements of transactions: 1) Classification, 2) Valuation, and 3) Timing.</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Times" panose="02020603050405020304" pitchFamily="18" charset="0"/>
                <a:ea typeface="Cambria" panose="02040503050406030204" pitchFamily="18" charset="0"/>
                <a:cs typeface="Times New Roman" panose="02020603050405020304" pitchFamily="18" charset="0"/>
              </a:rPr>
              <a:t>While all three of these still apply to adjusting entries, you will begin to notice that the prepayment and accrual adjustments focus primarily on </a:t>
            </a:r>
            <a:r>
              <a:rPr lang="en-US" b="1" dirty="0">
                <a:latin typeface="Times" panose="02020603050405020304" pitchFamily="18" charset="0"/>
                <a:ea typeface="Cambria" panose="02040503050406030204" pitchFamily="18" charset="0"/>
                <a:cs typeface="Times New Roman" panose="02020603050405020304" pitchFamily="18" charset="0"/>
              </a:rPr>
              <a:t>timing</a:t>
            </a: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571500" marR="0">
              <a:spcBef>
                <a:spcPts val="0"/>
              </a:spcBef>
              <a:spcAft>
                <a:spcPts val="0"/>
              </a:spcAft>
            </a:pPr>
            <a:r>
              <a:rPr lang="en-US" dirty="0">
                <a:latin typeface="Times" panose="02020603050405020304" pitchFamily="18" charset="0"/>
                <a:ea typeface="MS Mincho"/>
                <a:cs typeface="Times New Roman" panose="02020603050405020304" pitchFamily="18" charset="0"/>
              </a:rPr>
              <a:t> In what period should revenue be recognized? </a:t>
            </a:r>
          </a:p>
          <a:p>
            <a:pPr marL="571500" marR="0">
              <a:spcBef>
                <a:spcPts val="0"/>
              </a:spcBef>
              <a:spcAft>
                <a:spcPts val="0"/>
              </a:spcAft>
            </a:pPr>
            <a:r>
              <a:rPr lang="en-US" dirty="0">
                <a:latin typeface="Times" panose="02020603050405020304" pitchFamily="18" charset="0"/>
                <a:ea typeface="MS Mincho"/>
                <a:cs typeface="Times New Roman" panose="02020603050405020304" pitchFamily="18" charset="0"/>
              </a:rPr>
              <a:t> In what period should expenses be matched against revenue?  </a:t>
            </a:r>
          </a:p>
          <a:p>
            <a:pPr marL="457200" marR="0" algn="ctr">
              <a:spcBef>
                <a:spcPts val="0"/>
              </a:spcBef>
              <a:spcAft>
                <a:spcPts val="0"/>
              </a:spcAft>
            </a:pPr>
            <a:r>
              <a:rPr lang="en-US" dirty="0">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171610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66772" y="449860"/>
            <a:ext cx="681738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Re-Valuation: Another Kind of Adjustment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524000" y="2007585"/>
            <a:ext cx="9144000" cy="2842830"/>
          </a:xfrm>
          <a:prstGeom prst="rect">
            <a:avLst/>
          </a:prstGeom>
        </p:spPr>
        <p:txBody>
          <a:bodyPr wrap="square">
            <a:spAutoFit/>
          </a:bodyPr>
          <a:lstStyle/>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To complete our discussion, you also should be aware that another frequent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kind of event requires another type of adjusting entry – a valuation adjustment.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This happens when a GAAP rule requires that the recorded value of an asset be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changed (usually reduced) because of a change in its monetary value.</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914400" marR="0">
              <a:lnSpc>
                <a:spcPct val="107000"/>
              </a:lnSpc>
              <a:spcBef>
                <a:spcPts val="0"/>
              </a:spcBef>
              <a:spcAft>
                <a:spcPts val="800"/>
              </a:spcAft>
            </a:pPr>
            <a:r>
              <a:rPr lang="en-US" dirty="0">
                <a:latin typeface="Times" panose="02020603050405020304" pitchFamily="18" charset="0"/>
                <a:ea typeface="Cambria" panose="02040503050406030204" pitchFamily="18" charset="0"/>
                <a:cs typeface="Times New Roman" panose="02020603050405020304" pitchFamily="18" charset="0"/>
              </a:rPr>
              <a:t>We will study these kinds of adjusting entries later, when we study certain important asset categories.  We now concentrate on the prepayment and accrual categories.</a:t>
            </a:r>
            <a:endParaRPr lang="en-US" dirty="0">
              <a:latin typeface="Cambria" panose="02040503050406030204" pitchFamily="18" charset="0"/>
              <a:ea typeface="Cambria" panose="02040503050406030204" pitchFamily="18" charset="0"/>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121054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3</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22715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859650" y="364401"/>
            <a:ext cx="447269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Adjusting Entries Overview</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99578420"/>
              </p:ext>
            </p:extLst>
          </p:nvPr>
        </p:nvGraphicFramePr>
        <p:xfrm>
          <a:off x="1862983" y="1664861"/>
          <a:ext cx="8022008" cy="3068193"/>
        </p:xfrm>
        <a:graphic>
          <a:graphicData uri="http://schemas.openxmlformats.org/drawingml/2006/table">
            <a:tbl>
              <a:tblPr firstRow="1" firstCol="1" bandRow="1">
                <a:tableStyleId>{2D5ABB26-0587-4C30-8999-92F81FD0307C}</a:tableStyleId>
              </a:tblPr>
              <a:tblGrid>
                <a:gridCol w="8022008">
                  <a:extLst>
                    <a:ext uri="{9D8B030D-6E8A-4147-A177-3AD203B41FA5}">
                      <a16:colId xmlns:a16="http://schemas.microsoft.com/office/drawing/2014/main" val="3695242896"/>
                    </a:ext>
                  </a:extLst>
                </a:gridCol>
              </a:tblGrid>
              <a:tr h="0">
                <a:tc>
                  <a:txBody>
                    <a:bodyPr/>
                    <a:lstStyle/>
                    <a:p>
                      <a:pPr marL="401638" marR="0" indent="-185738">
                        <a:lnSpc>
                          <a:spcPct val="107000"/>
                        </a:lnSpc>
                        <a:spcBef>
                          <a:spcPts val="600"/>
                        </a:spcBef>
                        <a:spcAft>
                          <a:spcPts val="600"/>
                        </a:spcAft>
                      </a:pPr>
                      <a:r>
                        <a:rPr lang="en-US" sz="1800" dirty="0">
                          <a:effectLst/>
                        </a:rPr>
                        <a:t>• What they are:  Adjusting entries are journal entries that are made to ensure that account balances are up-to-date and correct. </a:t>
                      </a:r>
                    </a:p>
                    <a:p>
                      <a:pPr marL="401638" marR="0" indent="-185738">
                        <a:lnSpc>
                          <a:spcPct val="107000"/>
                        </a:lnSpc>
                        <a:spcBef>
                          <a:spcPts val="0"/>
                        </a:spcBef>
                        <a:spcAft>
                          <a:spcPts val="600"/>
                        </a:spcAft>
                      </a:pPr>
                      <a:r>
                        <a:rPr lang="en-US" sz="1800" dirty="0">
                          <a:effectLst/>
                        </a:rPr>
                        <a:t> </a:t>
                      </a:r>
                    </a:p>
                    <a:p>
                      <a:pPr marL="401638" marR="0" indent="-185738">
                        <a:lnSpc>
                          <a:spcPct val="107000"/>
                        </a:lnSpc>
                        <a:spcBef>
                          <a:spcPts val="0"/>
                        </a:spcBef>
                        <a:spcAft>
                          <a:spcPts val="0"/>
                        </a:spcAft>
                      </a:pPr>
                      <a:r>
                        <a:rPr lang="en-US" sz="1800" dirty="0">
                          <a:effectLst/>
                        </a:rPr>
                        <a:t>• When are they done: Adjusting entries are usually recorded at the end of an accounting period, after all operations are completed for the period</a:t>
                      </a:r>
                    </a:p>
                    <a:p>
                      <a:pPr marL="401638" marR="0" indent="-185738">
                        <a:lnSpc>
                          <a:spcPct val="107000"/>
                        </a:lnSpc>
                        <a:spcBef>
                          <a:spcPts val="0"/>
                        </a:spcBef>
                        <a:spcAft>
                          <a:spcPts val="0"/>
                        </a:spcAft>
                      </a:pPr>
                      <a:r>
                        <a:rPr lang="en-US" sz="1800" dirty="0">
                          <a:effectLst/>
                        </a:rPr>
                        <a:t> </a:t>
                      </a:r>
                    </a:p>
                    <a:p>
                      <a:pPr marL="401638" marR="0" indent="-185738">
                        <a:lnSpc>
                          <a:spcPct val="107000"/>
                        </a:lnSpc>
                        <a:spcBef>
                          <a:spcPts val="0"/>
                        </a:spcBef>
                        <a:spcAft>
                          <a:spcPts val="0"/>
                        </a:spcAft>
                      </a:pPr>
                      <a:r>
                        <a:rPr lang="en-US" sz="1800" dirty="0">
                          <a:effectLst/>
                        </a:rPr>
                        <a:t>• Why are they done: At the end of an accounting period it is typical that some account balances are out-of-date, and do not show the results of events that have affected them.</a:t>
                      </a:r>
                    </a:p>
                    <a:p>
                      <a:pPr marL="401638" marR="0" indent="-185738">
                        <a:spcBef>
                          <a:spcPts val="0"/>
                        </a:spcBef>
                        <a:spcAft>
                          <a:spcPts val="0"/>
                        </a:spcAft>
                      </a:pPr>
                      <a:r>
                        <a:rPr lang="en-US" sz="1800" dirty="0">
                          <a:effectLst/>
                        </a:rPr>
                        <a:t> </a:t>
                      </a:r>
                      <a:endParaRPr lang="en-US" sz="18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554308"/>
                  </a:ext>
                </a:extLst>
              </a:tr>
            </a:tbl>
          </a:graphicData>
        </a:graphic>
      </p:graphicFrame>
    </p:spTree>
    <p:extLst>
      <p:ext uri="{BB962C8B-B14F-4D97-AF65-F5344CB8AC3E}">
        <p14:creationId xmlns:p14="http://schemas.microsoft.com/office/powerpoint/2010/main" val="361617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787996" y="261852"/>
            <a:ext cx="6940747" cy="523220"/>
          </a:xfrm>
          <a:prstGeom prst="rect">
            <a:avLst/>
          </a:prstGeom>
        </p:spPr>
        <p:txBody>
          <a:bodyPr wrap="non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The Common Qualities of Adjusting Entries</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230594" y="1520187"/>
            <a:ext cx="9220912" cy="3551870"/>
          </a:xfrm>
          <a:prstGeom prst="rect">
            <a:avLst/>
          </a:prstGeom>
        </p:spPr>
        <p:txBody>
          <a:bodyPr wrap="square">
            <a:spAutoFit/>
          </a:bodyPr>
          <a:lstStyle/>
          <a:p>
            <a:pPr marL="457200" marR="0">
              <a:lnSpc>
                <a:spcPct val="107000"/>
              </a:lnSpc>
              <a:spcBef>
                <a:spcPts val="0"/>
              </a:spcBef>
              <a:spcAft>
                <a:spcPts val="0"/>
              </a:spcAft>
            </a:pPr>
            <a:r>
              <a:rPr lang="en-US" b="1" dirty="0">
                <a:latin typeface="Times" panose="02020603050405020304" pitchFamily="18" charset="0"/>
                <a:ea typeface="Cambria" panose="02040503050406030204" pitchFamily="18" charset="0"/>
                <a:cs typeface="Times New Roman" panose="02020603050405020304" pitchFamily="18" charset="0"/>
              </a:rPr>
              <a:t>Quality #1</a:t>
            </a:r>
            <a:r>
              <a:rPr lang="en-US" dirty="0">
                <a:latin typeface="Times" panose="02020603050405020304" pitchFamily="18" charset="0"/>
                <a:ea typeface="Cambria" panose="02040503050406030204" pitchFamily="18" charset="0"/>
                <a:cs typeface="Times New Roman" panose="02020603050405020304" pitchFamily="18" charset="0"/>
              </a:rPr>
              <a:t>: Adjusting entries are most often used to record revenues and expenses that should have been recorded, but were not.  This is ensures that the </a:t>
            </a:r>
            <a:r>
              <a:rPr lang="en-US" b="1" dirty="0">
                <a:solidFill>
                  <a:srgbClr val="0000FF"/>
                </a:solidFill>
                <a:latin typeface="Times" panose="02020603050405020304" pitchFamily="18" charset="0"/>
                <a:ea typeface="Cambria" panose="02040503050406030204" pitchFamily="18" charset="0"/>
                <a:cs typeface="Times New Roman" panose="02020603050405020304" pitchFamily="18" charset="0"/>
              </a:rPr>
              <a:t>revenue</a:t>
            </a:r>
            <a:r>
              <a:rPr lang="en-US" dirty="0">
                <a:latin typeface="Times" panose="02020603050405020304" pitchFamily="18" charset="0"/>
                <a:ea typeface="Cambria" panose="02040503050406030204" pitchFamily="18" charset="0"/>
                <a:cs typeface="Times New Roman" panose="02020603050405020304" pitchFamily="18" charset="0"/>
              </a:rPr>
              <a:t> </a:t>
            </a:r>
            <a:r>
              <a:rPr lang="en-US" b="1" dirty="0">
                <a:solidFill>
                  <a:srgbClr val="0000FF"/>
                </a:solidFill>
                <a:latin typeface="Times" panose="02020603050405020304" pitchFamily="18" charset="0"/>
                <a:ea typeface="Cambria" panose="02040503050406030204" pitchFamily="18" charset="0"/>
                <a:cs typeface="Times New Roman" panose="02020603050405020304" pitchFamily="18" charset="0"/>
              </a:rPr>
              <a:t>recognition and matching principles</a:t>
            </a:r>
            <a:r>
              <a:rPr lang="en-US" dirty="0">
                <a:latin typeface="Times" panose="02020603050405020304" pitchFamily="18" charset="0"/>
                <a:ea typeface="Cambria" panose="02040503050406030204" pitchFamily="18" charset="0"/>
                <a:cs typeface="Times New Roman" panose="02020603050405020304" pitchFamily="18" charset="0"/>
              </a:rPr>
              <a:t> are being fully applied.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573088" marR="0" indent="-111125">
              <a:lnSpc>
                <a:spcPct val="107000"/>
              </a:lnSpc>
              <a:spcBef>
                <a:spcPts val="0"/>
              </a:spcBef>
              <a:spcAft>
                <a:spcPts val="0"/>
              </a:spcAft>
              <a:buFont typeface="Arial" panose="020B0604020202020204" pitchFamily="34" charset="0"/>
              <a:buChar char="•"/>
            </a:pPr>
            <a:r>
              <a:rPr lang="en-US" dirty="0">
                <a:latin typeface="Times" panose="02020603050405020304" pitchFamily="18" charset="0"/>
                <a:ea typeface="Cambria" panose="02040503050406030204" pitchFamily="18" charset="0"/>
                <a:cs typeface="Times New Roman" panose="02020603050405020304" pitchFamily="18" charset="0"/>
              </a:rPr>
              <a:t>Example of unrecorded revenue: services were performed but no revenue was recorded because cash was not received.</a:t>
            </a:r>
          </a:p>
          <a:p>
            <a:pPr marL="461963" marR="0">
              <a:lnSpc>
                <a:spcPct val="107000"/>
              </a:lnSpc>
              <a:spcBef>
                <a:spcPts val="0"/>
              </a:spcBef>
              <a:spcAft>
                <a:spcPts val="0"/>
              </a:spcAft>
            </a:pPr>
            <a:endParaRPr lang="en-US" dirty="0">
              <a:latin typeface="Cambria" panose="02040503050406030204" pitchFamily="18" charset="0"/>
              <a:ea typeface="Cambria" panose="02040503050406030204" pitchFamily="18" charset="0"/>
              <a:cs typeface="Times New Roman" panose="02020603050405020304" pitchFamily="18" charset="0"/>
            </a:endParaRPr>
          </a:p>
          <a:p>
            <a:pPr marL="461963">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Example of unrecorded expense: supplies were used up, but this was not recorded.</a:t>
            </a:r>
          </a:p>
          <a:p>
            <a:pPr marL="461963"/>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461963"/>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br>
              <a:rPr lang="en-US" dirty="0">
                <a:latin typeface="Times New Roman" panose="02020603050405020304" pitchFamily="18" charset="0"/>
                <a:ea typeface="MS Mincho"/>
              </a:rPr>
            </a:b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14200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041755" y="330218"/>
            <a:ext cx="8638327" cy="523220"/>
          </a:xfrm>
          <a:prstGeom prst="rect">
            <a:avLst/>
          </a:prstGeom>
        </p:spPr>
        <p:txBody>
          <a:bodyPr wrap="non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The Common Qualities of Adjusting Entries, continued</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55561" y="1787667"/>
            <a:ext cx="8810714" cy="2507738"/>
          </a:xfrm>
          <a:prstGeom prst="rect">
            <a:avLst/>
          </a:prstGeom>
        </p:spPr>
        <p:txBody>
          <a:bodyPr wrap="square">
            <a:spAutoFit/>
          </a:bodyPr>
          <a:lstStyle/>
          <a:p>
            <a:pPr marL="457200" marR="0">
              <a:lnSpc>
                <a:spcPct val="107000"/>
              </a:lnSpc>
              <a:spcBef>
                <a:spcPts val="0"/>
              </a:spcBef>
              <a:spcAft>
                <a:spcPts val="0"/>
              </a:spcAft>
            </a:pPr>
            <a:r>
              <a:rPr lang="en-US" b="1" dirty="0">
                <a:latin typeface="Times" panose="02020603050405020304" pitchFamily="18" charset="0"/>
                <a:ea typeface="Cambria" panose="02040503050406030204" pitchFamily="18" charset="0"/>
                <a:cs typeface="Times New Roman" panose="02020603050405020304" pitchFamily="18" charset="0"/>
              </a:rPr>
              <a:t>Quality #2:</a:t>
            </a:r>
            <a:r>
              <a:rPr lang="en-US" dirty="0">
                <a:latin typeface="Times" panose="02020603050405020304" pitchFamily="18" charset="0"/>
                <a:ea typeface="Cambria" panose="02040503050406030204" pitchFamily="18" charset="0"/>
                <a:cs typeface="Times New Roman" panose="02020603050405020304" pitchFamily="18" charset="0"/>
              </a:rPr>
              <a:t> Adjusting entries are all recorded together at the end of an accounting period.</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lnSpc>
                <a:spcPct val="107000"/>
              </a:lnSpc>
              <a:spcBef>
                <a:spcPts val="0"/>
              </a:spcBef>
              <a:spcAft>
                <a:spcPts val="0"/>
              </a:spcAft>
            </a:pPr>
            <a:r>
              <a:rPr lang="en-US" dirty="0">
                <a:latin typeface="Times" panose="02020603050405020304" pitchFamily="18" charset="0"/>
                <a:ea typeface="Cambria" panose="02040503050406030204" pitchFamily="18" charset="0"/>
                <a:cs typeface="Times New Roman" panose="02020603050405020304" pitchFamily="18" charset="0"/>
              </a:rPr>
              <a:t>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lnSpc>
                <a:spcPct val="107000"/>
              </a:lnSpc>
              <a:spcBef>
                <a:spcPts val="0"/>
              </a:spcBef>
              <a:spcAft>
                <a:spcPts val="800"/>
              </a:spcAft>
            </a:pPr>
            <a:r>
              <a:rPr lang="en-US" dirty="0">
                <a:latin typeface="Times" panose="02020603050405020304" pitchFamily="18" charset="0"/>
                <a:ea typeface="Cambria" panose="02040503050406030204" pitchFamily="18" charset="0"/>
                <a:cs typeface="Times New Roman" panose="02020603050405020304" pitchFamily="18" charset="0"/>
              </a:rPr>
              <a:t>Reason: It is easier to record all the adjustments together at one time, after all other transactions for the period are completed.</a:t>
            </a:r>
            <a:endParaRPr lang="en-US" dirty="0">
              <a:latin typeface="Cambria" panose="02040503050406030204" pitchFamily="18" charset="0"/>
              <a:ea typeface="Cambria" panose="02040503050406030204" pitchFamily="18" charset="0"/>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19383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041756" y="355855"/>
            <a:ext cx="8638327" cy="523220"/>
          </a:xfrm>
          <a:prstGeom prst="rect">
            <a:avLst/>
          </a:prstGeom>
        </p:spPr>
        <p:txBody>
          <a:bodyPr wrap="non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The Common Qualities of Adjusting Entries, continued</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803163" y="1839954"/>
            <a:ext cx="8964538" cy="2726644"/>
          </a:xfrm>
          <a:prstGeom prst="rect">
            <a:avLst/>
          </a:prstGeom>
        </p:spPr>
        <p:txBody>
          <a:bodyPr wrap="square">
            <a:spAutoFit/>
          </a:bodyPr>
          <a:lstStyle/>
          <a:p>
            <a:pPr marL="457200" marR="0">
              <a:lnSpc>
                <a:spcPct val="107000"/>
              </a:lnSpc>
              <a:spcBef>
                <a:spcPts val="0"/>
              </a:spcBef>
              <a:spcAft>
                <a:spcPts val="800"/>
              </a:spcAft>
            </a:pPr>
            <a:r>
              <a:rPr lang="en-US" b="1" dirty="0">
                <a:latin typeface="Times" panose="02020603050405020304" pitchFamily="18" charset="0"/>
                <a:ea typeface="Cambria" panose="02040503050406030204" pitchFamily="18" charset="0"/>
                <a:cs typeface="Times New Roman" panose="02020603050405020304" pitchFamily="18" charset="0"/>
              </a:rPr>
              <a:t>Quality #3:</a:t>
            </a:r>
            <a:r>
              <a:rPr lang="en-US" dirty="0">
                <a:latin typeface="Times" panose="02020603050405020304" pitchFamily="18" charset="0"/>
                <a:ea typeface="Cambria" panose="02040503050406030204" pitchFamily="18" charset="0"/>
                <a:cs typeface="Times New Roman" panose="02020603050405020304" pitchFamily="18" charset="0"/>
              </a:rPr>
              <a:t> Adjusting entries are calculated a short time after an accounting period is over.  </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Reason: Sometimes information needed for adjustments does not become available until after a period has been completed.</a:t>
            </a:r>
          </a:p>
          <a:p>
            <a:pPr marL="457200" marR="0">
              <a:spcBef>
                <a:spcPts val="0"/>
              </a:spcBef>
              <a:spcAft>
                <a:spcPts val="0"/>
              </a:spcAft>
            </a:pPr>
            <a:endParaRPr lang="en-US" dirty="0">
              <a:latin typeface="Times" panose="02020603050405020304" pitchFamily="18" charset="0"/>
              <a:ea typeface="MS Mincho"/>
              <a:cs typeface="Times New Roman" panose="02020603050405020304" pitchFamily="18" charset="0"/>
            </a:endParaRP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Example: For the year ended December 31, adjustments are calculated in early January because some of the December bills do not arrive until January.  The adjustments are then recorded in the journal as of the end of the period, using the date December 31.</a:t>
            </a:r>
          </a:p>
          <a:p>
            <a:pPr marL="457200" marR="0">
              <a:spcBef>
                <a:spcPts val="0"/>
              </a:spcBef>
              <a:spcAft>
                <a:spcPts val="0"/>
              </a:spcAft>
            </a:pP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88792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880075" y="290863"/>
            <a:ext cx="8853443" cy="738664"/>
          </a:xfrm>
          <a:prstGeom prst="rect">
            <a:avLst/>
          </a:prstGeom>
        </p:spPr>
        <p:txBody>
          <a:bodyPr wrap="square">
            <a:spAutoFit/>
          </a:bodyPr>
          <a:lstStyle/>
          <a:p>
            <a:pPr algn="ctr"/>
            <a:r>
              <a:rPr lang="en-US" sz="2800" b="1" dirty="0">
                <a:solidFill>
                  <a:schemeClr val="accent5">
                    <a:lumMod val="75000"/>
                  </a:schemeClr>
                </a:solidFill>
                <a:latin typeface="Times" panose="02020603050405020304" pitchFamily="18" charset="0"/>
                <a:ea typeface="MS Mincho"/>
                <a:cs typeface="Times New Roman" panose="02020603050405020304" pitchFamily="18" charset="0"/>
              </a:rPr>
              <a:t>The Common Qualities of Adjusting Entries, continued</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a:p>
            <a:pPr marL="45720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a:t>
            </a:r>
          </a:p>
        </p:txBody>
      </p:sp>
      <p:sp>
        <p:nvSpPr>
          <p:cNvPr id="4" name="Rectangle 3"/>
          <p:cNvSpPr/>
          <p:nvPr/>
        </p:nvSpPr>
        <p:spPr>
          <a:xfrm>
            <a:off x="1741918" y="1342368"/>
            <a:ext cx="8708164" cy="3873368"/>
          </a:xfrm>
          <a:prstGeom prst="rect">
            <a:avLst/>
          </a:prstGeom>
        </p:spPr>
        <p:txBody>
          <a:bodyPr wrap="square">
            <a:spAutoFit/>
          </a:bodyPr>
          <a:lstStyle/>
          <a:p>
            <a:pPr marL="457200" marR="0">
              <a:lnSpc>
                <a:spcPct val="107000"/>
              </a:lnSpc>
              <a:spcBef>
                <a:spcPts val="0"/>
              </a:spcBef>
              <a:spcAft>
                <a:spcPts val="800"/>
              </a:spcAft>
            </a:pPr>
            <a:r>
              <a:rPr lang="en-US" b="1" dirty="0">
                <a:latin typeface="Times" panose="02020603050405020304" pitchFamily="18" charset="0"/>
                <a:ea typeface="Cambria" panose="02040503050406030204" pitchFamily="18" charset="0"/>
                <a:cs typeface="Times New Roman" panose="02020603050405020304" pitchFamily="18" charset="0"/>
              </a:rPr>
              <a:t>Quality #4:</a:t>
            </a:r>
            <a:r>
              <a:rPr lang="en-US" dirty="0">
                <a:latin typeface="Times" panose="02020603050405020304" pitchFamily="18" charset="0"/>
                <a:ea typeface="Cambria" panose="02040503050406030204" pitchFamily="18" charset="0"/>
                <a:cs typeface="Times New Roman" panose="02020603050405020304" pitchFamily="18" charset="0"/>
              </a:rPr>
              <a:t> Each adjusting entry that we study will always affect the timing of at least one revenue account or one expense account.  The adjustments ensure that the revenues and expenses are recorded in the correct periods.  These are the typical kinds of adjustments.</a:t>
            </a:r>
            <a:endParaRPr lang="en-US" dirty="0">
              <a:latin typeface="Cambria" panose="02040503050406030204" pitchFamily="18" charset="0"/>
              <a:ea typeface="Cambria" panose="02040503050406030204" pitchFamily="18" charset="0"/>
              <a:cs typeface="Times New Roman" panose="02020603050405020304" pitchFamily="18" charset="0"/>
            </a:endParaRP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Example: Revenue was earned but not recorded because no cash was received.  Therefore, the adjustment must increase (credit) revenue and increase (debit) accounts receivable in the current period.</a:t>
            </a:r>
          </a:p>
          <a:p>
            <a:pPr marL="457200" marR="0">
              <a:spcBef>
                <a:spcPts val="0"/>
              </a:spcBef>
              <a:spcAft>
                <a:spcPts val="0"/>
              </a:spcAft>
            </a:pPr>
            <a:endParaRPr lang="en-US" dirty="0">
              <a:latin typeface="Times" panose="02020603050405020304" pitchFamily="18" charset="0"/>
              <a:ea typeface="MS Mincho"/>
              <a:cs typeface="Times New Roman" panose="02020603050405020304" pitchFamily="18" charset="0"/>
            </a:endParaRP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Example: Supplies were used but not recorded during the period.  Therefore, the adjustment must increase (debit) supplies expense and decrease (credit) supplies in the current period.</a:t>
            </a: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83544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006279" y="338764"/>
            <a:ext cx="8638327" cy="523220"/>
          </a:xfrm>
          <a:prstGeom prst="rect">
            <a:avLst/>
          </a:prstGeom>
        </p:spPr>
        <p:txBody>
          <a:bodyPr wrap="none">
            <a:spAutoFit/>
          </a:bodyPr>
          <a:lstStyle/>
          <a:p>
            <a:r>
              <a:rPr lang="en-US" sz="2800" b="1" dirty="0">
                <a:solidFill>
                  <a:schemeClr val="accent5">
                    <a:lumMod val="75000"/>
                  </a:schemeClr>
                </a:solidFill>
                <a:latin typeface="Times New Roman" panose="02020603050405020304" pitchFamily="18" charset="0"/>
                <a:ea typeface="MS Mincho"/>
              </a:rPr>
              <a:t>The Common Qualities of Adjusting Entries, continued</a:t>
            </a:r>
            <a:endParaRPr lang="en-US" sz="2800" dirty="0">
              <a:solidFill>
                <a:schemeClr val="accent5">
                  <a:lumMod val="75000"/>
                </a:schemeClr>
              </a:solidFill>
            </a:endParaRPr>
          </a:p>
        </p:txBody>
      </p:sp>
      <p:sp>
        <p:nvSpPr>
          <p:cNvPr id="4" name="Rectangle 3"/>
          <p:cNvSpPr/>
          <p:nvPr/>
        </p:nvSpPr>
        <p:spPr>
          <a:xfrm>
            <a:off x="2098812" y="1310354"/>
            <a:ext cx="8545794" cy="3693319"/>
          </a:xfrm>
          <a:prstGeom prst="rect">
            <a:avLst/>
          </a:prstGeom>
        </p:spPr>
        <p:txBody>
          <a:bodyPr wrap="square">
            <a:spAutoFit/>
          </a:bodyPr>
          <a:lstStyle/>
          <a:p>
            <a:pPr marL="457200" marR="0">
              <a:spcBef>
                <a:spcPts val="0"/>
              </a:spcBef>
              <a:spcAft>
                <a:spcPts val="0"/>
              </a:spcAft>
            </a:pP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pPr marL="457200" marR="0">
              <a:spcBef>
                <a:spcPts val="0"/>
              </a:spcBef>
              <a:spcAft>
                <a:spcPts val="0"/>
              </a:spcAft>
            </a:pPr>
            <a:r>
              <a:rPr lang="en-US" b="1" dirty="0">
                <a:latin typeface="Times" panose="02020603050405020304" pitchFamily="18" charset="0"/>
                <a:ea typeface="MS Mincho"/>
                <a:cs typeface="Times New Roman" panose="02020603050405020304" pitchFamily="18" charset="0"/>
              </a:rPr>
              <a:t>Quality #5:</a:t>
            </a:r>
            <a:r>
              <a:rPr lang="en-US" dirty="0">
                <a:latin typeface="Times" panose="02020603050405020304" pitchFamily="18" charset="0"/>
                <a:ea typeface="MS Mincho"/>
                <a:cs typeface="Times New Roman" panose="02020603050405020304" pitchFamily="18" charset="0"/>
              </a:rPr>
              <a:t> Adjusting entries do not involve the cash account. </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Reason: An adjusting entry will either:</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1) update an account for which the cash has already been paid or received, or</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2) record a transaction for which the cash will be paid or received later.</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p>
          <a:p>
            <a:pPr marL="457200" marR="0">
              <a:spcBef>
                <a:spcPts val="0"/>
              </a:spcBef>
              <a:spcAft>
                <a:spcPts val="0"/>
              </a:spcAft>
            </a:pPr>
            <a:r>
              <a:rPr lang="en-US" i="1" dirty="0">
                <a:latin typeface="Times" panose="02020603050405020304" pitchFamily="18" charset="0"/>
                <a:ea typeface="MS Mincho"/>
                <a:cs typeface="Times New Roman" panose="02020603050405020304" pitchFamily="18" charset="0"/>
              </a:rPr>
              <a:t>Exception: </a:t>
            </a:r>
            <a:r>
              <a:rPr lang="en-US" dirty="0">
                <a:latin typeface="Times" panose="02020603050405020304" pitchFamily="18" charset="0"/>
                <a:ea typeface="MS Mincho"/>
                <a:cs typeface="Times New Roman" panose="02020603050405020304" pitchFamily="18" charset="0"/>
              </a:rPr>
              <a:t>If you were recording the results of a bank reconciliation, the update to the cash account would be called an adjustment.  However, we are not doing that here.</a:t>
            </a:r>
          </a:p>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p>
          <a:p>
            <a:pPr marL="457200" marR="0">
              <a:spcBef>
                <a:spcPts val="0"/>
              </a:spcBef>
              <a:spcAft>
                <a:spcPts val="0"/>
              </a:spcAft>
            </a:pP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a:p>
            <a:br>
              <a:rPr lang="en-US" dirty="0">
                <a:latin typeface="Times New Roman" panose="02020603050405020304" pitchFamily="18" charset="0"/>
                <a:ea typeface="MS Mincho"/>
              </a:rPr>
            </a:br>
            <a:r>
              <a:rPr lang="en-US" dirty="0">
                <a:latin typeface="Times New Roman" panose="02020603050405020304" pitchFamily="18" charset="0"/>
                <a:ea typeface="MS Mincho"/>
                <a:cs typeface="Times New Roman" panose="02020603050405020304" pitchFamily="18" charset="0"/>
              </a:rPr>
              <a:t> </a:t>
            </a:r>
            <a:endParaRPr lang="en-US" dirty="0">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751714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959168" y="293960"/>
            <a:ext cx="7726732" cy="523220"/>
          </a:xfrm>
          <a:prstGeom prst="rect">
            <a:avLst/>
          </a:prstGeom>
        </p:spPr>
        <p:txBody>
          <a:bodyPr wrap="none">
            <a:spAutoFit/>
          </a:bodyPr>
          <a:lstStyle/>
          <a:p>
            <a:pPr marL="457200" marR="0" algn="ctr">
              <a:spcBef>
                <a:spcPts val="0"/>
              </a:spcBef>
              <a:spcAft>
                <a:spcPts val="0"/>
              </a:spcAft>
            </a:pPr>
            <a:r>
              <a:rPr lang="en-US" sz="2800" b="1" dirty="0">
                <a:solidFill>
                  <a:schemeClr val="accent5">
                    <a:lumMod val="75000"/>
                  </a:schemeClr>
                </a:solidFill>
                <a:latin typeface="Times New Roman" panose="02020603050405020304" pitchFamily="18" charset="0"/>
                <a:ea typeface="MS Mincho"/>
                <a:cs typeface="Times New Roman" panose="02020603050405020304" pitchFamily="18" charset="0"/>
              </a:rPr>
              <a:t>The Five Causes of the Five Adjustment Types</a:t>
            </a:r>
            <a:endParaRPr lang="en-US" sz="2800" dirty="0">
              <a:solidFill>
                <a:schemeClr val="accent5">
                  <a:lumMod val="75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59168" y="1319764"/>
            <a:ext cx="8041593" cy="369332"/>
          </a:xfrm>
          <a:prstGeom prst="rect">
            <a:avLst/>
          </a:prstGeom>
        </p:spPr>
        <p:txBody>
          <a:bodyPr wrap="square">
            <a:spAutoFit/>
          </a:bodyPr>
          <a:lstStyle/>
          <a:p>
            <a:pPr marL="457200" marR="0">
              <a:spcBef>
                <a:spcPts val="0"/>
              </a:spcBef>
              <a:spcAft>
                <a:spcPts val="0"/>
              </a:spcAft>
            </a:pPr>
            <a:r>
              <a:rPr lang="en-US" b="1" dirty="0">
                <a:latin typeface="Times New Roman" panose="02020603050405020304" pitchFamily="18" charset="0"/>
                <a:ea typeface="MS Mincho"/>
                <a:cs typeface="Times New Roman" panose="02020603050405020304" pitchFamily="18" charset="0"/>
              </a:rPr>
              <a:t>• These 5 types of events typically create the need for adjusting entries: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48412857"/>
              </p:ext>
            </p:extLst>
          </p:nvPr>
        </p:nvGraphicFramePr>
        <p:xfrm>
          <a:off x="2220314" y="2088991"/>
          <a:ext cx="7780447" cy="2680018"/>
        </p:xfrm>
        <a:graphic>
          <a:graphicData uri="http://schemas.openxmlformats.org/drawingml/2006/table">
            <a:tbl>
              <a:tblPr firstRow="1" firstCol="1" bandRow="1">
                <a:tableStyleId>{2D5ABB26-0587-4C30-8999-92F81FD0307C}</a:tableStyleId>
              </a:tblPr>
              <a:tblGrid>
                <a:gridCol w="7780447">
                  <a:extLst>
                    <a:ext uri="{9D8B030D-6E8A-4147-A177-3AD203B41FA5}">
                      <a16:colId xmlns:a16="http://schemas.microsoft.com/office/drawing/2014/main" val="1117921495"/>
                    </a:ext>
                  </a:extLst>
                </a:gridCol>
              </a:tblGrid>
              <a:tr h="0">
                <a:tc>
                  <a:txBody>
                    <a:bodyPr/>
                    <a:lstStyle/>
                    <a:p>
                      <a:pPr marL="457200" marR="0">
                        <a:spcBef>
                          <a:spcPts val="1200"/>
                        </a:spcBef>
                        <a:spcAft>
                          <a:spcPts val="0"/>
                        </a:spcAft>
                      </a:pPr>
                      <a:endParaRPr lang="en-US" sz="1400" dirty="0">
                        <a:effectLst/>
                      </a:endParaRPr>
                    </a:p>
                    <a:p>
                      <a:pPr marL="457200" marR="0">
                        <a:spcBef>
                          <a:spcPts val="1200"/>
                        </a:spcBef>
                        <a:spcAft>
                          <a:spcPts val="0"/>
                        </a:spcAft>
                      </a:pPr>
                      <a:r>
                        <a:rPr lang="en-US" sz="1400" b="1" dirty="0">
                          <a:effectLst/>
                        </a:rPr>
                        <a:t>Category Name: “Prepayments” (also called “Deferrals”)</a:t>
                      </a:r>
                    </a:p>
                    <a:p>
                      <a:pPr marL="742950" marR="0" lvl="0" indent="-111125">
                        <a:lnSpc>
                          <a:spcPct val="107000"/>
                        </a:lnSpc>
                        <a:spcBef>
                          <a:spcPts val="0"/>
                        </a:spcBef>
                        <a:spcAft>
                          <a:spcPts val="0"/>
                        </a:spcAft>
                        <a:buClr>
                          <a:schemeClr val="bg2">
                            <a:lumMod val="10000"/>
                          </a:schemeClr>
                        </a:buClr>
                        <a:buFont typeface="Arial" panose="020B0604020202020204" pitchFamily="34" charset="0"/>
                        <a:buChar char="•"/>
                      </a:pPr>
                      <a:r>
                        <a:rPr lang="en-US" sz="1400" b="1" dirty="0">
                          <a:solidFill>
                            <a:schemeClr val="accent5"/>
                          </a:solidFill>
                          <a:effectLst/>
                        </a:rPr>
                        <a:t>Prepaid expenses:</a:t>
                      </a:r>
                      <a:r>
                        <a:rPr lang="en-US" sz="1400" dirty="0">
                          <a:effectLst/>
                        </a:rPr>
                        <a:t> Expenses that are paid in advance, recorded as assets, and used up later. (Examples: supplies, prepaid travel)</a:t>
                      </a:r>
                    </a:p>
                    <a:p>
                      <a:pPr marL="742950" marR="0" lvl="0" indent="-111125">
                        <a:lnSpc>
                          <a:spcPct val="107000"/>
                        </a:lnSpc>
                        <a:spcBef>
                          <a:spcPts val="0"/>
                        </a:spcBef>
                        <a:spcAft>
                          <a:spcPts val="0"/>
                        </a:spcAft>
                        <a:buClr>
                          <a:schemeClr val="tx1">
                            <a:lumMod val="95000"/>
                            <a:lumOff val="5000"/>
                          </a:schemeClr>
                        </a:buClr>
                        <a:buFont typeface="Arial" panose="020B0604020202020204" pitchFamily="34" charset="0"/>
                        <a:buChar char="•"/>
                      </a:pPr>
                      <a:r>
                        <a:rPr lang="en-US" sz="1400" b="1" kern="1200" dirty="0">
                          <a:solidFill>
                            <a:schemeClr val="accent5"/>
                          </a:solidFill>
                          <a:effectLst/>
                          <a:latin typeface="+mn-lt"/>
                          <a:ea typeface="+mn-ea"/>
                          <a:cs typeface="+mn-cs"/>
                        </a:rPr>
                        <a:t>Unearned revenues:</a:t>
                      </a:r>
                      <a:r>
                        <a:rPr lang="en-US" sz="1400" dirty="0">
                          <a:effectLst/>
                        </a:rPr>
                        <a:t> Advance payments from customers, recorded as liabilities and earned later. (Example: unearned revenue)</a:t>
                      </a:r>
                    </a:p>
                    <a:p>
                      <a:pPr marL="742950" marR="0" lvl="0" indent="-111125">
                        <a:lnSpc>
                          <a:spcPct val="107000"/>
                        </a:lnSpc>
                        <a:spcBef>
                          <a:spcPts val="0"/>
                        </a:spcBef>
                        <a:spcAft>
                          <a:spcPts val="0"/>
                        </a:spcAft>
                        <a:buClr>
                          <a:schemeClr val="tx1">
                            <a:lumMod val="95000"/>
                            <a:lumOff val="5000"/>
                          </a:schemeClr>
                        </a:buClr>
                        <a:buFont typeface="Arial" panose="020B0604020202020204" pitchFamily="34" charset="0"/>
                        <a:buChar char="•"/>
                      </a:pPr>
                      <a:r>
                        <a:rPr lang="en-US" sz="1400" b="1" kern="1200" dirty="0">
                          <a:solidFill>
                            <a:schemeClr val="accent5"/>
                          </a:solidFill>
                          <a:effectLst/>
                          <a:latin typeface="+mn-lt"/>
                          <a:ea typeface="+mn-ea"/>
                          <a:cs typeface="+mn-cs"/>
                        </a:rPr>
                        <a:t>Depreciation:</a:t>
                      </a:r>
                      <a:r>
                        <a:rPr lang="en-US" sz="1400" dirty="0">
                          <a:effectLst/>
                        </a:rPr>
                        <a:t> Using up of long-term assets, such as plant and equipment</a:t>
                      </a:r>
                    </a:p>
                    <a:p>
                      <a:pPr marL="461963" marR="0" indent="0">
                        <a:spcBef>
                          <a:spcPts val="600"/>
                        </a:spcBef>
                        <a:spcAft>
                          <a:spcPts val="0"/>
                        </a:spcAft>
                        <a:buClr>
                          <a:schemeClr val="tx1">
                            <a:lumMod val="95000"/>
                            <a:lumOff val="5000"/>
                          </a:schemeClr>
                        </a:buClr>
                        <a:buFont typeface="Arial" panose="020B0604020202020204" pitchFamily="34" charset="0"/>
                        <a:buNone/>
                      </a:pPr>
                      <a:r>
                        <a:rPr lang="en-US" sz="1400" b="1" dirty="0">
                          <a:effectLst/>
                        </a:rPr>
                        <a:t>Category Name: “Accruals”</a:t>
                      </a:r>
                    </a:p>
                    <a:p>
                      <a:pPr marL="742950" marR="0" lvl="0" indent="-111125">
                        <a:lnSpc>
                          <a:spcPct val="107000"/>
                        </a:lnSpc>
                        <a:spcBef>
                          <a:spcPts val="0"/>
                        </a:spcBef>
                        <a:spcAft>
                          <a:spcPts val="0"/>
                        </a:spcAft>
                        <a:buClr>
                          <a:schemeClr val="tx1">
                            <a:lumMod val="95000"/>
                            <a:lumOff val="5000"/>
                          </a:schemeClr>
                        </a:buClr>
                        <a:buFont typeface="Arial" panose="020B0604020202020204" pitchFamily="34" charset="0"/>
                        <a:buChar char="•"/>
                      </a:pPr>
                      <a:r>
                        <a:rPr lang="en-US" sz="1400" b="1" kern="1200" dirty="0">
                          <a:solidFill>
                            <a:schemeClr val="accent5"/>
                          </a:solidFill>
                          <a:effectLst/>
                          <a:latin typeface="+mn-lt"/>
                          <a:ea typeface="+mn-ea"/>
                          <a:cs typeface="+mn-cs"/>
                        </a:rPr>
                        <a:t>Accrued revenues: </a:t>
                      </a:r>
                      <a:r>
                        <a:rPr lang="en-US" sz="1400" dirty="0">
                          <a:effectLst/>
                        </a:rPr>
                        <a:t>Revenues earned but cash not yet received</a:t>
                      </a:r>
                    </a:p>
                    <a:p>
                      <a:pPr marL="742950" marR="0" lvl="0" indent="-111125">
                        <a:lnSpc>
                          <a:spcPct val="107000"/>
                        </a:lnSpc>
                        <a:spcBef>
                          <a:spcPts val="0"/>
                        </a:spcBef>
                        <a:spcAft>
                          <a:spcPts val="0"/>
                        </a:spcAft>
                        <a:buClr>
                          <a:schemeClr val="tx1">
                            <a:lumMod val="95000"/>
                            <a:lumOff val="5000"/>
                          </a:schemeClr>
                        </a:buClr>
                        <a:buFont typeface="Arial" panose="020B0604020202020204" pitchFamily="34" charset="0"/>
                        <a:buChar char="•"/>
                      </a:pPr>
                      <a:r>
                        <a:rPr lang="en-US" sz="1400" b="1" kern="1200" dirty="0">
                          <a:solidFill>
                            <a:schemeClr val="accent5"/>
                          </a:solidFill>
                          <a:effectLst/>
                          <a:latin typeface="+mn-lt"/>
                          <a:ea typeface="+mn-ea"/>
                          <a:cs typeface="+mn-cs"/>
                        </a:rPr>
                        <a:t>Accrued expenses: </a:t>
                      </a:r>
                      <a:r>
                        <a:rPr lang="en-US" sz="1400" dirty="0">
                          <a:effectLst/>
                        </a:rPr>
                        <a:t>Expenses incurred but cash not yet paid</a:t>
                      </a:r>
                    </a:p>
                    <a:p>
                      <a:pPr marL="0" marR="0" indent="0">
                        <a:spcBef>
                          <a:spcPts val="0"/>
                        </a:spcBef>
                        <a:spcAft>
                          <a:spcPts val="0"/>
                        </a:spcAft>
                        <a:buClr>
                          <a:schemeClr val="tx1">
                            <a:lumMod val="95000"/>
                            <a:lumOff val="5000"/>
                          </a:schemeClr>
                        </a:buClr>
                        <a:buFont typeface="Arial" panose="020B0604020202020204" pitchFamily="34" charset="0"/>
                        <a:buNone/>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4810064"/>
                  </a:ext>
                </a:extLst>
              </a:tr>
            </a:tbl>
          </a:graphicData>
        </a:graphic>
      </p:graphicFrame>
      <p:sp>
        <p:nvSpPr>
          <p:cNvPr id="6" name="Rectangle 5"/>
          <p:cNvSpPr/>
          <p:nvPr/>
        </p:nvSpPr>
        <p:spPr>
          <a:xfrm>
            <a:off x="2576026" y="5246478"/>
            <a:ext cx="5807808" cy="369332"/>
          </a:xfrm>
          <a:prstGeom prst="rect">
            <a:avLst/>
          </a:prstGeom>
        </p:spPr>
        <p:txBody>
          <a:bodyPr wrap="none">
            <a:spAutoFit/>
          </a:bodyPr>
          <a:lstStyle/>
          <a:p>
            <a:pPr marL="457200" marR="0">
              <a:spcBef>
                <a:spcPts val="0"/>
              </a:spcBef>
              <a:spcAft>
                <a:spcPts val="0"/>
              </a:spcAft>
            </a:pPr>
            <a:r>
              <a:rPr lang="en-US" dirty="0">
                <a:latin typeface="Times" panose="02020603050405020304" pitchFamily="18" charset="0"/>
                <a:ea typeface="MS Mincho"/>
                <a:cs typeface="Times New Roman" panose="02020603050405020304" pitchFamily="18" charset="0"/>
              </a:rPr>
              <a:t>• We will study each of these five adjustment situations.</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238364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633</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Cambria</vt:lpstr>
      <vt:lpstr>Symbol</vt:lpstr>
      <vt:lpstr>Times</vt:lpstr>
      <vt:lpstr>Times New Roman</vt:lpstr>
      <vt:lpstr>Office Theme</vt:lpstr>
      <vt:lpstr>Basic Accounting Concepts Principles and Procedures, 2nd Edition, Volume 1  </vt:lpstr>
      <vt:lpstr>Learning Goal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11</cp:revision>
  <dcterms:created xsi:type="dcterms:W3CDTF">2018-12-10T23:52:09Z</dcterms:created>
  <dcterms:modified xsi:type="dcterms:W3CDTF">2018-12-11T17:33:16Z</dcterms:modified>
</cp:coreProperties>
</file>