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80" userDrawn="1">
          <p15:clr>
            <a:srgbClr val="A4A3A4"/>
          </p15:clr>
        </p15:guide>
        <p15:guide id="2" pos="46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110" d="100"/>
          <a:sy n="110" d="100"/>
        </p:scale>
        <p:origin x="552" y="96"/>
      </p:cViewPr>
      <p:guideLst>
        <p:guide orient="horz" pos="3480"/>
        <p:guide pos="465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F38F20-F3CC-472C-9C09-1A0A3A79407F}" type="datetimeFigureOut">
              <a:rPr lang="en-US" smtClean="0"/>
              <a:t>12/4/2018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1D1BD4-DFC5-4EDA-91CD-41CB7ED27D6A}" type="slidenum">
              <a:rPr lang="en-US" smtClean="0"/>
              <a:t>‹#›</a:t>
            </a:fld>
            <a:endParaRPr lang="en-US"/>
          </a:p>
        </p:txBody>
      </p:sp>
    </p:spTree>
    <p:extLst>
      <p:ext uri="{BB962C8B-B14F-4D97-AF65-F5344CB8AC3E}">
        <p14:creationId xmlns:p14="http://schemas.microsoft.com/office/powerpoint/2010/main" val="946100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52E342-5921-42DA-846E-E47F9033D6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FABF1EBB-C44D-4E3C-A6A5-71D867513F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A3C29E44-3980-499B-8606-6EF2D3603E3A}"/>
              </a:ext>
            </a:extLst>
          </p:cNvPr>
          <p:cNvSpPr>
            <a:spLocks noGrp="1"/>
          </p:cNvSpPr>
          <p:nvPr>
            <p:ph type="dt" sz="half" idx="10"/>
          </p:nvPr>
        </p:nvSpPr>
        <p:spPr/>
        <p:txBody>
          <a:bodyPr/>
          <a:lstStyle/>
          <a:p>
            <a:fld id="{47A629DB-575B-41DC-918B-FDEBB9B6A30D}" type="datetime1">
              <a:rPr lang="en-US" smtClean="0"/>
              <a:t>12/4/2018</a:t>
            </a:fld>
            <a:endParaRPr lang="en-US"/>
          </a:p>
        </p:txBody>
      </p:sp>
      <p:sp>
        <p:nvSpPr>
          <p:cNvPr id="5" name="Footer Placeholder 4">
            <a:extLst>
              <a:ext uri="{FF2B5EF4-FFF2-40B4-BE49-F238E27FC236}">
                <a16:creationId xmlns:a16="http://schemas.microsoft.com/office/drawing/2014/main" xmlns="" id="{2E00FDAD-EF1A-4586-9917-8E656331431F}"/>
              </a:ext>
            </a:extLst>
          </p:cNvPr>
          <p:cNvSpPr>
            <a:spLocks noGrp="1"/>
          </p:cNvSpPr>
          <p:nvPr>
            <p:ph type="ftr" sz="quarter" idx="11"/>
          </p:nvPr>
        </p:nvSpPr>
        <p:spPr/>
        <p:txBody>
          <a:bodyPr/>
          <a:lstStyle/>
          <a:p>
            <a:r>
              <a:rPr lang="en-US" smtClean="0"/>
              <a:t>© Copyright 2018 Worthy and James Publishing</a:t>
            </a:r>
            <a:endParaRPr lang="en-US"/>
          </a:p>
        </p:txBody>
      </p:sp>
      <p:sp>
        <p:nvSpPr>
          <p:cNvPr id="6" name="Slide Number Placeholder 5">
            <a:extLst>
              <a:ext uri="{FF2B5EF4-FFF2-40B4-BE49-F238E27FC236}">
                <a16:creationId xmlns:a16="http://schemas.microsoft.com/office/drawing/2014/main" xmlns="" id="{1E6DC970-6A71-47A4-BEDE-679804C212FC}"/>
              </a:ext>
            </a:extLst>
          </p:cNvPr>
          <p:cNvSpPr>
            <a:spLocks noGrp="1"/>
          </p:cNvSpPr>
          <p:nvPr>
            <p:ph type="sldNum" sz="quarter" idx="12"/>
          </p:nvPr>
        </p:nvSpPr>
        <p:spPr/>
        <p:txBody>
          <a:bodyPr/>
          <a:lstStyle/>
          <a:p>
            <a:fld id="{D661DBB5-168F-43A8-9D51-FC368EBEAE73}" type="slidenum">
              <a:rPr lang="en-US" smtClean="0"/>
              <a:t>‹#›</a:t>
            </a:fld>
            <a:endParaRPr lang="en-US"/>
          </a:p>
        </p:txBody>
      </p:sp>
    </p:spTree>
    <p:extLst>
      <p:ext uri="{BB962C8B-B14F-4D97-AF65-F5344CB8AC3E}">
        <p14:creationId xmlns:p14="http://schemas.microsoft.com/office/powerpoint/2010/main" val="184835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031005-91A2-425F-94FF-187480F22C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92172C1E-966E-4251-B43D-1A2E60FE807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E82F3A9-BA12-4603-9345-716920A24FC5}"/>
              </a:ext>
            </a:extLst>
          </p:cNvPr>
          <p:cNvSpPr>
            <a:spLocks noGrp="1"/>
          </p:cNvSpPr>
          <p:nvPr>
            <p:ph type="dt" sz="half" idx="10"/>
          </p:nvPr>
        </p:nvSpPr>
        <p:spPr/>
        <p:txBody>
          <a:bodyPr/>
          <a:lstStyle/>
          <a:p>
            <a:fld id="{A5B64168-F156-4192-AF4D-CD4AD11AE5A8}" type="datetime1">
              <a:rPr lang="en-US" smtClean="0"/>
              <a:t>12/4/2018</a:t>
            </a:fld>
            <a:endParaRPr lang="en-US"/>
          </a:p>
        </p:txBody>
      </p:sp>
      <p:sp>
        <p:nvSpPr>
          <p:cNvPr id="5" name="Footer Placeholder 4">
            <a:extLst>
              <a:ext uri="{FF2B5EF4-FFF2-40B4-BE49-F238E27FC236}">
                <a16:creationId xmlns:a16="http://schemas.microsoft.com/office/drawing/2014/main" xmlns="" id="{450EDB7B-C173-44E4-9D2E-DFD0579CF286}"/>
              </a:ext>
            </a:extLst>
          </p:cNvPr>
          <p:cNvSpPr>
            <a:spLocks noGrp="1"/>
          </p:cNvSpPr>
          <p:nvPr>
            <p:ph type="ftr" sz="quarter" idx="11"/>
          </p:nvPr>
        </p:nvSpPr>
        <p:spPr/>
        <p:txBody>
          <a:bodyPr/>
          <a:lstStyle/>
          <a:p>
            <a:r>
              <a:rPr lang="en-US" smtClean="0"/>
              <a:t>© Copyright 2018 Worthy and James Publishing</a:t>
            </a:r>
            <a:endParaRPr lang="en-US"/>
          </a:p>
        </p:txBody>
      </p:sp>
      <p:sp>
        <p:nvSpPr>
          <p:cNvPr id="6" name="Slide Number Placeholder 5">
            <a:extLst>
              <a:ext uri="{FF2B5EF4-FFF2-40B4-BE49-F238E27FC236}">
                <a16:creationId xmlns:a16="http://schemas.microsoft.com/office/drawing/2014/main" xmlns="" id="{489914DB-38AD-4F3D-A597-E2CEC52A47C3}"/>
              </a:ext>
            </a:extLst>
          </p:cNvPr>
          <p:cNvSpPr>
            <a:spLocks noGrp="1"/>
          </p:cNvSpPr>
          <p:nvPr>
            <p:ph type="sldNum" sz="quarter" idx="12"/>
          </p:nvPr>
        </p:nvSpPr>
        <p:spPr/>
        <p:txBody>
          <a:bodyPr/>
          <a:lstStyle/>
          <a:p>
            <a:fld id="{D661DBB5-168F-43A8-9D51-FC368EBEAE73}" type="slidenum">
              <a:rPr lang="en-US" smtClean="0"/>
              <a:t>‹#›</a:t>
            </a:fld>
            <a:endParaRPr lang="en-US"/>
          </a:p>
        </p:txBody>
      </p:sp>
    </p:spTree>
    <p:extLst>
      <p:ext uri="{BB962C8B-B14F-4D97-AF65-F5344CB8AC3E}">
        <p14:creationId xmlns:p14="http://schemas.microsoft.com/office/powerpoint/2010/main" val="3745161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03E33FF-AA34-422E-AD9E-EF44E389DD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541957E1-71CD-438D-95AC-EFEC5EF3A9B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51CB294-B756-435A-968F-FFB4290DDCB9}"/>
              </a:ext>
            </a:extLst>
          </p:cNvPr>
          <p:cNvSpPr>
            <a:spLocks noGrp="1"/>
          </p:cNvSpPr>
          <p:nvPr>
            <p:ph type="dt" sz="half" idx="10"/>
          </p:nvPr>
        </p:nvSpPr>
        <p:spPr/>
        <p:txBody>
          <a:bodyPr/>
          <a:lstStyle/>
          <a:p>
            <a:fld id="{625542EA-2881-4191-BD5A-07E13FE4AEBE}" type="datetime1">
              <a:rPr lang="en-US" smtClean="0"/>
              <a:t>12/4/2018</a:t>
            </a:fld>
            <a:endParaRPr lang="en-US"/>
          </a:p>
        </p:txBody>
      </p:sp>
      <p:sp>
        <p:nvSpPr>
          <p:cNvPr id="5" name="Footer Placeholder 4">
            <a:extLst>
              <a:ext uri="{FF2B5EF4-FFF2-40B4-BE49-F238E27FC236}">
                <a16:creationId xmlns:a16="http://schemas.microsoft.com/office/drawing/2014/main" xmlns="" id="{2EA56B7C-7A0C-4C55-935B-5ABD8DC49C12}"/>
              </a:ext>
            </a:extLst>
          </p:cNvPr>
          <p:cNvSpPr>
            <a:spLocks noGrp="1"/>
          </p:cNvSpPr>
          <p:nvPr>
            <p:ph type="ftr" sz="quarter" idx="11"/>
          </p:nvPr>
        </p:nvSpPr>
        <p:spPr/>
        <p:txBody>
          <a:bodyPr/>
          <a:lstStyle/>
          <a:p>
            <a:r>
              <a:rPr lang="en-US" smtClean="0"/>
              <a:t>© Copyright 2018 Worthy and James Publishing</a:t>
            </a:r>
            <a:endParaRPr lang="en-US"/>
          </a:p>
        </p:txBody>
      </p:sp>
      <p:sp>
        <p:nvSpPr>
          <p:cNvPr id="6" name="Slide Number Placeholder 5">
            <a:extLst>
              <a:ext uri="{FF2B5EF4-FFF2-40B4-BE49-F238E27FC236}">
                <a16:creationId xmlns:a16="http://schemas.microsoft.com/office/drawing/2014/main" xmlns="" id="{E846FF94-5FB2-4112-8F8F-1006965AB05D}"/>
              </a:ext>
            </a:extLst>
          </p:cNvPr>
          <p:cNvSpPr>
            <a:spLocks noGrp="1"/>
          </p:cNvSpPr>
          <p:nvPr>
            <p:ph type="sldNum" sz="quarter" idx="12"/>
          </p:nvPr>
        </p:nvSpPr>
        <p:spPr/>
        <p:txBody>
          <a:bodyPr/>
          <a:lstStyle/>
          <a:p>
            <a:fld id="{D661DBB5-168F-43A8-9D51-FC368EBEAE73}" type="slidenum">
              <a:rPr lang="en-US" smtClean="0"/>
              <a:t>‹#›</a:t>
            </a:fld>
            <a:endParaRPr lang="en-US"/>
          </a:p>
        </p:txBody>
      </p:sp>
    </p:spTree>
    <p:extLst>
      <p:ext uri="{BB962C8B-B14F-4D97-AF65-F5344CB8AC3E}">
        <p14:creationId xmlns:p14="http://schemas.microsoft.com/office/powerpoint/2010/main" val="2347783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684C8C-352F-4984-AE97-B8424D020A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24D29C20-6DB8-4A04-A050-8DC68885EE5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1949FE9-6C8F-4882-8EA5-D4F4DFCF8A42}"/>
              </a:ext>
            </a:extLst>
          </p:cNvPr>
          <p:cNvSpPr>
            <a:spLocks noGrp="1"/>
          </p:cNvSpPr>
          <p:nvPr>
            <p:ph type="dt" sz="half" idx="10"/>
          </p:nvPr>
        </p:nvSpPr>
        <p:spPr/>
        <p:txBody>
          <a:bodyPr/>
          <a:lstStyle/>
          <a:p>
            <a:fld id="{1DE97BE6-F22D-4D90-8466-B904CEFFEC44}" type="datetime1">
              <a:rPr lang="en-US" smtClean="0"/>
              <a:t>12/4/2018</a:t>
            </a:fld>
            <a:endParaRPr lang="en-US"/>
          </a:p>
        </p:txBody>
      </p:sp>
      <p:sp>
        <p:nvSpPr>
          <p:cNvPr id="5" name="Footer Placeholder 4">
            <a:extLst>
              <a:ext uri="{FF2B5EF4-FFF2-40B4-BE49-F238E27FC236}">
                <a16:creationId xmlns:a16="http://schemas.microsoft.com/office/drawing/2014/main" xmlns="" id="{3716BC6D-3DDE-4B85-90CA-19B5B83ED52E}"/>
              </a:ext>
            </a:extLst>
          </p:cNvPr>
          <p:cNvSpPr>
            <a:spLocks noGrp="1"/>
          </p:cNvSpPr>
          <p:nvPr>
            <p:ph type="ftr" sz="quarter" idx="11"/>
          </p:nvPr>
        </p:nvSpPr>
        <p:spPr/>
        <p:txBody>
          <a:bodyPr/>
          <a:lstStyle/>
          <a:p>
            <a:r>
              <a:rPr lang="en-US" smtClean="0"/>
              <a:t>© Copyright 2018 Worthy and James Publishing</a:t>
            </a:r>
            <a:endParaRPr lang="en-US"/>
          </a:p>
        </p:txBody>
      </p:sp>
      <p:sp>
        <p:nvSpPr>
          <p:cNvPr id="6" name="Slide Number Placeholder 5">
            <a:extLst>
              <a:ext uri="{FF2B5EF4-FFF2-40B4-BE49-F238E27FC236}">
                <a16:creationId xmlns:a16="http://schemas.microsoft.com/office/drawing/2014/main" xmlns="" id="{15A29267-6B49-40F4-8A87-C02D61F5DCA6}"/>
              </a:ext>
            </a:extLst>
          </p:cNvPr>
          <p:cNvSpPr>
            <a:spLocks noGrp="1"/>
          </p:cNvSpPr>
          <p:nvPr>
            <p:ph type="sldNum" sz="quarter" idx="12"/>
          </p:nvPr>
        </p:nvSpPr>
        <p:spPr/>
        <p:txBody>
          <a:bodyPr/>
          <a:lstStyle/>
          <a:p>
            <a:fld id="{D661DBB5-168F-43A8-9D51-FC368EBEAE73}" type="slidenum">
              <a:rPr lang="en-US" smtClean="0"/>
              <a:t>‹#›</a:t>
            </a:fld>
            <a:endParaRPr lang="en-US"/>
          </a:p>
        </p:txBody>
      </p:sp>
    </p:spTree>
    <p:extLst>
      <p:ext uri="{BB962C8B-B14F-4D97-AF65-F5344CB8AC3E}">
        <p14:creationId xmlns:p14="http://schemas.microsoft.com/office/powerpoint/2010/main" val="3993165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B8DA27-F0CA-447E-A2F7-960C15433DC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C5E5327D-CA3A-4898-9523-D1130F7D20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71E68AB7-9961-4249-8159-B3D17F879AB7}"/>
              </a:ext>
            </a:extLst>
          </p:cNvPr>
          <p:cNvSpPr>
            <a:spLocks noGrp="1"/>
          </p:cNvSpPr>
          <p:nvPr>
            <p:ph type="dt" sz="half" idx="10"/>
          </p:nvPr>
        </p:nvSpPr>
        <p:spPr/>
        <p:txBody>
          <a:bodyPr/>
          <a:lstStyle/>
          <a:p>
            <a:fld id="{DB5CB4D5-3459-4CBE-8B6E-7A06B592F58F}" type="datetime1">
              <a:rPr lang="en-US" smtClean="0"/>
              <a:t>12/4/2018</a:t>
            </a:fld>
            <a:endParaRPr lang="en-US"/>
          </a:p>
        </p:txBody>
      </p:sp>
      <p:sp>
        <p:nvSpPr>
          <p:cNvPr id="5" name="Footer Placeholder 4">
            <a:extLst>
              <a:ext uri="{FF2B5EF4-FFF2-40B4-BE49-F238E27FC236}">
                <a16:creationId xmlns:a16="http://schemas.microsoft.com/office/drawing/2014/main" xmlns="" id="{2895AFF9-019C-46A9-A5BC-BE72F53952A7}"/>
              </a:ext>
            </a:extLst>
          </p:cNvPr>
          <p:cNvSpPr>
            <a:spLocks noGrp="1"/>
          </p:cNvSpPr>
          <p:nvPr>
            <p:ph type="ftr" sz="quarter" idx="11"/>
          </p:nvPr>
        </p:nvSpPr>
        <p:spPr/>
        <p:txBody>
          <a:bodyPr/>
          <a:lstStyle/>
          <a:p>
            <a:r>
              <a:rPr lang="en-US" smtClean="0"/>
              <a:t>© Copyright 2018 Worthy and James Publishing</a:t>
            </a:r>
            <a:endParaRPr lang="en-US"/>
          </a:p>
        </p:txBody>
      </p:sp>
      <p:sp>
        <p:nvSpPr>
          <p:cNvPr id="6" name="Slide Number Placeholder 5">
            <a:extLst>
              <a:ext uri="{FF2B5EF4-FFF2-40B4-BE49-F238E27FC236}">
                <a16:creationId xmlns:a16="http://schemas.microsoft.com/office/drawing/2014/main" xmlns="" id="{D92B999B-8B26-4318-978C-D3A73DADA892}"/>
              </a:ext>
            </a:extLst>
          </p:cNvPr>
          <p:cNvSpPr>
            <a:spLocks noGrp="1"/>
          </p:cNvSpPr>
          <p:nvPr>
            <p:ph type="sldNum" sz="quarter" idx="12"/>
          </p:nvPr>
        </p:nvSpPr>
        <p:spPr/>
        <p:txBody>
          <a:bodyPr/>
          <a:lstStyle/>
          <a:p>
            <a:fld id="{D661DBB5-168F-43A8-9D51-FC368EBEAE73}" type="slidenum">
              <a:rPr lang="en-US" smtClean="0"/>
              <a:t>‹#›</a:t>
            </a:fld>
            <a:endParaRPr lang="en-US"/>
          </a:p>
        </p:txBody>
      </p:sp>
    </p:spTree>
    <p:extLst>
      <p:ext uri="{BB962C8B-B14F-4D97-AF65-F5344CB8AC3E}">
        <p14:creationId xmlns:p14="http://schemas.microsoft.com/office/powerpoint/2010/main" val="1264412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26064F-23ED-4A3F-AB0B-4650EA145C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9D89F31-2CF2-4018-B04C-A7795C18958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505EA691-9B30-49C0-838E-9858A1E3CBD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E5F3639D-D949-496C-9C43-FB0B48143ABE}"/>
              </a:ext>
            </a:extLst>
          </p:cNvPr>
          <p:cNvSpPr>
            <a:spLocks noGrp="1"/>
          </p:cNvSpPr>
          <p:nvPr>
            <p:ph type="dt" sz="half" idx="10"/>
          </p:nvPr>
        </p:nvSpPr>
        <p:spPr/>
        <p:txBody>
          <a:bodyPr/>
          <a:lstStyle/>
          <a:p>
            <a:fld id="{4DA15E30-9564-4E49-802B-74CB6B8FDE40}" type="datetime1">
              <a:rPr lang="en-US" smtClean="0"/>
              <a:t>12/4/2018</a:t>
            </a:fld>
            <a:endParaRPr lang="en-US"/>
          </a:p>
        </p:txBody>
      </p:sp>
      <p:sp>
        <p:nvSpPr>
          <p:cNvPr id="6" name="Footer Placeholder 5">
            <a:extLst>
              <a:ext uri="{FF2B5EF4-FFF2-40B4-BE49-F238E27FC236}">
                <a16:creationId xmlns:a16="http://schemas.microsoft.com/office/drawing/2014/main" xmlns="" id="{1E526591-4EC7-4BBE-8276-45AFF012298E}"/>
              </a:ext>
            </a:extLst>
          </p:cNvPr>
          <p:cNvSpPr>
            <a:spLocks noGrp="1"/>
          </p:cNvSpPr>
          <p:nvPr>
            <p:ph type="ftr" sz="quarter" idx="11"/>
          </p:nvPr>
        </p:nvSpPr>
        <p:spPr/>
        <p:txBody>
          <a:bodyPr/>
          <a:lstStyle/>
          <a:p>
            <a:r>
              <a:rPr lang="en-US" smtClean="0"/>
              <a:t>© Copyright 2018 Worthy and James Publishing</a:t>
            </a:r>
            <a:endParaRPr lang="en-US"/>
          </a:p>
        </p:txBody>
      </p:sp>
      <p:sp>
        <p:nvSpPr>
          <p:cNvPr id="7" name="Slide Number Placeholder 6">
            <a:extLst>
              <a:ext uri="{FF2B5EF4-FFF2-40B4-BE49-F238E27FC236}">
                <a16:creationId xmlns:a16="http://schemas.microsoft.com/office/drawing/2014/main" xmlns="" id="{89118BEF-500F-4D63-8A4D-E9070595023D}"/>
              </a:ext>
            </a:extLst>
          </p:cNvPr>
          <p:cNvSpPr>
            <a:spLocks noGrp="1"/>
          </p:cNvSpPr>
          <p:nvPr>
            <p:ph type="sldNum" sz="quarter" idx="12"/>
          </p:nvPr>
        </p:nvSpPr>
        <p:spPr/>
        <p:txBody>
          <a:bodyPr/>
          <a:lstStyle/>
          <a:p>
            <a:fld id="{D661DBB5-168F-43A8-9D51-FC368EBEAE73}" type="slidenum">
              <a:rPr lang="en-US" smtClean="0"/>
              <a:t>‹#›</a:t>
            </a:fld>
            <a:endParaRPr lang="en-US"/>
          </a:p>
        </p:txBody>
      </p:sp>
    </p:spTree>
    <p:extLst>
      <p:ext uri="{BB962C8B-B14F-4D97-AF65-F5344CB8AC3E}">
        <p14:creationId xmlns:p14="http://schemas.microsoft.com/office/powerpoint/2010/main" val="3928402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06B516-1C7B-477E-B799-5A60F34A854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D8829C80-4809-444C-A117-738F6C3FFD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BCA3B3B1-BCBA-42B6-AE78-95D45674136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11140462-CEF1-4950-B24E-620D6D7F05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B0AD4AA2-2EF3-48A7-86F9-D973F7B02CC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5FAEB619-180F-4C07-87D7-3A5EFD8996A4}"/>
              </a:ext>
            </a:extLst>
          </p:cNvPr>
          <p:cNvSpPr>
            <a:spLocks noGrp="1"/>
          </p:cNvSpPr>
          <p:nvPr>
            <p:ph type="dt" sz="half" idx="10"/>
          </p:nvPr>
        </p:nvSpPr>
        <p:spPr/>
        <p:txBody>
          <a:bodyPr/>
          <a:lstStyle/>
          <a:p>
            <a:fld id="{E2472547-CD97-4DD5-A5D2-37A2BD48E298}" type="datetime1">
              <a:rPr lang="en-US" smtClean="0"/>
              <a:t>12/4/2018</a:t>
            </a:fld>
            <a:endParaRPr lang="en-US"/>
          </a:p>
        </p:txBody>
      </p:sp>
      <p:sp>
        <p:nvSpPr>
          <p:cNvPr id="8" name="Footer Placeholder 7">
            <a:extLst>
              <a:ext uri="{FF2B5EF4-FFF2-40B4-BE49-F238E27FC236}">
                <a16:creationId xmlns:a16="http://schemas.microsoft.com/office/drawing/2014/main" xmlns="" id="{9612C7B1-C93E-4652-95CA-CACBB23AC7DF}"/>
              </a:ext>
            </a:extLst>
          </p:cNvPr>
          <p:cNvSpPr>
            <a:spLocks noGrp="1"/>
          </p:cNvSpPr>
          <p:nvPr>
            <p:ph type="ftr" sz="quarter" idx="11"/>
          </p:nvPr>
        </p:nvSpPr>
        <p:spPr/>
        <p:txBody>
          <a:bodyPr/>
          <a:lstStyle/>
          <a:p>
            <a:r>
              <a:rPr lang="en-US" smtClean="0"/>
              <a:t>© Copyright 2018 Worthy and James Publishing</a:t>
            </a:r>
            <a:endParaRPr lang="en-US"/>
          </a:p>
        </p:txBody>
      </p:sp>
      <p:sp>
        <p:nvSpPr>
          <p:cNvPr id="9" name="Slide Number Placeholder 8">
            <a:extLst>
              <a:ext uri="{FF2B5EF4-FFF2-40B4-BE49-F238E27FC236}">
                <a16:creationId xmlns:a16="http://schemas.microsoft.com/office/drawing/2014/main" xmlns="" id="{66B87F4C-5B9A-40E3-9CA1-4244D944D5D4}"/>
              </a:ext>
            </a:extLst>
          </p:cNvPr>
          <p:cNvSpPr>
            <a:spLocks noGrp="1"/>
          </p:cNvSpPr>
          <p:nvPr>
            <p:ph type="sldNum" sz="quarter" idx="12"/>
          </p:nvPr>
        </p:nvSpPr>
        <p:spPr/>
        <p:txBody>
          <a:bodyPr/>
          <a:lstStyle/>
          <a:p>
            <a:fld id="{D661DBB5-168F-43A8-9D51-FC368EBEAE73}" type="slidenum">
              <a:rPr lang="en-US" smtClean="0"/>
              <a:t>‹#›</a:t>
            </a:fld>
            <a:endParaRPr lang="en-US"/>
          </a:p>
        </p:txBody>
      </p:sp>
    </p:spTree>
    <p:extLst>
      <p:ext uri="{BB962C8B-B14F-4D97-AF65-F5344CB8AC3E}">
        <p14:creationId xmlns:p14="http://schemas.microsoft.com/office/powerpoint/2010/main" val="3975508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8EAD6F-7C6B-436C-B24D-049270D4705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97F85E4D-1FCF-4E04-AE1C-302B8B676965}"/>
              </a:ext>
            </a:extLst>
          </p:cNvPr>
          <p:cNvSpPr>
            <a:spLocks noGrp="1"/>
          </p:cNvSpPr>
          <p:nvPr>
            <p:ph type="dt" sz="half" idx="10"/>
          </p:nvPr>
        </p:nvSpPr>
        <p:spPr/>
        <p:txBody>
          <a:bodyPr/>
          <a:lstStyle/>
          <a:p>
            <a:fld id="{29FC8944-E031-4C06-9B82-A5AA13A04E4F}" type="datetime1">
              <a:rPr lang="en-US" smtClean="0"/>
              <a:t>12/4/2018</a:t>
            </a:fld>
            <a:endParaRPr lang="en-US"/>
          </a:p>
        </p:txBody>
      </p:sp>
      <p:sp>
        <p:nvSpPr>
          <p:cNvPr id="4" name="Footer Placeholder 3">
            <a:extLst>
              <a:ext uri="{FF2B5EF4-FFF2-40B4-BE49-F238E27FC236}">
                <a16:creationId xmlns:a16="http://schemas.microsoft.com/office/drawing/2014/main" xmlns="" id="{8E7424C0-44A0-4378-A54D-56AE4628D3BC}"/>
              </a:ext>
            </a:extLst>
          </p:cNvPr>
          <p:cNvSpPr>
            <a:spLocks noGrp="1"/>
          </p:cNvSpPr>
          <p:nvPr>
            <p:ph type="ftr" sz="quarter" idx="11"/>
          </p:nvPr>
        </p:nvSpPr>
        <p:spPr/>
        <p:txBody>
          <a:bodyPr/>
          <a:lstStyle/>
          <a:p>
            <a:r>
              <a:rPr lang="en-US" smtClean="0"/>
              <a:t>© Copyright 2018 Worthy and James Publishing</a:t>
            </a:r>
            <a:endParaRPr lang="en-US"/>
          </a:p>
        </p:txBody>
      </p:sp>
      <p:sp>
        <p:nvSpPr>
          <p:cNvPr id="5" name="Slide Number Placeholder 4">
            <a:extLst>
              <a:ext uri="{FF2B5EF4-FFF2-40B4-BE49-F238E27FC236}">
                <a16:creationId xmlns:a16="http://schemas.microsoft.com/office/drawing/2014/main" xmlns="" id="{3BA6D767-B512-4956-9175-FDB493EDC9D4}"/>
              </a:ext>
            </a:extLst>
          </p:cNvPr>
          <p:cNvSpPr>
            <a:spLocks noGrp="1"/>
          </p:cNvSpPr>
          <p:nvPr>
            <p:ph type="sldNum" sz="quarter" idx="12"/>
          </p:nvPr>
        </p:nvSpPr>
        <p:spPr/>
        <p:txBody>
          <a:bodyPr/>
          <a:lstStyle/>
          <a:p>
            <a:fld id="{D661DBB5-168F-43A8-9D51-FC368EBEAE73}" type="slidenum">
              <a:rPr lang="en-US" smtClean="0"/>
              <a:t>‹#›</a:t>
            </a:fld>
            <a:endParaRPr lang="en-US"/>
          </a:p>
        </p:txBody>
      </p:sp>
    </p:spTree>
    <p:extLst>
      <p:ext uri="{BB962C8B-B14F-4D97-AF65-F5344CB8AC3E}">
        <p14:creationId xmlns:p14="http://schemas.microsoft.com/office/powerpoint/2010/main" val="3296758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63FA05D-DEC4-4C4E-B60E-663C4CADB8BD}"/>
              </a:ext>
            </a:extLst>
          </p:cNvPr>
          <p:cNvSpPr>
            <a:spLocks noGrp="1"/>
          </p:cNvSpPr>
          <p:nvPr>
            <p:ph type="dt" sz="half" idx="10"/>
          </p:nvPr>
        </p:nvSpPr>
        <p:spPr/>
        <p:txBody>
          <a:bodyPr/>
          <a:lstStyle/>
          <a:p>
            <a:fld id="{A4E886AB-DF3B-4114-B36E-6716221EB075}" type="datetime1">
              <a:rPr lang="en-US" smtClean="0"/>
              <a:t>12/4/2018</a:t>
            </a:fld>
            <a:endParaRPr lang="en-US"/>
          </a:p>
        </p:txBody>
      </p:sp>
      <p:sp>
        <p:nvSpPr>
          <p:cNvPr id="3" name="Footer Placeholder 2">
            <a:extLst>
              <a:ext uri="{FF2B5EF4-FFF2-40B4-BE49-F238E27FC236}">
                <a16:creationId xmlns:a16="http://schemas.microsoft.com/office/drawing/2014/main" xmlns="" id="{6D029CFA-3E5F-4B53-8A5C-976099385EF8}"/>
              </a:ext>
            </a:extLst>
          </p:cNvPr>
          <p:cNvSpPr>
            <a:spLocks noGrp="1"/>
          </p:cNvSpPr>
          <p:nvPr>
            <p:ph type="ftr" sz="quarter" idx="11"/>
          </p:nvPr>
        </p:nvSpPr>
        <p:spPr/>
        <p:txBody>
          <a:bodyPr/>
          <a:lstStyle/>
          <a:p>
            <a:r>
              <a:rPr lang="en-US" smtClean="0"/>
              <a:t>© Copyright 2018 Worthy and James Publishing</a:t>
            </a:r>
            <a:endParaRPr lang="en-US"/>
          </a:p>
        </p:txBody>
      </p:sp>
      <p:sp>
        <p:nvSpPr>
          <p:cNvPr id="4" name="Slide Number Placeholder 3">
            <a:extLst>
              <a:ext uri="{FF2B5EF4-FFF2-40B4-BE49-F238E27FC236}">
                <a16:creationId xmlns:a16="http://schemas.microsoft.com/office/drawing/2014/main" xmlns="" id="{8CB7BE80-6CAE-4BBC-938A-2F2A9125AA3E}"/>
              </a:ext>
            </a:extLst>
          </p:cNvPr>
          <p:cNvSpPr>
            <a:spLocks noGrp="1"/>
          </p:cNvSpPr>
          <p:nvPr>
            <p:ph type="sldNum" sz="quarter" idx="12"/>
          </p:nvPr>
        </p:nvSpPr>
        <p:spPr/>
        <p:txBody>
          <a:bodyPr/>
          <a:lstStyle/>
          <a:p>
            <a:fld id="{D661DBB5-168F-43A8-9D51-FC368EBEAE73}" type="slidenum">
              <a:rPr lang="en-US" smtClean="0"/>
              <a:t>‹#›</a:t>
            </a:fld>
            <a:endParaRPr lang="en-US"/>
          </a:p>
        </p:txBody>
      </p:sp>
    </p:spTree>
    <p:extLst>
      <p:ext uri="{BB962C8B-B14F-4D97-AF65-F5344CB8AC3E}">
        <p14:creationId xmlns:p14="http://schemas.microsoft.com/office/powerpoint/2010/main" val="3652044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908520-CA7E-4BC0-BFB7-D84448E645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31609CEA-B000-41CE-9DEF-EFB2F11E17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AAD8E845-5F2E-4EA9-8B76-B713302BB6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EEFE42E5-5EAF-4D20-B3D6-55EFCFAB4BBA}"/>
              </a:ext>
            </a:extLst>
          </p:cNvPr>
          <p:cNvSpPr>
            <a:spLocks noGrp="1"/>
          </p:cNvSpPr>
          <p:nvPr>
            <p:ph type="dt" sz="half" idx="10"/>
          </p:nvPr>
        </p:nvSpPr>
        <p:spPr/>
        <p:txBody>
          <a:bodyPr/>
          <a:lstStyle/>
          <a:p>
            <a:fld id="{63092D07-84EB-4814-877D-9FED40C6FD81}" type="datetime1">
              <a:rPr lang="en-US" smtClean="0"/>
              <a:t>12/4/2018</a:t>
            </a:fld>
            <a:endParaRPr lang="en-US"/>
          </a:p>
        </p:txBody>
      </p:sp>
      <p:sp>
        <p:nvSpPr>
          <p:cNvPr id="6" name="Footer Placeholder 5">
            <a:extLst>
              <a:ext uri="{FF2B5EF4-FFF2-40B4-BE49-F238E27FC236}">
                <a16:creationId xmlns:a16="http://schemas.microsoft.com/office/drawing/2014/main" xmlns="" id="{439A996A-363F-4547-A45A-0D0DA41707EB}"/>
              </a:ext>
            </a:extLst>
          </p:cNvPr>
          <p:cNvSpPr>
            <a:spLocks noGrp="1"/>
          </p:cNvSpPr>
          <p:nvPr>
            <p:ph type="ftr" sz="quarter" idx="11"/>
          </p:nvPr>
        </p:nvSpPr>
        <p:spPr/>
        <p:txBody>
          <a:bodyPr/>
          <a:lstStyle/>
          <a:p>
            <a:r>
              <a:rPr lang="en-US" smtClean="0"/>
              <a:t>© Copyright 2018 Worthy and James Publishing</a:t>
            </a:r>
            <a:endParaRPr lang="en-US"/>
          </a:p>
        </p:txBody>
      </p:sp>
      <p:sp>
        <p:nvSpPr>
          <p:cNvPr id="7" name="Slide Number Placeholder 6">
            <a:extLst>
              <a:ext uri="{FF2B5EF4-FFF2-40B4-BE49-F238E27FC236}">
                <a16:creationId xmlns:a16="http://schemas.microsoft.com/office/drawing/2014/main" xmlns="" id="{53001B23-03BF-4844-AD0C-D273EB662405}"/>
              </a:ext>
            </a:extLst>
          </p:cNvPr>
          <p:cNvSpPr>
            <a:spLocks noGrp="1"/>
          </p:cNvSpPr>
          <p:nvPr>
            <p:ph type="sldNum" sz="quarter" idx="12"/>
          </p:nvPr>
        </p:nvSpPr>
        <p:spPr/>
        <p:txBody>
          <a:bodyPr/>
          <a:lstStyle/>
          <a:p>
            <a:fld id="{D661DBB5-168F-43A8-9D51-FC368EBEAE73}" type="slidenum">
              <a:rPr lang="en-US" smtClean="0"/>
              <a:t>‹#›</a:t>
            </a:fld>
            <a:endParaRPr lang="en-US"/>
          </a:p>
        </p:txBody>
      </p:sp>
    </p:spTree>
    <p:extLst>
      <p:ext uri="{BB962C8B-B14F-4D97-AF65-F5344CB8AC3E}">
        <p14:creationId xmlns:p14="http://schemas.microsoft.com/office/powerpoint/2010/main" val="2185374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507BFB-A5DD-4443-8207-549A62DD85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90DE6833-F06E-4272-AB9A-6DCB62CC5E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D6B77100-A886-4BD3-9EEE-CED833419F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AD59A5A0-5A85-402C-BC27-2571BA39FDFD}"/>
              </a:ext>
            </a:extLst>
          </p:cNvPr>
          <p:cNvSpPr>
            <a:spLocks noGrp="1"/>
          </p:cNvSpPr>
          <p:nvPr>
            <p:ph type="dt" sz="half" idx="10"/>
          </p:nvPr>
        </p:nvSpPr>
        <p:spPr/>
        <p:txBody>
          <a:bodyPr/>
          <a:lstStyle/>
          <a:p>
            <a:fld id="{9913C1EC-53C2-48B5-830C-A0A4AEBA282B}" type="datetime1">
              <a:rPr lang="en-US" smtClean="0"/>
              <a:t>12/4/2018</a:t>
            </a:fld>
            <a:endParaRPr lang="en-US"/>
          </a:p>
        </p:txBody>
      </p:sp>
      <p:sp>
        <p:nvSpPr>
          <p:cNvPr id="6" name="Footer Placeholder 5">
            <a:extLst>
              <a:ext uri="{FF2B5EF4-FFF2-40B4-BE49-F238E27FC236}">
                <a16:creationId xmlns:a16="http://schemas.microsoft.com/office/drawing/2014/main" xmlns="" id="{9705988A-3E7F-44A9-9F0B-1FBF518660C3}"/>
              </a:ext>
            </a:extLst>
          </p:cNvPr>
          <p:cNvSpPr>
            <a:spLocks noGrp="1"/>
          </p:cNvSpPr>
          <p:nvPr>
            <p:ph type="ftr" sz="quarter" idx="11"/>
          </p:nvPr>
        </p:nvSpPr>
        <p:spPr/>
        <p:txBody>
          <a:bodyPr/>
          <a:lstStyle/>
          <a:p>
            <a:r>
              <a:rPr lang="en-US" smtClean="0"/>
              <a:t>© Copyright 2018 Worthy and James Publishing</a:t>
            </a:r>
            <a:endParaRPr lang="en-US"/>
          </a:p>
        </p:txBody>
      </p:sp>
      <p:sp>
        <p:nvSpPr>
          <p:cNvPr id="7" name="Slide Number Placeholder 6">
            <a:extLst>
              <a:ext uri="{FF2B5EF4-FFF2-40B4-BE49-F238E27FC236}">
                <a16:creationId xmlns:a16="http://schemas.microsoft.com/office/drawing/2014/main" xmlns="" id="{AE8D3286-DDD8-456D-A187-7623E33B98B6}"/>
              </a:ext>
            </a:extLst>
          </p:cNvPr>
          <p:cNvSpPr>
            <a:spLocks noGrp="1"/>
          </p:cNvSpPr>
          <p:nvPr>
            <p:ph type="sldNum" sz="quarter" idx="12"/>
          </p:nvPr>
        </p:nvSpPr>
        <p:spPr/>
        <p:txBody>
          <a:bodyPr/>
          <a:lstStyle/>
          <a:p>
            <a:fld id="{D661DBB5-168F-43A8-9D51-FC368EBEAE73}" type="slidenum">
              <a:rPr lang="en-US" smtClean="0"/>
              <a:t>‹#›</a:t>
            </a:fld>
            <a:endParaRPr lang="en-US"/>
          </a:p>
        </p:txBody>
      </p:sp>
    </p:spTree>
    <p:extLst>
      <p:ext uri="{BB962C8B-B14F-4D97-AF65-F5344CB8AC3E}">
        <p14:creationId xmlns:p14="http://schemas.microsoft.com/office/powerpoint/2010/main" val="2459823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18BC125-FEC8-4AEF-BA46-6303AADCA2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D35D8252-CED7-46CD-9046-89E56AB365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92CEA08-7D69-43C3-ABEC-37FBB71CAB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2F6CEF-B0EB-4C88-8E3A-9603A2315034}" type="datetime1">
              <a:rPr lang="en-US" smtClean="0"/>
              <a:t>12/4/2018</a:t>
            </a:fld>
            <a:endParaRPr lang="en-US"/>
          </a:p>
        </p:txBody>
      </p:sp>
      <p:sp>
        <p:nvSpPr>
          <p:cNvPr id="5" name="Footer Placeholder 4">
            <a:extLst>
              <a:ext uri="{FF2B5EF4-FFF2-40B4-BE49-F238E27FC236}">
                <a16:creationId xmlns:a16="http://schemas.microsoft.com/office/drawing/2014/main" xmlns="" id="{13BEAFC8-5212-408F-8EEA-80D93AD296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Copyright 2018 Worthy and James Publishing</a:t>
            </a:r>
            <a:endParaRPr lang="en-US"/>
          </a:p>
        </p:txBody>
      </p:sp>
      <p:sp>
        <p:nvSpPr>
          <p:cNvPr id="6" name="Slide Number Placeholder 5">
            <a:extLst>
              <a:ext uri="{FF2B5EF4-FFF2-40B4-BE49-F238E27FC236}">
                <a16:creationId xmlns:a16="http://schemas.microsoft.com/office/drawing/2014/main" xmlns="" id="{150ABF7C-D1FA-4FD3-BC6A-FEA6328403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61DBB5-168F-43A8-9D51-FC368EBEAE73}" type="slidenum">
              <a:rPr lang="en-US" smtClean="0"/>
              <a:t>‹#›</a:t>
            </a:fld>
            <a:endParaRPr lang="en-US"/>
          </a:p>
        </p:txBody>
      </p:sp>
    </p:spTree>
    <p:extLst>
      <p:ext uri="{BB962C8B-B14F-4D97-AF65-F5344CB8AC3E}">
        <p14:creationId xmlns:p14="http://schemas.microsoft.com/office/powerpoint/2010/main" val="1477242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B47A53-ACC0-4E8F-9121-BEA30AF085F9}"/>
              </a:ext>
            </a:extLst>
          </p:cNvPr>
          <p:cNvSpPr>
            <a:spLocks noGrp="1"/>
          </p:cNvSpPr>
          <p:nvPr>
            <p:ph type="ctrTitle"/>
          </p:nvPr>
        </p:nvSpPr>
        <p:spPr>
          <a:xfrm>
            <a:off x="5277328" y="640082"/>
            <a:ext cx="6274591" cy="3351602"/>
          </a:xfrm>
        </p:spPr>
        <p:txBody>
          <a:bodyPr>
            <a:normAutofit/>
          </a:body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1 </a:t>
            </a:r>
            <a:r>
              <a:rPr lang="en-US" sz="4700" dirty="0">
                <a:solidFill>
                  <a:schemeClr val="bg1"/>
                </a:solidFill>
              </a:rPr>
              <a:t/>
            </a:r>
            <a:br>
              <a:rPr lang="en-US" sz="4700" dirty="0">
                <a:solidFill>
                  <a:schemeClr val="bg1"/>
                </a:solidFill>
              </a:rPr>
            </a:br>
            <a:endParaRPr lang="en-US" sz="4700" dirty="0">
              <a:solidFill>
                <a:schemeClr val="bg1"/>
              </a:solidFill>
            </a:endParaRPr>
          </a:p>
        </p:txBody>
      </p:sp>
      <p:sp>
        <p:nvSpPr>
          <p:cNvPr id="5" name="Footer Placeholder 4">
            <a:extLst>
              <a:ext uri="{FF2B5EF4-FFF2-40B4-BE49-F238E27FC236}">
                <a16:creationId xmlns:a16="http://schemas.microsoft.com/office/drawing/2014/main" xmlns="" id="{A6002148-351F-4AC2-BF7F-BC24060DA456}"/>
              </a:ext>
            </a:extLst>
          </p:cNvPr>
          <p:cNvSpPr>
            <a:spLocks noGrp="1"/>
          </p:cNvSpPr>
          <p:nvPr>
            <p:ph type="ftr" sz="quarter" idx="11"/>
          </p:nvPr>
        </p:nvSpPr>
        <p:spPr>
          <a:xfrm>
            <a:off x="5093108" y="6356350"/>
            <a:ext cx="4114800" cy="365125"/>
          </a:xfrm>
        </p:spPr>
        <p:txBody>
          <a:bodyPr>
            <a:normAutofit/>
          </a:bodyPr>
          <a:lstStyle/>
          <a:p>
            <a:pPr algn="l">
              <a:spcAft>
                <a:spcPts val="600"/>
              </a:spcAft>
            </a:pPr>
            <a:r>
              <a:rPr lang="en-US">
                <a:solidFill>
                  <a:schemeClr val="bg1">
                    <a:lumMod val="85000"/>
                  </a:schemeClr>
                </a:solidFill>
              </a:rPr>
              <a:t>© Copyright 2018 Worthy and James Publishing</a:t>
            </a:r>
          </a:p>
        </p:txBody>
      </p:sp>
      <p:sp>
        <p:nvSpPr>
          <p:cNvPr id="3" name="Rectangle 2"/>
          <p:cNvSpPr/>
          <p:nvPr/>
        </p:nvSpPr>
        <p:spPr>
          <a:xfrm>
            <a:off x="4637246" y="0"/>
            <a:ext cx="7554754"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xmlns="" id="{D4B47A53-ACC0-4E8F-9121-BEA30AF085F9}"/>
              </a:ext>
            </a:extLst>
          </p:cNvPr>
          <p:cNvSpPr txBox="1">
            <a:spLocks/>
          </p:cNvSpPr>
          <p:nvPr/>
        </p:nvSpPr>
        <p:spPr>
          <a:xfrm>
            <a:off x="5429728" y="792482"/>
            <a:ext cx="6274591" cy="335160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2 </a:t>
            </a:r>
            <a:r>
              <a:rPr lang="en-US" sz="4700" dirty="0">
                <a:solidFill>
                  <a:schemeClr val="bg1"/>
                </a:solidFill>
              </a:rPr>
              <a:t/>
            </a:r>
            <a:br>
              <a:rPr lang="en-US" sz="4700" dirty="0">
                <a:solidFill>
                  <a:schemeClr val="bg1"/>
                </a:solidFill>
              </a:rPr>
            </a:br>
            <a:endParaRPr lang="en-US" sz="4700" dirty="0">
              <a:solidFill>
                <a:schemeClr val="bg1"/>
              </a:solidFill>
            </a:endParaRPr>
          </a:p>
        </p:txBody>
      </p:sp>
      <p:pic>
        <p:nvPicPr>
          <p:cNvPr id="8" name="Picture 7">
            <a:extLst>
              <a:ext uri="{FF2B5EF4-FFF2-40B4-BE49-F238E27FC236}">
                <a16:creationId xmlns:a16="http://schemas.microsoft.com/office/drawing/2014/main" xmlns="" id="{A7F7E53F-6776-47ED-98DE-15ACDA23F7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5343924" cy="6858000"/>
          </a:xfrm>
          <a:prstGeom prst="rect">
            <a:avLst/>
          </a:prstGeom>
        </p:spPr>
      </p:pic>
    </p:spTree>
    <p:extLst>
      <p:ext uri="{BB962C8B-B14F-4D97-AF65-F5344CB8AC3E}">
        <p14:creationId xmlns:p14="http://schemas.microsoft.com/office/powerpoint/2010/main" val="63292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F8A8B9B1-2774-4594-93BD-79603E9C5900}"/>
              </a:ext>
            </a:extLst>
          </p:cNvPr>
          <p:cNvSpPr/>
          <p:nvPr/>
        </p:nvSpPr>
        <p:spPr>
          <a:xfrm>
            <a:off x="3048000" y="0"/>
            <a:ext cx="6096000" cy="800219"/>
          </a:xfrm>
          <a:prstGeom prst="rect">
            <a:avLst/>
          </a:prstGeom>
        </p:spPr>
        <p:txBody>
          <a:bodyPr>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The Closing Procedure,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3" name="Table 2">
            <a:extLst>
              <a:ext uri="{FF2B5EF4-FFF2-40B4-BE49-F238E27FC236}">
                <a16:creationId xmlns:a16="http://schemas.microsoft.com/office/drawing/2014/main" xmlns="" id="{4360BD2B-C5F5-42F0-9947-775FFD72DADF}"/>
              </a:ext>
            </a:extLst>
          </p:cNvPr>
          <p:cNvGraphicFramePr>
            <a:graphicFrameLocks noGrp="1"/>
          </p:cNvGraphicFramePr>
          <p:nvPr>
            <p:extLst>
              <p:ext uri="{D42A27DB-BD31-4B8C-83A1-F6EECF244321}">
                <p14:modId xmlns:p14="http://schemas.microsoft.com/office/powerpoint/2010/main" val="1012231313"/>
              </p:ext>
            </p:extLst>
          </p:nvPr>
        </p:nvGraphicFramePr>
        <p:xfrm>
          <a:off x="1780162" y="1191297"/>
          <a:ext cx="7597464" cy="822960"/>
        </p:xfrm>
        <a:graphic>
          <a:graphicData uri="http://schemas.openxmlformats.org/drawingml/2006/table">
            <a:tbl>
              <a:tblPr firstRow="1" firstCol="1" bandRow="1">
                <a:tableStyleId>{2D5ABB26-0587-4C30-8999-92F81FD0307C}</a:tableStyleId>
              </a:tblPr>
              <a:tblGrid>
                <a:gridCol w="658196">
                  <a:extLst>
                    <a:ext uri="{9D8B030D-6E8A-4147-A177-3AD203B41FA5}">
                      <a16:colId xmlns:a16="http://schemas.microsoft.com/office/drawing/2014/main" xmlns="" val="3618218790"/>
                    </a:ext>
                  </a:extLst>
                </a:gridCol>
                <a:gridCol w="6939268">
                  <a:extLst>
                    <a:ext uri="{9D8B030D-6E8A-4147-A177-3AD203B41FA5}">
                      <a16:colId xmlns:a16="http://schemas.microsoft.com/office/drawing/2014/main" xmlns="" val="959597965"/>
                    </a:ext>
                  </a:extLst>
                </a:gridCol>
              </a:tblGrid>
              <a:tr h="0">
                <a:tc>
                  <a:txBody>
                    <a:bodyPr/>
                    <a:lstStyle/>
                    <a:p>
                      <a:pPr marL="0" marR="0" algn="ctr">
                        <a:spcBef>
                          <a:spcPts val="0"/>
                        </a:spcBef>
                        <a:spcAft>
                          <a:spcPts val="0"/>
                        </a:spcAft>
                      </a:pPr>
                      <a:r>
                        <a:rPr lang="en-US" sz="1800" dirty="0">
                          <a:effectLst/>
                        </a:rPr>
                        <a:t>2.</a:t>
                      </a:r>
                      <a:endParaRPr lang="en-US" sz="18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rPr>
                        <a:t>Total the balance of each expense account and transfer the balances from all expense accounts into the debit side of the income summary account with a journal entry. </a:t>
                      </a:r>
                      <a:endParaRPr lang="en-US" sz="18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xmlns="" val="2498230527"/>
                  </a:ext>
                </a:extLst>
              </a:tr>
            </a:tbl>
          </a:graphicData>
        </a:graphic>
      </p:graphicFrame>
      <p:graphicFrame>
        <p:nvGraphicFramePr>
          <p:cNvPr id="4" name="Table 3">
            <a:extLst>
              <a:ext uri="{FF2B5EF4-FFF2-40B4-BE49-F238E27FC236}">
                <a16:creationId xmlns:a16="http://schemas.microsoft.com/office/drawing/2014/main" xmlns="" id="{22899688-9309-43F2-9453-A9F5F11DCE1F}"/>
              </a:ext>
            </a:extLst>
          </p:cNvPr>
          <p:cNvGraphicFramePr>
            <a:graphicFrameLocks noGrp="1"/>
          </p:cNvGraphicFramePr>
          <p:nvPr>
            <p:extLst>
              <p:ext uri="{D42A27DB-BD31-4B8C-83A1-F6EECF244321}">
                <p14:modId xmlns:p14="http://schemas.microsoft.com/office/powerpoint/2010/main" val="3552557531"/>
              </p:ext>
            </p:extLst>
          </p:nvPr>
        </p:nvGraphicFramePr>
        <p:xfrm>
          <a:off x="3686783" y="2572555"/>
          <a:ext cx="4510390" cy="1597981"/>
        </p:xfrm>
        <a:graphic>
          <a:graphicData uri="http://schemas.openxmlformats.org/drawingml/2006/table">
            <a:tbl>
              <a:tblPr firstRow="1" firstCol="1" bandRow="1">
                <a:tableStyleId>{5940675A-B579-460E-94D1-54222C63F5DA}</a:tableStyleId>
              </a:tblPr>
              <a:tblGrid>
                <a:gridCol w="597470">
                  <a:extLst>
                    <a:ext uri="{9D8B030D-6E8A-4147-A177-3AD203B41FA5}">
                      <a16:colId xmlns:a16="http://schemas.microsoft.com/office/drawing/2014/main" xmlns="" val="399403090"/>
                    </a:ext>
                  </a:extLst>
                </a:gridCol>
                <a:gridCol w="2221524">
                  <a:extLst>
                    <a:ext uri="{9D8B030D-6E8A-4147-A177-3AD203B41FA5}">
                      <a16:colId xmlns:a16="http://schemas.microsoft.com/office/drawing/2014/main" xmlns="" val="55968322"/>
                    </a:ext>
                  </a:extLst>
                </a:gridCol>
                <a:gridCol w="845698">
                  <a:extLst>
                    <a:ext uri="{9D8B030D-6E8A-4147-A177-3AD203B41FA5}">
                      <a16:colId xmlns:a16="http://schemas.microsoft.com/office/drawing/2014/main" xmlns="" val="67050090"/>
                    </a:ext>
                  </a:extLst>
                </a:gridCol>
                <a:gridCol w="845698">
                  <a:extLst>
                    <a:ext uri="{9D8B030D-6E8A-4147-A177-3AD203B41FA5}">
                      <a16:colId xmlns:a16="http://schemas.microsoft.com/office/drawing/2014/main" xmlns="" val="2203471402"/>
                    </a:ext>
                  </a:extLst>
                </a:gridCol>
              </a:tblGrid>
              <a:tr h="0">
                <a:tc>
                  <a:txBody>
                    <a:bodyPr/>
                    <a:lstStyle/>
                    <a:p>
                      <a:pPr marL="0" marR="0">
                        <a:lnSpc>
                          <a:spcPct val="107000"/>
                        </a:lnSpc>
                        <a:spcBef>
                          <a:spcPts val="0"/>
                        </a:spcBef>
                        <a:spcAft>
                          <a:spcPts val="0"/>
                        </a:spcAft>
                      </a:pPr>
                      <a:r>
                        <a:rPr lang="en-US" sz="1400">
                          <a:effectLst/>
                        </a:rPr>
                        <a:t>12/31</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Income Summary</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25,800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xmlns="" val="353670646"/>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Rent Expense</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5,000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xmlns="" val="1124162535"/>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Wages Expense</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8,700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xmlns="" val="3769288071"/>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Utilities Expense</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3,100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xmlns="" val="2813889531"/>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Advertising Expense</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6,000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xmlns="" val="2214209260"/>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Depreciation Expense</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3,000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xmlns="" val="4072283096"/>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effectLst/>
                        </a:rPr>
                        <a:t> </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xmlns="" val="2321354064"/>
                  </a:ext>
                </a:extLst>
              </a:tr>
            </a:tbl>
          </a:graphicData>
        </a:graphic>
      </p:graphicFrame>
      <p:sp>
        <p:nvSpPr>
          <p:cNvPr id="5" name="Rectangle 4">
            <a:extLst>
              <a:ext uri="{FF2B5EF4-FFF2-40B4-BE49-F238E27FC236}">
                <a16:creationId xmlns:a16="http://schemas.microsoft.com/office/drawing/2014/main" xmlns="" id="{129F69D5-292E-4784-A6B6-001654D5830E}"/>
              </a:ext>
            </a:extLst>
          </p:cNvPr>
          <p:cNvSpPr/>
          <p:nvPr/>
        </p:nvSpPr>
        <p:spPr>
          <a:xfrm>
            <a:off x="1887166" y="4381115"/>
            <a:ext cx="8852170" cy="2031325"/>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For the December accounting period, total expense from each expense account has been transferred to the debit side of the Income Summary account for a December total of $25,800.</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All expense accounts now have zero balances, ready to begin recording expenses for the January accounting period.</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6" name="Footer Placeholder 5"/>
          <p:cNvSpPr>
            <a:spLocks noGrp="1"/>
          </p:cNvSpPr>
          <p:nvPr>
            <p:ph type="ftr" sz="quarter" idx="11"/>
          </p:nvPr>
        </p:nvSpPr>
        <p:spPr/>
        <p:txBody>
          <a:bodyPr/>
          <a:lstStyle/>
          <a:p>
            <a:r>
              <a:rPr lang="en-US" smtClean="0"/>
              <a:t>© Copyright 2018 Worthy and James Publishing</a:t>
            </a:r>
            <a:endParaRPr lang="en-US"/>
          </a:p>
        </p:txBody>
      </p:sp>
    </p:spTree>
    <p:extLst>
      <p:ext uri="{BB962C8B-B14F-4D97-AF65-F5344CB8AC3E}">
        <p14:creationId xmlns:p14="http://schemas.microsoft.com/office/powerpoint/2010/main" val="3708942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F33AF555-E341-4FA2-B183-A564F665011A}"/>
              </a:ext>
            </a:extLst>
          </p:cNvPr>
          <p:cNvSpPr/>
          <p:nvPr/>
        </p:nvSpPr>
        <p:spPr>
          <a:xfrm>
            <a:off x="3473448" y="180121"/>
            <a:ext cx="5397504"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The Closing Procedure,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3" name="Table 2">
            <a:extLst>
              <a:ext uri="{FF2B5EF4-FFF2-40B4-BE49-F238E27FC236}">
                <a16:creationId xmlns:a16="http://schemas.microsoft.com/office/drawing/2014/main" xmlns="" id="{08128AA3-4FF6-4DA9-A31A-039438798DC6}"/>
              </a:ext>
            </a:extLst>
          </p:cNvPr>
          <p:cNvGraphicFramePr>
            <a:graphicFrameLocks noGrp="1"/>
          </p:cNvGraphicFramePr>
          <p:nvPr>
            <p:extLst>
              <p:ext uri="{D42A27DB-BD31-4B8C-83A1-F6EECF244321}">
                <p14:modId xmlns:p14="http://schemas.microsoft.com/office/powerpoint/2010/main" val="2136556012"/>
              </p:ext>
            </p:extLst>
          </p:nvPr>
        </p:nvGraphicFramePr>
        <p:xfrm>
          <a:off x="1147864" y="1045707"/>
          <a:ext cx="9513651" cy="822960"/>
        </p:xfrm>
        <a:graphic>
          <a:graphicData uri="http://schemas.openxmlformats.org/drawingml/2006/table">
            <a:tbl>
              <a:tblPr firstRow="1" firstCol="1" bandRow="1">
                <a:tableStyleId>{2D5ABB26-0587-4C30-8999-92F81FD0307C}</a:tableStyleId>
              </a:tblPr>
              <a:tblGrid>
                <a:gridCol w="824203">
                  <a:extLst>
                    <a:ext uri="{9D8B030D-6E8A-4147-A177-3AD203B41FA5}">
                      <a16:colId xmlns:a16="http://schemas.microsoft.com/office/drawing/2014/main" xmlns="" val="2389640013"/>
                    </a:ext>
                  </a:extLst>
                </a:gridCol>
                <a:gridCol w="8689448">
                  <a:extLst>
                    <a:ext uri="{9D8B030D-6E8A-4147-A177-3AD203B41FA5}">
                      <a16:colId xmlns:a16="http://schemas.microsoft.com/office/drawing/2014/main" xmlns="" val="209473424"/>
                    </a:ext>
                  </a:extLst>
                </a:gridCol>
              </a:tblGrid>
              <a:tr h="0">
                <a:tc>
                  <a:txBody>
                    <a:bodyPr/>
                    <a:lstStyle/>
                    <a:p>
                      <a:pPr marL="0" marR="0" algn="ctr">
                        <a:spcBef>
                          <a:spcPts val="0"/>
                        </a:spcBef>
                        <a:spcAft>
                          <a:spcPts val="0"/>
                        </a:spcAft>
                      </a:pPr>
                      <a:r>
                        <a:rPr lang="en-US" sz="1800" dirty="0">
                          <a:effectLst/>
                        </a:rPr>
                        <a:t>3.</a:t>
                      </a:r>
                      <a:endParaRPr lang="en-US" sz="18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rPr>
                        <a:t>The $13,500 balance of the Income Summary account is posted into Retained Earnings after a journal entry. The retained earnings account is now increased by $13,500 to a new balance of $93,110. The posted accounts amounts are:</a:t>
                      </a:r>
                      <a:endParaRPr lang="en-US" sz="18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xmlns="" val="4111659448"/>
                  </a:ext>
                </a:extLst>
              </a:tr>
            </a:tbl>
          </a:graphicData>
        </a:graphic>
      </p:graphicFrame>
      <p:graphicFrame>
        <p:nvGraphicFramePr>
          <p:cNvPr id="4" name="Table 3">
            <a:extLst>
              <a:ext uri="{FF2B5EF4-FFF2-40B4-BE49-F238E27FC236}">
                <a16:creationId xmlns:a16="http://schemas.microsoft.com/office/drawing/2014/main" xmlns="" id="{A1E171BA-5FCF-4FFB-A5D4-982D84CC981E}"/>
              </a:ext>
            </a:extLst>
          </p:cNvPr>
          <p:cNvGraphicFramePr>
            <a:graphicFrameLocks noGrp="1"/>
          </p:cNvGraphicFramePr>
          <p:nvPr>
            <p:extLst>
              <p:ext uri="{D42A27DB-BD31-4B8C-83A1-F6EECF244321}">
                <p14:modId xmlns:p14="http://schemas.microsoft.com/office/powerpoint/2010/main" val="3742753549"/>
              </p:ext>
            </p:extLst>
          </p:nvPr>
        </p:nvGraphicFramePr>
        <p:xfrm>
          <a:off x="3473448" y="2131585"/>
          <a:ext cx="6089514" cy="1463040"/>
        </p:xfrm>
        <a:graphic>
          <a:graphicData uri="http://schemas.openxmlformats.org/drawingml/2006/table">
            <a:tbl>
              <a:tblPr firstRow="1" firstCol="1" bandRow="1">
                <a:tableStyleId>{2D5ABB26-0587-4C30-8999-92F81FD0307C}</a:tableStyleId>
              </a:tblPr>
              <a:tblGrid>
                <a:gridCol w="1129212">
                  <a:extLst>
                    <a:ext uri="{9D8B030D-6E8A-4147-A177-3AD203B41FA5}">
                      <a16:colId xmlns:a16="http://schemas.microsoft.com/office/drawing/2014/main" xmlns="" val="3443590172"/>
                    </a:ext>
                  </a:extLst>
                </a:gridCol>
                <a:gridCol w="1462947">
                  <a:extLst>
                    <a:ext uri="{9D8B030D-6E8A-4147-A177-3AD203B41FA5}">
                      <a16:colId xmlns:a16="http://schemas.microsoft.com/office/drawing/2014/main" xmlns="" val="657200129"/>
                    </a:ext>
                  </a:extLst>
                </a:gridCol>
                <a:gridCol w="307447">
                  <a:extLst>
                    <a:ext uri="{9D8B030D-6E8A-4147-A177-3AD203B41FA5}">
                      <a16:colId xmlns:a16="http://schemas.microsoft.com/office/drawing/2014/main" xmlns="" val="320350077"/>
                    </a:ext>
                  </a:extLst>
                </a:gridCol>
                <a:gridCol w="308590">
                  <a:extLst>
                    <a:ext uri="{9D8B030D-6E8A-4147-A177-3AD203B41FA5}">
                      <a16:colId xmlns:a16="http://schemas.microsoft.com/office/drawing/2014/main" xmlns="" val="2986917950"/>
                    </a:ext>
                  </a:extLst>
                </a:gridCol>
                <a:gridCol w="1234361">
                  <a:extLst>
                    <a:ext uri="{9D8B030D-6E8A-4147-A177-3AD203B41FA5}">
                      <a16:colId xmlns:a16="http://schemas.microsoft.com/office/drawing/2014/main" xmlns="" val="1234798733"/>
                    </a:ext>
                  </a:extLst>
                </a:gridCol>
                <a:gridCol w="1646957">
                  <a:extLst>
                    <a:ext uri="{9D8B030D-6E8A-4147-A177-3AD203B41FA5}">
                      <a16:colId xmlns:a16="http://schemas.microsoft.com/office/drawing/2014/main" xmlns="" val="3387360778"/>
                    </a:ext>
                  </a:extLst>
                </a:gridCol>
              </a:tblGrid>
              <a:tr h="0">
                <a:tc gridSpan="2">
                  <a:txBody>
                    <a:bodyPr/>
                    <a:lstStyle/>
                    <a:p>
                      <a:pPr marL="0" marR="0" algn="ctr">
                        <a:spcBef>
                          <a:spcPts val="0"/>
                        </a:spcBef>
                        <a:spcAft>
                          <a:spcPts val="0"/>
                        </a:spcAft>
                        <a:tabLst>
                          <a:tab pos="1314450" algn="l"/>
                        </a:tabLst>
                      </a:pPr>
                      <a:r>
                        <a:rPr lang="en-US" sz="1600" dirty="0">
                          <a:effectLst/>
                        </a:rPr>
                        <a:t> </a:t>
                      </a:r>
                    </a:p>
                    <a:p>
                      <a:pPr marL="0" marR="0" algn="ctr">
                        <a:spcBef>
                          <a:spcPts val="0"/>
                        </a:spcBef>
                        <a:spcAft>
                          <a:spcPts val="0"/>
                        </a:spcAft>
                        <a:tabLst>
                          <a:tab pos="1314450" algn="l"/>
                        </a:tabLst>
                      </a:pPr>
                      <a:r>
                        <a:rPr lang="en-US" sz="1600" dirty="0">
                          <a:effectLst/>
                        </a:rPr>
                        <a:t>Income Summary</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tabLst>
                          <a:tab pos="1314450" algn="l"/>
                        </a:tabLst>
                      </a:pPr>
                      <a:r>
                        <a:rPr lang="en-US" sz="1600">
                          <a:effectLst/>
                        </a:rPr>
                        <a:t> </a:t>
                      </a:r>
                      <a:endParaRPr lang="en-US" sz="16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600">
                          <a:effectLst/>
                        </a:rPr>
                        <a:t> </a:t>
                      </a:r>
                      <a:endParaRPr lang="en-US" sz="16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lgn="ctr">
                        <a:spcBef>
                          <a:spcPts val="0"/>
                        </a:spcBef>
                        <a:spcAft>
                          <a:spcPts val="0"/>
                        </a:spcAft>
                        <a:tabLst>
                          <a:tab pos="1314450" algn="l"/>
                        </a:tabLst>
                      </a:pPr>
                      <a:r>
                        <a:rPr lang="en-US" sz="1600" dirty="0">
                          <a:effectLst/>
                        </a:rPr>
                        <a:t> </a:t>
                      </a:r>
                    </a:p>
                    <a:p>
                      <a:pPr marL="0" marR="0" algn="ctr">
                        <a:spcBef>
                          <a:spcPts val="0"/>
                        </a:spcBef>
                        <a:spcAft>
                          <a:spcPts val="0"/>
                        </a:spcAft>
                        <a:tabLst>
                          <a:tab pos="1314450" algn="l"/>
                        </a:tabLst>
                      </a:pPr>
                      <a:r>
                        <a:rPr lang="en-US" sz="1600" dirty="0">
                          <a:effectLst/>
                        </a:rPr>
                        <a:t>     Retained Earnings</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xmlns="" val="924591181"/>
                  </a:ext>
                </a:extLst>
              </a:tr>
              <a:tr h="0">
                <a:tc>
                  <a:txBody>
                    <a:bodyPr/>
                    <a:lstStyle/>
                    <a:p>
                      <a:pPr marL="0" marR="0" algn="r">
                        <a:spcBef>
                          <a:spcPts val="0"/>
                        </a:spcBef>
                        <a:spcAft>
                          <a:spcPts val="0"/>
                        </a:spcAft>
                        <a:tabLst>
                          <a:tab pos="1314450" algn="l"/>
                        </a:tabLst>
                      </a:pPr>
                      <a:r>
                        <a:rPr lang="en-US" sz="1600" dirty="0">
                          <a:effectLst/>
                        </a:rPr>
                        <a:t>25,800</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600" u="none" dirty="0">
                          <a:effectLst/>
                        </a:rPr>
                        <a:t> </a:t>
                      </a:r>
                      <a:r>
                        <a:rPr lang="en-US" sz="1600" i="1" u="none" dirty="0">
                          <a:effectLst/>
                        </a:rPr>
                        <a:t>  </a:t>
                      </a:r>
                      <a:r>
                        <a:rPr lang="en-US" sz="1600" u="sng" dirty="0">
                          <a:effectLst/>
                        </a:rPr>
                        <a:t>  39,300</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600">
                          <a:effectLst/>
                        </a:rPr>
                        <a:t> </a:t>
                      </a:r>
                      <a:endParaRPr lang="en-US" sz="16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600">
                          <a:effectLst/>
                        </a:rPr>
                        <a:t> </a:t>
                      </a:r>
                      <a:endParaRPr lang="en-US" sz="16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600">
                          <a:effectLst/>
                        </a:rPr>
                        <a:t> </a:t>
                      </a:r>
                      <a:endParaRPr lang="en-US" sz="16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tabLst>
                          <a:tab pos="1314450" algn="l"/>
                        </a:tabLst>
                      </a:pPr>
                      <a:r>
                        <a:rPr lang="en-US" sz="1600">
                          <a:effectLst/>
                        </a:rPr>
                        <a:t>79,610</a:t>
                      </a:r>
                      <a:endParaRPr lang="en-US" sz="16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xmlns="" val="1166901806"/>
                  </a:ext>
                </a:extLst>
              </a:tr>
              <a:tr h="0">
                <a:tc>
                  <a:txBody>
                    <a:bodyPr/>
                    <a:lstStyle/>
                    <a:p>
                      <a:pPr marL="0" marR="0">
                        <a:spcBef>
                          <a:spcPts val="0"/>
                        </a:spcBef>
                        <a:spcAft>
                          <a:spcPts val="0"/>
                        </a:spcAft>
                        <a:tabLst>
                          <a:tab pos="1314450" algn="l"/>
                        </a:tabLst>
                      </a:pPr>
                      <a:r>
                        <a:rPr lang="en-US" sz="1600">
                          <a:effectLst/>
                        </a:rPr>
                        <a:t> </a:t>
                      </a:r>
                      <a:endParaRPr lang="en-US" sz="16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600" dirty="0">
                          <a:effectLst/>
                        </a:rPr>
                        <a:t>     </a:t>
                      </a:r>
                      <a:r>
                        <a:rPr lang="en-US" sz="1600" dirty="0" smtClean="0">
                          <a:effectLst/>
                        </a:rPr>
                        <a:t>13,500 </a:t>
                      </a:r>
                      <a:r>
                        <a:rPr lang="en-US" sz="1600" dirty="0">
                          <a:effectLst/>
                        </a:rPr>
                        <a:t>bal.</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600">
                          <a:effectLst/>
                        </a:rPr>
                        <a:t> </a:t>
                      </a:r>
                      <a:endParaRPr lang="en-US" sz="16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600">
                          <a:effectLst/>
                        </a:rPr>
                        <a:t> </a:t>
                      </a:r>
                      <a:endParaRPr lang="en-US" sz="16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600">
                          <a:effectLst/>
                        </a:rPr>
                        <a:t> </a:t>
                      </a:r>
                      <a:endParaRPr lang="en-US" sz="16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600">
                          <a:effectLst/>
                        </a:rPr>
                        <a:t> </a:t>
                      </a:r>
                      <a:endParaRPr lang="en-US" sz="16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xmlns="" val="512590685"/>
                  </a:ext>
                </a:extLst>
              </a:tr>
              <a:tr h="0">
                <a:tc>
                  <a:txBody>
                    <a:bodyPr/>
                    <a:lstStyle/>
                    <a:p>
                      <a:pPr marL="0" marR="0" algn="r">
                        <a:spcBef>
                          <a:spcPts val="0"/>
                        </a:spcBef>
                        <a:spcAft>
                          <a:spcPts val="0"/>
                        </a:spcAft>
                        <a:tabLst>
                          <a:tab pos="1314450" algn="l"/>
                        </a:tabLst>
                      </a:pPr>
                      <a:r>
                        <a:rPr lang="en-US" sz="1600" dirty="0">
                          <a:effectLst/>
                        </a:rPr>
                        <a:t> </a:t>
                      </a:r>
                      <a:r>
                        <a:rPr lang="en-US" sz="1600" b="1" dirty="0">
                          <a:solidFill>
                            <a:schemeClr val="accent1"/>
                          </a:solidFill>
                          <a:effectLst/>
                        </a:rPr>
                        <a:t>13,500</a:t>
                      </a:r>
                      <a:endParaRPr lang="en-US" sz="16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600" dirty="0">
                          <a:effectLst/>
                        </a:rPr>
                        <a:t>           -0-   bal.</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600">
                          <a:effectLst/>
                        </a:rPr>
                        <a:t> </a:t>
                      </a:r>
                      <a:endParaRPr lang="en-US" sz="16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600">
                          <a:effectLst/>
                        </a:rPr>
                        <a:t> </a:t>
                      </a:r>
                      <a:endParaRPr lang="en-US" sz="16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600" dirty="0">
                          <a:effectLst/>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600" dirty="0">
                          <a:effectLst/>
                        </a:rPr>
                        <a:t>       </a:t>
                      </a:r>
                      <a:r>
                        <a:rPr lang="en-US" sz="1600" dirty="0" smtClean="0">
                          <a:effectLst/>
                        </a:rPr>
                        <a:t>   </a:t>
                      </a:r>
                      <a:r>
                        <a:rPr lang="en-US" sz="1600" b="1" u="sng" dirty="0">
                          <a:solidFill>
                            <a:schemeClr val="accent1"/>
                          </a:solidFill>
                          <a:effectLst/>
                        </a:rPr>
                        <a:t>13,500</a:t>
                      </a:r>
                      <a:endParaRPr lang="en-US" sz="16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xmlns="" val="3950873964"/>
                  </a:ext>
                </a:extLst>
              </a:tr>
              <a:tr h="0">
                <a:tc>
                  <a:txBody>
                    <a:bodyPr/>
                    <a:lstStyle/>
                    <a:p>
                      <a:pPr marL="0" marR="0">
                        <a:spcBef>
                          <a:spcPts val="0"/>
                        </a:spcBef>
                        <a:spcAft>
                          <a:spcPts val="0"/>
                        </a:spcAft>
                        <a:tabLst>
                          <a:tab pos="1314450" algn="l"/>
                        </a:tabLst>
                      </a:pPr>
                      <a:r>
                        <a:rPr lang="en-US" sz="1600">
                          <a:effectLst/>
                        </a:rPr>
                        <a:t> </a:t>
                      </a:r>
                      <a:endParaRPr lang="en-US" sz="16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600" dirty="0">
                          <a:effectLst/>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600" dirty="0">
                          <a:effectLst/>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600" dirty="0">
                          <a:effectLst/>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600" dirty="0">
                          <a:effectLst/>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600" dirty="0">
                          <a:effectLst/>
                        </a:rPr>
                        <a:t>  </a:t>
                      </a:r>
                      <a:r>
                        <a:rPr lang="en-US" sz="1600" dirty="0" smtClean="0">
                          <a:effectLst/>
                        </a:rPr>
                        <a:t>        </a:t>
                      </a:r>
                      <a:r>
                        <a:rPr lang="en-US" sz="1600" dirty="0">
                          <a:effectLst/>
                        </a:rPr>
                        <a:t>93,110   bal.</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xmlns="" val="1670904754"/>
                  </a:ext>
                </a:extLst>
              </a:tr>
            </a:tbl>
          </a:graphicData>
        </a:graphic>
      </p:graphicFrame>
      <p:cxnSp>
        <p:nvCxnSpPr>
          <p:cNvPr id="6" name="Straight Connector 5">
            <a:extLst>
              <a:ext uri="{FF2B5EF4-FFF2-40B4-BE49-F238E27FC236}">
                <a16:creationId xmlns:a16="http://schemas.microsoft.com/office/drawing/2014/main" xmlns="" id="{C76F2B75-C747-49B8-BD08-E2039098C679}"/>
              </a:ext>
            </a:extLst>
          </p:cNvPr>
          <p:cNvCxnSpPr/>
          <p:nvPr/>
        </p:nvCxnSpPr>
        <p:spPr>
          <a:xfrm>
            <a:off x="4038600" y="2616077"/>
            <a:ext cx="146887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xmlns="" id="{B362FB0A-7832-4264-8C79-A61785873D08}"/>
              </a:ext>
            </a:extLst>
          </p:cNvPr>
          <p:cNvCxnSpPr/>
          <p:nvPr/>
        </p:nvCxnSpPr>
        <p:spPr>
          <a:xfrm>
            <a:off x="7501322" y="2616077"/>
            <a:ext cx="146887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xmlns="" id="{AC23B4AB-C253-4216-A860-6D343E745AF1}"/>
              </a:ext>
            </a:extLst>
          </p:cNvPr>
          <p:cNvCxnSpPr>
            <a:cxnSpLocks/>
          </p:cNvCxnSpPr>
          <p:nvPr/>
        </p:nvCxnSpPr>
        <p:spPr>
          <a:xfrm>
            <a:off x="8253177" y="2616077"/>
            <a:ext cx="0" cy="86736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xmlns="" id="{E9E37540-A577-43FC-9C7E-942635CD630F}"/>
              </a:ext>
            </a:extLst>
          </p:cNvPr>
          <p:cNvCxnSpPr>
            <a:cxnSpLocks/>
          </p:cNvCxnSpPr>
          <p:nvPr/>
        </p:nvCxnSpPr>
        <p:spPr>
          <a:xfrm>
            <a:off x="4752010" y="2616077"/>
            <a:ext cx="0" cy="86736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xmlns="" id="{4DDB3257-0CD6-4687-8259-4DFD690AC78A}"/>
              </a:ext>
            </a:extLst>
          </p:cNvPr>
          <p:cNvSpPr/>
          <p:nvPr/>
        </p:nvSpPr>
        <p:spPr>
          <a:xfrm>
            <a:off x="1689973" y="3838465"/>
            <a:ext cx="1980029" cy="369332"/>
          </a:xfrm>
          <a:prstGeom prst="rect">
            <a:avLst/>
          </a:prstGeom>
        </p:spPr>
        <p:txBody>
          <a:bodyPr wrap="none">
            <a:spAutoFit/>
          </a:bodyPr>
          <a:lstStyle/>
          <a:p>
            <a:pPr marL="457200" marR="0" indent="571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Journal entry: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xmlns="" id="{4833827E-B640-46D7-A4E8-3C39BD27BC6D}"/>
              </a:ext>
            </a:extLst>
          </p:cNvPr>
          <p:cNvGraphicFramePr>
            <a:graphicFrameLocks noGrp="1"/>
          </p:cNvGraphicFramePr>
          <p:nvPr>
            <p:extLst>
              <p:ext uri="{D42A27DB-BD31-4B8C-83A1-F6EECF244321}">
                <p14:modId xmlns:p14="http://schemas.microsoft.com/office/powerpoint/2010/main" val="964348833"/>
              </p:ext>
            </p:extLst>
          </p:nvPr>
        </p:nvGraphicFramePr>
        <p:xfrm>
          <a:off x="4038600" y="4432190"/>
          <a:ext cx="4832353" cy="782766"/>
        </p:xfrm>
        <a:graphic>
          <a:graphicData uri="http://schemas.openxmlformats.org/drawingml/2006/table">
            <a:tbl>
              <a:tblPr firstRow="1" firstCol="1" bandRow="1">
                <a:tableStyleId>{5C22544A-7EE6-4342-B048-85BDC9FD1C3A}</a:tableStyleId>
              </a:tblPr>
              <a:tblGrid>
                <a:gridCol w="640120">
                  <a:extLst>
                    <a:ext uri="{9D8B030D-6E8A-4147-A177-3AD203B41FA5}">
                      <a16:colId xmlns:a16="http://schemas.microsoft.com/office/drawing/2014/main" xmlns="" val="3972934397"/>
                    </a:ext>
                  </a:extLst>
                </a:gridCol>
                <a:gridCol w="2380101">
                  <a:extLst>
                    <a:ext uri="{9D8B030D-6E8A-4147-A177-3AD203B41FA5}">
                      <a16:colId xmlns:a16="http://schemas.microsoft.com/office/drawing/2014/main" xmlns="" val="306881056"/>
                    </a:ext>
                  </a:extLst>
                </a:gridCol>
                <a:gridCol w="906066">
                  <a:extLst>
                    <a:ext uri="{9D8B030D-6E8A-4147-A177-3AD203B41FA5}">
                      <a16:colId xmlns:a16="http://schemas.microsoft.com/office/drawing/2014/main" xmlns="" val="667729567"/>
                    </a:ext>
                  </a:extLst>
                </a:gridCol>
                <a:gridCol w="906066">
                  <a:extLst>
                    <a:ext uri="{9D8B030D-6E8A-4147-A177-3AD203B41FA5}">
                      <a16:colId xmlns:a16="http://schemas.microsoft.com/office/drawing/2014/main" xmlns="" val="3121987943"/>
                    </a:ext>
                  </a:extLst>
                </a:gridCol>
              </a:tblGrid>
              <a:tr h="0">
                <a:tc>
                  <a:txBody>
                    <a:bodyPr/>
                    <a:lstStyle/>
                    <a:p>
                      <a:pPr marL="0" marR="0">
                        <a:lnSpc>
                          <a:spcPct val="107000"/>
                        </a:lnSpc>
                        <a:spcBef>
                          <a:spcPts val="0"/>
                        </a:spcBef>
                        <a:spcAft>
                          <a:spcPts val="0"/>
                        </a:spcAft>
                      </a:pPr>
                      <a:r>
                        <a:rPr lang="en-US" sz="1600" dirty="0">
                          <a:solidFill>
                            <a:sysClr val="windowText" lastClr="000000"/>
                          </a:solidFill>
                          <a:effectLst/>
                        </a:rPr>
                        <a:t>12/31</a:t>
                      </a:r>
                      <a:endParaRPr lang="en-US" sz="1600" dirty="0">
                        <a:solidFill>
                          <a:sysClr val="windowText" lastClr="000000"/>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a:lnSpc>
                          <a:spcPct val="107000"/>
                        </a:lnSpc>
                        <a:spcBef>
                          <a:spcPts val="0"/>
                        </a:spcBef>
                        <a:spcAft>
                          <a:spcPts val="0"/>
                        </a:spcAft>
                      </a:pPr>
                      <a:r>
                        <a:rPr lang="en-US" sz="1600">
                          <a:solidFill>
                            <a:sysClr val="windowText" lastClr="000000"/>
                          </a:solidFill>
                          <a:effectLst/>
                        </a:rPr>
                        <a:t>Income Summary</a:t>
                      </a:r>
                      <a:endParaRPr lang="en-US" sz="1600">
                        <a:solidFill>
                          <a:sysClr val="windowText" lastClr="000000"/>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algn="ctr">
                        <a:lnSpc>
                          <a:spcPct val="107000"/>
                        </a:lnSpc>
                        <a:spcBef>
                          <a:spcPts val="0"/>
                        </a:spcBef>
                        <a:spcAft>
                          <a:spcPts val="0"/>
                        </a:spcAft>
                      </a:pPr>
                      <a:r>
                        <a:rPr lang="en-US" sz="1600">
                          <a:solidFill>
                            <a:sysClr val="windowText" lastClr="000000"/>
                          </a:solidFill>
                          <a:effectLst/>
                        </a:rPr>
                        <a:t>13,500</a:t>
                      </a:r>
                      <a:endParaRPr lang="en-US" sz="1600">
                        <a:solidFill>
                          <a:sysClr val="windowText" lastClr="000000"/>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algn="ctr">
                        <a:lnSpc>
                          <a:spcPct val="107000"/>
                        </a:lnSpc>
                        <a:spcBef>
                          <a:spcPts val="0"/>
                        </a:spcBef>
                        <a:spcAft>
                          <a:spcPts val="0"/>
                        </a:spcAft>
                      </a:pPr>
                      <a:r>
                        <a:rPr lang="en-US" sz="1600" dirty="0">
                          <a:solidFill>
                            <a:sysClr val="windowText" lastClr="000000"/>
                          </a:solidFill>
                          <a:effectLst/>
                        </a:rPr>
                        <a:t> </a:t>
                      </a:r>
                      <a:endParaRPr lang="en-US" sz="1600" dirty="0">
                        <a:solidFill>
                          <a:sysClr val="windowText" lastClr="000000"/>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xmlns="" val="1530409942"/>
                  </a:ext>
                </a:extLst>
              </a:tr>
              <a:tr h="0">
                <a:tc>
                  <a:txBody>
                    <a:bodyPr/>
                    <a:lstStyle/>
                    <a:p>
                      <a:pPr marL="0" marR="0">
                        <a:lnSpc>
                          <a:spcPct val="107000"/>
                        </a:lnSpc>
                        <a:spcBef>
                          <a:spcPts val="0"/>
                        </a:spcBef>
                        <a:spcAft>
                          <a:spcPts val="0"/>
                        </a:spcAft>
                      </a:pPr>
                      <a:r>
                        <a:rPr lang="en-US" sz="1600">
                          <a:effectLst/>
                        </a:rPr>
                        <a:t> </a:t>
                      </a:r>
                      <a:endParaRPr lang="en-US" sz="16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a:lnSpc>
                          <a:spcPct val="107000"/>
                        </a:lnSpc>
                        <a:spcBef>
                          <a:spcPts val="0"/>
                        </a:spcBef>
                        <a:spcAft>
                          <a:spcPts val="0"/>
                        </a:spcAft>
                      </a:pPr>
                      <a:r>
                        <a:rPr lang="en-US" sz="1600" dirty="0">
                          <a:effectLst/>
                        </a:rPr>
                        <a:t>     Retained Earnings</a:t>
                      </a:r>
                      <a:endParaRPr lang="en-US"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algn="ctr">
                        <a:lnSpc>
                          <a:spcPct val="107000"/>
                        </a:lnSpc>
                        <a:spcBef>
                          <a:spcPts val="0"/>
                        </a:spcBef>
                        <a:spcAft>
                          <a:spcPts val="0"/>
                        </a:spcAft>
                      </a:pPr>
                      <a:r>
                        <a:rPr lang="en-US" sz="1600">
                          <a:effectLst/>
                        </a:rPr>
                        <a:t> </a:t>
                      </a:r>
                      <a:endParaRPr lang="en-US" sz="16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algn="ctr">
                        <a:lnSpc>
                          <a:spcPct val="107000"/>
                        </a:lnSpc>
                        <a:spcBef>
                          <a:spcPts val="0"/>
                        </a:spcBef>
                        <a:spcAft>
                          <a:spcPts val="0"/>
                        </a:spcAft>
                      </a:pPr>
                      <a:r>
                        <a:rPr lang="en-US" sz="1600" dirty="0">
                          <a:effectLst/>
                        </a:rPr>
                        <a:t>13,500</a:t>
                      </a:r>
                      <a:endParaRPr lang="en-US"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xmlns="" val="4056133648"/>
                  </a:ext>
                </a:extLst>
              </a:tr>
              <a:tr h="0">
                <a:tc>
                  <a:txBody>
                    <a:bodyPr/>
                    <a:lstStyle/>
                    <a:p>
                      <a:pPr marL="0" marR="0">
                        <a:lnSpc>
                          <a:spcPct val="107000"/>
                        </a:lnSpc>
                        <a:spcBef>
                          <a:spcPts val="0"/>
                        </a:spcBef>
                        <a:spcAft>
                          <a:spcPts val="0"/>
                        </a:spcAft>
                      </a:pPr>
                      <a:r>
                        <a:rPr lang="en-US" sz="1600">
                          <a:effectLst/>
                        </a:rPr>
                        <a:t> </a:t>
                      </a:r>
                      <a:endParaRPr lang="en-US" sz="16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a:lnSpc>
                          <a:spcPct val="107000"/>
                        </a:lnSpc>
                        <a:spcBef>
                          <a:spcPts val="0"/>
                        </a:spcBef>
                        <a:spcAft>
                          <a:spcPts val="0"/>
                        </a:spcAft>
                      </a:pPr>
                      <a:r>
                        <a:rPr lang="en-US" sz="1600">
                          <a:effectLst/>
                        </a:rPr>
                        <a:t> </a:t>
                      </a:r>
                      <a:endParaRPr lang="en-US" sz="16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algn="ctr">
                        <a:lnSpc>
                          <a:spcPct val="107000"/>
                        </a:lnSpc>
                        <a:spcBef>
                          <a:spcPts val="0"/>
                        </a:spcBef>
                        <a:spcAft>
                          <a:spcPts val="0"/>
                        </a:spcAft>
                      </a:pPr>
                      <a:r>
                        <a:rPr lang="en-US" sz="1600">
                          <a:effectLst/>
                        </a:rPr>
                        <a:t> </a:t>
                      </a:r>
                      <a:endParaRPr lang="en-US" sz="16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algn="ctr">
                        <a:lnSpc>
                          <a:spcPct val="107000"/>
                        </a:lnSpc>
                        <a:spcBef>
                          <a:spcPts val="0"/>
                        </a:spcBef>
                        <a:spcAft>
                          <a:spcPts val="0"/>
                        </a:spcAft>
                      </a:pPr>
                      <a:r>
                        <a:rPr lang="en-US" sz="1600" dirty="0">
                          <a:effectLst/>
                        </a:rPr>
                        <a:t> </a:t>
                      </a:r>
                      <a:endParaRPr lang="en-US"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xmlns="" val="1602253378"/>
                  </a:ext>
                </a:extLst>
              </a:tr>
            </a:tbl>
          </a:graphicData>
        </a:graphic>
      </p:graphicFrame>
      <p:sp>
        <p:nvSpPr>
          <p:cNvPr id="9" name="Footer Placeholder 8"/>
          <p:cNvSpPr>
            <a:spLocks noGrp="1"/>
          </p:cNvSpPr>
          <p:nvPr>
            <p:ph type="ftr" sz="quarter" idx="11"/>
          </p:nvPr>
        </p:nvSpPr>
        <p:spPr/>
        <p:txBody>
          <a:bodyPr/>
          <a:lstStyle/>
          <a:p>
            <a:r>
              <a:rPr lang="en-US" smtClean="0"/>
              <a:t>© Copyright 2018 Worthy and James Publishing</a:t>
            </a:r>
            <a:endParaRPr lang="en-US"/>
          </a:p>
        </p:txBody>
      </p:sp>
    </p:spTree>
    <p:extLst>
      <p:ext uri="{BB962C8B-B14F-4D97-AF65-F5344CB8AC3E}">
        <p14:creationId xmlns:p14="http://schemas.microsoft.com/office/powerpoint/2010/main" val="3017550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10893" y="184940"/>
            <a:ext cx="5397504"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a:cs typeface="Times New Roman" panose="02020603050405020304" pitchFamily="18" charset="0"/>
              </a:rPr>
              <a:t>The Closing Procedure, continued</a:t>
            </a:r>
            <a:endParaRPr lang="en-US" sz="2800" dirty="0">
              <a:solidFill>
                <a:schemeClr val="accent1">
                  <a:lumMod val="50000"/>
                </a:schemeClr>
              </a:solidFill>
              <a:effectLst/>
              <a:latin typeface="Times" panose="02020603050405020304" pitchFamily="18" charset="0"/>
              <a:ea typeface="MS Mincho" panose="02020609040205080304"/>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375491477"/>
              </p:ext>
            </p:extLst>
          </p:nvPr>
        </p:nvGraphicFramePr>
        <p:xfrm>
          <a:off x="461472" y="903871"/>
          <a:ext cx="10434415" cy="487680"/>
        </p:xfrm>
        <a:graphic>
          <a:graphicData uri="http://schemas.openxmlformats.org/drawingml/2006/table">
            <a:tbl>
              <a:tblPr firstRow="1" firstCol="1" bandRow="1">
                <a:tableStyleId>{2D5ABB26-0587-4C30-8999-92F81FD0307C}</a:tableStyleId>
              </a:tblPr>
              <a:tblGrid>
                <a:gridCol w="903971">
                  <a:extLst>
                    <a:ext uri="{9D8B030D-6E8A-4147-A177-3AD203B41FA5}">
                      <a16:colId xmlns:a16="http://schemas.microsoft.com/office/drawing/2014/main" xmlns="" val="3807364996"/>
                    </a:ext>
                  </a:extLst>
                </a:gridCol>
                <a:gridCol w="9530444">
                  <a:extLst>
                    <a:ext uri="{9D8B030D-6E8A-4147-A177-3AD203B41FA5}">
                      <a16:colId xmlns:a16="http://schemas.microsoft.com/office/drawing/2014/main" xmlns="" val="1621606025"/>
                    </a:ext>
                  </a:extLst>
                </a:gridCol>
              </a:tblGrid>
              <a:tr h="0">
                <a:tc>
                  <a:txBody>
                    <a:bodyPr/>
                    <a:lstStyle/>
                    <a:p>
                      <a:pPr marL="0" marR="0" algn="ctr">
                        <a:spcBef>
                          <a:spcPts val="0"/>
                        </a:spcBef>
                        <a:spcAft>
                          <a:spcPts val="0"/>
                        </a:spcAft>
                      </a:pPr>
                      <a:r>
                        <a:rPr lang="en-US" sz="1600" dirty="0">
                          <a:effectLst/>
                        </a:rPr>
                        <a:t>4.</a:t>
                      </a:r>
                      <a:endParaRPr lang="en-US" sz="16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dirty="0">
                          <a:effectLst/>
                        </a:rPr>
                        <a:t>The balance of dividends account is posted into the debit side of the Retained Earnings account after a journal entry. The posted accounts amounts are:</a:t>
                      </a:r>
                      <a:endParaRPr lang="en-US" sz="16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tc>
                <a:extLst>
                  <a:ext uri="{0D108BD9-81ED-4DB2-BD59-A6C34878D82A}">
                    <a16:rowId xmlns:a16="http://schemas.microsoft.com/office/drawing/2014/main" xmlns="" val="1917239184"/>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240232441"/>
              </p:ext>
            </p:extLst>
          </p:nvPr>
        </p:nvGraphicFramePr>
        <p:xfrm>
          <a:off x="3886200" y="1526302"/>
          <a:ext cx="4836459" cy="1493520"/>
        </p:xfrm>
        <a:graphic>
          <a:graphicData uri="http://schemas.openxmlformats.org/drawingml/2006/table">
            <a:tbl>
              <a:tblPr firstRow="1" firstCol="1" bandRow="1">
                <a:tableStyleId>{2D5ABB26-0587-4C30-8999-92F81FD0307C}</a:tableStyleId>
              </a:tblPr>
              <a:tblGrid>
                <a:gridCol w="896851">
                  <a:extLst>
                    <a:ext uri="{9D8B030D-6E8A-4147-A177-3AD203B41FA5}">
                      <a16:colId xmlns:a16="http://schemas.microsoft.com/office/drawing/2014/main" xmlns="" val="3337644054"/>
                    </a:ext>
                  </a:extLst>
                </a:gridCol>
                <a:gridCol w="1161911">
                  <a:extLst>
                    <a:ext uri="{9D8B030D-6E8A-4147-A177-3AD203B41FA5}">
                      <a16:colId xmlns:a16="http://schemas.microsoft.com/office/drawing/2014/main" xmlns="" val="39206573"/>
                    </a:ext>
                  </a:extLst>
                </a:gridCol>
                <a:gridCol w="244184">
                  <a:extLst>
                    <a:ext uri="{9D8B030D-6E8A-4147-A177-3AD203B41FA5}">
                      <a16:colId xmlns:a16="http://schemas.microsoft.com/office/drawing/2014/main" xmlns="" val="847700181"/>
                    </a:ext>
                  </a:extLst>
                </a:gridCol>
                <a:gridCol w="245091">
                  <a:extLst>
                    <a:ext uri="{9D8B030D-6E8A-4147-A177-3AD203B41FA5}">
                      <a16:colId xmlns:a16="http://schemas.microsoft.com/office/drawing/2014/main" xmlns="" val="4027080447"/>
                    </a:ext>
                  </a:extLst>
                </a:gridCol>
                <a:gridCol w="754472">
                  <a:extLst>
                    <a:ext uri="{9D8B030D-6E8A-4147-A177-3AD203B41FA5}">
                      <a16:colId xmlns:a16="http://schemas.microsoft.com/office/drawing/2014/main" xmlns="" val="1491272569"/>
                    </a:ext>
                  </a:extLst>
                </a:gridCol>
                <a:gridCol w="1533950">
                  <a:extLst>
                    <a:ext uri="{9D8B030D-6E8A-4147-A177-3AD203B41FA5}">
                      <a16:colId xmlns:a16="http://schemas.microsoft.com/office/drawing/2014/main" xmlns="" val="3157276862"/>
                    </a:ext>
                  </a:extLst>
                </a:gridCol>
              </a:tblGrid>
              <a:tr h="0">
                <a:tc gridSpan="2">
                  <a:txBody>
                    <a:bodyPr/>
                    <a:lstStyle/>
                    <a:p>
                      <a:pPr marL="0" marR="0" algn="ctr">
                        <a:spcBef>
                          <a:spcPts val="0"/>
                        </a:spcBef>
                        <a:spcAft>
                          <a:spcPts val="0"/>
                        </a:spcAft>
                        <a:tabLst>
                          <a:tab pos="1314450" algn="l"/>
                        </a:tabLst>
                      </a:pPr>
                      <a:r>
                        <a:rPr lang="en-US" sz="1400" dirty="0">
                          <a:effectLst/>
                        </a:rPr>
                        <a:t> </a:t>
                      </a:r>
                    </a:p>
                    <a:p>
                      <a:pPr marL="0" marR="0" algn="ctr">
                        <a:spcBef>
                          <a:spcPts val="0"/>
                        </a:spcBef>
                        <a:spcAft>
                          <a:spcPts val="0"/>
                        </a:spcAft>
                        <a:tabLst>
                          <a:tab pos="1314450" algn="l"/>
                        </a:tabLst>
                      </a:pPr>
                      <a:r>
                        <a:rPr lang="en-US" sz="1400" dirty="0">
                          <a:effectLst/>
                        </a:rPr>
                        <a:t>Income Summary</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tabLst>
                          <a:tab pos="1314450" algn="l"/>
                        </a:tabLs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gridSpan="2">
                  <a:txBody>
                    <a:bodyPr/>
                    <a:lstStyle/>
                    <a:p>
                      <a:pPr marL="0" marR="0" algn="ctr">
                        <a:spcBef>
                          <a:spcPts val="0"/>
                        </a:spcBef>
                        <a:spcAft>
                          <a:spcPts val="0"/>
                        </a:spcAft>
                        <a:tabLst>
                          <a:tab pos="1314450" algn="l"/>
                        </a:tabLst>
                      </a:pPr>
                      <a:r>
                        <a:rPr lang="en-US" sz="1400" dirty="0">
                          <a:effectLst/>
                        </a:rPr>
                        <a:t> </a:t>
                      </a:r>
                    </a:p>
                    <a:p>
                      <a:pPr marL="0" marR="0" algn="ctr">
                        <a:spcBef>
                          <a:spcPts val="0"/>
                        </a:spcBef>
                        <a:spcAft>
                          <a:spcPts val="0"/>
                        </a:spcAft>
                        <a:tabLst>
                          <a:tab pos="1314450" algn="l"/>
                        </a:tabLst>
                      </a:pPr>
                      <a:r>
                        <a:rPr lang="en-US" sz="1400" dirty="0">
                          <a:effectLst/>
                        </a:rPr>
                        <a:t>Retained Earnings</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xmlns="" val="2860440540"/>
                  </a:ext>
                </a:extLst>
              </a:tr>
              <a:tr h="0">
                <a:tc>
                  <a:txBody>
                    <a:bodyPr/>
                    <a:lstStyle/>
                    <a:p>
                      <a:pPr marL="0" marR="0" algn="r">
                        <a:spcBef>
                          <a:spcPts val="0"/>
                        </a:spcBef>
                        <a:spcAft>
                          <a:spcPts val="0"/>
                        </a:spcAft>
                        <a:tabLst>
                          <a:tab pos="1314450" algn="l"/>
                        </a:tabLst>
                      </a:pPr>
                      <a:r>
                        <a:rPr lang="en-US" sz="1400">
                          <a:effectLst/>
                        </a:rPr>
                        <a:t>25,800</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400" u="sng" dirty="0" smtClean="0">
                          <a:effectLst/>
                        </a:rPr>
                        <a:t> 39,300</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a:txBody>
                    <a:bodyPr/>
                    <a:lstStyle/>
                    <a:p>
                      <a:pPr marL="0" marR="0" algn="ctr">
                        <a:spcBef>
                          <a:spcPts val="0"/>
                        </a:spcBef>
                        <a:spcAft>
                          <a:spcPts val="0"/>
                        </a:spcAft>
                        <a:tabLst>
                          <a:tab pos="1314450" algn="l"/>
                        </a:tabLst>
                      </a:pPr>
                      <a:r>
                        <a:rPr lang="en-US" sz="1400" dirty="0" smtClean="0">
                          <a:effectLst/>
                        </a:rPr>
                        <a:t> 79,610</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tc>
                <a:extLst>
                  <a:ext uri="{0D108BD9-81ED-4DB2-BD59-A6C34878D82A}">
                    <a16:rowId xmlns:a16="http://schemas.microsoft.com/office/drawing/2014/main" xmlns="" val="800549337"/>
                  </a:ext>
                </a:extLst>
              </a:tr>
              <a:tr h="0">
                <a:tc>
                  <a:txBody>
                    <a:bodyPr/>
                    <a:lstStyle/>
                    <a:p>
                      <a:pPr marL="0" marR="0">
                        <a:spcBef>
                          <a:spcPts val="0"/>
                        </a:spcBef>
                        <a:spcAft>
                          <a:spcPts val="0"/>
                        </a:spcAft>
                        <a:tabLst>
                          <a:tab pos="1314450" algn="l"/>
                        </a:tabLs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400" dirty="0">
                          <a:effectLst/>
                        </a:rPr>
                        <a:t> </a:t>
                      </a:r>
                      <a:r>
                        <a:rPr lang="en-US" sz="1400" dirty="0" smtClean="0">
                          <a:effectLst/>
                        </a:rPr>
                        <a:t>  </a:t>
                      </a:r>
                      <a:r>
                        <a:rPr lang="en-US" sz="1200" dirty="0" smtClean="0">
                          <a:effectLst/>
                        </a:rPr>
                        <a:t>13,500 </a:t>
                      </a:r>
                      <a:r>
                        <a:rPr lang="en-US" sz="1200" dirty="0">
                          <a:effectLst/>
                        </a:rPr>
                        <a:t>bal</a:t>
                      </a:r>
                      <a:r>
                        <a:rPr lang="en-US" sz="1400" dirty="0">
                          <a:effectLst/>
                        </a:rPr>
                        <a:t>.</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tc>
                <a:extLst>
                  <a:ext uri="{0D108BD9-81ED-4DB2-BD59-A6C34878D82A}">
                    <a16:rowId xmlns:a16="http://schemas.microsoft.com/office/drawing/2014/main" xmlns="" val="4068076122"/>
                  </a:ext>
                </a:extLst>
              </a:tr>
              <a:tr h="0">
                <a:tc>
                  <a:txBody>
                    <a:bodyPr/>
                    <a:lstStyle/>
                    <a:p>
                      <a:pPr marL="0" marR="0" algn="r">
                        <a:spcBef>
                          <a:spcPts val="0"/>
                        </a:spcBef>
                        <a:spcAft>
                          <a:spcPts val="0"/>
                        </a:spcAft>
                        <a:tabLst>
                          <a:tab pos="1314450" algn="l"/>
                        </a:tabLst>
                      </a:pPr>
                      <a:r>
                        <a:rPr lang="en-US" sz="1400" dirty="0">
                          <a:effectLst/>
                        </a:rPr>
                        <a:t> </a:t>
                      </a:r>
                      <a:r>
                        <a:rPr lang="en-US" sz="1400" dirty="0" smtClean="0">
                          <a:effectLst/>
                        </a:rPr>
                        <a:t>13,500</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400" dirty="0">
                          <a:effectLst/>
                        </a:rPr>
                        <a:t>       -0-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400" dirty="0">
                          <a:effectLst/>
                        </a:rPr>
                        <a:t>  </a:t>
                      </a:r>
                      <a:r>
                        <a:rPr lang="en-US" sz="1400" dirty="0" smtClean="0">
                          <a:effectLst/>
                        </a:rPr>
                        <a:t>          </a:t>
                      </a:r>
                      <a:r>
                        <a:rPr lang="en-US" sz="1400" u="sng" dirty="0">
                          <a:effectLst/>
                        </a:rPr>
                        <a:t>13,500</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tc>
                <a:extLst>
                  <a:ext uri="{0D108BD9-81ED-4DB2-BD59-A6C34878D82A}">
                    <a16:rowId xmlns:a16="http://schemas.microsoft.com/office/drawing/2014/main" xmlns="" val="1402159647"/>
                  </a:ext>
                </a:extLst>
              </a:tr>
              <a:tr h="0">
                <a:tc>
                  <a:txBody>
                    <a:bodyPr/>
                    <a:lstStyle/>
                    <a:p>
                      <a:pPr marL="0" marR="0">
                        <a:spcBef>
                          <a:spcPts val="0"/>
                        </a:spcBef>
                        <a:spcAft>
                          <a:spcPts val="0"/>
                        </a:spcAft>
                        <a:tabLst>
                          <a:tab pos="1314450" algn="l"/>
                        </a:tabLs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200" dirty="0">
                          <a:effectLst/>
                        </a:rPr>
                        <a:t>         </a:t>
                      </a:r>
                      <a:r>
                        <a:rPr lang="en-US" sz="1200" dirty="0" smtClean="0">
                          <a:effectLst/>
                        </a:rPr>
                        <a:t>  </a:t>
                      </a:r>
                      <a:r>
                        <a:rPr lang="en-US" sz="1200" dirty="0" smtClean="0">
                          <a:effectLst/>
                        </a:rPr>
                        <a:t>     93,110   </a:t>
                      </a:r>
                      <a:r>
                        <a:rPr lang="en-US" sz="1200" dirty="0">
                          <a:effectLst/>
                        </a:rPr>
                        <a:t>bal.</a:t>
                      </a:r>
                      <a:endParaRPr lang="en-US" sz="12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tc>
                <a:extLst>
                  <a:ext uri="{0D108BD9-81ED-4DB2-BD59-A6C34878D82A}">
                    <a16:rowId xmlns:a16="http://schemas.microsoft.com/office/drawing/2014/main" xmlns="" val="3603219598"/>
                  </a:ext>
                </a:extLst>
              </a:tr>
              <a:tr h="0">
                <a:tc>
                  <a:txBody>
                    <a:bodyPr/>
                    <a:lstStyle/>
                    <a:p>
                      <a:pPr marL="0" marR="0">
                        <a:spcBef>
                          <a:spcPts val="0"/>
                        </a:spcBef>
                        <a:spcAft>
                          <a:spcPts val="0"/>
                        </a:spcAft>
                        <a:tabLst>
                          <a:tab pos="1314450" algn="l"/>
                        </a:tabLs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400" dirty="0" smtClean="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200" dirty="0">
                          <a:effectLst/>
                        </a:rPr>
                        <a:t>         </a:t>
                      </a:r>
                      <a:r>
                        <a:rPr lang="en-US" sz="1200" dirty="0" smtClean="0">
                          <a:effectLst/>
                        </a:rPr>
                        <a:t> </a:t>
                      </a:r>
                      <a:r>
                        <a:rPr lang="en-US" sz="1200" dirty="0" smtClean="0">
                          <a:effectLst/>
                        </a:rPr>
                        <a:t>      </a:t>
                      </a:r>
                      <a:r>
                        <a:rPr lang="en-US" sz="1200" dirty="0" smtClean="0">
                          <a:effectLst/>
                        </a:rPr>
                        <a:t>73,110   </a:t>
                      </a:r>
                      <a:r>
                        <a:rPr lang="en-US" sz="1200" dirty="0">
                          <a:effectLst/>
                        </a:rPr>
                        <a:t>bal.</a:t>
                      </a:r>
                      <a:endParaRPr lang="en-US" sz="12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tc>
                <a:extLst>
                  <a:ext uri="{0D108BD9-81ED-4DB2-BD59-A6C34878D82A}">
                    <a16:rowId xmlns:a16="http://schemas.microsoft.com/office/drawing/2014/main" xmlns="" val="630410013"/>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630747436"/>
              </p:ext>
            </p:extLst>
          </p:nvPr>
        </p:nvGraphicFramePr>
        <p:xfrm>
          <a:off x="5075205" y="3429000"/>
          <a:ext cx="3383280" cy="853440"/>
        </p:xfrm>
        <a:graphic>
          <a:graphicData uri="http://schemas.openxmlformats.org/drawingml/2006/table">
            <a:tbl>
              <a:tblPr firstRow="1" firstCol="1" bandRow="1">
                <a:tableStyleId>{2D5ABB26-0587-4C30-8999-92F81FD0307C}</a:tableStyleId>
              </a:tblPr>
              <a:tblGrid>
                <a:gridCol w="627380">
                  <a:extLst>
                    <a:ext uri="{9D8B030D-6E8A-4147-A177-3AD203B41FA5}">
                      <a16:colId xmlns:a16="http://schemas.microsoft.com/office/drawing/2014/main" xmlns="" val="586596217"/>
                    </a:ext>
                  </a:extLst>
                </a:gridCol>
                <a:gridCol w="812800">
                  <a:extLst>
                    <a:ext uri="{9D8B030D-6E8A-4147-A177-3AD203B41FA5}">
                      <a16:colId xmlns:a16="http://schemas.microsoft.com/office/drawing/2014/main" xmlns="" val="1520544565"/>
                    </a:ext>
                  </a:extLst>
                </a:gridCol>
                <a:gridCol w="170815">
                  <a:extLst>
                    <a:ext uri="{9D8B030D-6E8A-4147-A177-3AD203B41FA5}">
                      <a16:colId xmlns:a16="http://schemas.microsoft.com/office/drawing/2014/main" xmlns="" val="443791980"/>
                    </a:ext>
                  </a:extLst>
                </a:gridCol>
                <a:gridCol w="171450">
                  <a:extLst>
                    <a:ext uri="{9D8B030D-6E8A-4147-A177-3AD203B41FA5}">
                      <a16:colId xmlns:a16="http://schemas.microsoft.com/office/drawing/2014/main" xmlns="" val="3903968189"/>
                    </a:ext>
                  </a:extLst>
                </a:gridCol>
                <a:gridCol w="685800">
                  <a:extLst>
                    <a:ext uri="{9D8B030D-6E8A-4147-A177-3AD203B41FA5}">
                      <a16:colId xmlns:a16="http://schemas.microsoft.com/office/drawing/2014/main" xmlns="" val="2162246488"/>
                    </a:ext>
                  </a:extLst>
                </a:gridCol>
                <a:gridCol w="915035">
                  <a:extLst>
                    <a:ext uri="{9D8B030D-6E8A-4147-A177-3AD203B41FA5}">
                      <a16:colId xmlns:a16="http://schemas.microsoft.com/office/drawing/2014/main" xmlns="" val="2299773535"/>
                    </a:ext>
                  </a:extLst>
                </a:gridCol>
              </a:tblGrid>
              <a:tr h="0">
                <a:tc gridSpan="2">
                  <a:txBody>
                    <a:bodyPr/>
                    <a:lstStyle/>
                    <a:p>
                      <a:pPr marL="0" marR="0" algn="ctr">
                        <a:spcBef>
                          <a:spcPts val="0"/>
                        </a:spcBef>
                        <a:spcAft>
                          <a:spcPts val="0"/>
                        </a:spcAft>
                        <a:tabLst>
                          <a:tab pos="1314450" algn="l"/>
                        </a:tabLst>
                      </a:pPr>
                      <a:r>
                        <a:rPr lang="en-US" sz="1200">
                          <a:effectLst/>
                        </a:rPr>
                        <a:t> </a:t>
                      </a:r>
                      <a:endParaRPr lang="en-US" sz="110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tabLst>
                          <a:tab pos="1314450" algn="l"/>
                        </a:tabLst>
                      </a:pPr>
                      <a:r>
                        <a:rPr lang="en-US" sz="1200">
                          <a:effectLst/>
                        </a:rPr>
                        <a:t> </a:t>
                      </a:r>
                      <a:endParaRPr lang="en-US" sz="110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200">
                          <a:effectLst/>
                        </a:rPr>
                        <a:t> </a:t>
                      </a:r>
                      <a:endParaRPr lang="en-US" sz="110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gridSpan="2">
                  <a:txBody>
                    <a:bodyPr/>
                    <a:lstStyle/>
                    <a:p>
                      <a:pPr marL="0" marR="0" algn="ctr">
                        <a:spcBef>
                          <a:spcPts val="0"/>
                        </a:spcBef>
                        <a:spcAft>
                          <a:spcPts val="0"/>
                        </a:spcAft>
                        <a:tabLst>
                          <a:tab pos="1314450" algn="l"/>
                        </a:tabLst>
                      </a:pPr>
                      <a:r>
                        <a:rPr lang="en-US" sz="1400" dirty="0">
                          <a:effectLst/>
                        </a:rPr>
                        <a:t>Dividends</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xmlns="" val="2018551684"/>
                  </a:ext>
                </a:extLst>
              </a:tr>
              <a:tr h="0">
                <a:tc>
                  <a:txBody>
                    <a:bodyPr/>
                    <a:lstStyle/>
                    <a:p>
                      <a:pPr marL="0" marR="0" algn="r">
                        <a:spcBef>
                          <a:spcPts val="0"/>
                        </a:spcBef>
                        <a:spcAft>
                          <a:spcPts val="0"/>
                        </a:spcAft>
                        <a:tabLst>
                          <a:tab pos="1314450" algn="l"/>
                        </a:tabLst>
                      </a:pPr>
                      <a:r>
                        <a:rPr lang="en-US" sz="1200">
                          <a:effectLst/>
                        </a:rPr>
                        <a:t> </a:t>
                      </a:r>
                      <a:endParaRPr lang="en-US" sz="110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200" u="none" strike="noStrike">
                          <a:effectLst/>
                        </a:rPr>
                        <a:t> </a:t>
                      </a:r>
                      <a:endParaRPr lang="en-US" sz="110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200">
                          <a:effectLst/>
                        </a:rPr>
                        <a:t> </a:t>
                      </a:r>
                      <a:endParaRPr lang="en-US" sz="110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200">
                          <a:effectLst/>
                        </a:rPr>
                        <a:t> </a:t>
                      </a:r>
                      <a:endParaRPr lang="en-US" sz="110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400" dirty="0">
                          <a:effectLst/>
                        </a:rPr>
                        <a:t>20,000</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a:txBody>
                    <a:bodyPr/>
                    <a:lstStyle/>
                    <a:p>
                      <a:pPr marL="0" marR="0" algn="ctr">
                        <a:spcBef>
                          <a:spcPts val="0"/>
                        </a:spcBef>
                        <a:spcAft>
                          <a:spcPts val="0"/>
                        </a:spcAft>
                        <a:tabLst>
                          <a:tab pos="1314450" algn="l"/>
                        </a:tabLs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tc>
                <a:extLst>
                  <a:ext uri="{0D108BD9-81ED-4DB2-BD59-A6C34878D82A}">
                    <a16:rowId xmlns:a16="http://schemas.microsoft.com/office/drawing/2014/main" xmlns="" val="4198717580"/>
                  </a:ext>
                </a:extLst>
              </a:tr>
              <a:tr h="0">
                <a:tc>
                  <a:txBody>
                    <a:bodyPr/>
                    <a:lstStyle/>
                    <a:p>
                      <a:pPr marL="0" marR="0">
                        <a:spcBef>
                          <a:spcPts val="0"/>
                        </a:spcBef>
                        <a:spcAft>
                          <a:spcPts val="0"/>
                        </a:spcAft>
                        <a:tabLst>
                          <a:tab pos="1314450" algn="l"/>
                        </a:tabLst>
                      </a:pPr>
                      <a:r>
                        <a:rPr lang="en-US" sz="1200">
                          <a:effectLst/>
                        </a:rPr>
                        <a:t> </a:t>
                      </a:r>
                      <a:endParaRPr lang="en-US" sz="110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200">
                          <a:effectLst/>
                        </a:rPr>
                        <a:t> </a:t>
                      </a:r>
                      <a:endParaRPr lang="en-US" sz="110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200">
                          <a:effectLst/>
                        </a:rPr>
                        <a:t> </a:t>
                      </a:r>
                      <a:endParaRPr lang="en-US" sz="110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200">
                          <a:effectLst/>
                        </a:rPr>
                        <a:t> </a:t>
                      </a:r>
                      <a:endParaRPr lang="en-US" sz="110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400" b="1" dirty="0" smtClean="0">
                          <a:solidFill>
                            <a:schemeClr val="accent1"/>
                          </a:solidFill>
                          <a:effectLst/>
                        </a:rPr>
                        <a:t>20,000</a:t>
                      </a:r>
                      <a:endParaRPr lang="en-US" sz="1400" b="1" dirty="0">
                        <a:solidFill>
                          <a:schemeClr val="accent1"/>
                        </a:solidFill>
                        <a:effectLst/>
                        <a:latin typeface="Times" panose="02020603050405020304" pitchFamily="18" charset="0"/>
                        <a:ea typeface="MS Mincho" panose="02020609040205080304"/>
                        <a:cs typeface="Times New Roman" panose="02020603050405020304" pitchFamily="18" charset="0"/>
                      </a:endParaRPr>
                    </a:p>
                  </a:txBody>
                  <a:tcPr marL="68580" marR="68580" marT="0" marB="0"/>
                </a:tc>
                <a:extLst>
                  <a:ext uri="{0D108BD9-81ED-4DB2-BD59-A6C34878D82A}">
                    <a16:rowId xmlns:a16="http://schemas.microsoft.com/office/drawing/2014/main" xmlns="" val="1035675019"/>
                  </a:ext>
                </a:extLst>
              </a:tr>
              <a:tr h="0">
                <a:tc>
                  <a:txBody>
                    <a:bodyPr/>
                    <a:lstStyle/>
                    <a:p>
                      <a:pPr marL="0" marR="0" algn="r">
                        <a:spcBef>
                          <a:spcPts val="0"/>
                        </a:spcBef>
                        <a:spcAft>
                          <a:spcPts val="0"/>
                        </a:spcAft>
                        <a:tabLst>
                          <a:tab pos="1314450" algn="l"/>
                        </a:tabLst>
                      </a:pPr>
                      <a:r>
                        <a:rPr lang="en-US" sz="1200">
                          <a:effectLst/>
                        </a:rPr>
                        <a:t> </a:t>
                      </a:r>
                      <a:endParaRPr lang="en-US" sz="110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900">
                          <a:effectLst/>
                        </a:rPr>
                        <a:t> </a:t>
                      </a:r>
                      <a:endParaRPr lang="en-US" sz="110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200">
                          <a:effectLst/>
                        </a:rPr>
                        <a:t> </a:t>
                      </a:r>
                      <a:endParaRPr lang="en-US" sz="110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200">
                          <a:effectLst/>
                        </a:rPr>
                        <a:t> </a:t>
                      </a:r>
                      <a:endParaRPr lang="en-US" sz="110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400">
                          <a:effectLst/>
                        </a:rPr>
                        <a:t>     -0-</a:t>
                      </a:r>
                      <a:endParaRPr lang="en-US" sz="1400">
                        <a:effectLst/>
                        <a:latin typeface="Times" panose="02020603050405020304" pitchFamily="18" charset="0"/>
                        <a:ea typeface="MS Mincho" panose="02020609040205080304"/>
                        <a:cs typeface="Times New Roman" panose="02020603050405020304" pitchFamily="18" charset="0"/>
                      </a:endParaRPr>
                    </a:p>
                  </a:txBody>
                  <a:tcPr marL="68580" marR="68580" marT="0" marB="0"/>
                </a:tc>
                <a:tc>
                  <a:txBody>
                    <a:bodyPr/>
                    <a:lstStyle/>
                    <a:p>
                      <a:pPr marL="0" marR="0">
                        <a:spcBef>
                          <a:spcPts val="0"/>
                        </a:spcBef>
                        <a:spcAft>
                          <a:spcPts val="0"/>
                        </a:spcAft>
                        <a:tabLst>
                          <a:tab pos="1314450" algn="l"/>
                        </a:tabLs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68580" marR="68580" marT="0" marB="0"/>
                </a:tc>
                <a:extLst>
                  <a:ext uri="{0D108BD9-81ED-4DB2-BD59-A6C34878D82A}">
                    <a16:rowId xmlns:a16="http://schemas.microsoft.com/office/drawing/2014/main" xmlns="" val="3666085302"/>
                  </a:ext>
                </a:extLst>
              </a:tr>
            </a:tbl>
          </a:graphicData>
        </a:graphic>
      </p:graphicFrame>
      <p:sp>
        <p:nvSpPr>
          <p:cNvPr id="6" name="Rectangle 1"/>
          <p:cNvSpPr>
            <a:spLocks noChangeArrowheads="1"/>
          </p:cNvSpPr>
          <p:nvPr/>
        </p:nvSpPr>
        <p:spPr bwMode="auto">
          <a:xfrm>
            <a:off x="4403725" y="36353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8" name="Straight Connector 7"/>
          <p:cNvCxnSpPr/>
          <p:nvPr/>
        </p:nvCxnSpPr>
        <p:spPr>
          <a:xfrm>
            <a:off x="4158762" y="1916723"/>
            <a:ext cx="1441938" cy="175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4765431" y="1934308"/>
            <a:ext cx="8792" cy="111662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7537939" y="1950360"/>
            <a:ext cx="8792" cy="111662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546731" y="3632688"/>
            <a:ext cx="0" cy="80742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845744" y="2773092"/>
            <a:ext cx="688009" cy="307777"/>
          </a:xfrm>
          <a:prstGeom prst="rect">
            <a:avLst/>
          </a:prstGeom>
        </p:spPr>
        <p:txBody>
          <a:bodyPr wrap="none">
            <a:spAutoFit/>
          </a:bodyPr>
          <a:lstStyle/>
          <a:p>
            <a:pPr>
              <a:tabLst>
                <a:tab pos="1314450" algn="l"/>
              </a:tabLst>
            </a:pPr>
            <a:r>
              <a:rPr lang="en-US" sz="1400" b="1" dirty="0">
                <a:solidFill>
                  <a:schemeClr val="accent1"/>
                </a:solidFill>
              </a:rPr>
              <a:t>20,000</a:t>
            </a:r>
            <a:endParaRPr lang="en-US" sz="1400" b="1" dirty="0">
              <a:solidFill>
                <a:schemeClr val="accent1"/>
              </a:solidFill>
              <a:latin typeface="Times" panose="02020603050405020304" pitchFamily="18" charset="0"/>
              <a:ea typeface="MS Mincho" panose="02020609040205080304"/>
              <a:cs typeface="Times New Roman" panose="02020603050405020304" pitchFamily="18" charset="0"/>
            </a:endParaRPr>
          </a:p>
        </p:txBody>
      </p:sp>
      <p:cxnSp>
        <p:nvCxnSpPr>
          <p:cNvPr id="16" name="Straight Connector 15"/>
          <p:cNvCxnSpPr/>
          <p:nvPr/>
        </p:nvCxnSpPr>
        <p:spPr>
          <a:xfrm>
            <a:off x="6766845" y="1946144"/>
            <a:ext cx="1441938" cy="175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766845" y="3623895"/>
            <a:ext cx="1441938" cy="175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1140654" y="4282440"/>
            <a:ext cx="1980029" cy="369332"/>
          </a:xfrm>
          <a:prstGeom prst="rect">
            <a:avLst/>
          </a:prstGeom>
        </p:spPr>
        <p:txBody>
          <a:bodyPr wrap="none">
            <a:spAutoFit/>
          </a:bodyPr>
          <a:lstStyle/>
          <a:p>
            <a:pPr marL="457200" marR="0" indent="57150">
              <a:spcBef>
                <a:spcPts val="0"/>
              </a:spcBef>
              <a:spcAft>
                <a:spcPts val="0"/>
              </a:spcAft>
            </a:pPr>
            <a:r>
              <a:rPr lang="en-US" dirty="0">
                <a:latin typeface="Times" panose="02020603050405020304" pitchFamily="18" charset="0"/>
                <a:ea typeface="MS Mincho" panose="02020609040205080304"/>
                <a:cs typeface="Times New Roman" panose="02020603050405020304" pitchFamily="18" charset="0"/>
              </a:rPr>
              <a:t>Journal entry:</a:t>
            </a:r>
            <a:endParaRPr lang="en-US" sz="1400" dirty="0">
              <a:effectLst/>
              <a:latin typeface="Times" panose="02020603050405020304" pitchFamily="18" charset="0"/>
              <a:ea typeface="MS Mincho" panose="02020609040205080304"/>
              <a:cs typeface="Times New Roman" panose="02020603050405020304" pitchFamily="18" charset="0"/>
            </a:endParaRPr>
          </a:p>
        </p:txBody>
      </p:sp>
      <p:graphicFrame>
        <p:nvGraphicFramePr>
          <p:cNvPr id="19" name="Table 18"/>
          <p:cNvGraphicFramePr>
            <a:graphicFrameLocks noGrp="1"/>
          </p:cNvGraphicFramePr>
          <p:nvPr>
            <p:extLst>
              <p:ext uri="{D42A27DB-BD31-4B8C-83A1-F6EECF244321}">
                <p14:modId xmlns:p14="http://schemas.microsoft.com/office/powerpoint/2010/main" val="1798661074"/>
              </p:ext>
            </p:extLst>
          </p:nvPr>
        </p:nvGraphicFramePr>
        <p:xfrm>
          <a:off x="3754317" y="4938462"/>
          <a:ext cx="4624753" cy="684849"/>
        </p:xfrm>
        <a:graphic>
          <a:graphicData uri="http://schemas.openxmlformats.org/drawingml/2006/table">
            <a:tbl>
              <a:tblPr firstRow="1" firstCol="1" bandRow="1">
                <a:tableStyleId>{5940675A-B579-460E-94D1-54222C63F5DA}</a:tableStyleId>
              </a:tblPr>
              <a:tblGrid>
                <a:gridCol w="612619">
                  <a:extLst>
                    <a:ext uri="{9D8B030D-6E8A-4147-A177-3AD203B41FA5}">
                      <a16:colId xmlns:a16="http://schemas.microsoft.com/office/drawing/2014/main" xmlns="" val="4183885417"/>
                    </a:ext>
                  </a:extLst>
                </a:gridCol>
                <a:gridCol w="2277852">
                  <a:extLst>
                    <a:ext uri="{9D8B030D-6E8A-4147-A177-3AD203B41FA5}">
                      <a16:colId xmlns:a16="http://schemas.microsoft.com/office/drawing/2014/main" xmlns="" val="3770730720"/>
                    </a:ext>
                  </a:extLst>
                </a:gridCol>
                <a:gridCol w="867141">
                  <a:extLst>
                    <a:ext uri="{9D8B030D-6E8A-4147-A177-3AD203B41FA5}">
                      <a16:colId xmlns:a16="http://schemas.microsoft.com/office/drawing/2014/main" xmlns="" val="2061881570"/>
                    </a:ext>
                  </a:extLst>
                </a:gridCol>
                <a:gridCol w="867141">
                  <a:extLst>
                    <a:ext uri="{9D8B030D-6E8A-4147-A177-3AD203B41FA5}">
                      <a16:colId xmlns:a16="http://schemas.microsoft.com/office/drawing/2014/main" xmlns="" val="3863308168"/>
                    </a:ext>
                  </a:extLst>
                </a:gridCol>
              </a:tblGrid>
              <a:tr h="0">
                <a:tc>
                  <a:txBody>
                    <a:bodyPr/>
                    <a:lstStyle/>
                    <a:p>
                      <a:pPr marL="0" marR="0">
                        <a:lnSpc>
                          <a:spcPct val="107000"/>
                        </a:lnSpc>
                        <a:spcBef>
                          <a:spcPts val="0"/>
                        </a:spcBef>
                        <a:spcAft>
                          <a:spcPts val="0"/>
                        </a:spcAft>
                      </a:pPr>
                      <a:r>
                        <a:rPr lang="en-US" sz="1400" dirty="0">
                          <a:effectLst/>
                        </a:rPr>
                        <a:t>12/31</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dirty="0">
                          <a:effectLst/>
                        </a:rPr>
                        <a:t>Retained Earnings</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20,000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xmlns="" val="228871169"/>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Dividends</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20,000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xmlns="" val="2858206796"/>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effectLst/>
                        </a:rPr>
                        <a:t> </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xmlns="" val="2897375149"/>
                  </a:ext>
                </a:extLst>
              </a:tr>
            </a:tbl>
          </a:graphicData>
        </a:graphic>
      </p:graphicFrame>
      <p:sp>
        <p:nvSpPr>
          <p:cNvPr id="20" name="Rectangle 19"/>
          <p:cNvSpPr/>
          <p:nvPr/>
        </p:nvSpPr>
        <p:spPr>
          <a:xfrm>
            <a:off x="885093" y="5834551"/>
            <a:ext cx="11306907" cy="1200329"/>
          </a:xfrm>
          <a:prstGeom prst="rect">
            <a:avLst/>
          </a:prstGeom>
        </p:spPr>
        <p:txBody>
          <a:bodyPr wrap="square">
            <a:spAutoFit/>
          </a:bodyPr>
          <a:lstStyle/>
          <a:p>
            <a:r>
              <a:rPr lang="en-US" dirty="0">
                <a:latin typeface="Times" panose="02020603050405020304" pitchFamily="18" charset="0"/>
                <a:ea typeface="MS Mincho" panose="02020609040205080304"/>
                <a:cs typeface="Times New Roman" panose="02020603050405020304" pitchFamily="18" charset="0"/>
              </a:rPr>
              <a:t>• The dividends account now has a zero balance, ready to </a:t>
            </a:r>
            <a:r>
              <a:rPr lang="en-US" dirty="0" smtClean="0">
                <a:latin typeface="Times" panose="02020603050405020304" pitchFamily="18" charset="0"/>
                <a:ea typeface="MS Mincho" panose="02020609040205080304"/>
                <a:cs typeface="Times New Roman" panose="02020603050405020304" pitchFamily="18" charset="0"/>
              </a:rPr>
              <a:t>begin recording </a:t>
            </a:r>
            <a:r>
              <a:rPr lang="en-US" dirty="0">
                <a:latin typeface="Times" panose="02020603050405020304" pitchFamily="18" charset="0"/>
                <a:ea typeface="MS Mincho" panose="02020609040205080304"/>
                <a:cs typeface="Times New Roman" panose="02020603050405020304" pitchFamily="18" charset="0"/>
              </a:rPr>
              <a:t>dividends for the January accounting period.</a:t>
            </a:r>
            <a:endParaRPr lang="en-US" sz="1400" dirty="0">
              <a:latin typeface="Times" panose="02020603050405020304" pitchFamily="18" charset="0"/>
              <a:ea typeface="MS Mincho" panose="02020609040205080304"/>
              <a:cs typeface="Times New Roman" panose="02020603050405020304" pitchFamily="18" charset="0"/>
            </a:endParaRPr>
          </a:p>
          <a:p>
            <a:r>
              <a:rPr lang="en-US" dirty="0">
                <a:latin typeface="Times" panose="02020603050405020304" pitchFamily="18" charset="0"/>
                <a:ea typeface="MS Mincho" panose="02020609040205080304"/>
                <a:cs typeface="Times New Roman" panose="02020603050405020304" pitchFamily="18" charset="0"/>
              </a:rPr>
              <a:t> </a:t>
            </a:r>
            <a:endParaRPr lang="en-US" sz="1400" dirty="0">
              <a:latin typeface="Times" panose="02020603050405020304" pitchFamily="18" charset="0"/>
              <a:ea typeface="MS Mincho" panose="02020609040205080304"/>
              <a:cs typeface="Times New Roman" panose="02020603050405020304" pitchFamily="18" charset="0"/>
            </a:endParaRPr>
          </a:p>
          <a:p>
            <a:r>
              <a:rPr lang="en-US" dirty="0">
                <a:latin typeface="Times" panose="02020603050405020304" pitchFamily="18" charset="0"/>
                <a:ea typeface="MS Mincho" panose="02020609040205080304"/>
                <a:cs typeface="Times New Roman" panose="02020603050405020304" pitchFamily="18" charset="0"/>
              </a:rPr>
              <a:t/>
            </a:r>
            <a:br>
              <a:rPr lang="en-US" dirty="0">
                <a:latin typeface="Times" panose="02020603050405020304" pitchFamily="18" charset="0"/>
                <a:ea typeface="MS Mincho" panose="02020609040205080304"/>
                <a:cs typeface="Times New Roman" panose="02020603050405020304" pitchFamily="18" charset="0"/>
              </a:rPr>
            </a:br>
            <a:r>
              <a:rPr lang="en-US" dirty="0">
                <a:latin typeface="Times" panose="02020603050405020304" pitchFamily="18" charset="0"/>
                <a:ea typeface="MS Mincho" panose="02020609040205080304"/>
                <a:cs typeface="Times New Roman" panose="02020603050405020304" pitchFamily="18" charset="0"/>
              </a:rPr>
              <a:t> </a:t>
            </a:r>
            <a:endParaRPr lang="en-US" sz="1400" dirty="0">
              <a:effectLst/>
              <a:latin typeface="Times" panose="02020603050405020304" pitchFamily="18" charset="0"/>
              <a:ea typeface="MS Mincho" panose="02020609040205080304"/>
              <a:cs typeface="Times New Roman" panose="02020603050405020304" pitchFamily="18" charset="0"/>
            </a:endParaRPr>
          </a:p>
        </p:txBody>
      </p:sp>
      <p:sp>
        <p:nvSpPr>
          <p:cNvPr id="21" name="Footer Placeholder 20"/>
          <p:cNvSpPr>
            <a:spLocks noGrp="1"/>
          </p:cNvSpPr>
          <p:nvPr>
            <p:ph type="ftr" sz="quarter" idx="11"/>
          </p:nvPr>
        </p:nvSpPr>
        <p:spPr/>
        <p:txBody>
          <a:bodyPr/>
          <a:lstStyle/>
          <a:p>
            <a:r>
              <a:rPr lang="en-US" smtClean="0"/>
              <a:t>© Copyright 2018 Worthy and James Publishing</a:t>
            </a:r>
            <a:endParaRPr lang="en-US"/>
          </a:p>
        </p:txBody>
      </p:sp>
    </p:spTree>
    <p:extLst>
      <p:ext uri="{BB962C8B-B14F-4D97-AF65-F5344CB8AC3E}">
        <p14:creationId xmlns:p14="http://schemas.microsoft.com/office/powerpoint/2010/main" val="1861359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 Copyright 2018 Worthy and James Publishing</a:t>
            </a:r>
            <a:endParaRPr lang="en-US"/>
          </a:p>
        </p:txBody>
      </p:sp>
      <p:sp>
        <p:nvSpPr>
          <p:cNvPr id="3" name="Rectangle 2"/>
          <p:cNvSpPr/>
          <p:nvPr/>
        </p:nvSpPr>
        <p:spPr>
          <a:xfrm>
            <a:off x="3699151" y="73844"/>
            <a:ext cx="4946098"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a:cs typeface="Times New Roman" panose="02020603050405020304" pitchFamily="18" charset="0"/>
              </a:rPr>
              <a:t>The Post-Closing Trial Balance</a:t>
            </a:r>
            <a:endParaRPr lang="en-US" sz="2800" dirty="0">
              <a:solidFill>
                <a:schemeClr val="accent1">
                  <a:lumMod val="50000"/>
                </a:schemeClr>
              </a:solidFill>
              <a:effectLst/>
              <a:latin typeface="Times" panose="02020603050405020304" pitchFamily="18" charset="0"/>
              <a:ea typeface="MS Mincho" panose="02020609040205080304"/>
              <a:cs typeface="Times New Roman" panose="02020603050405020304" pitchFamily="18" charset="0"/>
            </a:endParaRPr>
          </a:p>
        </p:txBody>
      </p:sp>
      <p:sp>
        <p:nvSpPr>
          <p:cNvPr id="4" name="Rectangle 3"/>
          <p:cNvSpPr/>
          <p:nvPr/>
        </p:nvSpPr>
        <p:spPr>
          <a:xfrm>
            <a:off x="262955" y="579446"/>
            <a:ext cx="11189293" cy="1005403"/>
          </a:xfrm>
          <a:prstGeom prst="rect">
            <a:avLst/>
          </a:prstGeom>
        </p:spPr>
        <p:txBody>
          <a:bodyPr wrap="square">
            <a:spAutoFit/>
          </a:bodyPr>
          <a:lstStyle/>
          <a:p>
            <a:pPr marL="111125" indent="-111125"/>
            <a:r>
              <a:rPr lang="en-US" sz="1400" dirty="0">
                <a:latin typeface="Times" panose="02020603050405020304" pitchFamily="18" charset="0"/>
                <a:ea typeface="MS Mincho" panose="02020609040205080304"/>
                <a:cs typeface="Times New Roman" panose="02020603050405020304" pitchFamily="18" charset="0"/>
              </a:rPr>
              <a:t>• A third and final trial balance is prepared after the journalizing and </a:t>
            </a:r>
            <a:r>
              <a:rPr lang="en-US" sz="1400" dirty="0" smtClean="0">
                <a:latin typeface="Times" panose="02020603050405020304" pitchFamily="18" charset="0"/>
                <a:ea typeface="MS Mincho" panose="02020609040205080304"/>
                <a:cs typeface="Times New Roman" panose="02020603050405020304" pitchFamily="18" charset="0"/>
              </a:rPr>
              <a:t>posting have </a:t>
            </a:r>
            <a:r>
              <a:rPr lang="en-US" sz="1400" dirty="0">
                <a:latin typeface="Times" panose="02020603050405020304" pitchFamily="18" charset="0"/>
                <a:ea typeface="MS Mincho" panose="02020609040205080304"/>
                <a:cs typeface="Times New Roman" panose="02020603050405020304" pitchFamily="18" charset="0"/>
              </a:rPr>
              <a:t>been completed.  This verifies that total debits still equal credits.  In </a:t>
            </a:r>
            <a:r>
              <a:rPr lang="en-US" sz="1400" dirty="0" smtClean="0">
                <a:latin typeface="Times" panose="02020603050405020304" pitchFamily="18" charset="0"/>
                <a:ea typeface="MS Mincho" panose="02020609040205080304"/>
                <a:cs typeface="Times New Roman" panose="02020603050405020304" pitchFamily="18" charset="0"/>
              </a:rPr>
              <a:t>the </a:t>
            </a:r>
            <a:r>
              <a:rPr lang="en-US" sz="1400" dirty="0">
                <a:latin typeface="Times" panose="02020603050405020304" pitchFamily="18" charset="0"/>
                <a:ea typeface="MS Mincho" panose="02020609040205080304"/>
                <a:cs typeface="Times New Roman" panose="02020603050405020304" pitchFamily="18" charset="0"/>
              </a:rPr>
              <a:t>example below, notice that no temporary accounts are listed, because </a:t>
            </a:r>
            <a:r>
              <a:rPr lang="en-US" sz="1400" dirty="0" smtClean="0">
                <a:latin typeface="Times" panose="02020603050405020304" pitchFamily="18" charset="0"/>
                <a:ea typeface="MS Mincho" panose="02020609040205080304"/>
                <a:cs typeface="Times New Roman" panose="02020603050405020304" pitchFamily="18" charset="0"/>
              </a:rPr>
              <a:t>they </a:t>
            </a:r>
            <a:r>
              <a:rPr lang="en-US" sz="1400" dirty="0">
                <a:latin typeface="Times" panose="02020603050405020304" pitchFamily="18" charset="0"/>
                <a:ea typeface="MS Mincho" panose="02020609040205080304"/>
                <a:cs typeface="Times New Roman" panose="02020603050405020304" pitchFamily="18" charset="0"/>
              </a:rPr>
              <a:t>all now have zero balances.  </a:t>
            </a:r>
          </a:p>
          <a:p>
            <a:pPr marL="111125" indent="-111125">
              <a:lnSpc>
                <a:spcPts val="400"/>
              </a:lnSpc>
            </a:pPr>
            <a:r>
              <a:rPr lang="en-US" sz="1400" dirty="0">
                <a:latin typeface="Times" panose="02020603050405020304" pitchFamily="18" charset="0"/>
                <a:ea typeface="MS Mincho" panose="02020609040205080304"/>
                <a:cs typeface="Times New Roman" panose="02020603050405020304" pitchFamily="18" charset="0"/>
              </a:rPr>
              <a:t> </a:t>
            </a:r>
          </a:p>
          <a:p>
            <a:pPr marL="111125" marR="0" indent="-111125">
              <a:spcBef>
                <a:spcPts val="0"/>
              </a:spcBef>
              <a:spcAft>
                <a:spcPts val="0"/>
              </a:spcAft>
            </a:pPr>
            <a:r>
              <a:rPr lang="en-US" sz="1400" dirty="0">
                <a:latin typeface="Times" panose="02020603050405020304" pitchFamily="18" charset="0"/>
                <a:ea typeface="MS Mincho" panose="02020609040205080304"/>
                <a:cs typeface="Times New Roman" panose="02020603050405020304" pitchFamily="18" charset="0"/>
              </a:rPr>
              <a:t>  </a:t>
            </a:r>
            <a:r>
              <a:rPr lang="en-US" sz="1400" dirty="0" smtClean="0">
                <a:latin typeface="Times" panose="02020603050405020304" pitchFamily="18" charset="0"/>
                <a:ea typeface="MS Mincho" panose="02020609040205080304"/>
                <a:cs typeface="Times New Roman" panose="02020603050405020304" pitchFamily="18" charset="0"/>
              </a:rPr>
              <a:t>The </a:t>
            </a:r>
            <a:r>
              <a:rPr lang="en-US" sz="1400" dirty="0">
                <a:latin typeface="Times" panose="02020603050405020304" pitchFamily="18" charset="0"/>
                <a:ea typeface="MS Mincho" panose="02020609040205080304"/>
                <a:cs typeface="Times New Roman" panose="02020603050405020304" pitchFamily="18" charset="0"/>
              </a:rPr>
              <a:t>retained earnings account now has a current balance, which should be </a:t>
            </a:r>
            <a:r>
              <a:rPr lang="en-US" sz="1400" dirty="0" smtClean="0">
                <a:latin typeface="Times" panose="02020603050405020304" pitchFamily="18" charset="0"/>
                <a:ea typeface="MS Mincho" panose="02020609040205080304"/>
                <a:cs typeface="Times New Roman" panose="02020603050405020304" pitchFamily="18" charset="0"/>
              </a:rPr>
              <a:t>exactly </a:t>
            </a:r>
            <a:r>
              <a:rPr lang="en-US" sz="1400" dirty="0">
                <a:latin typeface="Times" panose="02020603050405020304" pitchFamily="18" charset="0"/>
                <a:ea typeface="MS Mincho" panose="02020609040205080304"/>
                <a:cs typeface="Times New Roman" panose="02020603050405020304" pitchFamily="18" charset="0"/>
              </a:rPr>
              <a:t>the same amount as on the balance sheet and the statement of </a:t>
            </a:r>
            <a:r>
              <a:rPr lang="en-US" sz="1400" dirty="0" smtClean="0">
                <a:latin typeface="Times" panose="02020603050405020304" pitchFamily="18" charset="0"/>
                <a:ea typeface="MS Mincho" panose="02020609040205080304"/>
                <a:cs typeface="Times New Roman" panose="02020603050405020304" pitchFamily="18" charset="0"/>
              </a:rPr>
              <a:t>retained </a:t>
            </a:r>
            <a:r>
              <a:rPr lang="en-US" sz="1400" dirty="0">
                <a:latin typeface="Times" panose="02020603050405020304" pitchFamily="18" charset="0"/>
                <a:ea typeface="MS Mincho" panose="02020609040205080304"/>
                <a:cs typeface="Times New Roman" panose="02020603050405020304" pitchFamily="18" charset="0"/>
              </a:rPr>
              <a:t>earnings final balance.</a:t>
            </a:r>
            <a:endParaRPr lang="en-US" sz="1400" dirty="0">
              <a:effectLst/>
              <a:latin typeface="Times" panose="02020603050405020304" pitchFamily="18" charset="0"/>
              <a:ea typeface="MS Mincho" panose="02020609040205080304"/>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83324220"/>
              </p:ext>
            </p:extLst>
          </p:nvPr>
        </p:nvGraphicFramePr>
        <p:xfrm>
          <a:off x="2217093" y="1759720"/>
          <a:ext cx="7246834" cy="3938338"/>
        </p:xfrm>
        <a:graphic>
          <a:graphicData uri="http://schemas.openxmlformats.org/drawingml/2006/table">
            <a:tbl>
              <a:tblPr firstRow="1" firstCol="1" bandRow="1">
                <a:tableStyleId>{2D5ABB26-0587-4C30-8999-92F81FD0307C}</a:tableStyleId>
              </a:tblPr>
              <a:tblGrid>
                <a:gridCol w="3426878">
                  <a:extLst>
                    <a:ext uri="{9D8B030D-6E8A-4147-A177-3AD203B41FA5}">
                      <a16:colId xmlns:a16="http://schemas.microsoft.com/office/drawing/2014/main" xmlns="" val="487359403"/>
                    </a:ext>
                  </a:extLst>
                </a:gridCol>
                <a:gridCol w="682919">
                  <a:extLst>
                    <a:ext uri="{9D8B030D-6E8A-4147-A177-3AD203B41FA5}">
                      <a16:colId xmlns:a16="http://schemas.microsoft.com/office/drawing/2014/main" xmlns="" val="4172717042"/>
                    </a:ext>
                  </a:extLst>
                </a:gridCol>
                <a:gridCol w="137934">
                  <a:extLst>
                    <a:ext uri="{9D8B030D-6E8A-4147-A177-3AD203B41FA5}">
                      <a16:colId xmlns:a16="http://schemas.microsoft.com/office/drawing/2014/main" xmlns="" val="381596918"/>
                    </a:ext>
                  </a:extLst>
                </a:gridCol>
                <a:gridCol w="1132906">
                  <a:extLst>
                    <a:ext uri="{9D8B030D-6E8A-4147-A177-3AD203B41FA5}">
                      <a16:colId xmlns:a16="http://schemas.microsoft.com/office/drawing/2014/main" xmlns="" val="2602048155"/>
                    </a:ext>
                  </a:extLst>
                </a:gridCol>
                <a:gridCol w="414520">
                  <a:extLst>
                    <a:ext uri="{9D8B030D-6E8A-4147-A177-3AD203B41FA5}">
                      <a16:colId xmlns:a16="http://schemas.microsoft.com/office/drawing/2014/main" xmlns="" val="2483085377"/>
                    </a:ext>
                  </a:extLst>
                </a:gridCol>
                <a:gridCol w="1037157">
                  <a:extLst>
                    <a:ext uri="{9D8B030D-6E8A-4147-A177-3AD203B41FA5}">
                      <a16:colId xmlns:a16="http://schemas.microsoft.com/office/drawing/2014/main" xmlns="" val="36804563"/>
                    </a:ext>
                  </a:extLst>
                </a:gridCol>
                <a:gridCol w="414520">
                  <a:extLst>
                    <a:ext uri="{9D8B030D-6E8A-4147-A177-3AD203B41FA5}">
                      <a16:colId xmlns:a16="http://schemas.microsoft.com/office/drawing/2014/main" xmlns="" val="2001417697"/>
                    </a:ext>
                  </a:extLst>
                </a:gridCol>
              </a:tblGrid>
              <a:tr h="187062">
                <a:tc gridSpan="7">
                  <a:txBody>
                    <a:bodyPr/>
                    <a:lstStyle/>
                    <a:p>
                      <a:pPr marL="0" marR="0" algn="ctr">
                        <a:spcBef>
                          <a:spcPts val="0"/>
                        </a:spcBef>
                        <a:spcAft>
                          <a:spcPts val="0"/>
                        </a:spcAft>
                      </a:pPr>
                      <a:r>
                        <a:rPr lang="en-US" sz="1400" b="1" dirty="0">
                          <a:effectLst/>
                        </a:rPr>
                        <a:t>XYZ Services, Inc.</a:t>
                      </a:r>
                      <a:endParaRPr lang="en-US" sz="1400" b="1" dirty="0">
                        <a:effectLst/>
                        <a:latin typeface="Times" panose="02020603050405020304" pitchFamily="18" charset="0"/>
                        <a:ea typeface="MS Mincho" panose="02020609040205080304"/>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484177220"/>
                  </a:ext>
                </a:extLst>
              </a:tr>
              <a:tr h="187062">
                <a:tc gridSpan="7">
                  <a:txBody>
                    <a:bodyPr/>
                    <a:lstStyle/>
                    <a:p>
                      <a:pPr marL="0" marR="0" algn="ctr">
                        <a:spcBef>
                          <a:spcPts val="0"/>
                        </a:spcBef>
                        <a:spcAft>
                          <a:spcPts val="0"/>
                        </a:spcAft>
                      </a:pPr>
                      <a:r>
                        <a:rPr lang="en-US" sz="1400" b="1" dirty="0">
                          <a:effectLst/>
                        </a:rPr>
                        <a:t>Post-Closing Trial Balance</a:t>
                      </a:r>
                      <a:endParaRPr lang="en-US" sz="1400" b="1" dirty="0">
                        <a:effectLst/>
                        <a:latin typeface="Times" panose="02020603050405020304" pitchFamily="18" charset="0"/>
                        <a:ea typeface="MS Mincho" panose="02020609040205080304"/>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76460988"/>
                  </a:ext>
                </a:extLst>
              </a:tr>
              <a:tr h="187062">
                <a:tc gridSpan="7">
                  <a:txBody>
                    <a:bodyPr/>
                    <a:lstStyle/>
                    <a:p>
                      <a:pPr marL="0" marR="0" algn="ctr">
                        <a:spcBef>
                          <a:spcPts val="0"/>
                        </a:spcBef>
                        <a:spcAft>
                          <a:spcPts val="0"/>
                        </a:spcAft>
                      </a:pPr>
                      <a:r>
                        <a:rPr lang="en-US" sz="1400" b="1" dirty="0">
                          <a:effectLst/>
                        </a:rPr>
                        <a:t>December 31, 20XX</a:t>
                      </a:r>
                      <a:endParaRPr lang="en-US" sz="1400" b="1" dirty="0">
                        <a:effectLst/>
                        <a:latin typeface="Times" panose="02020603050405020304" pitchFamily="18" charset="0"/>
                        <a:ea typeface="MS Mincho" panose="02020609040205080304"/>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751078767"/>
                  </a:ext>
                </a:extLst>
              </a:tr>
              <a:tr h="187062">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796591742"/>
                  </a:ext>
                </a:extLst>
              </a:tr>
              <a:tr h="346718">
                <a:tc>
                  <a:txBody>
                    <a:bodyPr/>
                    <a:lstStyle/>
                    <a:p>
                      <a:pPr marL="0" marR="0" algn="ctr">
                        <a:spcBef>
                          <a:spcPts val="0"/>
                        </a:spcBef>
                        <a:spcAft>
                          <a:spcPts val="0"/>
                        </a:spcAft>
                      </a:pPr>
                      <a:r>
                        <a:rPr lang="en-US" sz="1400">
                          <a:effectLst/>
                        </a:rPr>
                        <a:t>Account</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dirty="0">
                          <a:effectLst/>
                        </a:rPr>
                        <a:t>Acct.#</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2315451807"/>
                  </a:ext>
                </a:extLst>
              </a:tr>
              <a:tr h="231146">
                <a:tc>
                  <a:txBody>
                    <a:bodyPr/>
                    <a:lstStyle/>
                    <a:p>
                      <a:pPr marL="91440" marR="0">
                        <a:spcBef>
                          <a:spcPts val="0"/>
                        </a:spcBef>
                        <a:spcAft>
                          <a:spcPts val="0"/>
                        </a:spcAft>
                      </a:pPr>
                      <a:r>
                        <a:rPr lang="en-US" sz="1400" dirty="0">
                          <a:effectLst/>
                        </a:rPr>
                        <a:t>Cash</a:t>
                      </a:r>
                      <a:r>
                        <a:rPr lang="en-US" sz="1400" dirty="0" smtClean="0">
                          <a:effectLst/>
                        </a:rPr>
                        <a:t>......................................................</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a:effectLst/>
                        </a:rPr>
                        <a:t>102</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39,200</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486474016"/>
                  </a:ext>
                </a:extLst>
              </a:tr>
              <a:tr h="231146">
                <a:tc>
                  <a:txBody>
                    <a:bodyPr/>
                    <a:lstStyle/>
                    <a:p>
                      <a:pPr marL="91440" marR="0">
                        <a:spcBef>
                          <a:spcPts val="0"/>
                        </a:spcBef>
                        <a:spcAft>
                          <a:spcPts val="0"/>
                        </a:spcAft>
                      </a:pPr>
                      <a:r>
                        <a:rPr lang="en-US" sz="1400" dirty="0">
                          <a:effectLst/>
                        </a:rPr>
                        <a:t>Accounts Receivable </a:t>
                      </a:r>
                      <a:r>
                        <a:rPr lang="en-US" sz="1400" dirty="0" smtClean="0">
                          <a:effectLst/>
                        </a:rPr>
                        <a:t>............................</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a:effectLst/>
                        </a:rPr>
                        <a:t>110</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22,150</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389379032"/>
                  </a:ext>
                </a:extLst>
              </a:tr>
              <a:tr h="231146">
                <a:tc>
                  <a:txBody>
                    <a:bodyPr/>
                    <a:lstStyle/>
                    <a:p>
                      <a:pPr marL="91440" marR="0">
                        <a:spcBef>
                          <a:spcPts val="0"/>
                        </a:spcBef>
                        <a:spcAft>
                          <a:spcPts val="0"/>
                        </a:spcAft>
                      </a:pPr>
                      <a:r>
                        <a:rPr lang="en-US" sz="1400" dirty="0">
                          <a:effectLst/>
                        </a:rPr>
                        <a:t>Prepaid Advertising</a:t>
                      </a:r>
                      <a:r>
                        <a:rPr lang="en-US" sz="1400" dirty="0" smtClean="0">
                          <a:effectLst/>
                        </a:rPr>
                        <a:t>..............................</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a:effectLst/>
                        </a:rPr>
                        <a:t>120</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1,000</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3661046774"/>
                  </a:ext>
                </a:extLst>
              </a:tr>
              <a:tr h="231146">
                <a:tc>
                  <a:txBody>
                    <a:bodyPr/>
                    <a:lstStyle/>
                    <a:p>
                      <a:pPr marL="91440" marR="0">
                        <a:spcBef>
                          <a:spcPts val="0"/>
                        </a:spcBef>
                        <a:spcAft>
                          <a:spcPts val="0"/>
                        </a:spcAft>
                      </a:pPr>
                      <a:r>
                        <a:rPr lang="en-US" sz="1400" dirty="0">
                          <a:effectLst/>
                        </a:rPr>
                        <a:t>Equipment</a:t>
                      </a:r>
                      <a:r>
                        <a:rPr lang="en-US" sz="1400" dirty="0" smtClean="0">
                          <a:effectLst/>
                        </a:rPr>
                        <a:t>............................................</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a:effectLst/>
                        </a:rPr>
                        <a:t>180</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170,400</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2594570204"/>
                  </a:ext>
                </a:extLst>
              </a:tr>
              <a:tr h="231146">
                <a:tc>
                  <a:txBody>
                    <a:bodyPr/>
                    <a:lstStyle/>
                    <a:p>
                      <a:pPr marL="91440" marR="0">
                        <a:spcBef>
                          <a:spcPts val="0"/>
                        </a:spcBef>
                        <a:spcAft>
                          <a:spcPts val="0"/>
                        </a:spcAft>
                      </a:pPr>
                      <a:r>
                        <a:rPr lang="en-US" sz="1400" dirty="0" err="1">
                          <a:effectLst/>
                        </a:rPr>
                        <a:t>Accum</a:t>
                      </a:r>
                      <a:r>
                        <a:rPr lang="en-US" sz="1400" dirty="0">
                          <a:effectLst/>
                        </a:rPr>
                        <a:t>. </a:t>
                      </a:r>
                      <a:r>
                        <a:rPr lang="en-US" sz="1400" dirty="0" err="1">
                          <a:effectLst/>
                        </a:rPr>
                        <a:t>Dep’n</a:t>
                      </a:r>
                      <a:r>
                        <a:rPr lang="en-US" sz="1400" dirty="0">
                          <a:effectLst/>
                        </a:rPr>
                        <a:t> - Equipment</a:t>
                      </a:r>
                      <a:r>
                        <a:rPr lang="en-US" sz="1400" dirty="0" smtClean="0">
                          <a:effectLst/>
                        </a:rPr>
                        <a:t>...................</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a:effectLst/>
                        </a:rPr>
                        <a:t>181</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6,500</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3040645946"/>
                  </a:ext>
                </a:extLst>
              </a:tr>
              <a:tr h="231146">
                <a:tc>
                  <a:txBody>
                    <a:bodyPr/>
                    <a:lstStyle/>
                    <a:p>
                      <a:pPr marL="91440" marR="0">
                        <a:spcBef>
                          <a:spcPts val="0"/>
                        </a:spcBef>
                        <a:spcAft>
                          <a:spcPts val="0"/>
                        </a:spcAft>
                      </a:pPr>
                      <a:r>
                        <a:rPr lang="en-US" sz="1400" dirty="0">
                          <a:effectLst/>
                        </a:rPr>
                        <a:t>Accounts Payable </a:t>
                      </a:r>
                      <a:r>
                        <a:rPr lang="en-US" sz="1400" dirty="0" smtClean="0">
                          <a:effectLst/>
                        </a:rPr>
                        <a:t>.................................</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a:effectLst/>
                        </a:rPr>
                        <a:t>210</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36,340</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563937636"/>
                  </a:ext>
                </a:extLst>
              </a:tr>
              <a:tr h="231146">
                <a:tc>
                  <a:txBody>
                    <a:bodyPr/>
                    <a:lstStyle/>
                    <a:p>
                      <a:pPr marL="91440" marR="0">
                        <a:spcBef>
                          <a:spcPts val="0"/>
                        </a:spcBef>
                        <a:spcAft>
                          <a:spcPts val="0"/>
                        </a:spcAft>
                      </a:pPr>
                      <a:r>
                        <a:rPr lang="en-US" sz="1400" dirty="0">
                          <a:effectLst/>
                        </a:rPr>
                        <a:t>Unearned Revenue</a:t>
                      </a:r>
                      <a:r>
                        <a:rPr lang="en-US" sz="1400" dirty="0" smtClean="0">
                          <a:effectLst/>
                        </a:rPr>
                        <a:t>...............................</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a:effectLst/>
                        </a:rPr>
                        <a:t>230</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1,800</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734618079"/>
                  </a:ext>
                </a:extLst>
              </a:tr>
              <a:tr h="231146">
                <a:tc>
                  <a:txBody>
                    <a:bodyPr/>
                    <a:lstStyle/>
                    <a:p>
                      <a:pPr marL="91440" marR="0">
                        <a:spcBef>
                          <a:spcPts val="0"/>
                        </a:spcBef>
                        <a:spcAft>
                          <a:spcPts val="0"/>
                        </a:spcAft>
                      </a:pPr>
                      <a:r>
                        <a:rPr lang="en-US" sz="1400" dirty="0">
                          <a:effectLst/>
                        </a:rPr>
                        <a:t>Notes Payable</a:t>
                      </a:r>
                      <a:r>
                        <a:rPr lang="en-US" sz="1400" dirty="0" smtClean="0">
                          <a:effectLst/>
                        </a:rPr>
                        <a:t>.......................................</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a:effectLst/>
                        </a:rPr>
                        <a:t>240</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50,000</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2820228974"/>
                  </a:ext>
                </a:extLst>
              </a:tr>
              <a:tr h="231146">
                <a:tc>
                  <a:txBody>
                    <a:bodyPr/>
                    <a:lstStyle/>
                    <a:p>
                      <a:pPr marL="0" marR="0">
                        <a:spcBef>
                          <a:spcPts val="0"/>
                        </a:spcBef>
                        <a:spcAft>
                          <a:spcPts val="0"/>
                        </a:spcAft>
                      </a:pPr>
                      <a:r>
                        <a:rPr lang="en-US" sz="1400" dirty="0">
                          <a:effectLst/>
                        </a:rPr>
                        <a:t>   Common Stock </a:t>
                      </a:r>
                      <a:r>
                        <a:rPr lang="en-US" sz="1400" dirty="0" smtClean="0">
                          <a:effectLst/>
                        </a:rPr>
                        <a:t>....................................</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a:effectLst/>
                        </a:rPr>
                        <a:t>301</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65,000</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620915786"/>
                  </a:ext>
                </a:extLst>
              </a:tr>
              <a:tr h="231146">
                <a:tc>
                  <a:txBody>
                    <a:bodyPr/>
                    <a:lstStyle/>
                    <a:p>
                      <a:pPr marL="0" marR="0">
                        <a:spcBef>
                          <a:spcPts val="0"/>
                        </a:spcBef>
                        <a:spcAft>
                          <a:spcPts val="0"/>
                        </a:spcAft>
                      </a:pPr>
                      <a:r>
                        <a:rPr lang="en-US" sz="1400" dirty="0">
                          <a:effectLst/>
                        </a:rPr>
                        <a:t>   Retained Earnings</a:t>
                      </a:r>
                      <a:r>
                        <a:rPr lang="en-US" sz="1400" dirty="0" smtClean="0">
                          <a:effectLst/>
                        </a:rPr>
                        <a:t>................................</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a:effectLst/>
                        </a:rPr>
                        <a:t>310</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ctr">
                        <a:spcBef>
                          <a:spcPts val="0"/>
                        </a:spcBef>
                        <a:spcAft>
                          <a:spcPts val="0"/>
                        </a:spcAft>
                      </a:pPr>
                      <a:r>
                        <a:rPr lang="en-US" sz="1400" dirty="0">
                          <a:effectLst/>
                        </a:rPr>
                        <a:t>  </a:t>
                      </a:r>
                      <a:r>
                        <a:rPr lang="en-US" sz="1400" dirty="0" smtClean="0">
                          <a:effectLst/>
                        </a:rPr>
                        <a:t>      73,110</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3698781561"/>
                  </a:ext>
                </a:extLst>
              </a:tr>
              <a:tr h="187062">
                <a:tc>
                  <a:txBody>
                    <a:bodyPr/>
                    <a:lstStyle/>
                    <a:p>
                      <a:pPr marL="91440" marR="0">
                        <a:spcBef>
                          <a:spcPts val="0"/>
                        </a:spcBef>
                        <a:spcAft>
                          <a:spcPts val="0"/>
                        </a:spcAft>
                      </a:pPr>
                      <a:r>
                        <a:rPr lang="en-US" sz="1400">
                          <a:effectLst/>
                        </a:rPr>
                        <a:t>      Totals</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$232,750</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42545" algn="r">
                        <a:spcBef>
                          <a:spcPts val="0"/>
                        </a:spcBef>
                        <a:spcAft>
                          <a:spcPts val="0"/>
                        </a:spcAft>
                      </a:pPr>
                      <a:r>
                        <a:rPr lang="en-US" sz="1400">
                          <a:effectLst/>
                        </a:rPr>
                        <a:t>$232,750</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2963850329"/>
                  </a:ext>
                </a:extLst>
              </a:tr>
              <a:tr h="187062">
                <a:tc>
                  <a:txBody>
                    <a:bodyPr/>
                    <a:lstStyle/>
                    <a:p>
                      <a:pPr marL="91440" marR="0">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lnB w="12700" cap="flat" cmpd="sng" algn="ctr">
                      <a:solidFill>
                        <a:schemeClr val="tx1"/>
                      </a:solidFill>
                      <a:prstDash val="solid"/>
                      <a:round/>
                      <a:headEnd type="none" w="med" len="med"/>
                      <a:tailEnd type="none" w="med" len="med"/>
                    </a:lnB>
                  </a:tcPr>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lnB w="12700" cap="flat" cmpd="sng" algn="ctr">
                      <a:solidFill>
                        <a:schemeClr val="tx1"/>
                      </a:solidFill>
                      <a:prstDash val="solid"/>
                      <a:round/>
                      <a:headEnd type="none" w="med" len="med"/>
                      <a:tailEnd type="none" w="med" len="med"/>
                    </a:lnB>
                  </a:tcPr>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lnB w="12700" cap="flat" cmpd="sng" algn="ctr">
                      <a:solidFill>
                        <a:schemeClr val="tx1"/>
                      </a:solidFill>
                      <a:prstDash val="solid"/>
                      <a:round/>
                      <a:headEnd type="none" w="med" len="med"/>
                      <a:tailEnd type="none" w="med" len="med"/>
                    </a:lnB>
                  </a:tcPr>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lnB w="12700" cap="flat" cmpd="sng" algn="ctr">
                      <a:solidFill>
                        <a:schemeClr val="tx1"/>
                      </a:solidFill>
                      <a:prstDash val="solid"/>
                      <a:round/>
                      <a:headEnd type="none" w="med" len="med"/>
                      <a:tailEnd type="none" w="med" len="med"/>
                    </a:lnB>
                  </a:tcPr>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panose="02020609040205080304"/>
                        <a:cs typeface="Times New Roman" panose="02020603050405020304" pitchFamily="18" charset="0"/>
                      </a:endParaRPr>
                    </a:p>
                  </a:txBody>
                  <a:tcPr marL="56267" marR="56267" marT="0" marB="0">
                    <a:lnB w="12700" cap="flat" cmpd="sng" algn="ctr">
                      <a:solidFill>
                        <a:schemeClr val="tx1"/>
                      </a:solidFill>
                      <a:prstDash val="solid"/>
                      <a:round/>
                      <a:headEnd type="none" w="med" len="med"/>
                      <a:tailEnd type="none" w="med" len="med"/>
                    </a:lnB>
                  </a:tcPr>
                </a:tc>
                <a:tc>
                  <a:txBody>
                    <a:bodyPr/>
                    <a:lstStyle/>
                    <a:p>
                      <a:pPr marL="0" marR="9144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a:cs typeface="Times New Roman" panose="02020603050405020304" pitchFamily="18" charset="0"/>
                      </a:endParaRPr>
                    </a:p>
                  </a:txBody>
                  <a:tcPr marL="56267" marR="56267"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989554644"/>
                  </a:ext>
                </a:extLst>
              </a:tr>
            </a:tbl>
          </a:graphicData>
        </a:graphic>
      </p:graphicFrame>
      <p:cxnSp>
        <p:nvCxnSpPr>
          <p:cNvPr id="7" name="Straight Connector 6"/>
          <p:cNvCxnSpPr/>
          <p:nvPr/>
        </p:nvCxnSpPr>
        <p:spPr>
          <a:xfrm>
            <a:off x="6725540" y="2827232"/>
            <a:ext cx="794759" cy="14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103279" y="2825808"/>
            <a:ext cx="794759" cy="14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725539" y="5513105"/>
            <a:ext cx="794759" cy="14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8153400" y="5300881"/>
            <a:ext cx="794759" cy="14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725539" y="5277053"/>
            <a:ext cx="794759" cy="14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8170492" y="5546630"/>
            <a:ext cx="794759" cy="14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725539" y="5551457"/>
            <a:ext cx="794759" cy="14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8170492" y="5506268"/>
            <a:ext cx="794759" cy="14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653751" y="5834267"/>
            <a:ext cx="12006841" cy="338554"/>
          </a:xfrm>
          <a:prstGeom prst="rect">
            <a:avLst/>
          </a:prstGeom>
        </p:spPr>
        <p:txBody>
          <a:bodyPr wrap="square">
            <a:spAutoFit/>
          </a:bodyPr>
          <a:lstStyle/>
          <a:p>
            <a:r>
              <a:rPr lang="en-US" sz="1600" dirty="0">
                <a:latin typeface="Times" panose="02020603050405020304" pitchFamily="18" charset="0"/>
                <a:ea typeface="MS Mincho" panose="02020609040205080304"/>
                <a:cs typeface="Times New Roman" panose="02020603050405020304" pitchFamily="18" charset="0"/>
              </a:rPr>
              <a:t>Question: The totals here are exactly $20,000 less than the balance sheet columns on the worksheet.  Why is that?</a:t>
            </a:r>
            <a:endParaRPr lang="en-US" sz="1600" dirty="0">
              <a:effectLst/>
              <a:latin typeface="Times" panose="02020603050405020304" pitchFamily="18" charset="0"/>
              <a:ea typeface="MS Mincho" panose="02020609040205080304"/>
              <a:cs typeface="Times New Roman" panose="02020603050405020304" pitchFamily="18" charset="0"/>
            </a:endParaRPr>
          </a:p>
        </p:txBody>
      </p:sp>
    </p:spTree>
    <p:extLst>
      <p:ext uri="{BB962C8B-B14F-4D97-AF65-F5344CB8AC3E}">
        <p14:creationId xmlns:p14="http://schemas.microsoft.com/office/powerpoint/2010/main" val="24151277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 Copyright 2018 Worthy and James Publishing</a:t>
            </a:r>
            <a:endParaRPr lang="en-US"/>
          </a:p>
        </p:txBody>
      </p:sp>
      <p:sp>
        <p:nvSpPr>
          <p:cNvPr id="3" name="Rectangle 2"/>
          <p:cNvSpPr/>
          <p:nvPr/>
        </p:nvSpPr>
        <p:spPr>
          <a:xfrm>
            <a:off x="3056648" y="116573"/>
            <a:ext cx="4608826"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a:cs typeface="Times New Roman" panose="02020603050405020304" pitchFamily="18" charset="0"/>
              </a:rPr>
              <a:t>Closing For a Proprietorship</a:t>
            </a:r>
            <a:endParaRPr lang="en-US" sz="2800" dirty="0">
              <a:solidFill>
                <a:schemeClr val="accent1">
                  <a:lumMod val="50000"/>
                </a:schemeClr>
              </a:solidFill>
              <a:effectLst/>
              <a:latin typeface="Times" panose="02020603050405020304" pitchFamily="18" charset="0"/>
              <a:ea typeface="MS Mincho" panose="02020609040205080304"/>
              <a:cs typeface="Times New Roman" panose="02020603050405020304" pitchFamily="18" charset="0"/>
            </a:endParaRPr>
          </a:p>
        </p:txBody>
      </p:sp>
      <p:sp>
        <p:nvSpPr>
          <p:cNvPr id="4" name="Rectangle 3"/>
          <p:cNvSpPr/>
          <p:nvPr/>
        </p:nvSpPr>
        <p:spPr>
          <a:xfrm>
            <a:off x="1105256" y="777269"/>
            <a:ext cx="9981488" cy="2585323"/>
          </a:xfrm>
          <a:prstGeom prst="rect">
            <a:avLst/>
          </a:prstGeom>
        </p:spPr>
        <p:txBody>
          <a:bodyPr wrap="square">
            <a:spAutoFit/>
          </a:bodyPr>
          <a:lstStyle/>
          <a:p>
            <a:pPr marL="171450" indent="-171450"/>
            <a:r>
              <a:rPr lang="en-US" dirty="0">
                <a:latin typeface="Times" panose="02020603050405020304" pitchFamily="18" charset="0"/>
                <a:ea typeface="MS Mincho" panose="02020609040205080304"/>
                <a:cs typeface="Times New Roman" panose="02020603050405020304" pitchFamily="18" charset="0"/>
              </a:rPr>
              <a:t>• The closing procedure for a proprietorship is almost identical to the closing </a:t>
            </a:r>
            <a:r>
              <a:rPr lang="en-US" dirty="0" smtClean="0">
                <a:latin typeface="Times" panose="02020603050405020304" pitchFamily="18" charset="0"/>
                <a:ea typeface="MS Mincho" panose="02020609040205080304"/>
                <a:cs typeface="Times New Roman" panose="02020603050405020304" pitchFamily="18" charset="0"/>
              </a:rPr>
              <a:t>procedure </a:t>
            </a:r>
            <a:r>
              <a:rPr lang="en-US" dirty="0">
                <a:latin typeface="Times" panose="02020603050405020304" pitchFamily="18" charset="0"/>
                <a:ea typeface="MS Mincho" panose="02020609040205080304"/>
                <a:cs typeface="Times New Roman" panose="02020603050405020304" pitchFamily="18" charset="0"/>
              </a:rPr>
              <a:t>for a corporation that we have just discussed.  The only </a:t>
            </a:r>
            <a:r>
              <a:rPr lang="en-US" dirty="0" smtClean="0">
                <a:latin typeface="Times" panose="02020603050405020304" pitchFamily="18" charset="0"/>
                <a:ea typeface="MS Mincho" panose="02020609040205080304"/>
                <a:cs typeface="Times New Roman" panose="02020603050405020304" pitchFamily="18" charset="0"/>
              </a:rPr>
              <a:t>differences </a:t>
            </a:r>
            <a:r>
              <a:rPr lang="en-US" dirty="0">
                <a:latin typeface="Times" panose="02020603050405020304" pitchFamily="18" charset="0"/>
                <a:ea typeface="MS Mincho" panose="02020609040205080304"/>
                <a:cs typeface="Times New Roman" panose="02020603050405020304" pitchFamily="18" charset="0"/>
              </a:rPr>
              <a:t>are:</a:t>
            </a:r>
            <a:endParaRPr lang="en-US" sz="1400" dirty="0">
              <a:latin typeface="Times" panose="02020603050405020304" pitchFamily="18" charset="0"/>
              <a:ea typeface="MS Mincho" panose="02020609040205080304"/>
              <a:cs typeface="Times New Roman" panose="02020603050405020304" pitchFamily="18" charset="0"/>
            </a:endParaRPr>
          </a:p>
          <a:p>
            <a:pPr marL="171450" indent="-171450"/>
            <a:r>
              <a:rPr lang="en-US" dirty="0">
                <a:latin typeface="Times" panose="02020603050405020304" pitchFamily="18" charset="0"/>
                <a:ea typeface="MS Mincho" panose="02020609040205080304"/>
                <a:cs typeface="Times New Roman" panose="02020603050405020304" pitchFamily="18" charset="0"/>
              </a:rPr>
              <a:t> </a:t>
            </a:r>
            <a:endParaRPr lang="en-US" sz="1400" dirty="0">
              <a:latin typeface="Times" panose="02020603050405020304" pitchFamily="18" charset="0"/>
              <a:ea typeface="MS Mincho" panose="02020609040205080304"/>
              <a:cs typeface="Times New Roman" panose="02020603050405020304" pitchFamily="18" charset="0"/>
            </a:endParaRPr>
          </a:p>
          <a:p>
            <a:pPr marL="230188" indent="-230188"/>
            <a:r>
              <a:rPr lang="en-US" dirty="0">
                <a:latin typeface="Times" panose="02020603050405020304" pitchFamily="18" charset="0"/>
                <a:ea typeface="MS Mincho" panose="02020609040205080304"/>
                <a:cs typeface="Times New Roman" panose="02020603050405020304" pitchFamily="18" charset="0"/>
              </a:rPr>
              <a:t>1) The Income Summary account is closed into a owner’s capital account </a:t>
            </a:r>
            <a:r>
              <a:rPr lang="en-US" dirty="0" smtClean="0">
                <a:latin typeface="Times" panose="02020603050405020304" pitchFamily="18" charset="0"/>
                <a:ea typeface="MS Mincho" panose="02020609040205080304"/>
                <a:cs typeface="Times New Roman" panose="02020603050405020304" pitchFamily="18" charset="0"/>
              </a:rPr>
              <a:t>instead </a:t>
            </a:r>
            <a:r>
              <a:rPr lang="en-US" dirty="0">
                <a:latin typeface="Times" panose="02020603050405020304" pitchFamily="18" charset="0"/>
                <a:ea typeface="MS Mincho" panose="02020609040205080304"/>
                <a:cs typeface="Times New Roman" panose="02020603050405020304" pitchFamily="18" charset="0"/>
              </a:rPr>
              <a:t>of a retained earnings account.</a:t>
            </a:r>
            <a:endParaRPr lang="en-US" sz="1400" dirty="0">
              <a:latin typeface="Times" panose="02020603050405020304" pitchFamily="18" charset="0"/>
              <a:ea typeface="MS Mincho" panose="02020609040205080304"/>
              <a:cs typeface="Times New Roman" panose="02020603050405020304" pitchFamily="18" charset="0"/>
            </a:endParaRPr>
          </a:p>
          <a:p>
            <a:pPr marL="171450" indent="-171450"/>
            <a:r>
              <a:rPr lang="en-US" dirty="0">
                <a:latin typeface="Times" panose="02020603050405020304" pitchFamily="18" charset="0"/>
                <a:ea typeface="MS Mincho" panose="02020609040205080304"/>
                <a:cs typeface="Times New Roman" panose="02020603050405020304" pitchFamily="18" charset="0"/>
              </a:rPr>
              <a:t> </a:t>
            </a:r>
            <a:endParaRPr lang="en-US" sz="1400" dirty="0">
              <a:latin typeface="Times" panose="02020603050405020304" pitchFamily="18" charset="0"/>
              <a:ea typeface="MS Mincho" panose="02020609040205080304"/>
              <a:cs typeface="Times New Roman" panose="02020603050405020304" pitchFamily="18" charset="0"/>
            </a:endParaRPr>
          </a:p>
          <a:p>
            <a:pPr marL="230188" indent="-230188"/>
            <a:r>
              <a:rPr lang="en-US" dirty="0">
                <a:latin typeface="Times" panose="02020603050405020304" pitchFamily="18" charset="0"/>
                <a:ea typeface="MS Mincho" panose="02020609040205080304"/>
                <a:cs typeface="Times New Roman" panose="02020603050405020304" pitchFamily="18" charset="0"/>
              </a:rPr>
              <a:t>2) There is a drawing account instead of a dividends account.  A </a:t>
            </a:r>
            <a:r>
              <a:rPr lang="en-US" dirty="0" smtClean="0">
                <a:latin typeface="Times" panose="02020603050405020304" pitchFamily="18" charset="0"/>
                <a:ea typeface="MS Mincho" panose="02020609040205080304"/>
                <a:cs typeface="Times New Roman" panose="02020603050405020304" pitchFamily="18" charset="0"/>
              </a:rPr>
              <a:t>drawing </a:t>
            </a:r>
            <a:r>
              <a:rPr lang="en-US" dirty="0">
                <a:latin typeface="Times" panose="02020603050405020304" pitchFamily="18" charset="0"/>
                <a:ea typeface="MS Mincho" panose="02020609040205080304"/>
                <a:cs typeface="Times New Roman" panose="02020603050405020304" pitchFamily="18" charset="0"/>
              </a:rPr>
              <a:t>account is closed into the owner’s capital account.</a:t>
            </a:r>
            <a:endParaRPr lang="en-US" sz="1400" dirty="0">
              <a:latin typeface="Times" panose="02020603050405020304" pitchFamily="18" charset="0"/>
              <a:ea typeface="MS Mincho" panose="02020609040205080304"/>
              <a:cs typeface="Times New Roman" panose="02020603050405020304" pitchFamily="18" charset="0"/>
            </a:endParaRPr>
          </a:p>
          <a:p>
            <a:r>
              <a:rPr lang="en-US" dirty="0">
                <a:latin typeface="Times" panose="02020603050405020304" pitchFamily="18" charset="0"/>
                <a:ea typeface="MS Mincho" panose="02020609040205080304"/>
                <a:cs typeface="Times New Roman" panose="02020603050405020304" pitchFamily="18" charset="0"/>
              </a:rPr>
              <a:t> </a:t>
            </a:r>
            <a:endParaRPr lang="en-US" sz="1400" dirty="0">
              <a:effectLst/>
              <a:latin typeface="Times" panose="02020603050405020304" pitchFamily="18" charset="0"/>
              <a:ea typeface="MS Mincho" panose="02020609040205080304"/>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985734027"/>
              </p:ext>
            </p:extLst>
          </p:nvPr>
        </p:nvGraphicFramePr>
        <p:xfrm>
          <a:off x="3161945" y="3633551"/>
          <a:ext cx="4797039" cy="1300734"/>
        </p:xfrm>
        <a:graphic>
          <a:graphicData uri="http://schemas.openxmlformats.org/drawingml/2006/table">
            <a:tbl>
              <a:tblPr firstRow="1" firstCol="1" bandRow="1">
                <a:tableStyleId>{5940675A-B579-460E-94D1-54222C63F5DA}</a:tableStyleId>
              </a:tblPr>
              <a:tblGrid>
                <a:gridCol w="635441">
                  <a:extLst>
                    <a:ext uri="{9D8B030D-6E8A-4147-A177-3AD203B41FA5}">
                      <a16:colId xmlns:a16="http://schemas.microsoft.com/office/drawing/2014/main" xmlns="" val="940566722"/>
                    </a:ext>
                  </a:extLst>
                </a:gridCol>
                <a:gridCol w="2362708">
                  <a:extLst>
                    <a:ext uri="{9D8B030D-6E8A-4147-A177-3AD203B41FA5}">
                      <a16:colId xmlns:a16="http://schemas.microsoft.com/office/drawing/2014/main" xmlns="" val="2827863361"/>
                    </a:ext>
                  </a:extLst>
                </a:gridCol>
                <a:gridCol w="899445">
                  <a:extLst>
                    <a:ext uri="{9D8B030D-6E8A-4147-A177-3AD203B41FA5}">
                      <a16:colId xmlns:a16="http://schemas.microsoft.com/office/drawing/2014/main" xmlns="" val="1900121255"/>
                    </a:ext>
                  </a:extLst>
                </a:gridCol>
                <a:gridCol w="899445">
                  <a:extLst>
                    <a:ext uri="{9D8B030D-6E8A-4147-A177-3AD203B41FA5}">
                      <a16:colId xmlns:a16="http://schemas.microsoft.com/office/drawing/2014/main" xmlns="" val="3685764254"/>
                    </a:ext>
                  </a:extLst>
                </a:gridCol>
              </a:tblGrid>
              <a:tr h="0">
                <a:tc>
                  <a:txBody>
                    <a:bodyPr/>
                    <a:lstStyle/>
                    <a:p>
                      <a:pPr marL="0" marR="0">
                        <a:lnSpc>
                          <a:spcPct val="107000"/>
                        </a:lnSpc>
                        <a:spcBef>
                          <a:spcPts val="0"/>
                        </a:spcBef>
                        <a:spcAft>
                          <a:spcPts val="0"/>
                        </a:spcAft>
                      </a:pPr>
                      <a:r>
                        <a:rPr lang="en-US" sz="1400">
                          <a:effectLst/>
                        </a:rPr>
                        <a:t>12/31</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Income Summary</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13,500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xmlns="" val="3554923693"/>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Bill Smith, Capital</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13,500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xmlns="" val="2228819116"/>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xmlns="" val="745055749"/>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Bill Smith, Capital</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20,000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xmlns="" val="1121219397"/>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Bill Smith, Drawing</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20,000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xmlns="" val="2104797187"/>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effectLst/>
                        </a:rPr>
                        <a:t> </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xmlns="" val="1711804297"/>
                  </a:ext>
                </a:extLst>
              </a:tr>
            </a:tbl>
          </a:graphicData>
        </a:graphic>
      </p:graphicFrame>
    </p:spTree>
    <p:extLst>
      <p:ext uri="{BB962C8B-B14F-4D97-AF65-F5344CB8AC3E}">
        <p14:creationId xmlns:p14="http://schemas.microsoft.com/office/powerpoint/2010/main" val="864573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 Copyright 2018 Worthy and James Publishing</a:t>
            </a:r>
            <a:endParaRPr lang="en-US"/>
          </a:p>
        </p:txBody>
      </p:sp>
      <p:sp>
        <p:nvSpPr>
          <p:cNvPr id="3" name="Rectangle 2"/>
          <p:cNvSpPr/>
          <p:nvPr/>
        </p:nvSpPr>
        <p:spPr>
          <a:xfrm>
            <a:off x="3082058" y="108028"/>
            <a:ext cx="4267450"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a:cs typeface="Times New Roman" panose="02020603050405020304" pitchFamily="18" charset="0"/>
              </a:rPr>
              <a:t>Closing For a Partnership </a:t>
            </a:r>
            <a:endParaRPr lang="en-US" sz="2800" dirty="0">
              <a:solidFill>
                <a:schemeClr val="accent1">
                  <a:lumMod val="50000"/>
                </a:schemeClr>
              </a:solidFill>
              <a:effectLst/>
              <a:latin typeface="Times" panose="02020603050405020304" pitchFamily="18" charset="0"/>
              <a:ea typeface="MS Mincho" panose="02020609040205080304"/>
              <a:cs typeface="Times New Roman" panose="02020603050405020304" pitchFamily="18" charset="0"/>
            </a:endParaRPr>
          </a:p>
        </p:txBody>
      </p:sp>
      <p:sp>
        <p:nvSpPr>
          <p:cNvPr id="4" name="Rectangle 3"/>
          <p:cNvSpPr/>
          <p:nvPr/>
        </p:nvSpPr>
        <p:spPr>
          <a:xfrm>
            <a:off x="666571" y="919015"/>
            <a:ext cx="10622423" cy="2308324"/>
          </a:xfrm>
          <a:prstGeom prst="rect">
            <a:avLst/>
          </a:prstGeom>
        </p:spPr>
        <p:txBody>
          <a:bodyPr wrap="square">
            <a:spAutoFit/>
          </a:bodyPr>
          <a:lstStyle/>
          <a:p>
            <a:pPr marL="171450" indent="-171450"/>
            <a:r>
              <a:rPr lang="en-US" dirty="0">
                <a:latin typeface="Times" panose="02020603050405020304" pitchFamily="18" charset="0"/>
                <a:ea typeface="MS Mincho" panose="02020609040205080304"/>
                <a:cs typeface="Times New Roman" panose="02020603050405020304" pitchFamily="18" charset="0"/>
              </a:rPr>
              <a:t>• The closing procedure for a partnership  is almost identical to the closing </a:t>
            </a:r>
            <a:r>
              <a:rPr lang="en-US" dirty="0" smtClean="0">
                <a:latin typeface="Times" panose="02020603050405020304" pitchFamily="18" charset="0"/>
                <a:ea typeface="MS Mincho" panose="02020609040205080304"/>
                <a:cs typeface="Times New Roman" panose="02020603050405020304" pitchFamily="18" charset="0"/>
              </a:rPr>
              <a:t>procedure </a:t>
            </a:r>
            <a:r>
              <a:rPr lang="en-US" dirty="0">
                <a:latin typeface="Times" panose="02020603050405020304" pitchFamily="18" charset="0"/>
                <a:ea typeface="MS Mincho" panose="02020609040205080304"/>
                <a:cs typeface="Times New Roman" panose="02020603050405020304" pitchFamily="18" charset="0"/>
              </a:rPr>
              <a:t>for a corporation that we have just discussed.  The only </a:t>
            </a:r>
            <a:r>
              <a:rPr lang="en-US" dirty="0" smtClean="0">
                <a:latin typeface="Times" panose="02020603050405020304" pitchFamily="18" charset="0"/>
                <a:ea typeface="MS Mincho" panose="02020609040205080304"/>
                <a:cs typeface="Times New Roman" panose="02020603050405020304" pitchFamily="18" charset="0"/>
              </a:rPr>
              <a:t>differences </a:t>
            </a:r>
            <a:r>
              <a:rPr lang="en-US" dirty="0">
                <a:latin typeface="Times" panose="02020603050405020304" pitchFamily="18" charset="0"/>
                <a:ea typeface="MS Mincho" panose="02020609040205080304"/>
                <a:cs typeface="Times New Roman" panose="02020603050405020304" pitchFamily="18" charset="0"/>
              </a:rPr>
              <a:t>are:</a:t>
            </a:r>
            <a:endParaRPr lang="en-US" sz="1400" dirty="0">
              <a:latin typeface="Times" panose="02020603050405020304" pitchFamily="18" charset="0"/>
              <a:ea typeface="MS Mincho" panose="02020609040205080304"/>
              <a:cs typeface="Times New Roman" panose="02020603050405020304" pitchFamily="18" charset="0"/>
            </a:endParaRPr>
          </a:p>
          <a:p>
            <a:pPr marL="171450" indent="-171450"/>
            <a:r>
              <a:rPr lang="en-US" dirty="0">
                <a:latin typeface="Times" panose="02020603050405020304" pitchFamily="18" charset="0"/>
                <a:ea typeface="MS Mincho" panose="02020609040205080304"/>
                <a:cs typeface="Times New Roman" panose="02020603050405020304" pitchFamily="18" charset="0"/>
              </a:rPr>
              <a:t> </a:t>
            </a:r>
            <a:endParaRPr lang="en-US" sz="1400" dirty="0">
              <a:latin typeface="Times" panose="02020603050405020304" pitchFamily="18" charset="0"/>
              <a:ea typeface="MS Mincho" panose="02020609040205080304"/>
              <a:cs typeface="Times New Roman" panose="02020603050405020304" pitchFamily="18" charset="0"/>
            </a:endParaRPr>
          </a:p>
          <a:p>
            <a:pPr marL="230188" indent="-230188"/>
            <a:r>
              <a:rPr lang="en-US" dirty="0">
                <a:latin typeface="Times" panose="02020603050405020304" pitchFamily="18" charset="0"/>
                <a:ea typeface="MS Mincho" panose="02020609040205080304"/>
                <a:cs typeface="Times New Roman" panose="02020603050405020304" pitchFamily="18" charset="0"/>
              </a:rPr>
              <a:t>1) The Income Summary account is closed into the owners’ capital </a:t>
            </a:r>
            <a:r>
              <a:rPr lang="en-US" dirty="0" smtClean="0">
                <a:latin typeface="Times" panose="02020603050405020304" pitchFamily="18" charset="0"/>
                <a:ea typeface="MS Mincho" panose="02020609040205080304"/>
                <a:cs typeface="Times New Roman" panose="02020603050405020304" pitchFamily="18" charset="0"/>
              </a:rPr>
              <a:t>accounts </a:t>
            </a:r>
            <a:r>
              <a:rPr lang="en-US" dirty="0">
                <a:latin typeface="Times" panose="02020603050405020304" pitchFamily="18" charset="0"/>
                <a:ea typeface="MS Mincho" panose="02020609040205080304"/>
                <a:cs typeface="Times New Roman" panose="02020603050405020304" pitchFamily="18" charset="0"/>
              </a:rPr>
              <a:t>based on their profit and loss sharing ratios, instead of a retained </a:t>
            </a:r>
            <a:r>
              <a:rPr lang="en-US" dirty="0" smtClean="0">
                <a:latin typeface="Times" panose="02020603050405020304" pitchFamily="18" charset="0"/>
                <a:ea typeface="MS Mincho" panose="02020609040205080304"/>
                <a:cs typeface="Times New Roman" panose="02020603050405020304" pitchFamily="18" charset="0"/>
              </a:rPr>
              <a:t>earnings </a:t>
            </a:r>
            <a:r>
              <a:rPr lang="en-US" dirty="0">
                <a:latin typeface="Times" panose="02020603050405020304" pitchFamily="18" charset="0"/>
                <a:ea typeface="MS Mincho" panose="02020609040205080304"/>
                <a:cs typeface="Times New Roman" panose="02020603050405020304" pitchFamily="18" charset="0"/>
              </a:rPr>
              <a:t>account.</a:t>
            </a:r>
            <a:endParaRPr lang="en-US" sz="1400" dirty="0">
              <a:latin typeface="Times" panose="02020603050405020304" pitchFamily="18" charset="0"/>
              <a:ea typeface="MS Mincho" panose="02020609040205080304"/>
              <a:cs typeface="Times New Roman" panose="02020603050405020304" pitchFamily="18" charset="0"/>
            </a:endParaRPr>
          </a:p>
          <a:p>
            <a:pPr marL="230188" indent="-230188"/>
            <a:r>
              <a:rPr lang="en-US" dirty="0">
                <a:latin typeface="Times" panose="02020603050405020304" pitchFamily="18" charset="0"/>
                <a:ea typeface="MS Mincho" panose="02020609040205080304"/>
                <a:cs typeface="Times New Roman" panose="02020603050405020304" pitchFamily="18" charset="0"/>
              </a:rPr>
              <a:t> </a:t>
            </a:r>
            <a:endParaRPr lang="en-US" sz="1400" dirty="0">
              <a:latin typeface="Times" panose="02020603050405020304" pitchFamily="18" charset="0"/>
              <a:ea typeface="MS Mincho" panose="02020609040205080304"/>
              <a:cs typeface="Times New Roman" panose="02020603050405020304" pitchFamily="18" charset="0"/>
            </a:endParaRPr>
          </a:p>
          <a:p>
            <a:pPr marL="230188" indent="-230188"/>
            <a:r>
              <a:rPr lang="en-US" dirty="0">
                <a:latin typeface="Times" panose="02020603050405020304" pitchFamily="18" charset="0"/>
                <a:ea typeface="MS Mincho" panose="02020609040205080304"/>
                <a:cs typeface="Times New Roman" panose="02020603050405020304" pitchFamily="18" charset="0"/>
              </a:rPr>
              <a:t>2) There is a drawing account for each partner instead of a dividends </a:t>
            </a:r>
            <a:r>
              <a:rPr lang="en-US" dirty="0" smtClean="0">
                <a:latin typeface="Times" panose="02020603050405020304" pitchFamily="18" charset="0"/>
                <a:ea typeface="MS Mincho" panose="02020609040205080304"/>
                <a:cs typeface="Times New Roman" panose="02020603050405020304" pitchFamily="18" charset="0"/>
              </a:rPr>
              <a:t>account</a:t>
            </a:r>
            <a:r>
              <a:rPr lang="en-US" dirty="0">
                <a:latin typeface="Times" panose="02020603050405020304" pitchFamily="18" charset="0"/>
                <a:ea typeface="MS Mincho" panose="02020609040205080304"/>
                <a:cs typeface="Times New Roman" panose="02020603050405020304" pitchFamily="18" charset="0"/>
              </a:rPr>
              <a:t>.  A drawing account is closed into the owner’s capital account.</a:t>
            </a:r>
            <a:endParaRPr lang="en-US" sz="1400" dirty="0">
              <a:effectLst/>
              <a:latin typeface="Times" panose="02020603050405020304" pitchFamily="18" charset="0"/>
              <a:ea typeface="MS Mincho" panose="02020609040205080304"/>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847774759"/>
              </p:ext>
            </p:extLst>
          </p:nvPr>
        </p:nvGraphicFramePr>
        <p:xfrm>
          <a:off x="3290129" y="3391075"/>
          <a:ext cx="4660308" cy="1951101"/>
        </p:xfrm>
        <a:graphic>
          <a:graphicData uri="http://schemas.openxmlformats.org/drawingml/2006/table">
            <a:tbl>
              <a:tblPr firstRow="1" firstCol="1" bandRow="1">
                <a:tableStyleId>{5940675A-B579-460E-94D1-54222C63F5DA}</a:tableStyleId>
              </a:tblPr>
              <a:tblGrid>
                <a:gridCol w="617329">
                  <a:extLst>
                    <a:ext uri="{9D8B030D-6E8A-4147-A177-3AD203B41FA5}">
                      <a16:colId xmlns:a16="http://schemas.microsoft.com/office/drawing/2014/main" xmlns="" val="2447572910"/>
                    </a:ext>
                  </a:extLst>
                </a:gridCol>
                <a:gridCol w="2295363">
                  <a:extLst>
                    <a:ext uri="{9D8B030D-6E8A-4147-A177-3AD203B41FA5}">
                      <a16:colId xmlns:a16="http://schemas.microsoft.com/office/drawing/2014/main" xmlns="" val="1762531791"/>
                    </a:ext>
                  </a:extLst>
                </a:gridCol>
                <a:gridCol w="873808">
                  <a:extLst>
                    <a:ext uri="{9D8B030D-6E8A-4147-A177-3AD203B41FA5}">
                      <a16:colId xmlns:a16="http://schemas.microsoft.com/office/drawing/2014/main" xmlns="" val="3090250510"/>
                    </a:ext>
                  </a:extLst>
                </a:gridCol>
                <a:gridCol w="873808">
                  <a:extLst>
                    <a:ext uri="{9D8B030D-6E8A-4147-A177-3AD203B41FA5}">
                      <a16:colId xmlns:a16="http://schemas.microsoft.com/office/drawing/2014/main" xmlns="" val="2582590351"/>
                    </a:ext>
                  </a:extLst>
                </a:gridCol>
              </a:tblGrid>
              <a:tr h="0">
                <a:tc>
                  <a:txBody>
                    <a:bodyPr/>
                    <a:lstStyle/>
                    <a:p>
                      <a:pPr marL="0" marR="0">
                        <a:lnSpc>
                          <a:spcPct val="107000"/>
                        </a:lnSpc>
                        <a:spcBef>
                          <a:spcPts val="0"/>
                        </a:spcBef>
                        <a:spcAft>
                          <a:spcPts val="0"/>
                        </a:spcAft>
                      </a:pPr>
                      <a:r>
                        <a:rPr lang="en-US" sz="1400">
                          <a:effectLst/>
                        </a:rPr>
                        <a:t>12/31</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Income Summary</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13,500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xmlns="" val="3800704366"/>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Bill Smith, Capital</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6,750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xmlns="" val="19253958"/>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Anne Jones, Capital</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6,750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xmlns="" val="724392075"/>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xmlns="" val="2227912670"/>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457200" marR="0" algn="l">
                        <a:lnSpc>
                          <a:spcPct val="107000"/>
                        </a:lnSpc>
                        <a:spcBef>
                          <a:spcPts val="0"/>
                        </a:spcBef>
                        <a:spcAft>
                          <a:spcPts val="0"/>
                        </a:spcAft>
                      </a:pPr>
                      <a:r>
                        <a:rPr lang="en-US" sz="1400" dirty="0" smtClean="0">
                          <a:effectLst/>
                        </a:rPr>
                        <a:t> </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12,000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xmlns="" val="2870173405"/>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457200" marR="0" algn="l">
                        <a:lnSpc>
                          <a:spcPct val="107000"/>
                        </a:lnSpc>
                        <a:spcBef>
                          <a:spcPts val="0"/>
                        </a:spcBef>
                        <a:spcAft>
                          <a:spcPts val="0"/>
                        </a:spcAft>
                      </a:pPr>
                      <a:r>
                        <a:rPr lang="en-US" sz="1400" dirty="0">
                          <a:effectLst/>
                        </a:rPr>
                        <a:t>     </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8,000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xmlns="" val="2019630902"/>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dirty="0">
                          <a:effectLst/>
                        </a:rPr>
                        <a:t>     Bill Smith, Drawing</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12,000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xmlns="" val="1183699528"/>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Anne Jones, Drawing</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8,000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xmlns="" val="2383499588"/>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effectLst/>
                        </a:rPr>
                        <a:t> </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xmlns="" val="1384183150"/>
                  </a:ext>
                </a:extLst>
              </a:tr>
            </a:tbl>
          </a:graphicData>
        </a:graphic>
      </p:graphicFrame>
      <p:sp>
        <p:nvSpPr>
          <p:cNvPr id="6" name="TextBox 5"/>
          <p:cNvSpPr txBox="1"/>
          <p:nvPr/>
        </p:nvSpPr>
        <p:spPr>
          <a:xfrm>
            <a:off x="3845607" y="4212736"/>
            <a:ext cx="1854437" cy="307777"/>
          </a:xfrm>
          <a:prstGeom prst="rect">
            <a:avLst/>
          </a:prstGeom>
          <a:noFill/>
        </p:spPr>
        <p:txBody>
          <a:bodyPr wrap="square" rtlCol="0">
            <a:spAutoFit/>
          </a:bodyPr>
          <a:lstStyle/>
          <a:p>
            <a:r>
              <a:rPr lang="en-US" sz="1400" dirty="0" smtClean="0"/>
              <a:t>Bill Smith, Capital</a:t>
            </a:r>
            <a:endParaRPr lang="en-US" sz="1400" dirty="0"/>
          </a:p>
        </p:txBody>
      </p:sp>
      <p:sp>
        <p:nvSpPr>
          <p:cNvPr id="7" name="TextBox 6"/>
          <p:cNvSpPr txBox="1"/>
          <p:nvPr/>
        </p:nvSpPr>
        <p:spPr>
          <a:xfrm>
            <a:off x="3845607" y="4452587"/>
            <a:ext cx="1854437" cy="307777"/>
          </a:xfrm>
          <a:prstGeom prst="rect">
            <a:avLst/>
          </a:prstGeom>
          <a:noFill/>
        </p:spPr>
        <p:txBody>
          <a:bodyPr wrap="square" rtlCol="0">
            <a:spAutoFit/>
          </a:bodyPr>
          <a:lstStyle/>
          <a:p>
            <a:r>
              <a:rPr lang="en-US" sz="1400" dirty="0" smtClean="0"/>
              <a:t>Anne Jones, Capital</a:t>
            </a:r>
            <a:endParaRPr lang="en-US" sz="1400" dirty="0"/>
          </a:p>
        </p:txBody>
      </p:sp>
    </p:spTree>
    <p:extLst>
      <p:ext uri="{BB962C8B-B14F-4D97-AF65-F5344CB8AC3E}">
        <p14:creationId xmlns:p14="http://schemas.microsoft.com/office/powerpoint/2010/main" val="1432820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 Copyright 2018 Worthy and James Publishing</a:t>
            </a:r>
            <a:endParaRPr lang="en-US"/>
          </a:p>
        </p:txBody>
      </p:sp>
      <p:sp>
        <p:nvSpPr>
          <p:cNvPr id="3" name="Rectangle 2"/>
          <p:cNvSpPr/>
          <p:nvPr/>
        </p:nvSpPr>
        <p:spPr>
          <a:xfrm>
            <a:off x="1882342" y="210577"/>
            <a:ext cx="7470187"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a:cs typeface="Times New Roman" panose="02020603050405020304" pitchFamily="18" charset="0"/>
              </a:rPr>
              <a:t>Closing In A Computerized Accounting System </a:t>
            </a:r>
            <a:endParaRPr lang="en-US" sz="2800" dirty="0">
              <a:solidFill>
                <a:schemeClr val="accent1">
                  <a:lumMod val="50000"/>
                </a:schemeClr>
              </a:solidFill>
              <a:effectLst/>
              <a:latin typeface="Times" panose="02020603050405020304" pitchFamily="18" charset="0"/>
              <a:ea typeface="MS Mincho" panose="02020609040205080304"/>
              <a:cs typeface="Times New Roman" panose="02020603050405020304" pitchFamily="18" charset="0"/>
            </a:endParaRPr>
          </a:p>
        </p:txBody>
      </p:sp>
      <p:sp>
        <p:nvSpPr>
          <p:cNvPr id="4" name="Rectangle 3"/>
          <p:cNvSpPr/>
          <p:nvPr/>
        </p:nvSpPr>
        <p:spPr>
          <a:xfrm>
            <a:off x="2230452" y="1313600"/>
            <a:ext cx="8725256" cy="3693319"/>
          </a:xfrm>
          <a:prstGeom prst="rect">
            <a:avLst/>
          </a:prstGeom>
        </p:spPr>
        <p:txBody>
          <a:bodyPr wrap="square">
            <a:spAutoFit/>
          </a:bodyPr>
          <a:lstStyle/>
          <a:p>
            <a:r>
              <a:rPr lang="en-US" b="1" dirty="0">
                <a:latin typeface="Times" panose="02020603050405020304" pitchFamily="18" charset="0"/>
                <a:ea typeface="MS Mincho" panose="02020609040205080304"/>
                <a:cs typeface="Times New Roman" panose="02020603050405020304" pitchFamily="18" charset="0"/>
              </a:rPr>
              <a:t>• </a:t>
            </a:r>
            <a:r>
              <a:rPr lang="en-US" dirty="0">
                <a:latin typeface="Times" panose="02020603050405020304" pitchFamily="18" charset="0"/>
                <a:ea typeface="MS Mincho" panose="02020609040205080304"/>
                <a:cs typeface="Times New Roman" panose="02020603050405020304" pitchFamily="18" charset="0"/>
              </a:rPr>
              <a:t>Accounting</a:t>
            </a:r>
            <a:r>
              <a:rPr lang="en-US" b="1" dirty="0">
                <a:latin typeface="Times" panose="02020603050405020304" pitchFamily="18" charset="0"/>
                <a:ea typeface="MS Mincho" panose="02020609040205080304"/>
                <a:cs typeface="Times New Roman" panose="02020603050405020304" pitchFamily="18" charset="0"/>
              </a:rPr>
              <a:t> </a:t>
            </a:r>
            <a:r>
              <a:rPr lang="en-US" dirty="0">
                <a:latin typeface="Times" panose="02020603050405020304" pitchFamily="18" charset="0"/>
                <a:ea typeface="MS Mincho" panose="02020609040205080304"/>
                <a:cs typeface="Times New Roman" panose="02020603050405020304" pitchFamily="18" charset="0"/>
              </a:rPr>
              <a:t>software can complete the closing process with a single </a:t>
            </a:r>
            <a:endParaRPr lang="en-US" sz="1400" dirty="0">
              <a:latin typeface="Times" panose="02020603050405020304" pitchFamily="18" charset="0"/>
              <a:ea typeface="MS Mincho" panose="02020609040205080304"/>
              <a:cs typeface="Times New Roman" panose="02020603050405020304" pitchFamily="18" charset="0"/>
            </a:endParaRPr>
          </a:p>
          <a:p>
            <a:r>
              <a:rPr lang="en-US" dirty="0">
                <a:latin typeface="Times" panose="02020603050405020304" pitchFamily="18" charset="0"/>
                <a:ea typeface="MS Mincho" panose="02020609040205080304"/>
                <a:cs typeface="Times New Roman" panose="02020603050405020304" pitchFamily="18" charset="0"/>
              </a:rPr>
              <a:t>  command.  All temporary accounts will be closed and net income loss </a:t>
            </a:r>
            <a:endParaRPr lang="en-US" sz="1400" dirty="0">
              <a:latin typeface="Times" panose="02020603050405020304" pitchFamily="18" charset="0"/>
              <a:ea typeface="MS Mincho" panose="02020609040205080304"/>
              <a:cs typeface="Times New Roman" panose="02020603050405020304" pitchFamily="18" charset="0"/>
            </a:endParaRPr>
          </a:p>
          <a:p>
            <a:r>
              <a:rPr lang="en-US" dirty="0">
                <a:latin typeface="Times" panose="02020603050405020304" pitchFamily="18" charset="0"/>
                <a:ea typeface="MS Mincho" panose="02020609040205080304"/>
                <a:cs typeface="Times New Roman" panose="02020603050405020304" pitchFamily="18" charset="0"/>
              </a:rPr>
              <a:t>  entered in retained earnings (or owner’s or partners’ equity).</a:t>
            </a:r>
            <a:endParaRPr lang="en-US" sz="1400" dirty="0">
              <a:latin typeface="Times" panose="02020603050405020304" pitchFamily="18" charset="0"/>
              <a:ea typeface="MS Mincho" panose="02020609040205080304"/>
              <a:cs typeface="Times New Roman" panose="02020603050405020304" pitchFamily="18" charset="0"/>
            </a:endParaRPr>
          </a:p>
          <a:p>
            <a:pPr algn="ctr"/>
            <a:r>
              <a:rPr lang="en-US" b="1" dirty="0">
                <a:latin typeface="Times" panose="02020603050405020304" pitchFamily="18" charset="0"/>
                <a:ea typeface="MS Mincho" panose="02020609040205080304"/>
                <a:cs typeface="Times New Roman" panose="02020603050405020304" pitchFamily="18" charset="0"/>
              </a:rPr>
              <a:t> </a:t>
            </a:r>
            <a:endParaRPr lang="en-US" sz="1400" dirty="0">
              <a:latin typeface="Times" panose="02020603050405020304" pitchFamily="18" charset="0"/>
              <a:ea typeface="MS Mincho" panose="02020609040205080304"/>
              <a:cs typeface="Times New Roman" panose="02020603050405020304" pitchFamily="18" charset="0"/>
            </a:endParaRPr>
          </a:p>
          <a:p>
            <a:r>
              <a:rPr lang="en-US" dirty="0">
                <a:latin typeface="Times" panose="02020603050405020304" pitchFamily="18" charset="0"/>
                <a:ea typeface="MS Mincho" panose="02020609040205080304"/>
                <a:cs typeface="Times New Roman" panose="02020603050405020304" pitchFamily="18" charset="0"/>
              </a:rPr>
              <a:t>• Accounting software systems do not always use an income summary </a:t>
            </a:r>
            <a:endParaRPr lang="en-US" sz="1400" dirty="0">
              <a:latin typeface="Times" panose="02020603050405020304" pitchFamily="18" charset="0"/>
              <a:ea typeface="MS Mincho" panose="02020609040205080304"/>
              <a:cs typeface="Times New Roman" panose="02020603050405020304" pitchFamily="18" charset="0"/>
            </a:endParaRPr>
          </a:p>
          <a:p>
            <a:r>
              <a:rPr lang="en-US" dirty="0">
                <a:latin typeface="Times" panose="02020603050405020304" pitchFamily="18" charset="0"/>
                <a:ea typeface="MS Mincho" panose="02020609040205080304"/>
                <a:cs typeface="Times New Roman" panose="02020603050405020304" pitchFamily="18" charset="0"/>
              </a:rPr>
              <a:t>  account.  In some cases, the use of income summary may be optional.  </a:t>
            </a:r>
            <a:endParaRPr lang="en-US" sz="1400" dirty="0">
              <a:latin typeface="Times" panose="02020603050405020304" pitchFamily="18" charset="0"/>
              <a:ea typeface="MS Mincho" panose="02020609040205080304"/>
              <a:cs typeface="Times New Roman" panose="02020603050405020304" pitchFamily="18" charset="0"/>
            </a:endParaRPr>
          </a:p>
          <a:p>
            <a:r>
              <a:rPr lang="en-US" dirty="0">
                <a:latin typeface="Times" panose="02020603050405020304" pitchFamily="18" charset="0"/>
                <a:ea typeface="MS Mincho" panose="02020609040205080304"/>
                <a:cs typeface="Times New Roman" panose="02020603050405020304" pitchFamily="18" charset="0"/>
              </a:rPr>
              <a:t> </a:t>
            </a:r>
            <a:endParaRPr lang="en-US" sz="1400" dirty="0">
              <a:latin typeface="Times" panose="02020603050405020304" pitchFamily="18" charset="0"/>
              <a:ea typeface="MS Mincho" panose="02020609040205080304"/>
              <a:cs typeface="Times New Roman" panose="02020603050405020304" pitchFamily="18" charset="0"/>
            </a:endParaRPr>
          </a:p>
          <a:p>
            <a:r>
              <a:rPr lang="en-US" dirty="0">
                <a:latin typeface="Times" panose="02020603050405020304" pitchFamily="18" charset="0"/>
                <a:ea typeface="MS Mincho" panose="02020609040205080304"/>
                <a:cs typeface="Times New Roman" panose="02020603050405020304" pitchFamily="18" charset="0"/>
              </a:rPr>
              <a:t>  Instead of using income summary, a system determines net income or net </a:t>
            </a:r>
            <a:endParaRPr lang="en-US" sz="1400" dirty="0">
              <a:latin typeface="Times" panose="02020603050405020304" pitchFamily="18" charset="0"/>
              <a:ea typeface="MS Mincho" panose="02020609040205080304"/>
              <a:cs typeface="Times New Roman" panose="02020603050405020304" pitchFamily="18" charset="0"/>
            </a:endParaRPr>
          </a:p>
          <a:p>
            <a:r>
              <a:rPr lang="en-US" dirty="0">
                <a:latin typeface="Times" panose="02020603050405020304" pitchFamily="18" charset="0"/>
                <a:ea typeface="MS Mincho" panose="02020609040205080304"/>
                <a:cs typeface="Times New Roman" panose="02020603050405020304" pitchFamily="18" charset="0"/>
              </a:rPr>
              <a:t>  loss and enters this as a single amount to retained earnings, while also </a:t>
            </a:r>
            <a:endParaRPr lang="en-US" sz="1400" dirty="0">
              <a:latin typeface="Times" panose="02020603050405020304" pitchFamily="18" charset="0"/>
              <a:ea typeface="MS Mincho" panose="02020609040205080304"/>
              <a:cs typeface="Times New Roman" panose="02020603050405020304" pitchFamily="18" charset="0"/>
            </a:endParaRPr>
          </a:p>
          <a:p>
            <a:r>
              <a:rPr lang="en-US" dirty="0">
                <a:latin typeface="Times" panose="02020603050405020304" pitchFamily="18" charset="0"/>
                <a:ea typeface="MS Mincho" panose="02020609040205080304"/>
                <a:cs typeface="Times New Roman" panose="02020603050405020304" pitchFamily="18" charset="0"/>
              </a:rPr>
              <a:t>  closing the temporary accounts.</a:t>
            </a:r>
            <a:endParaRPr lang="en-US" sz="1400" dirty="0">
              <a:latin typeface="Times" panose="02020603050405020304" pitchFamily="18" charset="0"/>
              <a:ea typeface="MS Mincho" panose="02020609040205080304"/>
              <a:cs typeface="Times New Roman" panose="02020603050405020304" pitchFamily="18" charset="0"/>
            </a:endParaRPr>
          </a:p>
          <a:p>
            <a:r>
              <a:rPr lang="en-US" dirty="0">
                <a:latin typeface="Times" panose="02020603050405020304" pitchFamily="18" charset="0"/>
                <a:ea typeface="MS Mincho" panose="02020609040205080304"/>
                <a:cs typeface="Times New Roman" panose="02020603050405020304" pitchFamily="18" charset="0"/>
              </a:rPr>
              <a:t> </a:t>
            </a:r>
            <a:endParaRPr lang="en-US" sz="1400" dirty="0">
              <a:latin typeface="Times" panose="02020603050405020304" pitchFamily="18" charset="0"/>
              <a:ea typeface="MS Mincho" panose="02020609040205080304"/>
              <a:cs typeface="Times New Roman" panose="02020603050405020304" pitchFamily="18" charset="0"/>
            </a:endParaRPr>
          </a:p>
          <a:p>
            <a:r>
              <a:rPr lang="en-US" dirty="0">
                <a:latin typeface="Times" panose="02020603050405020304" pitchFamily="18" charset="0"/>
                <a:ea typeface="MS Mincho" panose="02020609040205080304"/>
                <a:cs typeface="Times New Roman" panose="02020603050405020304" pitchFamily="18" charset="0"/>
              </a:rPr>
              <a:t>• Without exception, a system should always maintain a debit and credit </a:t>
            </a:r>
            <a:endParaRPr lang="en-US" sz="1400" dirty="0">
              <a:latin typeface="Times" panose="02020603050405020304" pitchFamily="18" charset="0"/>
              <a:ea typeface="MS Mincho" panose="02020609040205080304"/>
              <a:cs typeface="Times New Roman" panose="02020603050405020304" pitchFamily="18" charset="0"/>
            </a:endParaRPr>
          </a:p>
          <a:p>
            <a:r>
              <a:rPr lang="en-US" dirty="0">
                <a:latin typeface="Times" panose="02020603050405020304" pitchFamily="18" charset="0"/>
                <a:ea typeface="MS Mincho" panose="02020609040205080304"/>
                <a:cs typeface="Times New Roman" panose="02020603050405020304" pitchFamily="18" charset="0"/>
              </a:rPr>
              <a:t>   record of all transaction changes to every account.</a:t>
            </a:r>
            <a:endParaRPr lang="en-US" sz="1400" dirty="0">
              <a:effectLst/>
              <a:latin typeface="Times" panose="02020603050405020304" pitchFamily="18" charset="0"/>
              <a:ea typeface="MS Mincho" panose="02020609040205080304"/>
              <a:cs typeface="Times New Roman" panose="02020603050405020304" pitchFamily="18" charset="0"/>
            </a:endParaRPr>
          </a:p>
        </p:txBody>
      </p:sp>
    </p:spTree>
    <p:extLst>
      <p:ext uri="{BB962C8B-B14F-4D97-AF65-F5344CB8AC3E}">
        <p14:creationId xmlns:p14="http://schemas.microsoft.com/office/powerpoint/2010/main" val="491150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78CC4A-4AB1-4EE6-B618-9A3741AB6F85}"/>
              </a:ext>
            </a:extLst>
          </p:cNvPr>
          <p:cNvSpPr>
            <a:spLocks noGrp="1"/>
          </p:cNvSpPr>
          <p:nvPr>
            <p:ph type="title"/>
          </p:nvPr>
        </p:nvSpPr>
        <p:spPr>
          <a:xfrm>
            <a:off x="702734" y="2371725"/>
            <a:ext cx="10515600" cy="1325563"/>
          </a:xfrm>
        </p:spPr>
        <p:txBody>
          <a:bodyPr/>
          <a:lstStyle/>
          <a:p>
            <a:pPr algn="ctr"/>
            <a:r>
              <a:rPr lang="en-US" b="1" dirty="0"/>
              <a:t>Learning Goal 8</a:t>
            </a:r>
            <a:r>
              <a:rPr lang="en-US" dirty="0"/>
              <a:t/>
            </a:r>
            <a:br>
              <a:rPr lang="en-US" dirty="0"/>
            </a:br>
            <a:endParaRPr lang="en-US" dirty="0"/>
          </a:p>
        </p:txBody>
      </p:sp>
      <p:sp>
        <p:nvSpPr>
          <p:cNvPr id="3" name="Footer Placeholder 2">
            <a:extLst>
              <a:ext uri="{FF2B5EF4-FFF2-40B4-BE49-F238E27FC236}">
                <a16:creationId xmlns:a16="http://schemas.microsoft.com/office/drawing/2014/main" xmlns="" id="{7E66E48D-56E4-4459-B870-B64EE8AEDE8A}"/>
              </a:ext>
            </a:extLst>
          </p:cNvPr>
          <p:cNvSpPr>
            <a:spLocks noGrp="1"/>
          </p:cNvSpPr>
          <p:nvPr>
            <p:ph type="ftr" sz="quarter" idx="11"/>
          </p:nvPr>
        </p:nvSpPr>
        <p:spPr/>
        <p:txBody>
          <a:bodyPr/>
          <a:lstStyle/>
          <a:p>
            <a:r>
              <a:rPr lang="en-US" dirty="0"/>
              <a:t>© Copyright 2018 Worthy and James Publishing</a:t>
            </a:r>
          </a:p>
        </p:txBody>
      </p:sp>
    </p:spTree>
    <p:extLst>
      <p:ext uri="{BB962C8B-B14F-4D97-AF65-F5344CB8AC3E}">
        <p14:creationId xmlns:p14="http://schemas.microsoft.com/office/powerpoint/2010/main" val="3781926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CEE21B1B-82CD-45FB-91A3-C26701B157CC}"/>
              </a:ext>
            </a:extLst>
          </p:cNvPr>
          <p:cNvSpPr/>
          <p:nvPr/>
        </p:nvSpPr>
        <p:spPr>
          <a:xfrm>
            <a:off x="2513091" y="277398"/>
            <a:ext cx="7438191"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Overview: Closing the Books for a Corporation</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3" name="Rectangle 2">
            <a:extLst>
              <a:ext uri="{FF2B5EF4-FFF2-40B4-BE49-F238E27FC236}">
                <a16:creationId xmlns:a16="http://schemas.microsoft.com/office/drawing/2014/main" xmlns="" id="{01131414-F01C-4EF4-9FCA-905DFCC151EA}"/>
              </a:ext>
            </a:extLst>
          </p:cNvPr>
          <p:cNvSpPr/>
          <p:nvPr/>
        </p:nvSpPr>
        <p:spPr>
          <a:xfrm>
            <a:off x="2513091" y="1311402"/>
            <a:ext cx="8803532" cy="4524315"/>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Revenues and expenses, which determine net income, are the current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period </a:t>
            </a:r>
            <a:r>
              <a:rPr lang="en-US" b="1" dirty="0">
                <a:solidFill>
                  <a:srgbClr val="3366FF"/>
                </a:solidFill>
                <a:latin typeface="Times" panose="02020603050405020304" pitchFamily="18" charset="0"/>
                <a:ea typeface="MS Mincho" panose="02020609040205080304" pitchFamily="49" charset="-128"/>
                <a:cs typeface="Times New Roman" panose="02020603050405020304" pitchFamily="18" charset="0"/>
              </a:rPr>
              <a:t>operational changes</a:t>
            </a:r>
            <a:r>
              <a:rPr lang="en-US" dirty="0">
                <a:latin typeface="Times" panose="02020603050405020304" pitchFamily="18" charset="0"/>
                <a:ea typeface="MS Mincho" panose="02020609040205080304" pitchFamily="49" charset="-128"/>
                <a:cs typeface="Times New Roman" panose="02020603050405020304" pitchFamily="18" charset="0"/>
              </a:rPr>
              <a:t> in stockholders' equity in a corporation.</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Dividends are current period reductions in stockholders' equity due to</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distributions to stockholders (owners).  This is similar to withdrawals in a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proprietorship or partnership.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the end of an accounting period, the changes above are totaled and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transferred from each individual revenue, expense, and dividend account to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 retained earnings account. Retained earnings is the part of stockholders'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equity that shows the cumulative balance of undistributed net income or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loss.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This process is called “</a:t>
            </a:r>
            <a:r>
              <a:rPr lang="en-US" b="1" dirty="0">
                <a:solidFill>
                  <a:srgbClr val="3366FF"/>
                </a:solidFill>
                <a:latin typeface="Times" panose="02020603050405020304" pitchFamily="18" charset="0"/>
                <a:ea typeface="MS Mincho" panose="02020609040205080304" pitchFamily="49" charset="-128"/>
                <a:cs typeface="Times New Roman" panose="02020603050405020304" pitchFamily="18" charset="0"/>
              </a:rPr>
              <a:t>closing</a:t>
            </a:r>
            <a:r>
              <a:rPr lang="en-US" dirty="0">
                <a:latin typeface="Times" panose="02020603050405020304" pitchFamily="18" charset="0"/>
                <a:ea typeface="MS Mincho" panose="02020609040205080304" pitchFamily="49" charset="-128"/>
                <a:cs typeface="Times New Roman" panose="02020603050405020304" pitchFamily="18" charset="0"/>
              </a:rPr>
              <a:t>” or “</a:t>
            </a:r>
            <a:r>
              <a:rPr lang="en-US" b="1" dirty="0">
                <a:solidFill>
                  <a:srgbClr val="3366FF"/>
                </a:solidFill>
                <a:latin typeface="Times" panose="02020603050405020304" pitchFamily="18" charset="0"/>
                <a:ea typeface="MS Mincho" panose="02020609040205080304" pitchFamily="49" charset="-128"/>
                <a:cs typeface="Times New Roman" panose="02020603050405020304" pitchFamily="18" charset="0"/>
              </a:rPr>
              <a:t>closing the books</a:t>
            </a:r>
            <a:r>
              <a:rPr lang="en-US" dirty="0">
                <a:latin typeface="Times" panose="02020603050405020304" pitchFamily="18" charset="0"/>
                <a:ea typeface="MS Mincho" panose="02020609040205080304" pitchFamily="49" charset="-128"/>
                <a:cs typeface="Times New Roman" panose="02020603050405020304" pitchFamily="18" charset="0"/>
              </a:rPr>
              <a:t>”.  It is the last entry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in an accounting period.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 Copyright 2018 Worthy and James Publishing</a:t>
            </a:r>
            <a:endParaRPr lang="en-US"/>
          </a:p>
        </p:txBody>
      </p:sp>
    </p:spTree>
    <p:extLst>
      <p:ext uri="{BB962C8B-B14F-4D97-AF65-F5344CB8AC3E}">
        <p14:creationId xmlns:p14="http://schemas.microsoft.com/office/powerpoint/2010/main" val="1582804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BE330F38-6CFE-4188-8FBC-02F35D688FC3}"/>
              </a:ext>
            </a:extLst>
          </p:cNvPr>
          <p:cNvSpPr/>
          <p:nvPr/>
        </p:nvSpPr>
        <p:spPr>
          <a:xfrm>
            <a:off x="4609349" y="189849"/>
            <a:ext cx="3167855"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Closing Illustration</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3" name="Rectangle 2">
            <a:extLst>
              <a:ext uri="{FF2B5EF4-FFF2-40B4-BE49-F238E27FC236}">
                <a16:creationId xmlns:a16="http://schemas.microsoft.com/office/drawing/2014/main" xmlns="" id="{0070140F-A300-43A1-8977-3EE17BD933DE}"/>
              </a:ext>
            </a:extLst>
          </p:cNvPr>
          <p:cNvSpPr/>
          <p:nvPr/>
        </p:nvSpPr>
        <p:spPr>
          <a:xfrm>
            <a:off x="1290221" y="929151"/>
            <a:ext cx="1537600" cy="369332"/>
          </a:xfrm>
          <a:prstGeom prst="rect">
            <a:avLst/>
          </a:prstGeom>
        </p:spPr>
        <p:txBody>
          <a:bodyPr wrap="non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Before closing</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5" name="Rectangle 4">
            <a:extLst>
              <a:ext uri="{FF2B5EF4-FFF2-40B4-BE49-F238E27FC236}">
                <a16:creationId xmlns:a16="http://schemas.microsoft.com/office/drawing/2014/main" xmlns="" id="{55088ABF-285B-4C03-94C3-7C2B5BD65674}"/>
              </a:ext>
            </a:extLst>
          </p:cNvPr>
          <p:cNvSpPr/>
          <p:nvPr/>
        </p:nvSpPr>
        <p:spPr>
          <a:xfrm>
            <a:off x="4698460" y="1508760"/>
            <a:ext cx="1397540" cy="192024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a:extLst>
              <a:ext uri="{FF2B5EF4-FFF2-40B4-BE49-F238E27FC236}">
                <a16:creationId xmlns:a16="http://schemas.microsoft.com/office/drawing/2014/main" xmlns="" id="{C8391ED0-446C-4332-9BFF-DE94805DBBF6}"/>
              </a:ext>
            </a:extLst>
          </p:cNvPr>
          <p:cNvGraphicFramePr>
            <a:graphicFrameLocks noGrp="1"/>
          </p:cNvGraphicFramePr>
          <p:nvPr>
            <p:extLst>
              <p:ext uri="{D42A27DB-BD31-4B8C-83A1-F6EECF244321}">
                <p14:modId xmlns:p14="http://schemas.microsoft.com/office/powerpoint/2010/main" val="3809638667"/>
              </p:ext>
            </p:extLst>
          </p:nvPr>
        </p:nvGraphicFramePr>
        <p:xfrm>
          <a:off x="1896894" y="1528782"/>
          <a:ext cx="7966337" cy="1920240"/>
        </p:xfrm>
        <a:graphic>
          <a:graphicData uri="http://schemas.openxmlformats.org/drawingml/2006/table">
            <a:tbl>
              <a:tblPr firstRow="1" firstCol="1" bandRow="1">
                <a:tableStyleId>{2D5ABB26-0587-4C30-8999-92F81FD0307C}</a:tableStyleId>
              </a:tblPr>
              <a:tblGrid>
                <a:gridCol w="2370306">
                  <a:extLst>
                    <a:ext uri="{9D8B030D-6E8A-4147-A177-3AD203B41FA5}">
                      <a16:colId xmlns:a16="http://schemas.microsoft.com/office/drawing/2014/main" xmlns="" val="4024161933"/>
                    </a:ext>
                  </a:extLst>
                </a:gridCol>
                <a:gridCol w="566057">
                  <a:extLst>
                    <a:ext uri="{9D8B030D-6E8A-4147-A177-3AD203B41FA5}">
                      <a16:colId xmlns:a16="http://schemas.microsoft.com/office/drawing/2014/main" xmlns="" val="1222931546"/>
                    </a:ext>
                  </a:extLst>
                </a:gridCol>
                <a:gridCol w="864442">
                  <a:extLst>
                    <a:ext uri="{9D8B030D-6E8A-4147-A177-3AD203B41FA5}">
                      <a16:colId xmlns:a16="http://schemas.microsoft.com/office/drawing/2014/main" xmlns="" val="3291572282"/>
                    </a:ext>
                  </a:extLst>
                </a:gridCol>
                <a:gridCol w="1617501">
                  <a:extLst>
                    <a:ext uri="{9D8B030D-6E8A-4147-A177-3AD203B41FA5}">
                      <a16:colId xmlns:a16="http://schemas.microsoft.com/office/drawing/2014/main" xmlns="" val="3509204325"/>
                    </a:ext>
                  </a:extLst>
                </a:gridCol>
                <a:gridCol w="2548031">
                  <a:extLst>
                    <a:ext uri="{9D8B030D-6E8A-4147-A177-3AD203B41FA5}">
                      <a16:colId xmlns:a16="http://schemas.microsoft.com/office/drawing/2014/main" xmlns="" val="2610877796"/>
                    </a:ext>
                  </a:extLst>
                </a:gridCol>
              </a:tblGrid>
              <a:tr h="0">
                <a:tc rowSpan="8">
                  <a:txBody>
                    <a:bodyPr/>
                    <a:lstStyle/>
                    <a:p>
                      <a:pPr marL="0" marR="0">
                        <a:spcBef>
                          <a:spcPts val="0"/>
                        </a:spcBef>
                        <a:spcAft>
                          <a:spcPts val="0"/>
                        </a:spcAft>
                      </a:pPr>
                      <a:r>
                        <a:rPr lang="en-US" sz="1400" dirty="0">
                          <a:effectLst/>
                        </a:rPr>
                        <a:t> </a:t>
                      </a:r>
                    </a:p>
                    <a:p>
                      <a:pPr marL="0" marR="0">
                        <a:spcBef>
                          <a:spcPts val="0"/>
                        </a:spcBef>
                        <a:spcAft>
                          <a:spcPts val="0"/>
                        </a:spcAft>
                      </a:pPr>
                      <a:r>
                        <a:rPr lang="en-US" sz="1400" dirty="0">
                          <a:effectLst/>
                        </a:rPr>
                        <a:t> </a:t>
                      </a:r>
                    </a:p>
                    <a:p>
                      <a:pPr marL="0" marR="0" algn="ctr">
                        <a:spcBef>
                          <a:spcPts val="0"/>
                        </a:spcBef>
                        <a:spcAft>
                          <a:spcPts val="0"/>
                        </a:spcAft>
                      </a:pPr>
                      <a:r>
                        <a:rPr lang="en-US" sz="1400" b="0" dirty="0">
                          <a:effectLst/>
                        </a:rPr>
                        <a:t>Retained Earnings</a:t>
                      </a:r>
                    </a:p>
                    <a:p>
                      <a:pPr marL="0" marR="0" algn="ctr">
                        <a:spcBef>
                          <a:spcPts val="0"/>
                        </a:spcBef>
                        <a:spcAft>
                          <a:spcPts val="0"/>
                        </a:spcAft>
                      </a:pPr>
                      <a:r>
                        <a:rPr lang="en-US" sz="1400" b="0" dirty="0">
                          <a:effectLst/>
                        </a:rPr>
                        <a:t> </a:t>
                      </a:r>
                    </a:p>
                    <a:p>
                      <a:pPr marL="0" marR="0" algn="ctr">
                        <a:spcBef>
                          <a:spcPts val="0"/>
                        </a:spcBef>
                        <a:spcAft>
                          <a:spcPts val="0"/>
                        </a:spcAft>
                      </a:pPr>
                      <a:r>
                        <a:rPr lang="en-US" sz="1400" b="0" dirty="0">
                          <a:effectLst/>
                        </a:rPr>
                        <a:t>$150,000</a:t>
                      </a:r>
                    </a:p>
                    <a:p>
                      <a:pPr marL="0" marR="0" algn="ctr">
                        <a:spcBef>
                          <a:spcPts val="0"/>
                        </a:spcBef>
                        <a:spcAft>
                          <a:spcPts val="0"/>
                        </a:spcAft>
                      </a:pPr>
                      <a:r>
                        <a:rPr lang="en-US" sz="1400" b="0" dirty="0">
                          <a:effectLst/>
                        </a:rPr>
                        <a:t> </a:t>
                      </a:r>
                    </a:p>
                    <a:p>
                      <a:pPr marL="0" marR="0" algn="ctr">
                        <a:spcBef>
                          <a:spcPts val="0"/>
                        </a:spcBef>
                        <a:spcAft>
                          <a:spcPts val="0"/>
                        </a:spcAft>
                      </a:pPr>
                      <a:r>
                        <a:rPr lang="en-US" sz="1400" b="0" dirty="0">
                          <a:effectLst/>
                        </a:rPr>
                        <a:t>(Cumulative balance from all </a:t>
                      </a:r>
                      <a:r>
                        <a:rPr lang="en-US" sz="1400" b="1" dirty="0">
                          <a:effectLst/>
                        </a:rPr>
                        <a:t>prior</a:t>
                      </a:r>
                      <a:r>
                        <a:rPr lang="en-US" sz="1400" b="0" dirty="0">
                          <a:effectLst/>
                        </a:rPr>
                        <a:t> periods)</a:t>
                      </a:r>
                      <a:endParaRPr lang="en-US" sz="1400" b="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rgbClr val="00B0F0"/>
                    </a:solidFill>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b="1" dirty="0">
                          <a:effectLst/>
                        </a:rPr>
                        <a:t>Current Period Changes in </a:t>
                      </a:r>
                    </a:p>
                    <a:p>
                      <a:pPr marL="0" marR="0" algn="l">
                        <a:spcBef>
                          <a:spcPts val="0"/>
                        </a:spcBef>
                        <a:spcAft>
                          <a:spcPts val="0"/>
                        </a:spcAft>
                      </a:pPr>
                      <a:r>
                        <a:rPr lang="en-US" sz="1400" b="1" dirty="0">
                          <a:effectLst/>
                        </a:rPr>
                        <a:t>  Retained Earnings  :</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xmlns="" val="2788458659"/>
                  </a:ext>
                </a:extLst>
              </a:tr>
              <a:tr h="0">
                <a:tc v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xmlns="" val="4153017824"/>
                  </a:ext>
                </a:extLst>
              </a:tr>
              <a:tr h="0">
                <a:tc v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Revenues:   $60,000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xmlns="" val="310579184"/>
                  </a:ext>
                </a:extLst>
              </a:tr>
              <a:tr h="0">
                <a:tc vMerge="1">
                  <a:txBody>
                    <a:bodyPr/>
                    <a:lstStyle/>
                    <a:p>
                      <a:endParaRPr lang="en-US"/>
                    </a:p>
                  </a:txBody>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smtClean="0">
                          <a:effectLst/>
                        </a:rPr>
                        <a:t>   $</a:t>
                      </a:r>
                      <a:r>
                        <a:rPr lang="en-US" sz="1400" b="1" dirty="0">
                          <a:effectLst/>
                        </a:rPr>
                        <a:t>20,000</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Expenses:  ($30,000)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xmlns="" val="2489744180"/>
                  </a:ext>
                </a:extLst>
              </a:tr>
              <a:tr h="0">
                <a:tc vMerge="1">
                  <a:txBody>
                    <a:bodyPr/>
                    <a:lstStyle/>
                    <a:p>
                      <a:endParaRPr lang="en-US"/>
                    </a:p>
                  </a:txBody>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Dividends: ($10,000)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xmlns="" val="397338076"/>
                  </a:ext>
                </a:extLst>
              </a:tr>
              <a:tr h="0">
                <a:tc v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xmlns="" val="2103164507"/>
                  </a:ext>
                </a:extLst>
              </a:tr>
              <a:tr h="0">
                <a:tc vMerge="1">
                  <a:txBody>
                    <a:bodyPr/>
                    <a:lstStyle/>
                    <a:p>
                      <a:endParaRPr lang="en-US"/>
                    </a:p>
                  </a:txBody>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xmlns="" val="3148925224"/>
                  </a:ext>
                </a:extLst>
              </a:tr>
              <a:tr h="0">
                <a:tc vMerge="1">
                  <a:txBody>
                    <a:bodyPr/>
                    <a:lstStyle/>
                    <a:p>
                      <a:endParaRPr lang="en-US"/>
                    </a:p>
                  </a:txBody>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xmlns="" val="1903368872"/>
                  </a:ext>
                </a:extLst>
              </a:tr>
            </a:tbl>
          </a:graphicData>
        </a:graphic>
      </p:graphicFrame>
      <p:sp>
        <p:nvSpPr>
          <p:cNvPr id="7" name="Rectangle 6">
            <a:extLst>
              <a:ext uri="{FF2B5EF4-FFF2-40B4-BE49-F238E27FC236}">
                <a16:creationId xmlns:a16="http://schemas.microsoft.com/office/drawing/2014/main" xmlns="" id="{F57A1608-2D4C-4290-9FB4-4C4EBB3C121E}"/>
              </a:ext>
            </a:extLst>
          </p:cNvPr>
          <p:cNvSpPr/>
          <p:nvPr/>
        </p:nvSpPr>
        <p:spPr>
          <a:xfrm>
            <a:off x="1290221" y="3663617"/>
            <a:ext cx="2743059" cy="369332"/>
          </a:xfrm>
          <a:prstGeom prst="rect">
            <a:avLst/>
          </a:prstGeom>
        </p:spPr>
        <p:txBody>
          <a:bodyPr wrap="non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After closing, end of period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9" name="Rectangle 8">
            <a:extLst>
              <a:ext uri="{FF2B5EF4-FFF2-40B4-BE49-F238E27FC236}">
                <a16:creationId xmlns:a16="http://schemas.microsoft.com/office/drawing/2014/main" xmlns="" id="{0853855A-449B-48CD-8EFA-508D28DACBDB}"/>
              </a:ext>
            </a:extLst>
          </p:cNvPr>
          <p:cNvSpPr/>
          <p:nvPr/>
        </p:nvSpPr>
        <p:spPr>
          <a:xfrm>
            <a:off x="1896894" y="4264735"/>
            <a:ext cx="4199106" cy="184687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Retained Earnings</a:t>
            </a:r>
          </a:p>
          <a:p>
            <a:pPr algn="ctr"/>
            <a:r>
              <a:rPr lang="en-US" sz="1400" dirty="0">
                <a:solidFill>
                  <a:schemeClr val="tx1"/>
                </a:solidFill>
              </a:rPr>
              <a:t> </a:t>
            </a:r>
          </a:p>
          <a:p>
            <a:pPr algn="ctr"/>
            <a:r>
              <a:rPr lang="en-US" sz="1400" dirty="0">
                <a:solidFill>
                  <a:schemeClr val="tx1"/>
                </a:solidFill>
              </a:rPr>
              <a:t>$170,000</a:t>
            </a:r>
          </a:p>
          <a:p>
            <a:pPr algn="ctr"/>
            <a:r>
              <a:rPr lang="en-US" sz="1400" dirty="0">
                <a:solidFill>
                  <a:schemeClr val="tx1"/>
                </a:solidFill>
              </a:rPr>
              <a:t> </a:t>
            </a:r>
          </a:p>
          <a:p>
            <a:pPr algn="ctr"/>
            <a:r>
              <a:rPr lang="en-US" sz="1400" dirty="0">
                <a:solidFill>
                  <a:schemeClr val="tx1"/>
                </a:solidFill>
              </a:rPr>
              <a:t> </a:t>
            </a:r>
          </a:p>
          <a:p>
            <a:pPr algn="ctr"/>
            <a:r>
              <a:rPr lang="en-US" sz="1400" dirty="0">
                <a:solidFill>
                  <a:schemeClr val="tx1"/>
                </a:solidFill>
              </a:rPr>
              <a:t>(</a:t>
            </a:r>
            <a:r>
              <a:rPr lang="en-US" sz="1400" b="1" dirty="0">
                <a:solidFill>
                  <a:schemeClr val="tx1"/>
                </a:solidFill>
              </a:rPr>
              <a:t>Updated</a:t>
            </a:r>
            <a:r>
              <a:rPr lang="en-US" sz="1400" dirty="0">
                <a:solidFill>
                  <a:schemeClr val="tx1"/>
                </a:solidFill>
              </a:rPr>
              <a:t> cumulative balance)</a:t>
            </a:r>
          </a:p>
        </p:txBody>
      </p:sp>
      <p:sp>
        <p:nvSpPr>
          <p:cNvPr id="6" name="Footer Placeholder 5"/>
          <p:cNvSpPr>
            <a:spLocks noGrp="1"/>
          </p:cNvSpPr>
          <p:nvPr>
            <p:ph type="ftr" sz="quarter" idx="11"/>
          </p:nvPr>
        </p:nvSpPr>
        <p:spPr/>
        <p:txBody>
          <a:bodyPr/>
          <a:lstStyle/>
          <a:p>
            <a:r>
              <a:rPr lang="en-US" smtClean="0"/>
              <a:t>© Copyright 2018 Worthy and James Publishing</a:t>
            </a:r>
            <a:endParaRPr lang="en-US"/>
          </a:p>
        </p:txBody>
      </p:sp>
    </p:spTree>
    <p:extLst>
      <p:ext uri="{BB962C8B-B14F-4D97-AF65-F5344CB8AC3E}">
        <p14:creationId xmlns:p14="http://schemas.microsoft.com/office/powerpoint/2010/main" val="1113817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4FFB26B-A0A3-456B-BF87-8CE4ECAE42B2}"/>
              </a:ext>
            </a:extLst>
          </p:cNvPr>
          <p:cNvSpPr/>
          <p:nvPr/>
        </p:nvSpPr>
        <p:spPr>
          <a:xfrm>
            <a:off x="3209998" y="306581"/>
            <a:ext cx="5848204"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Temporary and Permanent Accounts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3" name="Rectangle 2">
            <a:extLst>
              <a:ext uri="{FF2B5EF4-FFF2-40B4-BE49-F238E27FC236}">
                <a16:creationId xmlns:a16="http://schemas.microsoft.com/office/drawing/2014/main" xmlns="" id="{1E99975B-0C10-4162-9481-977738405623}"/>
              </a:ext>
            </a:extLst>
          </p:cNvPr>
          <p:cNvSpPr/>
          <p:nvPr/>
        </p:nvSpPr>
        <p:spPr>
          <a:xfrm>
            <a:off x="972766" y="1120676"/>
            <a:ext cx="10593421" cy="1754326"/>
          </a:xfrm>
          <a:prstGeom prst="rect">
            <a:avLst/>
          </a:prstGeom>
        </p:spPr>
        <p:txBody>
          <a:bodyPr wrap="square">
            <a:spAutoFit/>
          </a:bodyPr>
          <a:lstStyle/>
          <a:p>
            <a:pPr marL="114300" indent="-114300"/>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3366FF"/>
                </a:solidFill>
                <a:latin typeface="Times" panose="02020603050405020304" pitchFamily="18" charset="0"/>
                <a:ea typeface="MS Mincho" panose="02020609040205080304" pitchFamily="49" charset="-128"/>
                <a:cs typeface="Times New Roman" panose="02020603050405020304" pitchFamily="18" charset="0"/>
              </a:rPr>
              <a:t>Temporary accounts</a:t>
            </a:r>
            <a:r>
              <a:rPr lang="en-US" dirty="0">
                <a:latin typeface="Times" panose="02020603050405020304" pitchFamily="18" charset="0"/>
                <a:ea typeface="MS Mincho" panose="02020609040205080304" pitchFamily="49" charset="-128"/>
                <a:cs typeface="Times New Roman" panose="02020603050405020304" pitchFamily="18" charset="0"/>
              </a:rPr>
              <a:t> are the accounts that are closed (into retained earnings) .  These are revenues, expenses, and dividends.  They are called “temporary” because after closing they start each new accounting period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indent="-114300"/>
            <a:r>
              <a:rPr lang="en-US" dirty="0">
                <a:latin typeface="Times" panose="02020603050405020304" pitchFamily="18" charset="0"/>
                <a:ea typeface="MS Mincho" panose="02020609040205080304" pitchFamily="49" charset="-128"/>
                <a:cs typeface="Times New Roman" panose="02020603050405020304" pitchFamily="18" charset="0"/>
              </a:rPr>
              <a:t>  </a:t>
            </a:r>
            <a:r>
              <a:rPr lang="en-US" dirty="0" smtClean="0">
                <a:latin typeface="Times" panose="02020603050405020304" pitchFamily="18" charset="0"/>
                <a:ea typeface="MS Mincho" panose="02020609040205080304" pitchFamily="49" charset="-128"/>
                <a:cs typeface="Times New Roman" panose="02020603050405020304" pitchFamily="18" charset="0"/>
              </a:rPr>
              <a:t>with </a:t>
            </a:r>
            <a:r>
              <a:rPr lang="en-US" dirty="0">
                <a:latin typeface="Times" panose="02020603050405020304" pitchFamily="18" charset="0"/>
                <a:ea typeface="MS Mincho" panose="02020609040205080304" pitchFamily="49" charset="-128"/>
                <a:cs typeface="Times New Roman" panose="02020603050405020304" pitchFamily="18" charset="0"/>
              </a:rPr>
              <a:t>a zero balance.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indent="-114300"/>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3366FF"/>
                </a:solidFill>
                <a:latin typeface="Times" panose="02020603050405020304" pitchFamily="18" charset="0"/>
                <a:ea typeface="MS Mincho" panose="02020609040205080304" pitchFamily="49" charset="-128"/>
                <a:cs typeface="Times New Roman" panose="02020603050405020304" pitchFamily="18" charset="0"/>
              </a:rPr>
              <a:t>Permanent accounts</a:t>
            </a:r>
            <a:r>
              <a:rPr lang="en-US" dirty="0">
                <a:latin typeface="Times" panose="02020603050405020304" pitchFamily="18" charset="0"/>
                <a:ea typeface="MS Mincho" panose="02020609040205080304" pitchFamily="49" charset="-128"/>
                <a:cs typeface="Times New Roman" panose="02020603050405020304" pitchFamily="18" charset="0"/>
              </a:rPr>
              <a:t> are accounts that are never closed.  These are balance sheet accounts: assets, liabilities, and paid-in capital accounts and retained earnings.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xmlns="" id="{EEE415E3-2AC6-415E-B974-59E92DEAF41E}"/>
              </a:ext>
            </a:extLst>
          </p:cNvPr>
          <p:cNvSpPr/>
          <p:nvPr/>
        </p:nvSpPr>
        <p:spPr>
          <a:xfrm>
            <a:off x="3048000" y="2875002"/>
            <a:ext cx="6096000" cy="646331"/>
          </a:xfrm>
          <a:prstGeom prst="rect">
            <a:avLst/>
          </a:prstGeom>
        </p:spPr>
        <p:txBody>
          <a:bodyPr>
            <a:spAutoFit/>
          </a:bodyPr>
          <a:lstStyle/>
          <a:p>
            <a:pPr algn="ct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algn="ctr"/>
            <a:r>
              <a:rPr lang="en-US" dirty="0">
                <a:latin typeface="Times" panose="02020603050405020304" pitchFamily="18" charset="0"/>
                <a:ea typeface="MS Mincho" panose="02020609040205080304" pitchFamily="49" charset="-128"/>
                <a:cs typeface="Times New Roman" panose="02020603050405020304" pitchFamily="18" charset="0"/>
              </a:rPr>
              <a:t>Summary Table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xmlns="" id="{0FA4E14F-9B60-4CEB-A51A-683FA47F7567}"/>
              </a:ext>
            </a:extLst>
          </p:cNvPr>
          <p:cNvGraphicFramePr>
            <a:graphicFrameLocks noGrp="1"/>
          </p:cNvGraphicFramePr>
          <p:nvPr>
            <p:extLst>
              <p:ext uri="{D42A27DB-BD31-4B8C-83A1-F6EECF244321}">
                <p14:modId xmlns:p14="http://schemas.microsoft.com/office/powerpoint/2010/main" val="1089133839"/>
              </p:ext>
            </p:extLst>
          </p:nvPr>
        </p:nvGraphicFramePr>
        <p:xfrm>
          <a:off x="3048000" y="3675463"/>
          <a:ext cx="6096000" cy="2411829"/>
        </p:xfrm>
        <a:graphic>
          <a:graphicData uri="http://schemas.openxmlformats.org/drawingml/2006/table">
            <a:tbl>
              <a:tblPr firstRow="1" firstCol="1" bandRow="1">
                <a:tableStyleId>{5940675A-B579-460E-94D1-54222C63F5DA}</a:tableStyleId>
              </a:tblPr>
              <a:tblGrid>
                <a:gridCol w="1524000">
                  <a:extLst>
                    <a:ext uri="{9D8B030D-6E8A-4147-A177-3AD203B41FA5}">
                      <a16:colId xmlns:a16="http://schemas.microsoft.com/office/drawing/2014/main" xmlns="" val="3138446088"/>
                    </a:ext>
                  </a:extLst>
                </a:gridCol>
                <a:gridCol w="1524000">
                  <a:extLst>
                    <a:ext uri="{9D8B030D-6E8A-4147-A177-3AD203B41FA5}">
                      <a16:colId xmlns:a16="http://schemas.microsoft.com/office/drawing/2014/main" xmlns="" val="859008418"/>
                    </a:ext>
                  </a:extLst>
                </a:gridCol>
                <a:gridCol w="1524000">
                  <a:extLst>
                    <a:ext uri="{9D8B030D-6E8A-4147-A177-3AD203B41FA5}">
                      <a16:colId xmlns:a16="http://schemas.microsoft.com/office/drawing/2014/main" xmlns="" val="1609651349"/>
                    </a:ext>
                  </a:extLst>
                </a:gridCol>
                <a:gridCol w="1524000">
                  <a:extLst>
                    <a:ext uri="{9D8B030D-6E8A-4147-A177-3AD203B41FA5}">
                      <a16:colId xmlns:a16="http://schemas.microsoft.com/office/drawing/2014/main" xmlns="" val="2521888568"/>
                    </a:ext>
                  </a:extLst>
                </a:gridCol>
              </a:tblGrid>
              <a:tr h="680425">
                <a:tc>
                  <a:txBody>
                    <a:bodyPr/>
                    <a:lstStyle/>
                    <a:p>
                      <a:pPr marL="0" marR="0" algn="ctr">
                        <a:spcBef>
                          <a:spcPts val="600"/>
                        </a:spcBef>
                        <a:spcAft>
                          <a:spcPts val="0"/>
                        </a:spcAft>
                      </a:pPr>
                      <a:r>
                        <a:rPr lang="en-US" sz="1400" b="1" dirty="0">
                          <a:effectLst/>
                        </a:rPr>
                        <a:t>Account Type</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0"/>
                        </a:spcAft>
                      </a:pPr>
                      <a:r>
                        <a:rPr lang="en-US" sz="1400" b="1" dirty="0">
                          <a:effectLst/>
                        </a:rPr>
                        <a:t>Accounts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0"/>
                        </a:spcAft>
                      </a:pPr>
                      <a:r>
                        <a:rPr lang="en-US" sz="1400" b="1" dirty="0">
                          <a:effectLst/>
                        </a:rPr>
                        <a:t>Closed?</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Permanent or Temporary?</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xmlns="" val="761213496"/>
                  </a:ext>
                </a:extLst>
              </a:tr>
              <a:tr h="710767">
                <a:tc>
                  <a:txBody>
                    <a:bodyPr/>
                    <a:lstStyle/>
                    <a:p>
                      <a:pPr marL="0" marR="0" algn="ctr">
                        <a:spcBef>
                          <a:spcPts val="0"/>
                        </a:spcBef>
                        <a:spcAft>
                          <a:spcPts val="0"/>
                        </a:spcAft>
                      </a:pPr>
                      <a:r>
                        <a:rPr lang="en-US" sz="1400">
                          <a:effectLst/>
                        </a:rPr>
                        <a:t>Balance Sheet Accounts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Assets, </a:t>
                      </a:r>
                      <a:r>
                        <a:rPr lang="en-US" sz="1400" dirty="0" smtClean="0">
                          <a:effectLst/>
                        </a:rPr>
                        <a:t>Liabilities, </a:t>
                      </a:r>
                      <a:r>
                        <a:rPr lang="en-US" sz="1400" dirty="0">
                          <a:effectLst/>
                        </a:rPr>
                        <a:t>Common </a:t>
                      </a:r>
                      <a:r>
                        <a:rPr lang="en-US" sz="1400" dirty="0" smtClean="0">
                          <a:effectLst/>
                        </a:rPr>
                        <a:t>Stock, Retained Earnings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0"/>
                        </a:spcAft>
                      </a:pPr>
                      <a:r>
                        <a:rPr lang="en-US" sz="1400">
                          <a:effectLst/>
                        </a:rPr>
                        <a:t>Never Closed</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0"/>
                        </a:spcAft>
                      </a:pPr>
                      <a:r>
                        <a:rPr lang="en-US" sz="1400">
                          <a:effectLst/>
                        </a:rPr>
                        <a:t>Permanent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xmlns="" val="3746803294"/>
                  </a:ext>
                </a:extLst>
              </a:tr>
              <a:tr h="680425">
                <a:tc>
                  <a:txBody>
                    <a:bodyPr/>
                    <a:lstStyle/>
                    <a:p>
                      <a:pPr marL="0" marR="0" algn="ctr">
                        <a:spcBef>
                          <a:spcPts val="0"/>
                        </a:spcBef>
                        <a:spcAft>
                          <a:spcPts val="0"/>
                        </a:spcAft>
                      </a:pPr>
                      <a:r>
                        <a:rPr lang="en-US" sz="1400">
                          <a:effectLst/>
                        </a:rPr>
                        <a:t>Income Statement Accounts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Revenues and Expenses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0"/>
                        </a:spcAft>
                      </a:pPr>
                      <a:r>
                        <a:rPr lang="en-US" sz="1400">
                          <a:effectLst/>
                        </a:rPr>
                        <a:t>Closed</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0"/>
                        </a:spcAft>
                      </a:pPr>
                      <a:r>
                        <a:rPr lang="en-US" sz="1400">
                          <a:effectLst/>
                        </a:rPr>
                        <a:t>Temporary</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xmlns="" val="3429024617"/>
                  </a:ext>
                </a:extLst>
              </a:tr>
              <a:tr h="340212">
                <a:tc>
                  <a:txBody>
                    <a:bodyPr/>
                    <a:lstStyle/>
                    <a:p>
                      <a:pPr marL="0" marR="0" algn="ctr">
                        <a:spcBef>
                          <a:spcPts val="0"/>
                        </a:spcBef>
                        <a:spcAft>
                          <a:spcPts val="0"/>
                        </a:spcAft>
                      </a:pPr>
                      <a:r>
                        <a:rPr lang="en-US" sz="1400">
                          <a:effectLst/>
                        </a:rPr>
                        <a:t>Other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Dividends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Closed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Temporary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xmlns="" val="3536267567"/>
                  </a:ext>
                </a:extLst>
              </a:tr>
            </a:tbl>
          </a:graphicData>
        </a:graphic>
      </p:graphicFrame>
      <p:sp>
        <p:nvSpPr>
          <p:cNvPr id="6" name="Footer Placeholder 5"/>
          <p:cNvSpPr>
            <a:spLocks noGrp="1"/>
          </p:cNvSpPr>
          <p:nvPr>
            <p:ph type="ftr" sz="quarter" idx="11"/>
          </p:nvPr>
        </p:nvSpPr>
        <p:spPr/>
        <p:txBody>
          <a:bodyPr/>
          <a:lstStyle/>
          <a:p>
            <a:r>
              <a:rPr lang="en-US" smtClean="0"/>
              <a:t>© Copyright 2018 Worthy and James Publishing</a:t>
            </a:r>
            <a:endParaRPr lang="en-US"/>
          </a:p>
        </p:txBody>
      </p:sp>
    </p:spTree>
    <p:extLst>
      <p:ext uri="{BB962C8B-B14F-4D97-AF65-F5344CB8AC3E}">
        <p14:creationId xmlns:p14="http://schemas.microsoft.com/office/powerpoint/2010/main" val="1335511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1A3ED6BF-3DCC-4C97-B720-8D0939C89D44}"/>
              </a:ext>
            </a:extLst>
          </p:cNvPr>
          <p:cNvSpPr/>
          <p:nvPr/>
        </p:nvSpPr>
        <p:spPr>
          <a:xfrm>
            <a:off x="4416321" y="170394"/>
            <a:ext cx="3435557"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Objectives of Closing</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3" name="Rectangle 2">
            <a:extLst>
              <a:ext uri="{FF2B5EF4-FFF2-40B4-BE49-F238E27FC236}">
                <a16:creationId xmlns:a16="http://schemas.microsoft.com/office/drawing/2014/main" xmlns="" id="{F8387418-DAF6-4E27-B39F-0F04853D09AF}"/>
              </a:ext>
            </a:extLst>
          </p:cNvPr>
          <p:cNvSpPr/>
          <p:nvPr/>
        </p:nvSpPr>
        <p:spPr>
          <a:xfrm>
            <a:off x="2188724" y="1332213"/>
            <a:ext cx="8122596" cy="3139321"/>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The closing process has three basic objectives.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Update retained earnings by the amount of current period net income or net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loss.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Update retained earnings by the amount of current period dividends.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Ensure that all temporary accounts begin each new accounting period with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 zero balance.  By doing this, the revenues, expenses, and dividends of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each accounting period will not be mixed with other accounting periods.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 Copyright 2018 Worthy and James Publishing</a:t>
            </a:r>
            <a:endParaRPr lang="en-US"/>
          </a:p>
        </p:txBody>
      </p:sp>
    </p:spTree>
    <p:extLst>
      <p:ext uri="{BB962C8B-B14F-4D97-AF65-F5344CB8AC3E}">
        <p14:creationId xmlns:p14="http://schemas.microsoft.com/office/powerpoint/2010/main" val="2940131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A705C35D-E777-4278-89C9-98641C42737E}"/>
              </a:ext>
            </a:extLst>
          </p:cNvPr>
          <p:cNvSpPr/>
          <p:nvPr/>
        </p:nvSpPr>
        <p:spPr>
          <a:xfrm>
            <a:off x="4372498" y="180122"/>
            <a:ext cx="3699924"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The Closing Procedure</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3" name="Table 2">
            <a:extLst>
              <a:ext uri="{FF2B5EF4-FFF2-40B4-BE49-F238E27FC236}">
                <a16:creationId xmlns:a16="http://schemas.microsoft.com/office/drawing/2014/main" xmlns="" id="{8F483597-545F-4BFF-88FF-34233A190DC0}"/>
              </a:ext>
            </a:extLst>
          </p:cNvPr>
          <p:cNvGraphicFramePr>
            <a:graphicFrameLocks noGrp="1"/>
          </p:cNvGraphicFramePr>
          <p:nvPr>
            <p:extLst>
              <p:ext uri="{D42A27DB-BD31-4B8C-83A1-F6EECF244321}">
                <p14:modId xmlns:p14="http://schemas.microsoft.com/office/powerpoint/2010/main" val="895496998"/>
              </p:ext>
            </p:extLst>
          </p:nvPr>
        </p:nvGraphicFramePr>
        <p:xfrm>
          <a:off x="2976108" y="1021079"/>
          <a:ext cx="5793835" cy="3176452"/>
        </p:xfrm>
        <a:graphic>
          <a:graphicData uri="http://schemas.openxmlformats.org/drawingml/2006/table">
            <a:tbl>
              <a:tblPr firstRow="1" firstCol="1" bandRow="1">
                <a:tableStyleId>{2D5ABB26-0587-4C30-8999-92F81FD0307C}</a:tableStyleId>
              </a:tblPr>
              <a:tblGrid>
                <a:gridCol w="515008">
                  <a:extLst>
                    <a:ext uri="{9D8B030D-6E8A-4147-A177-3AD203B41FA5}">
                      <a16:colId xmlns:a16="http://schemas.microsoft.com/office/drawing/2014/main" xmlns="" val="337673710"/>
                    </a:ext>
                  </a:extLst>
                </a:gridCol>
                <a:gridCol w="5278827">
                  <a:extLst>
                    <a:ext uri="{9D8B030D-6E8A-4147-A177-3AD203B41FA5}">
                      <a16:colId xmlns:a16="http://schemas.microsoft.com/office/drawing/2014/main" xmlns="" val="2344690718"/>
                    </a:ext>
                  </a:extLst>
                </a:gridCol>
              </a:tblGrid>
              <a:tr h="266862">
                <a:tc>
                  <a:txBody>
                    <a:bodyPr/>
                    <a:lstStyle/>
                    <a:p>
                      <a:pPr marL="0" marR="0" algn="ctr">
                        <a:spcBef>
                          <a:spcPts val="0"/>
                        </a:spcBef>
                        <a:spcAft>
                          <a:spcPts val="0"/>
                        </a:spcAft>
                      </a:pPr>
                      <a:r>
                        <a:rPr lang="en-US" sz="1600" b="1" dirty="0">
                          <a:effectLst/>
                        </a:rPr>
                        <a:t>Step</a:t>
                      </a:r>
                      <a:endParaRPr lang="en-US" sz="16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rPr>
                        <a:t>Procedure</a:t>
                      </a:r>
                      <a:endParaRPr lang="en-US" sz="16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139869083"/>
                  </a:ext>
                </a:extLst>
              </a:tr>
              <a:tr h="819533">
                <a:tc>
                  <a:txBody>
                    <a:bodyPr/>
                    <a:lstStyle/>
                    <a:p>
                      <a:pPr marL="0" marR="0" algn="ctr">
                        <a:spcBef>
                          <a:spcPts val="600"/>
                        </a:spcBef>
                        <a:spcAft>
                          <a:spcPts val="0"/>
                        </a:spcAft>
                      </a:pPr>
                      <a:r>
                        <a:rPr lang="en-US" sz="1600">
                          <a:effectLst/>
                        </a:rPr>
                        <a:t>1</a:t>
                      </a:r>
                      <a:endParaRPr lang="en-US" sz="16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0"/>
                        </a:spcAft>
                      </a:pPr>
                      <a:r>
                        <a:rPr lang="en-US" sz="1600" dirty="0">
                          <a:effectLst/>
                        </a:rPr>
                        <a:t>Total the balances of all revenue accounts and enter the total into the credit side of an income summary account with a journal entry</a:t>
                      </a:r>
                      <a:r>
                        <a:rPr lang="en-US" sz="1600" dirty="0" smtClean="0">
                          <a:effectLst/>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773692706"/>
                  </a:ext>
                </a:extLst>
              </a:tr>
              <a:tr h="818606">
                <a:tc>
                  <a:txBody>
                    <a:bodyPr/>
                    <a:lstStyle/>
                    <a:p>
                      <a:pPr marL="0" marR="0" algn="ctr">
                        <a:spcBef>
                          <a:spcPts val="600"/>
                        </a:spcBef>
                        <a:spcAft>
                          <a:spcPts val="0"/>
                        </a:spcAft>
                      </a:pPr>
                      <a:r>
                        <a:rPr lang="en-US" sz="1600">
                          <a:effectLst/>
                        </a:rPr>
                        <a:t>2</a:t>
                      </a:r>
                      <a:endParaRPr lang="en-US" sz="16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0"/>
                        </a:spcAft>
                      </a:pPr>
                      <a:r>
                        <a:rPr lang="en-US" sz="1600" dirty="0">
                          <a:effectLst/>
                        </a:rPr>
                        <a:t>Total the balances of all expense accounts and enter the total into the debit side of the income summary account with a journal entry.</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50867399"/>
                  </a:ext>
                </a:extLst>
              </a:tr>
              <a:tr h="618309">
                <a:tc>
                  <a:txBody>
                    <a:bodyPr/>
                    <a:lstStyle/>
                    <a:p>
                      <a:pPr marL="0" marR="0" algn="ctr">
                        <a:spcBef>
                          <a:spcPts val="600"/>
                        </a:spcBef>
                        <a:spcAft>
                          <a:spcPts val="0"/>
                        </a:spcAft>
                      </a:pPr>
                      <a:r>
                        <a:rPr lang="en-US" sz="1600">
                          <a:effectLst/>
                        </a:rPr>
                        <a:t>3</a:t>
                      </a:r>
                      <a:endParaRPr lang="en-US" sz="16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0"/>
                        </a:spcAft>
                      </a:pPr>
                      <a:r>
                        <a:rPr lang="en-US" sz="1600" dirty="0">
                          <a:effectLst/>
                        </a:rPr>
                        <a:t>The balance of the income summary account is entered into retained earnings.</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78583991"/>
                  </a:ext>
                </a:extLst>
              </a:tr>
              <a:tr h="653142">
                <a:tc>
                  <a:txBody>
                    <a:bodyPr/>
                    <a:lstStyle/>
                    <a:p>
                      <a:pPr marL="0" marR="0" algn="ctr">
                        <a:spcBef>
                          <a:spcPts val="600"/>
                        </a:spcBef>
                        <a:spcAft>
                          <a:spcPts val="0"/>
                        </a:spcAft>
                      </a:pPr>
                      <a:r>
                        <a:rPr lang="en-US" sz="1600" dirty="0">
                          <a:effectLst/>
                        </a:rPr>
                        <a:t>4</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0"/>
                        </a:spcAft>
                      </a:pPr>
                      <a:r>
                        <a:rPr lang="en-US" sz="1600" dirty="0">
                          <a:effectLst/>
                        </a:rPr>
                        <a:t>The balance of the dividends account is entered into the debit side of the </a:t>
                      </a:r>
                      <a:r>
                        <a:rPr lang="en-US" sz="1600" dirty="0">
                          <a:effectLst/>
                        </a:rPr>
                        <a:t>r</a:t>
                      </a:r>
                      <a:r>
                        <a:rPr lang="en-US" sz="1600" dirty="0" smtClean="0">
                          <a:effectLst/>
                        </a:rPr>
                        <a:t>etained earnings  </a:t>
                      </a:r>
                      <a:r>
                        <a:rPr lang="en-US" sz="1600" dirty="0">
                          <a:effectLst/>
                        </a:rPr>
                        <a:t>account with a journal entry.</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648200649"/>
                  </a:ext>
                </a:extLst>
              </a:tr>
            </a:tbl>
          </a:graphicData>
        </a:graphic>
      </p:graphicFrame>
      <p:sp>
        <p:nvSpPr>
          <p:cNvPr id="4" name="Rectangle 3">
            <a:extLst>
              <a:ext uri="{FF2B5EF4-FFF2-40B4-BE49-F238E27FC236}">
                <a16:creationId xmlns:a16="http://schemas.microsoft.com/office/drawing/2014/main" xmlns="" id="{0DD894E1-12F2-4B2C-AC2B-9BBB984E0966}"/>
              </a:ext>
            </a:extLst>
          </p:cNvPr>
          <p:cNvSpPr/>
          <p:nvPr/>
        </p:nvSpPr>
        <p:spPr>
          <a:xfrm>
            <a:off x="1223759" y="4610577"/>
            <a:ext cx="9455285" cy="1200329"/>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The </a:t>
            </a:r>
            <a:r>
              <a:rPr lang="en-US" b="1" dirty="0">
                <a:solidFill>
                  <a:srgbClr val="3366FF"/>
                </a:solidFill>
                <a:latin typeface="Times" panose="02020603050405020304" pitchFamily="18" charset="0"/>
                <a:ea typeface="MS Mincho" panose="02020609040205080304" pitchFamily="49" charset="-128"/>
                <a:cs typeface="Times New Roman" panose="02020603050405020304" pitchFamily="18" charset="0"/>
              </a:rPr>
              <a:t>income summary</a:t>
            </a:r>
            <a:r>
              <a:rPr lang="en-US" dirty="0">
                <a:latin typeface="Times" panose="02020603050405020304" pitchFamily="18" charset="0"/>
                <a:ea typeface="MS Mincho" panose="02020609040205080304" pitchFamily="49" charset="-128"/>
                <a:cs typeface="Times New Roman" panose="02020603050405020304" pitchFamily="18" charset="0"/>
              </a:rPr>
              <a:t> account is an account that is used only during the closing procedure.  It is sometimes called an “</a:t>
            </a:r>
            <a:r>
              <a:rPr lang="en-US" b="1" dirty="0">
                <a:solidFill>
                  <a:srgbClr val="3366FF"/>
                </a:solidFill>
                <a:latin typeface="Times" panose="02020603050405020304" pitchFamily="18" charset="0"/>
                <a:ea typeface="MS Mincho" panose="02020609040205080304" pitchFamily="49" charset="-128"/>
                <a:cs typeface="Times New Roman" panose="02020603050405020304" pitchFamily="18" charset="0"/>
              </a:rPr>
              <a:t>income and expense summary</a:t>
            </a:r>
            <a:r>
              <a:rPr lang="en-US" dirty="0">
                <a:latin typeface="Times" panose="02020603050405020304" pitchFamily="18" charset="0"/>
                <a:ea typeface="MS Mincho" panose="02020609040205080304" pitchFamily="49" charset="-128"/>
                <a:cs typeface="Times New Roman" panose="02020603050405020304" pitchFamily="18" charset="0"/>
              </a:rPr>
              <a:t>” account.  The purpose of the account is to show total revenue as a credit side amount and show total expense as a debit side amount.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US" smtClean="0"/>
              <a:t>© Copyright 2018 Worthy and James Publishing</a:t>
            </a:r>
            <a:endParaRPr lang="en-US"/>
          </a:p>
        </p:txBody>
      </p:sp>
    </p:spTree>
    <p:extLst>
      <p:ext uri="{BB962C8B-B14F-4D97-AF65-F5344CB8AC3E}">
        <p14:creationId xmlns:p14="http://schemas.microsoft.com/office/powerpoint/2010/main" val="2865732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23AC2946-FE8E-46C4-940E-2CF470F36759}"/>
              </a:ext>
            </a:extLst>
          </p:cNvPr>
          <p:cNvSpPr/>
          <p:nvPr/>
        </p:nvSpPr>
        <p:spPr>
          <a:xfrm>
            <a:off x="3397248" y="0"/>
            <a:ext cx="5397504"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The Closing Procedure,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3" name="Rectangle 2">
            <a:extLst>
              <a:ext uri="{FF2B5EF4-FFF2-40B4-BE49-F238E27FC236}">
                <a16:creationId xmlns:a16="http://schemas.microsoft.com/office/drawing/2014/main" xmlns="" id="{6AB1DAFD-A45C-41C8-AB4E-88CE6FD3B2D2}"/>
              </a:ext>
            </a:extLst>
          </p:cNvPr>
          <p:cNvSpPr/>
          <p:nvPr/>
        </p:nvSpPr>
        <p:spPr>
          <a:xfrm>
            <a:off x="262647" y="523220"/>
            <a:ext cx="11819106" cy="1107996"/>
          </a:xfrm>
          <a:prstGeom prst="rect">
            <a:avLst/>
          </a:prstGeom>
        </p:spPr>
        <p:txBody>
          <a:bodyPr wrap="square">
            <a:spAutoFit/>
          </a:bodyPr>
          <a:lstStyle/>
          <a:p>
            <a:r>
              <a:rPr lang="en-US" sz="1600" dirty="0">
                <a:latin typeface="Times" panose="02020603050405020304" pitchFamily="18" charset="0"/>
                <a:ea typeface="MS Mincho" panose="02020609040205080304" pitchFamily="49" charset="-128"/>
                <a:cs typeface="Times New Roman" panose="02020603050405020304" pitchFamily="18" charset="0"/>
              </a:rPr>
              <a:t>The illustration below shows the income statement and balance sheet account columns from the December 31 XYZ Services, Inc. monthly worksheet.  These columns contain the final balances of all temporary and permanent accounts. The </a:t>
            </a:r>
            <a:r>
              <a:rPr lang="en-US" sz="1600" b="1" dirty="0">
                <a:solidFill>
                  <a:schemeClr val="accent1"/>
                </a:solidFill>
                <a:latin typeface="Times" panose="02020603050405020304" pitchFamily="18" charset="0"/>
                <a:ea typeface="MS Mincho" panose="02020609040205080304" pitchFamily="49" charset="-128"/>
                <a:cs typeface="Times New Roman" panose="02020603050405020304" pitchFamily="18" charset="0"/>
              </a:rPr>
              <a:t>highlighted</a:t>
            </a:r>
            <a:r>
              <a:rPr lang="en-US" sz="1600" dirty="0">
                <a:latin typeface="Times" panose="02020603050405020304" pitchFamily="18" charset="0"/>
                <a:ea typeface="MS Mincho" panose="02020609040205080304" pitchFamily="49" charset="-128"/>
                <a:cs typeface="Times New Roman" panose="02020603050405020304" pitchFamily="18" charset="0"/>
              </a:rPr>
              <a:t> accounts are temporary accounts and will be closed.</a:t>
            </a: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xmlns="" id="{AB0FD045-83E5-46F5-B3A1-0AF140D70101}"/>
              </a:ext>
            </a:extLst>
          </p:cNvPr>
          <p:cNvGraphicFramePr>
            <a:graphicFrameLocks noGrp="1"/>
          </p:cNvGraphicFramePr>
          <p:nvPr>
            <p:extLst>
              <p:ext uri="{D42A27DB-BD31-4B8C-83A1-F6EECF244321}">
                <p14:modId xmlns:p14="http://schemas.microsoft.com/office/powerpoint/2010/main" val="2644162511"/>
              </p:ext>
            </p:extLst>
          </p:nvPr>
        </p:nvGraphicFramePr>
        <p:xfrm>
          <a:off x="2742359" y="1456539"/>
          <a:ext cx="6859681" cy="5120640"/>
        </p:xfrm>
        <a:graphic>
          <a:graphicData uri="http://schemas.openxmlformats.org/drawingml/2006/table">
            <a:tbl>
              <a:tblPr firstRow="1" firstCol="1" bandRow="1">
                <a:tableStyleId>{5940675A-B579-460E-94D1-54222C63F5DA}</a:tableStyleId>
              </a:tblPr>
              <a:tblGrid>
                <a:gridCol w="2246880">
                  <a:extLst>
                    <a:ext uri="{9D8B030D-6E8A-4147-A177-3AD203B41FA5}">
                      <a16:colId xmlns:a16="http://schemas.microsoft.com/office/drawing/2014/main" xmlns="" val="2394078183"/>
                    </a:ext>
                  </a:extLst>
                </a:gridCol>
                <a:gridCol w="1041601">
                  <a:extLst>
                    <a:ext uri="{9D8B030D-6E8A-4147-A177-3AD203B41FA5}">
                      <a16:colId xmlns:a16="http://schemas.microsoft.com/office/drawing/2014/main" xmlns="" val="2861289202"/>
                    </a:ext>
                  </a:extLst>
                </a:gridCol>
                <a:gridCol w="818399">
                  <a:extLst>
                    <a:ext uri="{9D8B030D-6E8A-4147-A177-3AD203B41FA5}">
                      <a16:colId xmlns:a16="http://schemas.microsoft.com/office/drawing/2014/main" xmlns="" val="2620015942"/>
                    </a:ext>
                  </a:extLst>
                </a:gridCol>
                <a:gridCol w="818399">
                  <a:extLst>
                    <a:ext uri="{9D8B030D-6E8A-4147-A177-3AD203B41FA5}">
                      <a16:colId xmlns:a16="http://schemas.microsoft.com/office/drawing/2014/main" xmlns="" val="2293669"/>
                    </a:ext>
                  </a:extLst>
                </a:gridCol>
                <a:gridCol w="967201">
                  <a:extLst>
                    <a:ext uri="{9D8B030D-6E8A-4147-A177-3AD203B41FA5}">
                      <a16:colId xmlns:a16="http://schemas.microsoft.com/office/drawing/2014/main" xmlns="" val="143694746"/>
                    </a:ext>
                  </a:extLst>
                </a:gridCol>
                <a:gridCol w="967201">
                  <a:extLst>
                    <a:ext uri="{9D8B030D-6E8A-4147-A177-3AD203B41FA5}">
                      <a16:colId xmlns:a16="http://schemas.microsoft.com/office/drawing/2014/main" xmlns="" val="1065857083"/>
                    </a:ext>
                  </a:extLst>
                </a:gridCol>
              </a:tblGrid>
              <a:tr h="181306">
                <a:tc>
                  <a:txBody>
                    <a:bodyPr/>
                    <a:lstStyle/>
                    <a:p>
                      <a:pPr marL="0" marR="0" algn="ctr">
                        <a:spcBef>
                          <a:spcPts val="0"/>
                        </a:spcBef>
                        <a:spcAft>
                          <a:spcPts val="0"/>
                        </a:spcAft>
                      </a:pPr>
                      <a:r>
                        <a:rPr lang="en-US" sz="1400" dirty="0">
                          <a:effectLst/>
                        </a:rPr>
                        <a:t>Account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gridSpan="2">
                  <a:txBody>
                    <a:bodyPr/>
                    <a:lstStyle/>
                    <a:p>
                      <a:pPr marL="0" marR="0" algn="ctr">
                        <a:spcBef>
                          <a:spcPts val="0"/>
                        </a:spcBef>
                        <a:spcAft>
                          <a:spcPts val="0"/>
                        </a:spcAft>
                      </a:pPr>
                      <a:r>
                        <a:rPr lang="en-US" sz="1400">
                          <a:effectLst/>
                        </a:rPr>
                        <a:t>Income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tcPr>
                </a:tc>
                <a:tc hMerge="1">
                  <a:txBody>
                    <a:bodyPr/>
                    <a:lstStyle/>
                    <a:p>
                      <a:endParaRPr lang="en-US"/>
                    </a:p>
                  </a:txBody>
                  <a:tcPr/>
                </a:tc>
                <a:tc gridSpan="2">
                  <a:txBody>
                    <a:bodyPr/>
                    <a:lstStyle/>
                    <a:p>
                      <a:pPr marL="0" marR="0" algn="ctr">
                        <a:spcBef>
                          <a:spcPts val="0"/>
                        </a:spcBef>
                        <a:spcAft>
                          <a:spcPts val="0"/>
                        </a:spcAft>
                      </a:pPr>
                      <a:r>
                        <a:rPr lang="en-US" sz="1400">
                          <a:effectLst/>
                        </a:rPr>
                        <a:t>Balance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hMerge="1">
                  <a:txBody>
                    <a:bodyPr/>
                    <a:lstStyle/>
                    <a:p>
                      <a:endParaRPr lang="en-US"/>
                    </a:p>
                  </a:txBody>
                  <a:tcPr/>
                </a:tc>
                <a:extLst>
                  <a:ext uri="{0D108BD9-81ED-4DB2-BD59-A6C34878D82A}">
                    <a16:rowId xmlns:a16="http://schemas.microsoft.com/office/drawing/2014/main" xmlns="" val="3406053836"/>
                  </a:ext>
                </a:extLst>
              </a:tr>
              <a:tr h="181306">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2">
                  <a:txBody>
                    <a:bodyPr/>
                    <a:lstStyle/>
                    <a:p>
                      <a:pPr marL="0" marR="0" algn="ctr">
                        <a:spcBef>
                          <a:spcPts val="0"/>
                        </a:spcBef>
                        <a:spcAft>
                          <a:spcPts val="0"/>
                        </a:spcAft>
                      </a:pPr>
                      <a:r>
                        <a:rPr lang="en-US" sz="1400">
                          <a:effectLst/>
                        </a:rPr>
                        <a:t>Statement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tcPr>
                </a:tc>
                <a:tc hMerge="1">
                  <a:txBody>
                    <a:bodyPr/>
                    <a:lstStyle/>
                    <a:p>
                      <a:endParaRPr lang="en-US"/>
                    </a:p>
                  </a:txBody>
                  <a:tcPr/>
                </a:tc>
                <a:tc gridSpan="2">
                  <a:txBody>
                    <a:bodyPr/>
                    <a:lstStyle/>
                    <a:p>
                      <a:pPr marL="0" marR="0" algn="ctr">
                        <a:spcBef>
                          <a:spcPts val="0"/>
                        </a:spcBef>
                        <a:spcAft>
                          <a:spcPts val="0"/>
                        </a:spcAft>
                      </a:pPr>
                      <a:r>
                        <a:rPr lang="en-US" sz="1400">
                          <a:effectLst/>
                        </a:rPr>
                        <a:t>Sheet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hMerge="1">
                  <a:txBody>
                    <a:bodyPr/>
                    <a:lstStyle/>
                    <a:p>
                      <a:endParaRPr lang="en-US"/>
                    </a:p>
                  </a:txBody>
                  <a:tcPr/>
                </a:tc>
                <a:extLst>
                  <a:ext uri="{0D108BD9-81ED-4DB2-BD59-A6C34878D82A}">
                    <a16:rowId xmlns:a16="http://schemas.microsoft.com/office/drawing/2014/main" xmlns="" val="1032879593"/>
                  </a:ext>
                </a:extLst>
              </a:tr>
              <a:tr h="181306">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extLst>
                  <a:ext uri="{0D108BD9-81ED-4DB2-BD59-A6C34878D82A}">
                    <a16:rowId xmlns:a16="http://schemas.microsoft.com/office/drawing/2014/main" xmlns="" val="3183361018"/>
                  </a:ext>
                </a:extLst>
              </a:tr>
              <a:tr h="181306">
                <a:tc>
                  <a:txBody>
                    <a:bodyPr/>
                    <a:lstStyle/>
                    <a:p>
                      <a:pPr marL="0" marR="0">
                        <a:spcBef>
                          <a:spcPts val="0"/>
                        </a:spcBef>
                        <a:spcAft>
                          <a:spcPts val="0"/>
                        </a:spcAft>
                      </a:pPr>
                      <a:r>
                        <a:rPr lang="en-US" sz="1400">
                          <a:effectLst/>
                        </a:rPr>
                        <a:t>Cash</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r">
                        <a:spcBef>
                          <a:spcPts val="0"/>
                        </a:spcBef>
                        <a:spcAft>
                          <a:spcPts val="0"/>
                        </a:spcAft>
                      </a:pPr>
                      <a:r>
                        <a:rPr lang="en-US" sz="1400">
                          <a:effectLst/>
                        </a:rPr>
                        <a:t>39,200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extLst>
                  <a:ext uri="{0D108BD9-81ED-4DB2-BD59-A6C34878D82A}">
                    <a16:rowId xmlns:a16="http://schemas.microsoft.com/office/drawing/2014/main" xmlns="" val="4141550016"/>
                  </a:ext>
                </a:extLst>
              </a:tr>
              <a:tr h="181306">
                <a:tc>
                  <a:txBody>
                    <a:bodyPr/>
                    <a:lstStyle/>
                    <a:p>
                      <a:pPr marL="0" marR="0">
                        <a:spcBef>
                          <a:spcPts val="0"/>
                        </a:spcBef>
                        <a:spcAft>
                          <a:spcPts val="0"/>
                        </a:spcAft>
                      </a:pPr>
                      <a:r>
                        <a:rPr lang="en-US" sz="1400">
                          <a:effectLst/>
                        </a:rPr>
                        <a:t>Accounts Receivable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r">
                        <a:spcBef>
                          <a:spcPts val="0"/>
                        </a:spcBef>
                        <a:spcAft>
                          <a:spcPts val="0"/>
                        </a:spcAft>
                      </a:pPr>
                      <a:r>
                        <a:rPr lang="en-US" sz="1400" dirty="0">
                          <a:effectLst/>
                        </a:rPr>
                        <a:t>22,150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extLst>
                  <a:ext uri="{0D108BD9-81ED-4DB2-BD59-A6C34878D82A}">
                    <a16:rowId xmlns:a16="http://schemas.microsoft.com/office/drawing/2014/main" xmlns="" val="2350407970"/>
                  </a:ext>
                </a:extLst>
              </a:tr>
              <a:tr h="181306">
                <a:tc>
                  <a:txBody>
                    <a:bodyPr/>
                    <a:lstStyle/>
                    <a:p>
                      <a:pPr marL="0" marR="0">
                        <a:spcBef>
                          <a:spcPts val="0"/>
                        </a:spcBef>
                        <a:spcAft>
                          <a:spcPts val="0"/>
                        </a:spcAft>
                      </a:pPr>
                      <a:r>
                        <a:rPr lang="en-US" sz="1400" dirty="0">
                          <a:effectLst/>
                        </a:rPr>
                        <a:t>Prepaid Advertising</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r">
                        <a:spcBef>
                          <a:spcPts val="0"/>
                        </a:spcBef>
                        <a:spcAft>
                          <a:spcPts val="0"/>
                        </a:spcAft>
                      </a:pPr>
                      <a:r>
                        <a:rPr lang="en-US" sz="1400">
                          <a:effectLst/>
                        </a:rPr>
                        <a:t>1,000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extLst>
                  <a:ext uri="{0D108BD9-81ED-4DB2-BD59-A6C34878D82A}">
                    <a16:rowId xmlns:a16="http://schemas.microsoft.com/office/drawing/2014/main" xmlns="" val="4144666999"/>
                  </a:ext>
                </a:extLst>
              </a:tr>
              <a:tr h="181306">
                <a:tc>
                  <a:txBody>
                    <a:bodyPr/>
                    <a:lstStyle/>
                    <a:p>
                      <a:pPr marL="0" marR="0">
                        <a:spcBef>
                          <a:spcPts val="0"/>
                        </a:spcBef>
                        <a:spcAft>
                          <a:spcPts val="0"/>
                        </a:spcAft>
                      </a:pPr>
                      <a:r>
                        <a:rPr lang="en-US" sz="1400">
                          <a:effectLst/>
                        </a:rPr>
                        <a:t>Equipment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r">
                        <a:spcBef>
                          <a:spcPts val="0"/>
                        </a:spcBef>
                        <a:spcAft>
                          <a:spcPts val="0"/>
                        </a:spcAft>
                      </a:pPr>
                      <a:r>
                        <a:rPr lang="en-US" sz="1400">
                          <a:effectLst/>
                        </a:rPr>
                        <a:t>170,400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extLst>
                  <a:ext uri="{0D108BD9-81ED-4DB2-BD59-A6C34878D82A}">
                    <a16:rowId xmlns:a16="http://schemas.microsoft.com/office/drawing/2014/main" xmlns="" val="171955168"/>
                  </a:ext>
                </a:extLst>
              </a:tr>
              <a:tr h="181306">
                <a:tc>
                  <a:txBody>
                    <a:bodyPr/>
                    <a:lstStyle/>
                    <a:p>
                      <a:pPr marL="0" marR="0">
                        <a:spcBef>
                          <a:spcPts val="0"/>
                        </a:spcBef>
                        <a:spcAft>
                          <a:spcPts val="0"/>
                        </a:spcAft>
                      </a:pPr>
                      <a:r>
                        <a:rPr lang="en-US" sz="1400">
                          <a:effectLst/>
                        </a:rPr>
                        <a:t>   Accum. Dep’n – Equip</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r">
                        <a:spcBef>
                          <a:spcPts val="0"/>
                        </a:spcBef>
                        <a:spcAft>
                          <a:spcPts val="0"/>
                        </a:spcAft>
                      </a:pPr>
                      <a:r>
                        <a:rPr lang="en-US" sz="1400">
                          <a:effectLst/>
                        </a:rPr>
                        <a:t>6,500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extLst>
                  <a:ext uri="{0D108BD9-81ED-4DB2-BD59-A6C34878D82A}">
                    <a16:rowId xmlns:a16="http://schemas.microsoft.com/office/drawing/2014/main" xmlns="" val="2415781381"/>
                  </a:ext>
                </a:extLst>
              </a:tr>
              <a:tr h="181306">
                <a:tc>
                  <a:txBody>
                    <a:bodyPr/>
                    <a:lstStyle/>
                    <a:p>
                      <a:pPr marL="0" marR="0">
                        <a:spcBef>
                          <a:spcPts val="0"/>
                        </a:spcBef>
                        <a:spcAft>
                          <a:spcPts val="0"/>
                        </a:spcAft>
                      </a:pPr>
                      <a:r>
                        <a:rPr lang="en-US" sz="1400" dirty="0">
                          <a:effectLst/>
                        </a:rPr>
                        <a:t>Accounts Payable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r">
                        <a:spcBef>
                          <a:spcPts val="0"/>
                        </a:spcBef>
                        <a:spcAft>
                          <a:spcPts val="0"/>
                        </a:spcAft>
                      </a:pPr>
                      <a:r>
                        <a:rPr lang="en-US" sz="1400">
                          <a:effectLst/>
                        </a:rPr>
                        <a:t>36,340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extLst>
                  <a:ext uri="{0D108BD9-81ED-4DB2-BD59-A6C34878D82A}">
                    <a16:rowId xmlns:a16="http://schemas.microsoft.com/office/drawing/2014/main" xmlns="" val="1123008816"/>
                  </a:ext>
                </a:extLst>
              </a:tr>
              <a:tr h="181306">
                <a:tc>
                  <a:txBody>
                    <a:bodyPr/>
                    <a:lstStyle/>
                    <a:p>
                      <a:pPr marL="0" marR="0">
                        <a:spcBef>
                          <a:spcPts val="0"/>
                        </a:spcBef>
                        <a:spcAft>
                          <a:spcPts val="0"/>
                        </a:spcAft>
                      </a:pPr>
                      <a:r>
                        <a:rPr lang="en-US" sz="1400">
                          <a:effectLst/>
                        </a:rPr>
                        <a:t>Unearned Revenue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r">
                        <a:spcBef>
                          <a:spcPts val="0"/>
                        </a:spcBef>
                        <a:spcAft>
                          <a:spcPts val="0"/>
                        </a:spcAft>
                      </a:pPr>
                      <a:r>
                        <a:rPr lang="en-US" sz="1400">
                          <a:effectLst/>
                        </a:rPr>
                        <a:t>1,800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extLst>
                  <a:ext uri="{0D108BD9-81ED-4DB2-BD59-A6C34878D82A}">
                    <a16:rowId xmlns:a16="http://schemas.microsoft.com/office/drawing/2014/main" xmlns="" val="2565258999"/>
                  </a:ext>
                </a:extLst>
              </a:tr>
              <a:tr h="181306">
                <a:tc>
                  <a:txBody>
                    <a:bodyPr/>
                    <a:lstStyle/>
                    <a:p>
                      <a:pPr marL="0" marR="0">
                        <a:spcBef>
                          <a:spcPts val="0"/>
                        </a:spcBef>
                        <a:spcAft>
                          <a:spcPts val="0"/>
                        </a:spcAft>
                      </a:pPr>
                      <a:r>
                        <a:rPr lang="en-US" sz="1400" dirty="0">
                          <a:effectLst/>
                        </a:rPr>
                        <a:t>Notes Payable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r">
                        <a:spcBef>
                          <a:spcPts val="0"/>
                        </a:spcBef>
                        <a:spcAft>
                          <a:spcPts val="0"/>
                        </a:spcAft>
                      </a:pPr>
                      <a:r>
                        <a:rPr lang="en-US" sz="1400">
                          <a:effectLst/>
                        </a:rPr>
                        <a:t>50,000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extLst>
                  <a:ext uri="{0D108BD9-81ED-4DB2-BD59-A6C34878D82A}">
                    <a16:rowId xmlns:a16="http://schemas.microsoft.com/office/drawing/2014/main" xmlns="" val="3307716656"/>
                  </a:ext>
                </a:extLst>
              </a:tr>
              <a:tr h="181306">
                <a:tc>
                  <a:txBody>
                    <a:bodyPr/>
                    <a:lstStyle/>
                    <a:p>
                      <a:pPr marL="0" marR="0">
                        <a:spcBef>
                          <a:spcPts val="0"/>
                        </a:spcBef>
                        <a:spcAft>
                          <a:spcPts val="0"/>
                        </a:spcAft>
                      </a:pPr>
                      <a:r>
                        <a:rPr lang="en-US" sz="1400" dirty="0">
                          <a:effectLst/>
                        </a:rPr>
                        <a:t>Common Stock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r">
                        <a:spcBef>
                          <a:spcPts val="0"/>
                        </a:spcBef>
                        <a:spcAft>
                          <a:spcPts val="0"/>
                        </a:spcAft>
                      </a:pPr>
                      <a:r>
                        <a:rPr lang="en-US" sz="1400">
                          <a:effectLst/>
                        </a:rPr>
                        <a:t>65,000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extLst>
                  <a:ext uri="{0D108BD9-81ED-4DB2-BD59-A6C34878D82A}">
                    <a16:rowId xmlns:a16="http://schemas.microsoft.com/office/drawing/2014/main" xmlns="" val="1765783801"/>
                  </a:ext>
                </a:extLst>
              </a:tr>
              <a:tr h="181306">
                <a:tc>
                  <a:txBody>
                    <a:bodyPr/>
                    <a:lstStyle/>
                    <a:p>
                      <a:pPr marL="0" marR="0">
                        <a:spcBef>
                          <a:spcPts val="0"/>
                        </a:spcBef>
                        <a:spcAft>
                          <a:spcPts val="0"/>
                        </a:spcAft>
                      </a:pPr>
                      <a:r>
                        <a:rPr lang="en-US" sz="1400" dirty="0">
                          <a:effectLst/>
                        </a:rPr>
                        <a:t>Retained Earnings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r">
                        <a:spcBef>
                          <a:spcPts val="0"/>
                        </a:spcBef>
                        <a:spcAft>
                          <a:spcPts val="0"/>
                        </a:spcAft>
                      </a:pPr>
                      <a:r>
                        <a:rPr lang="en-US" sz="1400">
                          <a:effectLst/>
                        </a:rPr>
                        <a:t>79,610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extLst>
                  <a:ext uri="{0D108BD9-81ED-4DB2-BD59-A6C34878D82A}">
                    <a16:rowId xmlns:a16="http://schemas.microsoft.com/office/drawing/2014/main" xmlns="" val="153127940"/>
                  </a:ext>
                </a:extLst>
              </a:tr>
              <a:tr h="181306">
                <a:tc>
                  <a:txBody>
                    <a:bodyPr/>
                    <a:lstStyle/>
                    <a:p>
                      <a:pPr marL="0" marR="0">
                        <a:spcBef>
                          <a:spcPts val="0"/>
                        </a:spcBef>
                        <a:spcAft>
                          <a:spcPts val="0"/>
                        </a:spcAft>
                      </a:pPr>
                      <a:r>
                        <a:rPr lang="en-US" sz="1400" b="1" dirty="0">
                          <a:solidFill>
                            <a:schemeClr val="accent1"/>
                          </a:solidFill>
                          <a:effectLst/>
                        </a:rPr>
                        <a:t>Dividends</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r">
                        <a:spcBef>
                          <a:spcPts val="0"/>
                        </a:spcBef>
                        <a:spcAft>
                          <a:spcPts val="0"/>
                        </a:spcAft>
                      </a:pPr>
                      <a:r>
                        <a:rPr lang="en-US" sz="1400" b="1" dirty="0">
                          <a:solidFill>
                            <a:schemeClr val="accent1"/>
                          </a:solidFill>
                          <a:effectLst/>
                        </a:rPr>
                        <a:t>20,000</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extLst>
                  <a:ext uri="{0D108BD9-81ED-4DB2-BD59-A6C34878D82A}">
                    <a16:rowId xmlns:a16="http://schemas.microsoft.com/office/drawing/2014/main" xmlns="" val="3080141740"/>
                  </a:ext>
                </a:extLst>
              </a:tr>
              <a:tr h="181306">
                <a:tc>
                  <a:txBody>
                    <a:bodyPr/>
                    <a:lstStyle/>
                    <a:p>
                      <a:pPr marL="0" marR="0">
                        <a:spcBef>
                          <a:spcPts val="0"/>
                        </a:spcBef>
                        <a:spcAft>
                          <a:spcPts val="0"/>
                        </a:spcAft>
                      </a:pPr>
                      <a:r>
                        <a:rPr lang="en-US" sz="1400" b="1" dirty="0">
                          <a:solidFill>
                            <a:schemeClr val="accent1"/>
                          </a:solidFill>
                          <a:effectLst/>
                        </a:rPr>
                        <a:t>Services Revenue</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b="1">
                          <a:solidFill>
                            <a:schemeClr val="accent1"/>
                          </a:solidFill>
                          <a:effectLst/>
                        </a:rPr>
                        <a:t>19,300</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extLst>
                  <a:ext uri="{0D108BD9-81ED-4DB2-BD59-A6C34878D82A}">
                    <a16:rowId xmlns:a16="http://schemas.microsoft.com/office/drawing/2014/main" xmlns="" val="322373769"/>
                  </a:ext>
                </a:extLst>
              </a:tr>
              <a:tr h="181306">
                <a:tc>
                  <a:txBody>
                    <a:bodyPr/>
                    <a:lstStyle/>
                    <a:p>
                      <a:pPr marL="0" marR="0">
                        <a:spcBef>
                          <a:spcPts val="0"/>
                        </a:spcBef>
                        <a:spcAft>
                          <a:spcPts val="0"/>
                        </a:spcAft>
                      </a:pPr>
                      <a:r>
                        <a:rPr lang="en-US" sz="1400" b="1" dirty="0">
                          <a:solidFill>
                            <a:schemeClr val="accent1"/>
                          </a:solidFill>
                          <a:effectLst/>
                        </a:rPr>
                        <a:t>Repairs Revenue</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b="1">
                          <a:solidFill>
                            <a:schemeClr val="accent1"/>
                          </a:solidFill>
                          <a:effectLst/>
                        </a:rPr>
                        <a:t>20,000</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extLst>
                  <a:ext uri="{0D108BD9-81ED-4DB2-BD59-A6C34878D82A}">
                    <a16:rowId xmlns:a16="http://schemas.microsoft.com/office/drawing/2014/main" xmlns="" val="1386513078"/>
                  </a:ext>
                </a:extLst>
              </a:tr>
              <a:tr h="181306">
                <a:tc>
                  <a:txBody>
                    <a:bodyPr/>
                    <a:lstStyle/>
                    <a:p>
                      <a:pPr marL="0" marR="0">
                        <a:spcBef>
                          <a:spcPts val="0"/>
                        </a:spcBef>
                        <a:spcAft>
                          <a:spcPts val="0"/>
                        </a:spcAft>
                      </a:pPr>
                      <a:r>
                        <a:rPr lang="en-US" sz="1400" b="1" dirty="0">
                          <a:solidFill>
                            <a:schemeClr val="accent1"/>
                          </a:solidFill>
                          <a:effectLst/>
                        </a:rPr>
                        <a:t>Rent Expense</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b="1">
                          <a:solidFill>
                            <a:schemeClr val="accent1"/>
                          </a:solidFill>
                          <a:effectLst/>
                        </a:rPr>
                        <a:t>5,000</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extLst>
                  <a:ext uri="{0D108BD9-81ED-4DB2-BD59-A6C34878D82A}">
                    <a16:rowId xmlns:a16="http://schemas.microsoft.com/office/drawing/2014/main" xmlns="" val="943920694"/>
                  </a:ext>
                </a:extLst>
              </a:tr>
              <a:tr h="181306">
                <a:tc>
                  <a:txBody>
                    <a:bodyPr/>
                    <a:lstStyle/>
                    <a:p>
                      <a:pPr marL="0" marR="0">
                        <a:spcBef>
                          <a:spcPts val="0"/>
                        </a:spcBef>
                        <a:spcAft>
                          <a:spcPts val="0"/>
                        </a:spcAft>
                      </a:pPr>
                      <a:r>
                        <a:rPr lang="en-US" sz="1400" b="1" dirty="0">
                          <a:solidFill>
                            <a:schemeClr val="accent1"/>
                          </a:solidFill>
                          <a:effectLst/>
                        </a:rPr>
                        <a:t>Wages Expense</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b="1">
                          <a:solidFill>
                            <a:schemeClr val="accent1"/>
                          </a:solidFill>
                          <a:effectLst/>
                        </a:rPr>
                        <a:t>8,700</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extLst>
                  <a:ext uri="{0D108BD9-81ED-4DB2-BD59-A6C34878D82A}">
                    <a16:rowId xmlns:a16="http://schemas.microsoft.com/office/drawing/2014/main" xmlns="" val="3952884202"/>
                  </a:ext>
                </a:extLst>
              </a:tr>
              <a:tr h="181306">
                <a:tc>
                  <a:txBody>
                    <a:bodyPr/>
                    <a:lstStyle/>
                    <a:p>
                      <a:pPr marL="0" marR="0">
                        <a:spcBef>
                          <a:spcPts val="0"/>
                        </a:spcBef>
                        <a:spcAft>
                          <a:spcPts val="0"/>
                        </a:spcAft>
                      </a:pPr>
                      <a:r>
                        <a:rPr lang="en-US" sz="1400" b="1" dirty="0">
                          <a:solidFill>
                            <a:schemeClr val="accent1"/>
                          </a:solidFill>
                          <a:effectLst/>
                        </a:rPr>
                        <a:t>Utilities Expense</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b="1">
                          <a:solidFill>
                            <a:schemeClr val="accent1"/>
                          </a:solidFill>
                          <a:effectLst/>
                        </a:rPr>
                        <a:t>3,100</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extLst>
                  <a:ext uri="{0D108BD9-81ED-4DB2-BD59-A6C34878D82A}">
                    <a16:rowId xmlns:a16="http://schemas.microsoft.com/office/drawing/2014/main" xmlns="" val="2412013960"/>
                  </a:ext>
                </a:extLst>
              </a:tr>
              <a:tr h="181306">
                <a:tc>
                  <a:txBody>
                    <a:bodyPr/>
                    <a:lstStyle/>
                    <a:p>
                      <a:pPr marL="0" marR="0">
                        <a:spcBef>
                          <a:spcPts val="0"/>
                        </a:spcBef>
                        <a:spcAft>
                          <a:spcPts val="0"/>
                        </a:spcAft>
                      </a:pPr>
                      <a:r>
                        <a:rPr lang="en-US" sz="1400" b="1" dirty="0">
                          <a:solidFill>
                            <a:schemeClr val="accent1"/>
                          </a:solidFill>
                          <a:effectLst/>
                        </a:rPr>
                        <a:t>Advertising Expense</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b="1">
                          <a:solidFill>
                            <a:schemeClr val="accent1"/>
                          </a:solidFill>
                          <a:effectLst/>
                        </a:rPr>
                        <a:t>6,000</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b="1">
                          <a:solidFill>
                            <a:schemeClr val="accent1"/>
                          </a:solidFill>
                          <a:effectLst/>
                        </a:rPr>
                        <a:t> </a:t>
                      </a:r>
                      <a:endParaRPr lang="en-US" sz="1400" b="1">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extLst>
                  <a:ext uri="{0D108BD9-81ED-4DB2-BD59-A6C34878D82A}">
                    <a16:rowId xmlns:a16="http://schemas.microsoft.com/office/drawing/2014/main" xmlns="" val="636824586"/>
                  </a:ext>
                </a:extLst>
              </a:tr>
              <a:tr h="181306">
                <a:tc>
                  <a:txBody>
                    <a:bodyPr/>
                    <a:lstStyle/>
                    <a:p>
                      <a:pPr marL="0" marR="0">
                        <a:spcBef>
                          <a:spcPts val="0"/>
                        </a:spcBef>
                        <a:spcAft>
                          <a:spcPts val="0"/>
                        </a:spcAft>
                      </a:pPr>
                      <a:r>
                        <a:rPr lang="en-US" sz="1400" b="1" dirty="0">
                          <a:solidFill>
                            <a:schemeClr val="accent1"/>
                          </a:solidFill>
                          <a:effectLst/>
                        </a:rPr>
                        <a:t>Depreciation Expense</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b="1" dirty="0">
                          <a:solidFill>
                            <a:schemeClr val="accent1"/>
                          </a:solidFill>
                          <a:effectLst/>
                        </a:rPr>
                        <a:t>3,000</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b="1" dirty="0">
                          <a:solidFill>
                            <a:schemeClr val="accent1"/>
                          </a:solidFill>
                          <a:effectLst/>
                        </a:rPr>
                        <a:t> </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extLst>
                  <a:ext uri="{0D108BD9-81ED-4DB2-BD59-A6C34878D82A}">
                    <a16:rowId xmlns:a16="http://schemas.microsoft.com/office/drawing/2014/main" xmlns="" val="920775204"/>
                  </a:ext>
                </a:extLst>
              </a:tr>
              <a:tr h="181306">
                <a:tc>
                  <a:txBody>
                    <a:bodyPr/>
                    <a:lstStyle/>
                    <a:p>
                      <a:pPr marL="0" marR="0">
                        <a:spcBef>
                          <a:spcPts val="0"/>
                        </a:spcBef>
                        <a:spcAft>
                          <a:spcPts val="0"/>
                        </a:spcAft>
                      </a:pPr>
                      <a:r>
                        <a:rPr lang="en-US" sz="1400" dirty="0">
                          <a:effectLst/>
                        </a:rPr>
                        <a:t>    Totals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25,800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39,300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r">
                        <a:spcBef>
                          <a:spcPts val="0"/>
                        </a:spcBef>
                        <a:spcAft>
                          <a:spcPts val="0"/>
                        </a:spcAft>
                      </a:pPr>
                      <a:r>
                        <a:rPr lang="en-US" sz="1400">
                          <a:effectLst/>
                        </a:rPr>
                        <a:t>252,750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r">
                        <a:spcBef>
                          <a:spcPts val="0"/>
                        </a:spcBef>
                        <a:spcAft>
                          <a:spcPts val="0"/>
                        </a:spcAft>
                      </a:pPr>
                      <a:r>
                        <a:rPr lang="en-US" sz="1400">
                          <a:effectLst/>
                        </a:rPr>
                        <a:t>239,250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extLst>
                  <a:ext uri="{0D108BD9-81ED-4DB2-BD59-A6C34878D82A}">
                    <a16:rowId xmlns:a16="http://schemas.microsoft.com/office/drawing/2014/main" xmlns="" val="13258220"/>
                  </a:ext>
                </a:extLst>
              </a:tr>
              <a:tr h="181306">
                <a:tc>
                  <a:txBody>
                    <a:bodyPr/>
                    <a:lstStyle/>
                    <a:p>
                      <a:pPr marL="0" marR="0">
                        <a:spcBef>
                          <a:spcPts val="0"/>
                        </a:spcBef>
                        <a:spcAft>
                          <a:spcPts val="0"/>
                        </a:spcAft>
                      </a:pPr>
                      <a:r>
                        <a:rPr lang="en-US" sz="1400" dirty="0">
                          <a:effectLst/>
                        </a:rPr>
                        <a:t>Net Income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13,500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r">
                        <a:spcBef>
                          <a:spcPts val="0"/>
                        </a:spcBef>
                        <a:spcAft>
                          <a:spcPts val="0"/>
                        </a:spcAft>
                      </a:pPr>
                      <a:r>
                        <a:rPr lang="en-US" sz="1400">
                          <a:effectLst/>
                        </a:rPr>
                        <a:t>13,500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extLst>
                  <a:ext uri="{0D108BD9-81ED-4DB2-BD59-A6C34878D82A}">
                    <a16:rowId xmlns:a16="http://schemas.microsoft.com/office/drawing/2014/main" xmlns="" val="590057866"/>
                  </a:ext>
                </a:extLst>
              </a:tr>
              <a:tr h="181306">
                <a:tc>
                  <a:txBody>
                    <a:bodyPr/>
                    <a:lstStyle/>
                    <a:p>
                      <a:pPr marL="0" marR="0">
                        <a:spcBef>
                          <a:spcPts val="0"/>
                        </a:spcBef>
                        <a:spcAft>
                          <a:spcPts val="0"/>
                        </a:spcAft>
                      </a:pPr>
                      <a:r>
                        <a:rPr lang="en-US" sz="1400" dirty="0">
                          <a:effectLst/>
                        </a:rPr>
                        <a:t>    Totals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39,300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dirty="0">
                          <a:effectLst/>
                        </a:rPr>
                        <a:t>39,300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r">
                        <a:spcBef>
                          <a:spcPts val="0"/>
                        </a:spcBef>
                        <a:spcAft>
                          <a:spcPts val="0"/>
                        </a:spcAft>
                      </a:pPr>
                      <a:r>
                        <a:rPr lang="en-US" sz="1400">
                          <a:effectLst/>
                        </a:rPr>
                        <a:t>252,750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tc>
                  <a:txBody>
                    <a:bodyPr/>
                    <a:lstStyle/>
                    <a:p>
                      <a:pPr marL="0" marR="0" algn="r">
                        <a:spcBef>
                          <a:spcPts val="0"/>
                        </a:spcBef>
                        <a:spcAft>
                          <a:spcPts val="0"/>
                        </a:spcAft>
                      </a:pPr>
                      <a:r>
                        <a:rPr lang="en-US" sz="1400" dirty="0">
                          <a:effectLst/>
                        </a:rPr>
                        <a:t>252,750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7990" marR="67990" marT="0" marB="0"/>
                </a:tc>
                <a:extLst>
                  <a:ext uri="{0D108BD9-81ED-4DB2-BD59-A6C34878D82A}">
                    <a16:rowId xmlns:a16="http://schemas.microsoft.com/office/drawing/2014/main" xmlns="" val="1119981071"/>
                  </a:ext>
                </a:extLst>
              </a:tr>
            </a:tbl>
          </a:graphicData>
        </a:graphic>
      </p:graphicFrame>
      <p:cxnSp>
        <p:nvCxnSpPr>
          <p:cNvPr id="6" name="Straight Connector 5">
            <a:extLst>
              <a:ext uri="{FF2B5EF4-FFF2-40B4-BE49-F238E27FC236}">
                <a16:creationId xmlns:a16="http://schemas.microsoft.com/office/drawing/2014/main" xmlns="" id="{258C87D0-1B50-4141-918B-CCF240A2CE39}"/>
              </a:ext>
            </a:extLst>
          </p:cNvPr>
          <p:cNvCxnSpPr/>
          <p:nvPr/>
        </p:nvCxnSpPr>
        <p:spPr>
          <a:xfrm>
            <a:off x="4980563" y="1456539"/>
            <a:ext cx="1050587"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xmlns="" id="{94498C86-180A-44F7-B7F1-3E0FEBDAF32D}"/>
              </a:ext>
            </a:extLst>
          </p:cNvPr>
          <p:cNvCxnSpPr/>
          <p:nvPr/>
        </p:nvCxnSpPr>
        <p:spPr>
          <a:xfrm>
            <a:off x="4957862" y="6577179"/>
            <a:ext cx="1050587"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11"/>
          </p:nvPr>
        </p:nvSpPr>
        <p:spPr/>
        <p:txBody>
          <a:bodyPr/>
          <a:lstStyle/>
          <a:p>
            <a:r>
              <a:rPr lang="en-US" smtClean="0"/>
              <a:t>© Copyright 2018 Worthy and James Publishing</a:t>
            </a:r>
            <a:endParaRPr lang="en-US"/>
          </a:p>
        </p:txBody>
      </p:sp>
    </p:spTree>
    <p:extLst>
      <p:ext uri="{BB962C8B-B14F-4D97-AF65-F5344CB8AC3E}">
        <p14:creationId xmlns:p14="http://schemas.microsoft.com/office/powerpoint/2010/main" val="4068058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EE2DC6D4-2BEA-4C15-915D-0E18251DB941}"/>
              </a:ext>
            </a:extLst>
          </p:cNvPr>
          <p:cNvSpPr/>
          <p:nvPr/>
        </p:nvSpPr>
        <p:spPr>
          <a:xfrm>
            <a:off x="3473448" y="141211"/>
            <a:ext cx="5397504"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The Closing Procedure,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3" name="Table 2">
            <a:extLst>
              <a:ext uri="{FF2B5EF4-FFF2-40B4-BE49-F238E27FC236}">
                <a16:creationId xmlns:a16="http://schemas.microsoft.com/office/drawing/2014/main" xmlns="" id="{A48A7BE1-52CE-4448-971B-523A8073BAE6}"/>
              </a:ext>
            </a:extLst>
          </p:cNvPr>
          <p:cNvGraphicFramePr>
            <a:graphicFrameLocks noGrp="1"/>
          </p:cNvGraphicFramePr>
          <p:nvPr>
            <p:extLst>
              <p:ext uri="{D42A27DB-BD31-4B8C-83A1-F6EECF244321}">
                <p14:modId xmlns:p14="http://schemas.microsoft.com/office/powerpoint/2010/main" val="3993771762"/>
              </p:ext>
            </p:extLst>
          </p:nvPr>
        </p:nvGraphicFramePr>
        <p:xfrm>
          <a:off x="1468877" y="1113152"/>
          <a:ext cx="8891080" cy="548640"/>
        </p:xfrm>
        <a:graphic>
          <a:graphicData uri="http://schemas.openxmlformats.org/drawingml/2006/table">
            <a:tbl>
              <a:tblPr firstRow="1" firstCol="1" bandRow="1">
                <a:tableStyleId>{2D5ABB26-0587-4C30-8999-92F81FD0307C}</a:tableStyleId>
              </a:tblPr>
              <a:tblGrid>
                <a:gridCol w="770267">
                  <a:extLst>
                    <a:ext uri="{9D8B030D-6E8A-4147-A177-3AD203B41FA5}">
                      <a16:colId xmlns:a16="http://schemas.microsoft.com/office/drawing/2014/main" xmlns="" val="1494443236"/>
                    </a:ext>
                  </a:extLst>
                </a:gridCol>
                <a:gridCol w="8120813">
                  <a:extLst>
                    <a:ext uri="{9D8B030D-6E8A-4147-A177-3AD203B41FA5}">
                      <a16:colId xmlns:a16="http://schemas.microsoft.com/office/drawing/2014/main" xmlns="" val="1969018805"/>
                    </a:ext>
                  </a:extLst>
                </a:gridCol>
              </a:tblGrid>
              <a:tr h="0">
                <a:tc>
                  <a:txBody>
                    <a:bodyPr/>
                    <a:lstStyle/>
                    <a:p>
                      <a:pPr marL="0" marR="0" algn="ctr">
                        <a:spcBef>
                          <a:spcPts val="0"/>
                        </a:spcBef>
                        <a:spcAft>
                          <a:spcPts val="0"/>
                        </a:spcAft>
                      </a:pPr>
                      <a:r>
                        <a:rPr lang="en-US" sz="1800" dirty="0">
                          <a:effectLst/>
                        </a:rPr>
                        <a:t>1.</a:t>
                      </a:r>
                      <a:endParaRPr lang="en-US" sz="18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rPr>
                        <a:t>Total the balance of each revenue account and transfer the balances from all revenue accounts into the credit side of an income summary account with a journal entry.</a:t>
                      </a:r>
                      <a:endParaRPr lang="en-US" sz="18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xmlns="" val="3338349534"/>
                  </a:ext>
                </a:extLst>
              </a:tr>
            </a:tbl>
          </a:graphicData>
        </a:graphic>
      </p:graphicFrame>
      <p:graphicFrame>
        <p:nvGraphicFramePr>
          <p:cNvPr id="4" name="Table 3">
            <a:extLst>
              <a:ext uri="{FF2B5EF4-FFF2-40B4-BE49-F238E27FC236}">
                <a16:creationId xmlns:a16="http://schemas.microsoft.com/office/drawing/2014/main" xmlns="" id="{150EF6CD-5EB8-4B79-B60C-0F329BDC0050}"/>
              </a:ext>
            </a:extLst>
          </p:cNvPr>
          <p:cNvGraphicFramePr>
            <a:graphicFrameLocks noGrp="1"/>
          </p:cNvGraphicFramePr>
          <p:nvPr>
            <p:extLst>
              <p:ext uri="{D42A27DB-BD31-4B8C-83A1-F6EECF244321}">
                <p14:modId xmlns:p14="http://schemas.microsoft.com/office/powerpoint/2010/main" val="3730041534"/>
              </p:ext>
            </p:extLst>
          </p:nvPr>
        </p:nvGraphicFramePr>
        <p:xfrm>
          <a:off x="3473448" y="2235315"/>
          <a:ext cx="4619193" cy="913132"/>
        </p:xfrm>
        <a:graphic>
          <a:graphicData uri="http://schemas.openxmlformats.org/drawingml/2006/table">
            <a:tbl>
              <a:tblPr firstRow="1" firstCol="1" bandRow="1">
                <a:tableStyleId>{5C22544A-7EE6-4342-B048-85BDC9FD1C3A}</a:tableStyleId>
              </a:tblPr>
              <a:tblGrid>
                <a:gridCol w="614409">
                  <a:extLst>
                    <a:ext uri="{9D8B030D-6E8A-4147-A177-3AD203B41FA5}">
                      <a16:colId xmlns:a16="http://schemas.microsoft.com/office/drawing/2014/main" xmlns="" val="4042820691"/>
                    </a:ext>
                  </a:extLst>
                </a:gridCol>
                <a:gridCol w="2079407">
                  <a:extLst>
                    <a:ext uri="{9D8B030D-6E8A-4147-A177-3AD203B41FA5}">
                      <a16:colId xmlns:a16="http://schemas.microsoft.com/office/drawing/2014/main" xmlns="" val="2580932979"/>
                    </a:ext>
                  </a:extLst>
                </a:gridCol>
                <a:gridCol w="1001196">
                  <a:extLst>
                    <a:ext uri="{9D8B030D-6E8A-4147-A177-3AD203B41FA5}">
                      <a16:colId xmlns:a16="http://schemas.microsoft.com/office/drawing/2014/main" xmlns="" val="2080417732"/>
                    </a:ext>
                  </a:extLst>
                </a:gridCol>
                <a:gridCol w="924181">
                  <a:extLst>
                    <a:ext uri="{9D8B030D-6E8A-4147-A177-3AD203B41FA5}">
                      <a16:colId xmlns:a16="http://schemas.microsoft.com/office/drawing/2014/main" xmlns="" val="3862112409"/>
                    </a:ext>
                  </a:extLst>
                </a:gridCol>
              </a:tblGrid>
              <a:tr h="0">
                <a:tc>
                  <a:txBody>
                    <a:bodyPr/>
                    <a:lstStyle/>
                    <a:p>
                      <a:pPr marL="0" marR="0">
                        <a:lnSpc>
                          <a:spcPct val="107000"/>
                        </a:lnSpc>
                        <a:spcBef>
                          <a:spcPts val="0"/>
                        </a:spcBef>
                        <a:spcAft>
                          <a:spcPts val="0"/>
                        </a:spcAft>
                      </a:pPr>
                      <a:r>
                        <a:rPr lang="en-US" sz="1400" b="0">
                          <a:solidFill>
                            <a:schemeClr val="tx1"/>
                          </a:solidFill>
                          <a:effectLst/>
                        </a:rPr>
                        <a:t>12/31</a:t>
                      </a:r>
                      <a:endParaRPr lang="en-US" sz="1400" b="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nSpc>
                          <a:spcPct val="107000"/>
                        </a:lnSpc>
                        <a:spcBef>
                          <a:spcPts val="0"/>
                        </a:spcBef>
                        <a:spcAft>
                          <a:spcPts val="0"/>
                        </a:spcAft>
                      </a:pPr>
                      <a:r>
                        <a:rPr lang="en-US" sz="1400" b="0">
                          <a:solidFill>
                            <a:schemeClr val="tx1"/>
                          </a:solidFill>
                          <a:effectLst/>
                        </a:rPr>
                        <a:t>Services Revenue</a:t>
                      </a:r>
                      <a:endParaRPr lang="en-US" sz="1400" b="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lnSpc>
                          <a:spcPct val="107000"/>
                        </a:lnSpc>
                        <a:spcBef>
                          <a:spcPts val="0"/>
                        </a:spcBef>
                        <a:spcAft>
                          <a:spcPts val="0"/>
                        </a:spcAft>
                      </a:pPr>
                      <a:r>
                        <a:rPr lang="en-US" sz="1400" b="0">
                          <a:solidFill>
                            <a:schemeClr val="tx1"/>
                          </a:solidFill>
                          <a:effectLst/>
                        </a:rPr>
                        <a:t>19,300</a:t>
                      </a:r>
                      <a:endParaRPr lang="en-US" sz="1400" b="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lnSpc>
                          <a:spcPct val="107000"/>
                        </a:lnSpc>
                        <a:spcBef>
                          <a:spcPts val="0"/>
                        </a:spcBef>
                        <a:spcAft>
                          <a:spcPts val="0"/>
                        </a:spcAft>
                      </a:pPr>
                      <a:r>
                        <a:rPr lang="en-US" sz="1400" b="0" dirty="0">
                          <a:solidFill>
                            <a:schemeClr val="tx1"/>
                          </a:solidFill>
                          <a:effectLst/>
                        </a:rPr>
                        <a:t> </a:t>
                      </a:r>
                      <a:endParaRPr lang="en-US" sz="1400" b="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4147272264"/>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Repairs Revenue</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20,000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4131861270"/>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Income Summary</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39,300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3492796572"/>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effectLst/>
                        </a:rPr>
                        <a:t> </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619265440"/>
                  </a:ext>
                </a:extLst>
              </a:tr>
            </a:tbl>
          </a:graphicData>
        </a:graphic>
      </p:graphicFrame>
      <p:sp>
        <p:nvSpPr>
          <p:cNvPr id="5" name="Rectangle 4">
            <a:extLst>
              <a:ext uri="{FF2B5EF4-FFF2-40B4-BE49-F238E27FC236}">
                <a16:creationId xmlns:a16="http://schemas.microsoft.com/office/drawing/2014/main" xmlns="" id="{411CF461-06F9-48A3-8F93-EAF9B7B623F7}"/>
              </a:ext>
            </a:extLst>
          </p:cNvPr>
          <p:cNvSpPr/>
          <p:nvPr/>
        </p:nvSpPr>
        <p:spPr>
          <a:xfrm>
            <a:off x="1407268" y="3979970"/>
            <a:ext cx="9377463" cy="2308324"/>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For the December accounting period, total revenue from each revenue account has been transferred to the credit side of the Income Summary account for a December total of $39,300.</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All revenue accounts now have zero balances, ready to begin recording revenues for the January accounting period.</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r>
            <a:br>
              <a:rPr lang="en-US" dirty="0">
                <a:latin typeface="Times" panose="02020603050405020304" pitchFamily="18" charset="0"/>
                <a:ea typeface="MS Mincho" panose="02020609040205080304" pitchFamily="49" charset="-128"/>
                <a:cs typeface="Times New Roman" panose="02020603050405020304" pitchFamily="18" charset="0"/>
              </a:rPr>
            </a:b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6" name="Footer Placeholder 5"/>
          <p:cNvSpPr>
            <a:spLocks noGrp="1"/>
          </p:cNvSpPr>
          <p:nvPr>
            <p:ph type="ftr" sz="quarter" idx="11"/>
          </p:nvPr>
        </p:nvSpPr>
        <p:spPr/>
        <p:txBody>
          <a:bodyPr/>
          <a:lstStyle/>
          <a:p>
            <a:r>
              <a:rPr lang="en-US" smtClean="0"/>
              <a:t>© Copyright 2018 Worthy and James Publishing</a:t>
            </a:r>
            <a:endParaRPr lang="en-US"/>
          </a:p>
        </p:txBody>
      </p:sp>
    </p:spTree>
    <p:extLst>
      <p:ext uri="{BB962C8B-B14F-4D97-AF65-F5344CB8AC3E}">
        <p14:creationId xmlns:p14="http://schemas.microsoft.com/office/powerpoint/2010/main" val="19596801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1268</Words>
  <Application>Microsoft Office PowerPoint</Application>
  <PresentationFormat>Widescreen</PresentationFormat>
  <Paragraphs>656</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MS Mincho</vt:lpstr>
      <vt:lpstr>Arial</vt:lpstr>
      <vt:lpstr>Calibri</vt:lpstr>
      <vt:lpstr>Calibri Light</vt:lpstr>
      <vt:lpstr>Cambria</vt:lpstr>
      <vt:lpstr>Times</vt:lpstr>
      <vt:lpstr>Times New Roman</vt:lpstr>
      <vt:lpstr>Office Theme</vt:lpstr>
      <vt:lpstr>Basic Accounting Concepts Principles and Procedures, 2nd Edition, Volume 1  </vt:lpstr>
      <vt:lpstr>Learning Goal 8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Accounting Concepts Principles and Procedures, 2nd Edition, Volume 1</dc:title>
  <dc:creator>djudie</dc:creator>
  <cp:lastModifiedBy>Judie Del Frate</cp:lastModifiedBy>
  <cp:revision>36</cp:revision>
  <dcterms:created xsi:type="dcterms:W3CDTF">2018-11-29T22:39:28Z</dcterms:created>
  <dcterms:modified xsi:type="dcterms:W3CDTF">2018-12-04T21:39:37Z</dcterms:modified>
</cp:coreProperties>
</file>