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5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73" y="82"/>
      </p:cViewPr>
      <p:guideLst>
        <p:guide orient="horz" pos="2736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9C4B9-C00E-419D-BF08-730D31CFFE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DEA7-2BC0-4DC3-82FA-BE4668EC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E535-9D32-4562-BA90-68F39CA69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45308-50AA-4BA0-8C3B-D3B66AE27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762B-9191-41FD-88BC-635D7BEE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5671-114F-47CC-9378-1CFBD0F1924C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C74D4-4614-4D2A-A83D-8023BB8D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61687-AA43-4EB8-B36F-49B10DB4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60AD-72DB-4491-B979-4DA9F8C2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24C7E-5940-4DE4-8174-3BEF859A0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C155-9544-4DFA-8738-AD7D6E74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780-DF79-4492-A75F-09AD2764EA33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F17DF-EF08-493B-896C-914428F0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87D86-7EC5-4CCD-9A6D-372EDAB2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FBF87-9F76-4866-A390-1CF997ACC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AB43C-7146-4AF5-B633-7D322B08E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C2F92-207A-4C50-8B96-82F2A77C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AFDB-4B75-480F-B195-1C9318C666BA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22B27-5676-489F-BD62-15D422FC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C871-919B-4DCD-941D-1D774E07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278A-0CC9-435A-8887-0EFE730D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A7117-E935-452E-B4E4-549C72CF2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2E5C-ABF7-4556-93B8-1F8764CE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BC8-6A98-4E32-AB5E-DD122715B9D8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15532-0FBF-494F-9ED8-110609CB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C9C6-B5B2-4411-881C-B3400C59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2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0C04-210B-462B-BDC1-E8BDFF21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793D7-8116-4697-AFCC-4305610B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1F606-763D-431B-8A6E-45E755B4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B248-619D-4323-BF15-5D5C07E08C84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E7B9-F925-4A20-ADC8-5C3DA187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318C6-380E-47B1-AB34-80634B9F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E6CC-625F-436E-914E-F939E714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4840-CD43-4A6A-89AA-AB428C5EC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C04D1-58CF-4FC4-97F2-911E2AB21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9B75C-A6E7-4801-88FC-A056BEB3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4D07-7CAB-465A-9712-35DE56500E89}" type="datetime1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07DF8-CB4A-46FC-A39B-9DFFE14A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FD839-A097-49D5-BF02-24D66B2E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8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0D7F-2BD6-4CAF-9892-EA1C2813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81C76-6A9C-4487-803F-8EC4BEEC8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DEE32-B649-4B35-B2AD-81ECBDDFC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A25B4-A8B3-43E7-B67D-27AF167C9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10C5A-D82B-435A-8F86-1F13A128F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0AB3A-32C1-4AFC-A8C2-AF444B59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48C6-2A6F-4698-851F-B963A38AA70E}" type="datetime1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70F13-5CA2-477F-B138-28216622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A69EB-0023-4A52-965E-5FE7EA98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FEB8-54B1-4C34-862C-4D3FDA7E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7B23A-8C8A-46B3-850F-72458B22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C96-F355-4974-878B-0FD02F9543BE}" type="datetime1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9FB2C-BC06-47C4-9920-556621D7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ED719-AB38-403F-9AF9-B66A7F48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1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9629E-D634-4D85-AA32-ED38F141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E34-49A7-442D-A855-3E86F78D3C84}" type="datetime1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27C6B-BD72-49D2-9EB1-AC3529A1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59915-EE2B-4C94-8E0D-F27AC8E5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0CE2-8B42-4C25-8298-1D7C8A85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9EB7-7F44-4E6B-9E58-1AD185426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0F3B2-E5B8-4D35-B866-06AEFDCB2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DE262-E1C9-43BE-B739-FB0880A5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01B7-2220-4E47-B9BA-5B3E7283474B}" type="datetime1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0DE85-C49E-4664-9192-86560757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1CFEE-45B2-42D4-A554-77561811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B5EA-B0EE-4865-9EC3-03846497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E3FA2-7D58-4BEE-AF0D-DF3A372F5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E6681-CB33-42F3-869A-C696F06CC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160D0-80F2-474E-A76C-91EFF068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3514-F4A5-4DD0-A017-069906F006CB}" type="datetime1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F6F2B-2AC9-473D-9B09-6212809E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4BA4C-694A-495B-9EED-9CBF3E0B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04C7D-3B4F-4F60-884B-CE1C6494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3C57-181C-4D62-865F-067F2D2FE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3081B-3B49-4E84-845C-562A3CBA2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40CE-5253-4DD3-96DA-7151366493B8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CB366-78ED-4FB4-847D-DB1E486A3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Copyright 2018 Worthy and James Publishing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0CB9A-56DE-4F1F-883F-74F8CC14A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27DA-D326-493E-8701-A408A798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7A53-ACC0-4E8F-9121-BEA30AF08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en-US" sz="4700" b="1" dirty="0">
                <a:solidFill>
                  <a:schemeClr val="bg1"/>
                </a:solidFill>
              </a:rPr>
              <a:t>Basic Accounting Concepts Principles and Procedures, 2</a:t>
            </a:r>
            <a:r>
              <a:rPr lang="en-US" sz="4700" b="1" baseline="30000" dirty="0">
                <a:solidFill>
                  <a:schemeClr val="bg1"/>
                </a:solidFill>
              </a:rPr>
              <a:t>nd</a:t>
            </a:r>
            <a:r>
              <a:rPr lang="en-US" sz="4700" b="1" dirty="0">
                <a:solidFill>
                  <a:schemeClr val="bg1"/>
                </a:solidFill>
              </a:rPr>
              <a:t> Edition, Volume 1 </a:t>
            </a:r>
            <a:br>
              <a:rPr lang="en-US" sz="4700" dirty="0">
                <a:solidFill>
                  <a:schemeClr val="bg1"/>
                </a:solidFill>
              </a:rPr>
            </a:br>
            <a:endParaRPr lang="en-US" sz="47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02148-351F-4AC2-BF7F-BC24060D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310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© Copyright 2018 Worthy and James Publishing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7246" y="0"/>
            <a:ext cx="755475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B47A53-ACC0-4E8F-9121-BEA30AF085F9}"/>
              </a:ext>
            </a:extLst>
          </p:cNvPr>
          <p:cNvSpPr txBox="1">
            <a:spLocks/>
          </p:cNvSpPr>
          <p:nvPr/>
        </p:nvSpPr>
        <p:spPr>
          <a:xfrm>
            <a:off x="5429728" y="792482"/>
            <a:ext cx="6274591" cy="335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700" b="1" dirty="0">
                <a:solidFill>
                  <a:schemeClr val="bg1"/>
                </a:solidFill>
              </a:rPr>
              <a:t>Basic Accounting Concepts Principles and Procedures, 2</a:t>
            </a:r>
            <a:r>
              <a:rPr lang="en-US" sz="4700" b="1" baseline="30000" dirty="0">
                <a:solidFill>
                  <a:schemeClr val="bg1"/>
                </a:solidFill>
              </a:rPr>
              <a:t>nd</a:t>
            </a:r>
            <a:r>
              <a:rPr lang="en-US" sz="4700" b="1" dirty="0">
                <a:solidFill>
                  <a:schemeClr val="bg1"/>
                </a:solidFill>
              </a:rPr>
              <a:t> Edition, Volume 2 </a:t>
            </a:r>
            <a:br>
              <a:rPr lang="en-US" sz="4700" dirty="0">
                <a:solidFill>
                  <a:schemeClr val="bg1"/>
                </a:solidFill>
              </a:rPr>
            </a:br>
            <a:endParaRPr lang="en-US" sz="47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7E53F-6776-47ED-98DE-15ACDA23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3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CC4A-4AB1-4EE6-B618-9A3741AB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4" y="23717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Learning Goals 5 and 6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6E48D-56E4-4459-B870-B64EE8AE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2018 Worthy and James Publishing</a:t>
            </a:r>
          </a:p>
        </p:txBody>
      </p:sp>
    </p:spTree>
    <p:extLst>
      <p:ext uri="{BB962C8B-B14F-4D97-AF65-F5344CB8AC3E}">
        <p14:creationId xmlns:p14="http://schemas.microsoft.com/office/powerpoint/2010/main" val="378192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801B5C-FEF1-4617-AC06-DC0663ED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4A873-45FE-46A8-9F45-3F44982F9EF3}"/>
              </a:ext>
            </a:extLst>
          </p:cNvPr>
          <p:cNvSpPr/>
          <p:nvPr/>
        </p:nvSpPr>
        <p:spPr>
          <a:xfrm>
            <a:off x="4136160" y="326036"/>
            <a:ext cx="4389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Adjusted Trial Balance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4392C1-EDD2-4DEE-A92E-979785E92BD3}"/>
              </a:ext>
            </a:extLst>
          </p:cNvPr>
          <p:cNvSpPr/>
          <p:nvPr/>
        </p:nvSpPr>
        <p:spPr>
          <a:xfrm>
            <a:off x="1992263" y="1391775"/>
            <a:ext cx="86770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After all adjusting entries are completed and posted into the ledger, another 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trial balance is prepared. This is called the </a:t>
            </a:r>
            <a:r>
              <a:rPr lang="en-US" b="1" dirty="0">
                <a:solidFill>
                  <a:srgbClr val="0000FF"/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adjusted trial balance</a:t>
            </a:r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 It has 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exactly the same format as the initial trial balance.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The adjusted trial balance serves two functions: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</a:t>
            </a:r>
            <a:r>
              <a:rPr lang="en-US" sz="11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adjusted trial balance verifies that the total of all debit account 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balances equal the total all credit account balances after all adjustments 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have been recorded.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• </a:t>
            </a:r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adjusted trial balance can be used as the source of financial 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statements, because all account balances are up-to-date and correct.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100" b="1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100" b="1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3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9E4199-1AA0-442A-ACDC-9AA71FDF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5884CF-1949-4C70-B5C0-F9448BBC6C22}"/>
              </a:ext>
            </a:extLst>
          </p:cNvPr>
          <p:cNvSpPr/>
          <p:nvPr/>
        </p:nvSpPr>
        <p:spPr>
          <a:xfrm>
            <a:off x="3554977" y="136525"/>
            <a:ext cx="562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Example of Adjusted Trial Balance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1D810-794B-4C8D-840F-BFC8AE33FDE7}"/>
              </a:ext>
            </a:extLst>
          </p:cNvPr>
          <p:cNvSpPr/>
          <p:nvPr/>
        </p:nvSpPr>
        <p:spPr>
          <a:xfrm>
            <a:off x="139429" y="659745"/>
            <a:ext cx="1191314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en-US" sz="16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The adjusted trial balance has exactly the same format as the initial trial balance.  The difference is that all necessary adjustments have been made.</a:t>
            </a:r>
            <a:endParaRPr lang="en-US" sz="16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100" b="1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58BC3E-D179-453A-AE15-245FBF1E1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10232"/>
              </p:ext>
            </p:extLst>
          </p:nvPr>
        </p:nvGraphicFramePr>
        <p:xfrm>
          <a:off x="1877437" y="1129817"/>
          <a:ext cx="7519480" cy="474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88133">
                  <a:extLst>
                    <a:ext uri="{9D8B030D-6E8A-4147-A177-3AD203B41FA5}">
                      <a16:colId xmlns:a16="http://schemas.microsoft.com/office/drawing/2014/main" val="15774420"/>
                    </a:ext>
                  </a:extLst>
                </a:gridCol>
                <a:gridCol w="518812">
                  <a:extLst>
                    <a:ext uri="{9D8B030D-6E8A-4147-A177-3AD203B41FA5}">
                      <a16:colId xmlns:a16="http://schemas.microsoft.com/office/drawing/2014/main" val="576108945"/>
                    </a:ext>
                  </a:extLst>
                </a:gridCol>
                <a:gridCol w="289175">
                  <a:extLst>
                    <a:ext uri="{9D8B030D-6E8A-4147-A177-3AD203B41FA5}">
                      <a16:colId xmlns:a16="http://schemas.microsoft.com/office/drawing/2014/main" val="1865050705"/>
                    </a:ext>
                  </a:extLst>
                </a:gridCol>
                <a:gridCol w="1056526">
                  <a:extLst>
                    <a:ext uri="{9D8B030D-6E8A-4147-A177-3AD203B41FA5}">
                      <a16:colId xmlns:a16="http://schemas.microsoft.com/office/drawing/2014/main" val="378778148"/>
                    </a:ext>
                  </a:extLst>
                </a:gridCol>
                <a:gridCol w="259879">
                  <a:extLst>
                    <a:ext uri="{9D8B030D-6E8A-4147-A177-3AD203B41FA5}">
                      <a16:colId xmlns:a16="http://schemas.microsoft.com/office/drawing/2014/main" val="1519287969"/>
                    </a:ext>
                  </a:extLst>
                </a:gridCol>
                <a:gridCol w="1033846">
                  <a:extLst>
                    <a:ext uri="{9D8B030D-6E8A-4147-A177-3AD203B41FA5}">
                      <a16:colId xmlns:a16="http://schemas.microsoft.com/office/drawing/2014/main" val="2956347809"/>
                    </a:ext>
                  </a:extLst>
                </a:gridCol>
                <a:gridCol w="273109">
                  <a:extLst>
                    <a:ext uri="{9D8B030D-6E8A-4147-A177-3AD203B41FA5}">
                      <a16:colId xmlns:a16="http://schemas.microsoft.com/office/drawing/2014/main" val="235916421"/>
                    </a:ext>
                  </a:extLst>
                </a:gridCol>
              </a:tblGrid>
              <a:tr h="20735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Acme Painting Services, Inc.</a:t>
                      </a:r>
                      <a:endParaRPr lang="en-US" sz="1400" b="1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51484"/>
                  </a:ext>
                </a:extLst>
              </a:tr>
              <a:tr h="20735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Adjusted Trial Balance</a:t>
                      </a:r>
                      <a:endParaRPr lang="en-US" sz="1400" b="1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51122"/>
                  </a:ext>
                </a:extLst>
              </a:tr>
              <a:tr h="20735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December 31, 20XX</a:t>
                      </a:r>
                      <a:endParaRPr lang="en-US" sz="1400" b="1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770585"/>
                  </a:ext>
                </a:extLst>
              </a:tr>
              <a:tr h="2073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57507"/>
                  </a:ext>
                </a:extLst>
              </a:tr>
              <a:tr h="414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Account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Acct.#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Dr.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Cr.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99182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Cash................................................................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101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$18,650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283889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Accounts Receivable 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11,700</a:t>
                      </a:r>
                      <a:endParaRPr lang="en-US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59437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Supplies..........................................................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118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4,400</a:t>
                      </a:r>
                      <a:endParaRPr lang="en-US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312278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Equipment. ....................................................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111,550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731955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Accounts Payable 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$2,600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342643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Wages Payable...............................................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3,900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6660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Common Stock ..............................................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20,000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715436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Retained Earnings..........................................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       89,700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27160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 Revenue.............................................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401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44,200</a:t>
                      </a:r>
                      <a:endParaRPr lang="en-US" sz="1400" b="1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019877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Advertising Expense.......................................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501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3,500</a:t>
                      </a:r>
                      <a:endParaRPr lang="en-US" sz="1400" b="1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483325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Supplies Expense............................................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1,200</a:t>
                      </a:r>
                      <a:endParaRPr lang="en-US" sz="1400" b="1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167455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Rent Expense..................................................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4,900</a:t>
                      </a:r>
                      <a:endParaRPr lang="en-US" sz="1400" b="1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712222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Wages Expense..............................................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4,500</a:t>
                      </a:r>
                      <a:endParaRPr lang="en-US" sz="1400" b="1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702524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Totals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$160,400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$160,400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637963"/>
                  </a:ext>
                </a:extLst>
              </a:tr>
              <a:tr h="207353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12395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FD7B13-0AE5-4DAB-B2B3-223DC7356C0B}"/>
              </a:ext>
            </a:extLst>
          </p:cNvPr>
          <p:cNvCxnSpPr>
            <a:cxnSpLocks/>
          </p:cNvCxnSpPr>
          <p:nvPr/>
        </p:nvCxnSpPr>
        <p:spPr>
          <a:xfrm>
            <a:off x="6887183" y="2208177"/>
            <a:ext cx="8171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B97843-17D1-4385-AD1E-2CF0AF0C15D2}"/>
              </a:ext>
            </a:extLst>
          </p:cNvPr>
          <p:cNvCxnSpPr>
            <a:cxnSpLocks/>
          </p:cNvCxnSpPr>
          <p:nvPr/>
        </p:nvCxnSpPr>
        <p:spPr>
          <a:xfrm>
            <a:off x="8153400" y="2208177"/>
            <a:ext cx="8171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5D1632-0B08-4806-B3FB-16545F388866}"/>
              </a:ext>
            </a:extLst>
          </p:cNvPr>
          <p:cNvCxnSpPr>
            <a:cxnSpLocks/>
          </p:cNvCxnSpPr>
          <p:nvPr/>
        </p:nvCxnSpPr>
        <p:spPr>
          <a:xfrm>
            <a:off x="6877455" y="5619342"/>
            <a:ext cx="8171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81CECF-747E-40AD-90A4-FFE8EEB203EF}"/>
              </a:ext>
            </a:extLst>
          </p:cNvPr>
          <p:cNvCxnSpPr>
            <a:cxnSpLocks/>
          </p:cNvCxnSpPr>
          <p:nvPr/>
        </p:nvCxnSpPr>
        <p:spPr>
          <a:xfrm>
            <a:off x="8265268" y="5619344"/>
            <a:ext cx="8171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A6427-681B-4EF6-AF25-12E4AEF22C27}"/>
              </a:ext>
            </a:extLst>
          </p:cNvPr>
          <p:cNvCxnSpPr>
            <a:cxnSpLocks/>
          </p:cNvCxnSpPr>
          <p:nvPr/>
        </p:nvCxnSpPr>
        <p:spPr>
          <a:xfrm>
            <a:off x="6877455" y="5648523"/>
            <a:ext cx="8171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4733D7-B5E2-4C5D-B9C6-D3FE395136B9}"/>
              </a:ext>
            </a:extLst>
          </p:cNvPr>
          <p:cNvCxnSpPr>
            <a:cxnSpLocks/>
          </p:cNvCxnSpPr>
          <p:nvPr/>
        </p:nvCxnSpPr>
        <p:spPr>
          <a:xfrm>
            <a:off x="8265268" y="5648528"/>
            <a:ext cx="8171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E9F580A-DFD8-486A-88A7-A0A2A8AB9545}"/>
              </a:ext>
            </a:extLst>
          </p:cNvPr>
          <p:cNvSpPr/>
          <p:nvPr/>
        </p:nvSpPr>
        <p:spPr>
          <a:xfrm>
            <a:off x="3641387" y="58750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 = Balance Sheet Account Balances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Blue = Income Statement Account Balances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A4CB9E-91FD-436C-BF24-04D68A9D86A3}"/>
              </a:ext>
            </a:extLst>
          </p:cNvPr>
          <p:cNvCxnSpPr>
            <a:cxnSpLocks/>
          </p:cNvCxnSpPr>
          <p:nvPr/>
        </p:nvCxnSpPr>
        <p:spPr>
          <a:xfrm>
            <a:off x="6887183" y="5411812"/>
            <a:ext cx="8171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F8B68C-1E43-4CD7-A998-517EE7ADB57C}"/>
              </a:ext>
            </a:extLst>
          </p:cNvPr>
          <p:cNvCxnSpPr>
            <a:cxnSpLocks/>
          </p:cNvCxnSpPr>
          <p:nvPr/>
        </p:nvCxnSpPr>
        <p:spPr>
          <a:xfrm>
            <a:off x="8265268" y="5411812"/>
            <a:ext cx="8171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92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0BFB11-B049-436E-BCE9-5942B84F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39AB-508A-4568-8184-C2481EDC7234}"/>
              </a:ext>
            </a:extLst>
          </p:cNvPr>
          <p:cNvSpPr/>
          <p:nvPr/>
        </p:nvSpPr>
        <p:spPr>
          <a:xfrm>
            <a:off x="2008246" y="136525"/>
            <a:ext cx="817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Income Statement From the Adjusted Trial Balance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7B8FB-7A48-4EEE-9663-855E5E43D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60370"/>
              </p:ext>
            </p:extLst>
          </p:nvPr>
        </p:nvGraphicFramePr>
        <p:xfrm>
          <a:off x="2618361" y="1530713"/>
          <a:ext cx="6955277" cy="37965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3220">
                  <a:extLst>
                    <a:ext uri="{9D8B030D-6E8A-4147-A177-3AD203B41FA5}">
                      <a16:colId xmlns:a16="http://schemas.microsoft.com/office/drawing/2014/main" val="2070491762"/>
                    </a:ext>
                  </a:extLst>
                </a:gridCol>
                <a:gridCol w="3462999">
                  <a:extLst>
                    <a:ext uri="{9D8B030D-6E8A-4147-A177-3AD203B41FA5}">
                      <a16:colId xmlns:a16="http://schemas.microsoft.com/office/drawing/2014/main" val="2029479960"/>
                    </a:ext>
                  </a:extLst>
                </a:gridCol>
                <a:gridCol w="372267">
                  <a:extLst>
                    <a:ext uri="{9D8B030D-6E8A-4147-A177-3AD203B41FA5}">
                      <a16:colId xmlns:a16="http://schemas.microsoft.com/office/drawing/2014/main" val="2430676992"/>
                    </a:ext>
                  </a:extLst>
                </a:gridCol>
                <a:gridCol w="606656">
                  <a:extLst>
                    <a:ext uri="{9D8B030D-6E8A-4147-A177-3AD203B41FA5}">
                      <a16:colId xmlns:a16="http://schemas.microsoft.com/office/drawing/2014/main" val="1463307980"/>
                    </a:ext>
                  </a:extLst>
                </a:gridCol>
                <a:gridCol w="1090374">
                  <a:extLst>
                    <a:ext uri="{9D8B030D-6E8A-4147-A177-3AD203B41FA5}">
                      <a16:colId xmlns:a16="http://schemas.microsoft.com/office/drawing/2014/main" val="2587955241"/>
                    </a:ext>
                  </a:extLst>
                </a:gridCol>
                <a:gridCol w="1225955">
                  <a:extLst>
                    <a:ext uri="{9D8B030D-6E8A-4147-A177-3AD203B41FA5}">
                      <a16:colId xmlns:a16="http://schemas.microsoft.com/office/drawing/2014/main" val="1908127195"/>
                    </a:ext>
                  </a:extLst>
                </a:gridCol>
                <a:gridCol w="83806">
                  <a:extLst>
                    <a:ext uri="{9D8B030D-6E8A-4147-A177-3AD203B41FA5}">
                      <a16:colId xmlns:a16="http://schemas.microsoft.com/office/drawing/2014/main" val="2604448511"/>
                    </a:ext>
                  </a:extLst>
                </a:gridCol>
              </a:tblGrid>
              <a:tr h="90263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Acme Painting Services, Inc.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Income statement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effectLst/>
                        </a:rPr>
                        <a:t>For the Month Ended December 31, 20XX</a:t>
                      </a:r>
                      <a:endParaRPr lang="en-US" sz="1400" b="1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77528"/>
                  </a:ext>
                </a:extLst>
              </a:tr>
              <a:tr h="289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4445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1960804"/>
                  </a:ext>
                </a:extLst>
              </a:tr>
              <a:tr h="289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 revenue..............................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$ 44,200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8615267"/>
                  </a:ext>
                </a:extLst>
              </a:tr>
              <a:tr h="289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Expenses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2109786"/>
                  </a:ext>
                </a:extLst>
              </a:tr>
              <a:tr h="289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Rent expense..............................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$  4,900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7731414"/>
                  </a:ext>
                </a:extLst>
              </a:tr>
              <a:tr h="289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Wages expense...........................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4,500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5367182"/>
                  </a:ext>
                </a:extLst>
              </a:tr>
              <a:tr h="289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Advertising expense...................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3,500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6150238"/>
                  </a:ext>
                </a:extLst>
              </a:tr>
              <a:tr h="289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Supplies expense........................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1,200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1114974"/>
                  </a:ext>
                </a:extLst>
              </a:tr>
              <a:tr h="28939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Total expenses......................... 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14,100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172596"/>
                  </a:ext>
                </a:extLst>
              </a:tr>
              <a:tr h="289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Net income.......................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$ 30,100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8201358"/>
                  </a:ext>
                </a:extLst>
              </a:tr>
              <a:tr h="28939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100"/>
                        </a:spcAft>
                        <a:tabLst>
                          <a:tab pos="413385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31057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2CF054-F4FC-4FF6-903C-016439298BFA}"/>
              </a:ext>
            </a:extLst>
          </p:cNvPr>
          <p:cNvCxnSpPr>
            <a:cxnSpLocks/>
          </p:cNvCxnSpPr>
          <p:nvPr/>
        </p:nvCxnSpPr>
        <p:spPr>
          <a:xfrm>
            <a:off x="7725384" y="4382312"/>
            <a:ext cx="5836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ED32C5-7A61-462B-94F6-C0CCBECA04E2}"/>
              </a:ext>
            </a:extLst>
          </p:cNvPr>
          <p:cNvCxnSpPr>
            <a:cxnSpLocks/>
          </p:cNvCxnSpPr>
          <p:nvPr/>
        </p:nvCxnSpPr>
        <p:spPr>
          <a:xfrm>
            <a:off x="8892710" y="4666038"/>
            <a:ext cx="5836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FFF5EA-20DA-4EC4-A89A-E658FFA6563A}"/>
              </a:ext>
            </a:extLst>
          </p:cNvPr>
          <p:cNvCxnSpPr>
            <a:cxnSpLocks/>
          </p:cNvCxnSpPr>
          <p:nvPr/>
        </p:nvCxnSpPr>
        <p:spPr>
          <a:xfrm>
            <a:off x="8892700" y="4996774"/>
            <a:ext cx="5836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CAEFF3-46A5-469F-AD65-D3400B5E5385}"/>
              </a:ext>
            </a:extLst>
          </p:cNvPr>
          <p:cNvCxnSpPr>
            <a:cxnSpLocks/>
          </p:cNvCxnSpPr>
          <p:nvPr/>
        </p:nvCxnSpPr>
        <p:spPr>
          <a:xfrm>
            <a:off x="8873249" y="4948132"/>
            <a:ext cx="5836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3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CAFE37-9F35-4FC3-BAD6-B413FC0C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B5C9EC-86E6-4F7B-B594-8C6C36FAF415}"/>
              </a:ext>
            </a:extLst>
          </p:cNvPr>
          <p:cNvSpPr/>
          <p:nvPr/>
        </p:nvSpPr>
        <p:spPr>
          <a:xfrm>
            <a:off x="2373731" y="287126"/>
            <a:ext cx="744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Balance Sheet From the Adjusted Trial Balance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E4A841-E760-4611-9AB4-142C5C91F381}"/>
              </a:ext>
            </a:extLst>
          </p:cNvPr>
          <p:cNvSpPr/>
          <p:nvPr/>
        </p:nvSpPr>
        <p:spPr>
          <a:xfrm>
            <a:off x="1887166" y="1337712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(Account form balance sheet)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3E4EE1-9B41-475E-8667-6D81FB170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74163"/>
              </p:ext>
            </p:extLst>
          </p:nvPr>
        </p:nvGraphicFramePr>
        <p:xfrm>
          <a:off x="1887166" y="1893168"/>
          <a:ext cx="8093413" cy="36271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35574">
                  <a:extLst>
                    <a:ext uri="{9D8B030D-6E8A-4147-A177-3AD203B41FA5}">
                      <a16:colId xmlns:a16="http://schemas.microsoft.com/office/drawing/2014/main" val="2804714302"/>
                    </a:ext>
                  </a:extLst>
                </a:gridCol>
                <a:gridCol w="934264">
                  <a:extLst>
                    <a:ext uri="{9D8B030D-6E8A-4147-A177-3AD203B41FA5}">
                      <a16:colId xmlns:a16="http://schemas.microsoft.com/office/drawing/2014/main" val="804219067"/>
                    </a:ext>
                  </a:extLst>
                </a:gridCol>
                <a:gridCol w="327812">
                  <a:extLst>
                    <a:ext uri="{9D8B030D-6E8A-4147-A177-3AD203B41FA5}">
                      <a16:colId xmlns:a16="http://schemas.microsoft.com/office/drawing/2014/main" val="787807256"/>
                    </a:ext>
                  </a:extLst>
                </a:gridCol>
                <a:gridCol w="2622496">
                  <a:extLst>
                    <a:ext uri="{9D8B030D-6E8A-4147-A177-3AD203B41FA5}">
                      <a16:colId xmlns:a16="http://schemas.microsoft.com/office/drawing/2014/main" val="125994369"/>
                    </a:ext>
                  </a:extLst>
                </a:gridCol>
                <a:gridCol w="1081780">
                  <a:extLst>
                    <a:ext uri="{9D8B030D-6E8A-4147-A177-3AD203B41FA5}">
                      <a16:colId xmlns:a16="http://schemas.microsoft.com/office/drawing/2014/main" val="3963802227"/>
                    </a:ext>
                  </a:extLst>
                </a:gridCol>
                <a:gridCol w="291487">
                  <a:extLst>
                    <a:ext uri="{9D8B030D-6E8A-4147-A177-3AD203B41FA5}">
                      <a16:colId xmlns:a16="http://schemas.microsoft.com/office/drawing/2014/main" val="2828891159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Acme Painting Services, Inc.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Balance Sheet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December 31, 20XX</a:t>
                      </a:r>
                      <a:endParaRPr lang="en-US" sz="1400" b="1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53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Assets</a:t>
                      </a:r>
                      <a:endParaRPr lang="en-US" sz="1400" b="1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</a:t>
                      </a:r>
                      <a:r>
                        <a:rPr lang="en-US" sz="1400" b="1" dirty="0">
                          <a:effectLst/>
                        </a:rPr>
                        <a:t>Liabilities</a:t>
                      </a:r>
                      <a:endParaRPr lang="en-US" sz="1400" b="1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73262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Cash.............................................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$   18,650 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Wages payable......................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$3,900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82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Accounts receivable.....................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11,700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Accounts payable..................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 2,600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23007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Supplies........................................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4,400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Total liabilities....................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6,500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1054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Equipment...................................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111,550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Stockholders' equity </a:t>
                      </a:r>
                      <a:endParaRPr lang="en-US" sz="1400" b="1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520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Paid-in capital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Common stock ..................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20,000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1128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Retained earnings................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119,800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1588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Total stockholders' equity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Total liabilities and 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139,800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242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Total assets...............................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$146,300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stockholders’ equity…..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$146,300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22592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64474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74FFA0-3A9A-4EF2-AD1E-9385044F57D9}"/>
              </a:ext>
            </a:extLst>
          </p:cNvPr>
          <p:cNvCxnSpPr/>
          <p:nvPr/>
        </p:nvCxnSpPr>
        <p:spPr>
          <a:xfrm>
            <a:off x="4931923" y="5282119"/>
            <a:ext cx="65175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B189D1-88FC-401D-AABC-102FFD7D3CAA}"/>
              </a:ext>
            </a:extLst>
          </p:cNvPr>
          <p:cNvCxnSpPr/>
          <p:nvPr/>
        </p:nvCxnSpPr>
        <p:spPr>
          <a:xfrm>
            <a:off x="4931923" y="5317788"/>
            <a:ext cx="65175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CE683A-4573-456B-81EF-A37D6F2D03DA}"/>
              </a:ext>
            </a:extLst>
          </p:cNvPr>
          <p:cNvCxnSpPr/>
          <p:nvPr/>
        </p:nvCxnSpPr>
        <p:spPr>
          <a:xfrm>
            <a:off x="8946204" y="5295090"/>
            <a:ext cx="65175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DE6E9-03EF-4F4D-9790-1F0B6EE31197}"/>
              </a:ext>
            </a:extLst>
          </p:cNvPr>
          <p:cNvCxnSpPr/>
          <p:nvPr/>
        </p:nvCxnSpPr>
        <p:spPr>
          <a:xfrm>
            <a:off x="8946204" y="5321031"/>
            <a:ext cx="65175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885FF-0703-4D65-8474-233B34D846E1}"/>
              </a:ext>
            </a:extLst>
          </p:cNvPr>
          <p:cNvSpPr/>
          <p:nvPr/>
        </p:nvSpPr>
        <p:spPr>
          <a:xfrm>
            <a:off x="1887166" y="5706412"/>
            <a:ext cx="481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Retained earnings: $89,700 + $30,100 = $119,800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7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5E2F81-CFE4-4BCF-A761-B74C7D13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A112F-1523-4CBB-8717-72EBBD7BD25C}"/>
              </a:ext>
            </a:extLst>
          </p:cNvPr>
          <p:cNvSpPr/>
          <p:nvPr/>
        </p:nvSpPr>
        <p:spPr>
          <a:xfrm>
            <a:off x="4318398" y="136525"/>
            <a:ext cx="3555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Accounting Cycle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EE007-BC8E-4EC4-8B8E-9B88D4512814}"/>
              </a:ext>
            </a:extLst>
          </p:cNvPr>
          <p:cNvSpPr/>
          <p:nvPr/>
        </p:nvSpPr>
        <p:spPr>
          <a:xfrm>
            <a:off x="2772383" y="1566952"/>
            <a:ext cx="87646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The term </a:t>
            </a:r>
            <a:r>
              <a:rPr lang="en-US" b="1" dirty="0">
                <a:solidFill>
                  <a:srgbClr val="0000FF"/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accounting cycle</a:t>
            </a:r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refers to the recurring, sequential accounting 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activities needed to record transactions, properly maintain accounting 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records, and ultimately prepare financial statements.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 The next slide illustrates the current stage of the accounting cycle in our 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study of accounting.</a:t>
            </a:r>
            <a:endParaRPr lang="en-US" sz="14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r>
              <a:rPr lang="en-US" sz="14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br>
              <a:rPr lang="en-US" sz="14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919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220855-0B44-4F0C-A0AB-C3031ED5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 Worthy and James 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E8FD2C-4426-42CF-A45E-F9A3E53042EC}"/>
              </a:ext>
            </a:extLst>
          </p:cNvPr>
          <p:cNvGrpSpPr/>
          <p:nvPr/>
        </p:nvGrpSpPr>
        <p:grpSpPr>
          <a:xfrm>
            <a:off x="2947278" y="385856"/>
            <a:ext cx="6517735" cy="5424805"/>
            <a:chOff x="0" y="0"/>
            <a:chExt cx="4857750" cy="542480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A1F88B3-75F7-4F11-A035-0F3B441A4BF7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946203" y="1148397"/>
              <a:ext cx="3340" cy="214948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E68BB2D-DAF5-42DF-86A1-314BDF479B5E}"/>
                </a:ext>
              </a:extLst>
            </p:cNvPr>
            <p:cNvCxnSpPr/>
            <p:nvPr/>
          </p:nvCxnSpPr>
          <p:spPr>
            <a:xfrm flipH="1">
              <a:off x="1729740" y="563245"/>
              <a:ext cx="1054735" cy="702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376C081D-C380-4A8E-B1A7-D06C7482F50A}"/>
                </a:ext>
              </a:extLst>
            </p:cNvPr>
            <p:cNvSpPr txBox="1"/>
            <p:nvPr/>
          </p:nvSpPr>
          <p:spPr>
            <a:xfrm>
              <a:off x="2882265" y="0"/>
              <a:ext cx="1082675" cy="5998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61AAD4D9-3854-49E4-A236-720CF2D200D7}"/>
                </a:ext>
              </a:extLst>
            </p:cNvPr>
            <p:cNvSpPr txBox="1"/>
            <p:nvPr/>
          </p:nvSpPr>
          <p:spPr>
            <a:xfrm>
              <a:off x="3001010" y="115570"/>
              <a:ext cx="1125220" cy="6777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963A4358-39AE-4C3F-98FE-5F05519191B0}"/>
                </a:ext>
              </a:extLst>
            </p:cNvPr>
            <p:cNvSpPr txBox="1"/>
            <p:nvPr/>
          </p:nvSpPr>
          <p:spPr>
            <a:xfrm>
              <a:off x="3127375" y="296545"/>
              <a:ext cx="1146175" cy="698802"/>
            </a:xfrm>
            <a:prstGeom prst="rect">
              <a:avLst/>
            </a:prstGeom>
            <a:solidFill>
              <a:srgbClr val="FFFE6F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pple Chancery"/>
                  <a:ea typeface="MS Mincho" panose="02020609040205080304" pitchFamily="49" charset="-128"/>
                  <a:cs typeface="Times New Roman" panose="02020603050405020304" pitchFamily="18" charset="0"/>
                </a:rPr>
                <a:t>Documents</a:t>
              </a:r>
              <a:endParaRPr lang="en-US" sz="14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F911B0E6-83AA-40E4-90F3-2BA4A171DB4B}"/>
                </a:ext>
              </a:extLst>
            </p:cNvPr>
            <p:cNvSpPr txBox="1"/>
            <p:nvPr/>
          </p:nvSpPr>
          <p:spPr>
            <a:xfrm>
              <a:off x="224155" y="47625"/>
              <a:ext cx="1450776" cy="11007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Analyze</a:t>
              </a: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event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Does it affect financial condition?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     A “transaction”</a:t>
              </a: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A563CDEB-558A-4D18-A963-D8D6B150C0F4}"/>
                </a:ext>
              </a:extLst>
            </p:cNvPr>
            <p:cNvSpPr txBox="1"/>
            <p:nvPr/>
          </p:nvSpPr>
          <p:spPr>
            <a:xfrm>
              <a:off x="0" y="4822825"/>
              <a:ext cx="1870710" cy="601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 algn="ctr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Complete Remaining Steps</a:t>
              </a: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4DF2293D-724B-4554-8676-C781A1E3F74F}"/>
                </a:ext>
              </a:extLst>
            </p:cNvPr>
            <p:cNvSpPr txBox="1"/>
            <p:nvPr/>
          </p:nvSpPr>
          <p:spPr>
            <a:xfrm>
              <a:off x="164465" y="1363345"/>
              <a:ext cx="1577975" cy="32010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Process</a:t>
              </a:r>
              <a:endParaRPr lang="en-US" sz="14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A2529912-CF6B-4B05-A25F-C759D394560D}"/>
                </a:ext>
              </a:extLst>
            </p:cNvPr>
            <p:cNvSpPr txBox="1"/>
            <p:nvPr/>
          </p:nvSpPr>
          <p:spPr>
            <a:xfrm>
              <a:off x="335280" y="1741170"/>
              <a:ext cx="1167765" cy="430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2</a:t>
              </a:r>
            </a:p>
            <a:p>
              <a:pPr marL="0" marR="0" algn="ctr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Journalize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CA5AC2E-571B-481E-AE7A-9FD8885E2EA7}"/>
                </a:ext>
              </a:extLst>
            </p:cNvPr>
            <p:cNvSpPr txBox="1"/>
            <p:nvPr/>
          </p:nvSpPr>
          <p:spPr>
            <a:xfrm>
              <a:off x="357505" y="3306445"/>
              <a:ext cx="1123315" cy="555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5</a:t>
              </a:r>
            </a:p>
            <a:p>
              <a:pPr marL="0" marR="0" algn="ctr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Record and Post Adjustments</a:t>
              </a:r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E8BF08E1-D0B6-4AA4-87CA-19D1E2A36195}"/>
                </a:ext>
              </a:extLst>
            </p:cNvPr>
            <p:cNvSpPr txBox="1"/>
            <p:nvPr/>
          </p:nvSpPr>
          <p:spPr>
            <a:xfrm>
              <a:off x="2353945" y="1822450"/>
              <a:ext cx="2503805" cy="23533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7</a:t>
              </a:r>
            </a:p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Communicate </a:t>
              </a:r>
              <a:endParaRPr lang="en-US" sz="14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C6253CCA-AF8D-47DF-BD55-F788E2619596}"/>
                </a:ext>
              </a:extLst>
            </p:cNvPr>
            <p:cNvSpPr txBox="1"/>
            <p:nvPr/>
          </p:nvSpPr>
          <p:spPr>
            <a:xfrm>
              <a:off x="2628900" y="2508250"/>
              <a:ext cx="2124075" cy="932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• Income statement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• Statement of owner's equity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• Balance sheet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• Statement of cash flows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F94FF0-B2E7-490C-9740-333A9FC908F0}"/>
                </a:ext>
              </a:extLst>
            </p:cNvPr>
            <p:cNvCxnSpPr/>
            <p:nvPr/>
          </p:nvCxnSpPr>
          <p:spPr>
            <a:xfrm flipV="1">
              <a:off x="1519555" y="3035935"/>
              <a:ext cx="1067435" cy="1125855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3">
              <a:extLst>
                <a:ext uri="{FF2B5EF4-FFF2-40B4-BE49-F238E27FC236}">
                  <a16:creationId xmlns:a16="http://schemas.microsoft.com/office/drawing/2014/main" id="{4C405D58-D411-4D35-A42D-A1E54D0A9E19}"/>
                </a:ext>
              </a:extLst>
            </p:cNvPr>
            <p:cNvSpPr txBox="1"/>
            <p:nvPr/>
          </p:nvSpPr>
          <p:spPr>
            <a:xfrm>
              <a:off x="365125" y="3935095"/>
              <a:ext cx="1117600" cy="544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6</a:t>
              </a:r>
            </a:p>
            <a:p>
              <a:pPr marL="0" marR="0" algn="ctr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Adjusted Trial Balance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DDA06FD-D97A-4CC1-999B-4CD3418D9316}"/>
                </a:ext>
              </a:extLst>
            </p:cNvPr>
            <p:cNvCxnSpPr/>
            <p:nvPr/>
          </p:nvCxnSpPr>
          <p:spPr>
            <a:xfrm flipH="1">
              <a:off x="929005" y="4592320"/>
              <a:ext cx="7620" cy="20447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F3A2C2DC-06D3-48B1-86D4-DCF22FACCF1D}"/>
                </a:ext>
              </a:extLst>
            </p:cNvPr>
            <p:cNvSpPr txBox="1"/>
            <p:nvPr/>
          </p:nvSpPr>
          <p:spPr>
            <a:xfrm>
              <a:off x="374015" y="2793365"/>
              <a:ext cx="1116965" cy="437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4</a:t>
              </a:r>
            </a:p>
            <a:p>
              <a:pPr marL="0" marR="0" algn="ctr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Trial Balance</a:t>
              </a:r>
            </a:p>
          </p:txBody>
        </p:sp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id="{E42925C0-954F-45A5-B14D-B82040D548AD}"/>
                </a:ext>
              </a:extLst>
            </p:cNvPr>
            <p:cNvSpPr txBox="1"/>
            <p:nvPr/>
          </p:nvSpPr>
          <p:spPr>
            <a:xfrm>
              <a:off x="380365" y="2267585"/>
              <a:ext cx="1106805" cy="437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3</a:t>
              </a:r>
            </a:p>
            <a:p>
              <a:pPr marL="0" marR="0" algn="ctr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Post to ledger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80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511</Words>
  <Application>Microsoft Office PowerPoint</Application>
  <PresentationFormat>Widescreen</PresentationFormat>
  <Paragraphs>331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Mincho</vt:lpstr>
      <vt:lpstr>Apple Chancery</vt:lpstr>
      <vt:lpstr>Arial</vt:lpstr>
      <vt:lpstr>Calibri</vt:lpstr>
      <vt:lpstr>Calibri Light</vt:lpstr>
      <vt:lpstr>Times</vt:lpstr>
      <vt:lpstr>Times New Roman</vt:lpstr>
      <vt:lpstr>Office Theme</vt:lpstr>
      <vt:lpstr>Basic Accounting Concepts Principles and Procedures, 2nd Edition, Volume 1  </vt:lpstr>
      <vt:lpstr>Learning Goals 5 and 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Accounting Concepts Principles and Procedures, 2nd Edition, Volume 1</dc:title>
  <dc:creator>djudie</dc:creator>
  <cp:lastModifiedBy>djudie</cp:lastModifiedBy>
  <cp:revision>15</cp:revision>
  <dcterms:created xsi:type="dcterms:W3CDTF">2018-11-29T21:54:09Z</dcterms:created>
  <dcterms:modified xsi:type="dcterms:W3CDTF">2018-12-01T00:37:24Z</dcterms:modified>
</cp:coreProperties>
</file>