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0" r:id="rId14"/>
    <p:sldId id="269"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9" autoAdjust="0"/>
    <p:restoredTop sz="94660"/>
  </p:normalViewPr>
  <p:slideViewPr>
    <p:cSldViewPr snapToGrid="0" showGuides="1">
      <p:cViewPr varScale="1">
        <p:scale>
          <a:sx n="79" d="100"/>
          <a:sy n="79" d="100"/>
        </p:scale>
        <p:origin x="518" y="82"/>
      </p:cViewPr>
      <p:guideLst>
        <p:guide orient="horz" pos="2160"/>
        <p:guide pos="3840"/>
      </p:guideLst>
    </p:cSldViewPr>
  </p:slideViewPr>
  <p:notesTextViewPr>
    <p:cViewPr>
      <p:scale>
        <a:sx n="1" d="1"/>
        <a:sy n="1" d="1"/>
      </p:scale>
      <p:origin x="0" y="0"/>
    </p:cViewPr>
  </p:notesTextViewPr>
  <p:sorterViewPr>
    <p:cViewPr>
      <p:scale>
        <a:sx n="100" d="100"/>
        <a:sy n="100" d="100"/>
      </p:scale>
      <p:origin x="0" y="-19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3ABD80-D1E2-49D6-9107-50542216AF9A}" type="datetimeFigureOut">
              <a:rPr lang="en-US" smtClean="0"/>
              <a:t>12/16/2018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E00747-BFD3-4DAD-B5B5-323DB40BCC79}" type="slidenum">
              <a:rPr lang="en-US" smtClean="0"/>
              <a:t>‹#›</a:t>
            </a:fld>
            <a:endParaRPr lang="en-US"/>
          </a:p>
        </p:txBody>
      </p:sp>
    </p:spTree>
    <p:extLst>
      <p:ext uri="{BB962C8B-B14F-4D97-AF65-F5344CB8AC3E}">
        <p14:creationId xmlns:p14="http://schemas.microsoft.com/office/powerpoint/2010/main" val="124062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442F105-18DB-4F2D-B09A-2F6E9C81FAE1}" type="datetime1">
              <a:rPr lang="en-US" smtClean="0"/>
              <a:t>12/16/2018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79B641D4-8167-4B8E-BF22-6D13581E31AE}" type="slidenum">
              <a:rPr lang="en-US" smtClean="0"/>
              <a:t>‹#›</a:t>
            </a:fld>
            <a:endParaRPr lang="en-US"/>
          </a:p>
        </p:txBody>
      </p:sp>
    </p:spTree>
    <p:extLst>
      <p:ext uri="{BB962C8B-B14F-4D97-AF65-F5344CB8AC3E}">
        <p14:creationId xmlns:p14="http://schemas.microsoft.com/office/powerpoint/2010/main" val="2341148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9D7B0C-0EDA-455B-BC7C-30AD12AAAA5B}" type="datetime1">
              <a:rPr lang="en-US" smtClean="0"/>
              <a:t>12/16/2018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79B641D4-8167-4B8E-BF22-6D13581E31AE}" type="slidenum">
              <a:rPr lang="en-US" smtClean="0"/>
              <a:t>‹#›</a:t>
            </a:fld>
            <a:endParaRPr lang="en-US"/>
          </a:p>
        </p:txBody>
      </p:sp>
    </p:spTree>
    <p:extLst>
      <p:ext uri="{BB962C8B-B14F-4D97-AF65-F5344CB8AC3E}">
        <p14:creationId xmlns:p14="http://schemas.microsoft.com/office/powerpoint/2010/main" val="193093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B7EC6A-7D40-4914-A938-8B459D382B5D}" type="datetime1">
              <a:rPr lang="en-US" smtClean="0"/>
              <a:t>12/16/2018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79B641D4-8167-4B8E-BF22-6D13581E31AE}" type="slidenum">
              <a:rPr lang="en-US" smtClean="0"/>
              <a:t>‹#›</a:t>
            </a:fld>
            <a:endParaRPr lang="en-US"/>
          </a:p>
        </p:txBody>
      </p:sp>
    </p:spTree>
    <p:extLst>
      <p:ext uri="{BB962C8B-B14F-4D97-AF65-F5344CB8AC3E}">
        <p14:creationId xmlns:p14="http://schemas.microsoft.com/office/powerpoint/2010/main" val="317405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3F08C6-FF6B-4450-AADD-027326FFB7F7}" type="datetime1">
              <a:rPr lang="en-US" smtClean="0"/>
              <a:t>12/16/2018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79B641D4-8167-4B8E-BF22-6D13581E31AE}" type="slidenum">
              <a:rPr lang="en-US" smtClean="0"/>
              <a:t>‹#›</a:t>
            </a:fld>
            <a:endParaRPr lang="en-US"/>
          </a:p>
        </p:txBody>
      </p:sp>
    </p:spTree>
    <p:extLst>
      <p:ext uri="{BB962C8B-B14F-4D97-AF65-F5344CB8AC3E}">
        <p14:creationId xmlns:p14="http://schemas.microsoft.com/office/powerpoint/2010/main" val="3453260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974944-9CD4-48A1-99DE-501941AA2420}" type="datetime1">
              <a:rPr lang="en-US" smtClean="0"/>
              <a:t>12/16/2018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79B641D4-8167-4B8E-BF22-6D13581E31AE}" type="slidenum">
              <a:rPr lang="en-US" smtClean="0"/>
              <a:t>‹#›</a:t>
            </a:fld>
            <a:endParaRPr lang="en-US"/>
          </a:p>
        </p:txBody>
      </p:sp>
    </p:spTree>
    <p:extLst>
      <p:ext uri="{BB962C8B-B14F-4D97-AF65-F5344CB8AC3E}">
        <p14:creationId xmlns:p14="http://schemas.microsoft.com/office/powerpoint/2010/main" val="493403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B543B5A-CC4E-4526-9BAD-3F4A6C1B6EB1}" type="datetime1">
              <a:rPr lang="en-US" smtClean="0"/>
              <a:t>12/16/2018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79B641D4-8167-4B8E-BF22-6D13581E31AE}" type="slidenum">
              <a:rPr lang="en-US" smtClean="0"/>
              <a:t>‹#›</a:t>
            </a:fld>
            <a:endParaRPr lang="en-US"/>
          </a:p>
        </p:txBody>
      </p:sp>
    </p:spTree>
    <p:extLst>
      <p:ext uri="{BB962C8B-B14F-4D97-AF65-F5344CB8AC3E}">
        <p14:creationId xmlns:p14="http://schemas.microsoft.com/office/powerpoint/2010/main" val="3824079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D0648C-3667-4FE0-B55D-56D06C0434D0}" type="datetime1">
              <a:rPr lang="en-US" smtClean="0"/>
              <a:t>12/16/2018</a:t>
            </a:fld>
            <a:endParaRPr lang="en-US"/>
          </a:p>
        </p:txBody>
      </p:sp>
      <p:sp>
        <p:nvSpPr>
          <p:cNvPr id="8" name="Footer Placeholder 7"/>
          <p:cNvSpPr>
            <a:spLocks noGrp="1"/>
          </p:cNvSpPr>
          <p:nvPr>
            <p:ph type="ftr" sz="quarter" idx="11"/>
          </p:nvPr>
        </p:nvSpPr>
        <p:spPr/>
        <p:txBody>
          <a:bodyPr/>
          <a:lstStyle/>
          <a:p>
            <a:r>
              <a:rPr lang="en-US"/>
              <a:t>© Copyright 2018 Worthy and James Publishing</a:t>
            </a:r>
          </a:p>
        </p:txBody>
      </p:sp>
      <p:sp>
        <p:nvSpPr>
          <p:cNvPr id="9" name="Slide Number Placeholder 8"/>
          <p:cNvSpPr>
            <a:spLocks noGrp="1"/>
          </p:cNvSpPr>
          <p:nvPr>
            <p:ph type="sldNum" sz="quarter" idx="12"/>
          </p:nvPr>
        </p:nvSpPr>
        <p:spPr/>
        <p:txBody>
          <a:bodyPr/>
          <a:lstStyle/>
          <a:p>
            <a:fld id="{79B641D4-8167-4B8E-BF22-6D13581E31AE}" type="slidenum">
              <a:rPr lang="en-US" smtClean="0"/>
              <a:t>‹#›</a:t>
            </a:fld>
            <a:endParaRPr lang="en-US"/>
          </a:p>
        </p:txBody>
      </p:sp>
    </p:spTree>
    <p:extLst>
      <p:ext uri="{BB962C8B-B14F-4D97-AF65-F5344CB8AC3E}">
        <p14:creationId xmlns:p14="http://schemas.microsoft.com/office/powerpoint/2010/main" val="1927162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6D661D6-0132-4861-A7A0-6C2163C4F448}" type="datetime1">
              <a:rPr lang="en-US" smtClean="0"/>
              <a:t>12/16/2018</a:t>
            </a:fld>
            <a:endParaRPr lang="en-US"/>
          </a:p>
        </p:txBody>
      </p:sp>
      <p:sp>
        <p:nvSpPr>
          <p:cNvPr id="4" name="Footer Placeholder 3"/>
          <p:cNvSpPr>
            <a:spLocks noGrp="1"/>
          </p:cNvSpPr>
          <p:nvPr>
            <p:ph type="ftr" sz="quarter" idx="11"/>
          </p:nvPr>
        </p:nvSpPr>
        <p:spPr/>
        <p:txBody>
          <a:bodyPr/>
          <a:lstStyle/>
          <a:p>
            <a:r>
              <a:rPr lang="en-US"/>
              <a:t>© Copyright 2018 Worthy and James Publishing</a:t>
            </a:r>
          </a:p>
        </p:txBody>
      </p:sp>
      <p:sp>
        <p:nvSpPr>
          <p:cNvPr id="5" name="Slide Number Placeholder 4"/>
          <p:cNvSpPr>
            <a:spLocks noGrp="1"/>
          </p:cNvSpPr>
          <p:nvPr>
            <p:ph type="sldNum" sz="quarter" idx="12"/>
          </p:nvPr>
        </p:nvSpPr>
        <p:spPr/>
        <p:txBody>
          <a:bodyPr/>
          <a:lstStyle/>
          <a:p>
            <a:fld id="{79B641D4-8167-4B8E-BF22-6D13581E31AE}" type="slidenum">
              <a:rPr lang="en-US" smtClean="0"/>
              <a:t>‹#›</a:t>
            </a:fld>
            <a:endParaRPr lang="en-US"/>
          </a:p>
        </p:txBody>
      </p:sp>
    </p:spTree>
    <p:extLst>
      <p:ext uri="{BB962C8B-B14F-4D97-AF65-F5344CB8AC3E}">
        <p14:creationId xmlns:p14="http://schemas.microsoft.com/office/powerpoint/2010/main" val="2640654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26E0E8-E393-41D8-B3CE-4B4958E2F060}" type="datetime1">
              <a:rPr lang="en-US" smtClean="0"/>
              <a:t>12/16/2018</a:t>
            </a:fld>
            <a:endParaRPr lang="en-US"/>
          </a:p>
        </p:txBody>
      </p:sp>
      <p:sp>
        <p:nvSpPr>
          <p:cNvPr id="3" name="Footer Placeholder 2"/>
          <p:cNvSpPr>
            <a:spLocks noGrp="1"/>
          </p:cNvSpPr>
          <p:nvPr>
            <p:ph type="ftr" sz="quarter" idx="11"/>
          </p:nvPr>
        </p:nvSpPr>
        <p:spPr/>
        <p:txBody>
          <a:bodyPr/>
          <a:lstStyle/>
          <a:p>
            <a:r>
              <a:rPr lang="en-US"/>
              <a:t>© Copyright 2018 Worthy and James Publishing</a:t>
            </a:r>
          </a:p>
        </p:txBody>
      </p:sp>
      <p:sp>
        <p:nvSpPr>
          <p:cNvPr id="4" name="Slide Number Placeholder 3"/>
          <p:cNvSpPr>
            <a:spLocks noGrp="1"/>
          </p:cNvSpPr>
          <p:nvPr>
            <p:ph type="sldNum" sz="quarter" idx="12"/>
          </p:nvPr>
        </p:nvSpPr>
        <p:spPr/>
        <p:txBody>
          <a:bodyPr/>
          <a:lstStyle/>
          <a:p>
            <a:fld id="{79B641D4-8167-4B8E-BF22-6D13581E31AE}" type="slidenum">
              <a:rPr lang="en-US" smtClean="0"/>
              <a:t>‹#›</a:t>
            </a:fld>
            <a:endParaRPr lang="en-US"/>
          </a:p>
        </p:txBody>
      </p:sp>
    </p:spTree>
    <p:extLst>
      <p:ext uri="{BB962C8B-B14F-4D97-AF65-F5344CB8AC3E}">
        <p14:creationId xmlns:p14="http://schemas.microsoft.com/office/powerpoint/2010/main" val="105881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A2BB3B-2E09-4B6D-8A78-5D84A66D3931}" type="datetime1">
              <a:rPr lang="en-US" smtClean="0"/>
              <a:t>12/16/2018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79B641D4-8167-4B8E-BF22-6D13581E31AE}" type="slidenum">
              <a:rPr lang="en-US" smtClean="0"/>
              <a:t>‹#›</a:t>
            </a:fld>
            <a:endParaRPr lang="en-US"/>
          </a:p>
        </p:txBody>
      </p:sp>
    </p:spTree>
    <p:extLst>
      <p:ext uri="{BB962C8B-B14F-4D97-AF65-F5344CB8AC3E}">
        <p14:creationId xmlns:p14="http://schemas.microsoft.com/office/powerpoint/2010/main" val="2511757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7E17CC-423C-4D67-B204-BE1537A35466}" type="datetime1">
              <a:rPr lang="en-US" smtClean="0"/>
              <a:t>12/16/2018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79B641D4-8167-4B8E-BF22-6D13581E31AE}" type="slidenum">
              <a:rPr lang="en-US" smtClean="0"/>
              <a:t>‹#›</a:t>
            </a:fld>
            <a:endParaRPr lang="en-US"/>
          </a:p>
        </p:txBody>
      </p:sp>
    </p:spTree>
    <p:extLst>
      <p:ext uri="{BB962C8B-B14F-4D97-AF65-F5344CB8AC3E}">
        <p14:creationId xmlns:p14="http://schemas.microsoft.com/office/powerpoint/2010/main" val="1242864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AB4F40-EC6A-4957-A617-B5B3D08F280D}" type="datetime1">
              <a:rPr lang="en-US" smtClean="0"/>
              <a:t>12/16/2018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B641D4-8167-4B8E-BF22-6D13581E31AE}" type="slidenum">
              <a:rPr lang="en-US" smtClean="0"/>
              <a:t>‹#›</a:t>
            </a:fld>
            <a:endParaRPr lang="en-US"/>
          </a:p>
        </p:txBody>
      </p:sp>
    </p:spTree>
    <p:extLst>
      <p:ext uri="{BB962C8B-B14F-4D97-AF65-F5344CB8AC3E}">
        <p14:creationId xmlns:p14="http://schemas.microsoft.com/office/powerpoint/2010/main" val="3678707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pic>
        <p:nvPicPr>
          <p:cNvPr id="6" name="Picture 5" descr="Macintosh HD:Users:gregmostyn:Desktop:Covers:wetransfer-002f23 2:Cover-v1-blue-front copy.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637246" cy="6858000"/>
          </a:xfrm>
          <a:prstGeom prst="rect">
            <a:avLst/>
          </a:prstGeom>
          <a:noFill/>
          <a:ln>
            <a:noFill/>
          </a:ln>
        </p:spPr>
      </p:pic>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a:solidFill>
                  <a:schemeClr val="bg1"/>
                </a:solidFill>
              </a:rPr>
              <a:t>Basic Accounting Concepts Principles and Procedures, 2</a:t>
            </a:r>
            <a:r>
              <a:rPr lang="en-US" sz="4700" b="1" baseline="30000">
                <a:solidFill>
                  <a:schemeClr val="bg1"/>
                </a:solidFill>
              </a:rPr>
              <a:t>nd</a:t>
            </a:r>
            <a:r>
              <a:rPr lang="en-US" sz="4700" b="1">
                <a:solidFill>
                  <a:schemeClr val="bg1"/>
                </a:solidFill>
              </a:rPr>
              <a:t> Edition, Volume 1 </a:t>
            </a:r>
            <a:br>
              <a:rPr lang="en-US" sz="4700">
                <a:solidFill>
                  <a:schemeClr val="bg1"/>
                </a:solidFill>
              </a:rPr>
            </a:br>
            <a:endParaRPr lang="en-US" sz="4700" dirty="0">
              <a:solidFill>
                <a:schemeClr val="bg1"/>
              </a:solidFill>
            </a:endParaRPr>
          </a:p>
        </p:txBody>
      </p:sp>
    </p:spTree>
    <p:extLst>
      <p:ext uri="{BB962C8B-B14F-4D97-AF65-F5344CB8AC3E}">
        <p14:creationId xmlns:p14="http://schemas.microsoft.com/office/powerpoint/2010/main" val="2621093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035750" y="6511974"/>
            <a:ext cx="4114800" cy="365125"/>
          </a:xfrm>
        </p:spPr>
        <p:txBody>
          <a:bodyPr/>
          <a:lstStyle/>
          <a:p>
            <a:r>
              <a:rPr lang="en-US" dirty="0"/>
              <a:t>© Copyright 2018 Worthy and James Publishing</a:t>
            </a:r>
          </a:p>
        </p:txBody>
      </p:sp>
      <p:graphicFrame>
        <p:nvGraphicFramePr>
          <p:cNvPr id="5" name="Table 4"/>
          <p:cNvGraphicFramePr>
            <a:graphicFrameLocks noGrp="1"/>
          </p:cNvGraphicFramePr>
          <p:nvPr/>
        </p:nvGraphicFramePr>
        <p:xfrm>
          <a:off x="3883719" y="998611"/>
          <a:ext cx="4106599" cy="665480"/>
        </p:xfrm>
        <a:graphic>
          <a:graphicData uri="http://schemas.openxmlformats.org/drawingml/2006/table">
            <a:tbl>
              <a:tblPr>
                <a:tableStyleId>{2D5ABB26-0587-4C30-8999-92F81FD0307C}</a:tableStyleId>
              </a:tblPr>
              <a:tblGrid>
                <a:gridCol w="4106599">
                  <a:extLst>
                    <a:ext uri="{9D8B030D-6E8A-4147-A177-3AD203B41FA5}">
                      <a16:colId xmlns:a16="http://schemas.microsoft.com/office/drawing/2014/main" val="2854151565"/>
                    </a:ext>
                  </a:extLst>
                </a:gridCol>
              </a:tblGrid>
              <a:tr h="643476">
                <a:tc>
                  <a:txBody>
                    <a:bodyPr/>
                    <a:lstStyle/>
                    <a:p>
                      <a:pPr marL="0" marR="0" indent="26670" algn="ctr">
                        <a:spcBef>
                          <a:spcPts val="0"/>
                        </a:spcBef>
                        <a:spcAft>
                          <a:spcPts val="0"/>
                        </a:spcAft>
                      </a:pPr>
                      <a:r>
                        <a:rPr lang="en-US" sz="1400" b="1" dirty="0">
                          <a:effectLst/>
                        </a:rPr>
                        <a:t>James Nguyen Consulting Company</a:t>
                      </a:r>
                    </a:p>
                    <a:p>
                      <a:pPr marL="0" marR="0" indent="26670" algn="ctr">
                        <a:spcBef>
                          <a:spcPts val="0"/>
                        </a:spcBef>
                        <a:spcAft>
                          <a:spcPts val="0"/>
                        </a:spcAft>
                      </a:pPr>
                      <a:r>
                        <a:rPr lang="en-US" sz="1400" b="1" dirty="0">
                          <a:effectLst/>
                        </a:rPr>
                        <a:t>Income statement</a:t>
                      </a:r>
                    </a:p>
                    <a:p>
                      <a:pPr marL="0" marR="0" indent="26670" algn="ctr">
                        <a:spcBef>
                          <a:spcPts val="200"/>
                        </a:spcBef>
                        <a:spcAft>
                          <a:spcPts val="100"/>
                        </a:spcAft>
                      </a:pPr>
                      <a:r>
                        <a:rPr lang="en-US" sz="1400" b="1" dirty="0">
                          <a:effectLst/>
                        </a:rPr>
                        <a:t>For the Week Ended September 30, 20XX</a:t>
                      </a:r>
                      <a:endParaRPr lang="en-US" sz="1400" b="1" dirty="0">
                        <a:effectLst/>
                        <a:latin typeface="Cambria" panose="02040503050406030204" pitchFamily="18" charset="0"/>
                        <a:ea typeface="MS Mincho"/>
                        <a:cs typeface="Times New Roman" panose="02020603050405020304" pitchFamily="18" charset="0"/>
                      </a:endParaRPr>
                    </a:p>
                  </a:txBody>
                  <a:tcPr marL="18415" marR="18415" marT="0" marB="0">
                    <a:solidFill>
                      <a:schemeClr val="bg2">
                        <a:lumMod val="90000"/>
                      </a:schemeClr>
                    </a:solidFill>
                  </a:tcPr>
                </a:tc>
                <a:extLst>
                  <a:ext uri="{0D108BD9-81ED-4DB2-BD59-A6C34878D82A}">
                    <a16:rowId xmlns:a16="http://schemas.microsoft.com/office/drawing/2014/main" val="169483526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637971312"/>
              </p:ext>
            </p:extLst>
          </p:nvPr>
        </p:nvGraphicFramePr>
        <p:xfrm>
          <a:off x="3875513" y="1753606"/>
          <a:ext cx="3980180" cy="381000"/>
        </p:xfrm>
        <a:graphic>
          <a:graphicData uri="http://schemas.openxmlformats.org/drawingml/2006/table">
            <a:tbl>
              <a:tblPr>
                <a:tableStyleId>{2D5ABB26-0587-4C30-8999-92F81FD0307C}</a:tableStyleId>
              </a:tblPr>
              <a:tblGrid>
                <a:gridCol w="2616011">
                  <a:extLst>
                    <a:ext uri="{9D8B030D-6E8A-4147-A177-3AD203B41FA5}">
                      <a16:colId xmlns:a16="http://schemas.microsoft.com/office/drawing/2014/main" val="3743982984"/>
                    </a:ext>
                  </a:extLst>
                </a:gridCol>
                <a:gridCol w="642161">
                  <a:extLst>
                    <a:ext uri="{9D8B030D-6E8A-4147-A177-3AD203B41FA5}">
                      <a16:colId xmlns:a16="http://schemas.microsoft.com/office/drawing/2014/main" val="4100811048"/>
                    </a:ext>
                  </a:extLst>
                </a:gridCol>
                <a:gridCol w="722008">
                  <a:extLst>
                    <a:ext uri="{9D8B030D-6E8A-4147-A177-3AD203B41FA5}">
                      <a16:colId xmlns:a16="http://schemas.microsoft.com/office/drawing/2014/main" val="3700152862"/>
                    </a:ext>
                  </a:extLst>
                </a:gridCol>
              </a:tblGrid>
              <a:tr h="0">
                <a:tc>
                  <a:txBody>
                    <a:bodyPr/>
                    <a:lstStyle/>
                    <a:p>
                      <a:pPr marL="0" marR="0" indent="26670">
                        <a:spcBef>
                          <a:spcPts val="0"/>
                        </a:spcBef>
                        <a:spcAft>
                          <a:spcPts val="0"/>
                        </a:spcAft>
                      </a:pPr>
                      <a:r>
                        <a:rPr lang="en-US" sz="1400" dirty="0">
                          <a:effectLst/>
                        </a:rPr>
                        <a:t>  Consulting revenue........................</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spcBef>
                          <a:spcPts val="0"/>
                        </a:spcBef>
                        <a:spcAft>
                          <a:spcPts val="0"/>
                        </a:spcAft>
                      </a:pPr>
                      <a:r>
                        <a:rPr lang="en-US" sz="1400" dirty="0">
                          <a:effectLst/>
                        </a:rPr>
                        <a:t>$</a:t>
                      </a:r>
                      <a:r>
                        <a:rPr lang="en-US" sz="1400" strike="sngStrike" baseline="0" dirty="0">
                          <a:effectLst/>
                        </a:rPr>
                        <a:t>1,500</a:t>
                      </a:r>
                      <a:endParaRPr lang="en-US" sz="1400" strike="sngStrike" baseline="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683508751"/>
                  </a:ext>
                </a:extLst>
              </a:tr>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4175994641"/>
                  </a:ext>
                </a:extLst>
              </a:tr>
            </a:tbl>
          </a:graphicData>
        </a:graphic>
      </p:graphicFrame>
      <p:graphicFrame>
        <p:nvGraphicFramePr>
          <p:cNvPr id="8" name="Table 7"/>
          <p:cNvGraphicFramePr>
            <a:graphicFrameLocks noGrp="1"/>
          </p:cNvGraphicFramePr>
          <p:nvPr>
            <p:extLst/>
          </p:nvPr>
        </p:nvGraphicFramePr>
        <p:xfrm>
          <a:off x="3859825" y="2039360"/>
          <a:ext cx="3980180" cy="640080"/>
        </p:xfrm>
        <a:graphic>
          <a:graphicData uri="http://schemas.openxmlformats.org/drawingml/2006/table">
            <a:tbl>
              <a:tblPr>
                <a:tableStyleId>{2D5ABB26-0587-4C30-8999-92F81FD0307C}</a:tableStyleId>
              </a:tblPr>
              <a:tblGrid>
                <a:gridCol w="106042">
                  <a:extLst>
                    <a:ext uri="{9D8B030D-6E8A-4147-A177-3AD203B41FA5}">
                      <a16:colId xmlns:a16="http://schemas.microsoft.com/office/drawing/2014/main" val="2440503765"/>
                    </a:ext>
                  </a:extLst>
                </a:gridCol>
                <a:gridCol w="2546314">
                  <a:extLst>
                    <a:ext uri="{9D8B030D-6E8A-4147-A177-3AD203B41FA5}">
                      <a16:colId xmlns:a16="http://schemas.microsoft.com/office/drawing/2014/main" val="484767228"/>
                    </a:ext>
                  </a:extLst>
                </a:gridCol>
                <a:gridCol w="625052">
                  <a:extLst>
                    <a:ext uri="{9D8B030D-6E8A-4147-A177-3AD203B41FA5}">
                      <a16:colId xmlns:a16="http://schemas.microsoft.com/office/drawing/2014/main" val="2925200702"/>
                    </a:ext>
                  </a:extLst>
                </a:gridCol>
                <a:gridCol w="702772">
                  <a:extLst>
                    <a:ext uri="{9D8B030D-6E8A-4147-A177-3AD203B41FA5}">
                      <a16:colId xmlns:a16="http://schemas.microsoft.com/office/drawing/2014/main" val="331111184"/>
                    </a:ext>
                  </a:extLst>
                </a:gridCol>
              </a:tblGrid>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spcBef>
                          <a:spcPts val="0"/>
                        </a:spcBef>
                        <a:spcAft>
                          <a:spcPts val="0"/>
                        </a:spcAft>
                      </a:pPr>
                      <a:r>
                        <a:rPr lang="en-US" sz="1400" dirty="0">
                          <a:effectLst/>
                        </a:rPr>
                        <a:t>Expenses</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567227480"/>
                  </a:ext>
                </a:extLst>
              </a:tr>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spcBef>
                          <a:spcPts val="0"/>
                        </a:spcBef>
                        <a:spcAft>
                          <a:spcPts val="0"/>
                        </a:spcAft>
                      </a:pPr>
                      <a:r>
                        <a:rPr lang="en-US" sz="1400" dirty="0">
                          <a:solidFill>
                            <a:schemeClr val="tx1"/>
                          </a:solidFill>
                          <a:effectLst/>
                        </a:rPr>
                        <a:t>   Supplies expense ……………………</a:t>
                      </a:r>
                    </a:p>
                    <a:p>
                      <a:pPr marL="0" marR="0" indent="26670">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    Advertising expense…………….</a:t>
                      </a:r>
                    </a:p>
                  </a:txBody>
                  <a:tcPr marL="18415" marR="18415" marT="0" marB="0"/>
                </a:tc>
                <a:tc>
                  <a:txBody>
                    <a:bodyPr/>
                    <a:lstStyle/>
                    <a:p>
                      <a:pPr marL="0" marR="0" indent="26670" algn="r">
                        <a:spcBef>
                          <a:spcPts val="0"/>
                        </a:spcBef>
                        <a:spcAft>
                          <a:spcPts val="0"/>
                        </a:spcAft>
                        <a:tabLst>
                          <a:tab pos="413385" algn="l"/>
                        </a:tabLst>
                      </a:pPr>
                      <a:r>
                        <a:rPr lang="en-US" sz="1400" dirty="0">
                          <a:solidFill>
                            <a:schemeClr val="tx1"/>
                          </a:solidFill>
                          <a:effectLst/>
                        </a:rPr>
                        <a:t>$100</a:t>
                      </a:r>
                    </a:p>
                    <a:p>
                      <a:pPr marL="0" marR="0" indent="26670" algn="r">
                        <a:spcBef>
                          <a:spcPts val="0"/>
                        </a:spcBef>
                        <a:spcAft>
                          <a:spcPts val="0"/>
                        </a:spcAft>
                        <a:tabLst>
                          <a:tab pos="413385" algn="l"/>
                        </a:tabLst>
                      </a:pPr>
                      <a:r>
                        <a:rPr lang="en-US" sz="1400" dirty="0">
                          <a:solidFill>
                            <a:schemeClr val="tx1"/>
                          </a:solidFill>
                          <a:effectLst/>
                          <a:latin typeface="Cambria" panose="02040503050406030204" pitchFamily="18" charset="0"/>
                          <a:ea typeface="MS Mincho"/>
                          <a:cs typeface="Times New Roman" panose="02020603050405020304" pitchFamily="18" charset="0"/>
                        </a:rPr>
                        <a:t>   800</a:t>
                      </a:r>
                    </a:p>
                  </a:txBody>
                  <a:tcPr marL="45720" marR="45720" marT="0" marB="0"/>
                </a:tc>
                <a:tc>
                  <a:txBody>
                    <a:bodyPr/>
                    <a:lstStyle/>
                    <a:p>
                      <a:pPr marL="0" marR="0" indent="2667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2377791716"/>
                  </a:ext>
                </a:extLst>
              </a:tr>
            </a:tbl>
          </a:graphicData>
        </a:graphic>
      </p:graphicFrame>
      <p:graphicFrame>
        <p:nvGraphicFramePr>
          <p:cNvPr id="9" name="Table 8"/>
          <p:cNvGraphicFramePr>
            <a:graphicFrameLocks noGrp="1"/>
          </p:cNvGraphicFramePr>
          <p:nvPr/>
        </p:nvGraphicFramePr>
        <p:xfrm>
          <a:off x="3926788" y="2687161"/>
          <a:ext cx="4641901" cy="822960"/>
        </p:xfrm>
        <a:graphic>
          <a:graphicData uri="http://schemas.openxmlformats.org/drawingml/2006/table">
            <a:tbl>
              <a:tblPr>
                <a:tableStyleId>{2D5ABB26-0587-4C30-8999-92F81FD0307C}</a:tableStyleId>
              </a:tblPr>
              <a:tblGrid>
                <a:gridCol w="3858436">
                  <a:extLst>
                    <a:ext uri="{9D8B030D-6E8A-4147-A177-3AD203B41FA5}">
                      <a16:colId xmlns:a16="http://schemas.microsoft.com/office/drawing/2014/main" val="994136560"/>
                    </a:ext>
                  </a:extLst>
                </a:gridCol>
                <a:gridCol w="111781">
                  <a:extLst>
                    <a:ext uri="{9D8B030D-6E8A-4147-A177-3AD203B41FA5}">
                      <a16:colId xmlns:a16="http://schemas.microsoft.com/office/drawing/2014/main" val="2927129112"/>
                    </a:ext>
                  </a:extLst>
                </a:gridCol>
                <a:gridCol w="111781">
                  <a:extLst>
                    <a:ext uri="{9D8B030D-6E8A-4147-A177-3AD203B41FA5}">
                      <a16:colId xmlns:a16="http://schemas.microsoft.com/office/drawing/2014/main" val="1098588383"/>
                    </a:ext>
                  </a:extLst>
                </a:gridCol>
                <a:gridCol w="111781">
                  <a:extLst>
                    <a:ext uri="{9D8B030D-6E8A-4147-A177-3AD203B41FA5}">
                      <a16:colId xmlns:a16="http://schemas.microsoft.com/office/drawing/2014/main" val="414035656"/>
                    </a:ext>
                  </a:extLst>
                </a:gridCol>
                <a:gridCol w="111781">
                  <a:extLst>
                    <a:ext uri="{9D8B030D-6E8A-4147-A177-3AD203B41FA5}">
                      <a16:colId xmlns:a16="http://schemas.microsoft.com/office/drawing/2014/main" val="2034650290"/>
                    </a:ext>
                  </a:extLst>
                </a:gridCol>
                <a:gridCol w="111781">
                  <a:extLst>
                    <a:ext uri="{9D8B030D-6E8A-4147-A177-3AD203B41FA5}">
                      <a16:colId xmlns:a16="http://schemas.microsoft.com/office/drawing/2014/main" val="1348611798"/>
                    </a:ext>
                  </a:extLst>
                </a:gridCol>
                <a:gridCol w="224560">
                  <a:extLst>
                    <a:ext uri="{9D8B030D-6E8A-4147-A177-3AD203B41FA5}">
                      <a16:colId xmlns:a16="http://schemas.microsoft.com/office/drawing/2014/main" val="405369634"/>
                    </a:ext>
                  </a:extLst>
                </a:gridCol>
              </a:tblGrid>
              <a:tr h="0">
                <a:tc>
                  <a:txBody>
                    <a:bodyPr/>
                    <a:lstStyle/>
                    <a:p>
                      <a:pPr marL="0" marR="0" indent="26670">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18415" marR="18415" marT="0" marB="0"/>
                </a:tc>
                <a:tc gridSpan="2">
                  <a:txBody>
                    <a:bodyPr/>
                    <a:lstStyle/>
                    <a:p>
                      <a:pPr marL="0" marR="0" indent="26670" algn="r">
                        <a:spcBef>
                          <a:spcPts val="0"/>
                        </a:spcBef>
                        <a:spcAft>
                          <a:spcPts val="0"/>
                        </a:spcAft>
                        <a:tabLst>
                          <a:tab pos="413385" algn="l"/>
                        </a:tabLs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lgn="r">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a:spcBef>
                          <a:spcPts val="0"/>
                        </a:spcBef>
                        <a:spcAft>
                          <a:spcPts val="0"/>
                        </a:spcAft>
                      </a:pPr>
                      <a:r>
                        <a:rPr lang="en-US" sz="1200">
                          <a:effectLst/>
                        </a:rPr>
                        <a:t> </a:t>
                      </a:r>
                      <a:endParaRPr lang="en-US" sz="1200">
                        <a:effectLst/>
                        <a:latin typeface="Cambria" panose="02040503050406030204" pitchFamily="18" charset="0"/>
                        <a:ea typeface="MS Mincho"/>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3104528543"/>
                  </a:ext>
                </a:extLst>
              </a:tr>
              <a:tr h="47306">
                <a:tc gridSpan="2">
                  <a:txBody>
                    <a:bodyPr/>
                    <a:lstStyle/>
                    <a:p>
                      <a:pPr marL="0" marR="0" indent="26670">
                        <a:spcBef>
                          <a:spcPts val="0"/>
                        </a:spcBef>
                        <a:spcAft>
                          <a:spcPts val="0"/>
                        </a:spcAft>
                      </a:pPr>
                      <a:r>
                        <a:rPr lang="en-US" sz="1400" dirty="0">
                          <a:effectLst/>
                        </a:rPr>
                        <a:t>          Total expenses......................</a:t>
                      </a:r>
                    </a:p>
                    <a:p>
                      <a:pPr marL="0" marR="0" indent="26670">
                        <a:spcBef>
                          <a:spcPts val="0"/>
                        </a:spcBef>
                        <a:spcAft>
                          <a:spcPts val="0"/>
                        </a:spcAft>
                      </a:pPr>
                      <a:r>
                        <a:rPr lang="en-US" sz="1400" dirty="0">
                          <a:effectLst/>
                          <a:latin typeface="Cambria" panose="02040503050406030204" pitchFamily="18" charset="0"/>
                          <a:ea typeface="MS Mincho"/>
                          <a:cs typeface="Times New Roman" panose="02020603050405020304" pitchFamily="18" charset="0"/>
                        </a:rPr>
                        <a:t>             Net income  ………………….                      $</a:t>
                      </a:r>
                    </a:p>
                  </a:txBody>
                  <a:tcPr marL="18415" marR="18415" marT="0" marB="0"/>
                </a:tc>
                <a:tc hMerge="1">
                  <a:txBody>
                    <a:bodyPr/>
                    <a:lstStyle/>
                    <a:p>
                      <a:endParaRPr lang="en-US"/>
                    </a:p>
                  </a:txBody>
                  <a:tcPr/>
                </a:tc>
                <a:tc gridSpan="2">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extLst>
                  <a:ext uri="{0D108BD9-81ED-4DB2-BD59-A6C34878D82A}">
                    <a16:rowId xmlns:a16="http://schemas.microsoft.com/office/drawing/2014/main" val="245553145"/>
                  </a:ext>
                </a:extLst>
              </a:tr>
              <a:tr h="47306">
                <a:tc>
                  <a:txBody>
                    <a:bodyPr/>
                    <a:lstStyle/>
                    <a:p>
                      <a:pPr marL="0" marR="0" indent="2667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gridSpan="2">
                  <a:txBody>
                    <a:bodyPr/>
                    <a:lstStyle/>
                    <a:p>
                      <a:pPr marL="0" marR="0" indent="26670" algn="l">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spcBef>
                          <a:spcPts val="0"/>
                        </a:spcBef>
                        <a:spcAft>
                          <a:spcPts val="0"/>
                        </a:spcAft>
                      </a:pP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a:spcBef>
                          <a:spcPts val="0"/>
                        </a:spcBef>
                        <a:spcAft>
                          <a:spcPts val="0"/>
                        </a:spcAft>
                      </a:pPr>
                      <a:r>
                        <a:rPr lang="en-US" sz="12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2676836948"/>
                  </a:ext>
                </a:extLst>
              </a:tr>
            </a:tbl>
          </a:graphicData>
        </a:graphic>
      </p:graphicFrame>
      <p:cxnSp>
        <p:nvCxnSpPr>
          <p:cNvPr id="11" name="Straight Connector 10"/>
          <p:cNvCxnSpPr/>
          <p:nvPr/>
        </p:nvCxnSpPr>
        <p:spPr>
          <a:xfrm>
            <a:off x="6469167" y="2837203"/>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231510" y="300014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238288" y="3280160"/>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231509" y="3258080"/>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667842" y="3486316"/>
            <a:ext cx="6853466" cy="738664"/>
          </a:xfrm>
          <a:prstGeom prst="rect">
            <a:avLst/>
          </a:prstGeom>
          <a:solidFill>
            <a:schemeClr val="bg2">
              <a:lumMod val="90000"/>
            </a:schemeClr>
          </a:solidFill>
        </p:spPr>
        <p:txBody>
          <a:bodyPr wrap="square">
            <a:spAutoFit/>
          </a:bodyPr>
          <a:lstStyle/>
          <a:p>
            <a:pPr algn="ctr"/>
            <a:r>
              <a:rPr lang="en-US" sz="1400" b="1" dirty="0">
                <a:latin typeface="Times New Roman" panose="02020603050405020304" pitchFamily="18" charset="0"/>
                <a:ea typeface="MS Mincho"/>
                <a:cs typeface="Times New Roman" panose="02020603050405020304" pitchFamily="18" charset="0"/>
              </a:rPr>
              <a:t>James Nguyen Consulting Company</a:t>
            </a:r>
            <a:endParaRPr lang="en-US" sz="1400" dirty="0">
              <a:effectLst/>
              <a:latin typeface="Cambria" panose="02040503050406030204" pitchFamily="18" charset="0"/>
              <a:ea typeface="MS Mincho"/>
              <a:cs typeface="Times New Roman" panose="02020603050405020304" pitchFamily="18" charset="0"/>
            </a:endParaRPr>
          </a:p>
          <a:p>
            <a:pPr algn="ctr"/>
            <a:r>
              <a:rPr lang="en-US" sz="1400" b="1" dirty="0">
                <a:latin typeface="Times New Roman" panose="02020603050405020304" pitchFamily="18" charset="0"/>
                <a:ea typeface="MS Mincho"/>
                <a:cs typeface="Times New Roman" panose="02020603050405020304" pitchFamily="18" charset="0"/>
              </a:rPr>
              <a:t>Balance Sheet</a:t>
            </a:r>
            <a:endParaRPr lang="en-US" sz="1400" dirty="0">
              <a:effectLst/>
              <a:latin typeface="Cambria" panose="02040503050406030204" pitchFamily="18" charset="0"/>
              <a:ea typeface="MS Mincho"/>
              <a:cs typeface="Times New Roman" panose="02020603050405020304" pitchFamily="18" charset="0"/>
            </a:endParaRPr>
          </a:p>
          <a:p>
            <a:pPr algn="ctr"/>
            <a:r>
              <a:rPr lang="en-US" sz="1400" b="1" dirty="0">
                <a:latin typeface="Times New Roman" panose="02020603050405020304" pitchFamily="18" charset="0"/>
                <a:ea typeface="MS Mincho"/>
              </a:rPr>
              <a:t>September 30, 20XX</a:t>
            </a:r>
            <a:endParaRPr lang="en-US" sz="1400" dirty="0"/>
          </a:p>
        </p:txBody>
      </p:sp>
      <p:graphicFrame>
        <p:nvGraphicFramePr>
          <p:cNvPr id="16" name="Table 15"/>
          <p:cNvGraphicFramePr>
            <a:graphicFrameLocks noGrp="1"/>
          </p:cNvGraphicFramePr>
          <p:nvPr>
            <p:extLst>
              <p:ext uri="{D42A27DB-BD31-4B8C-83A1-F6EECF244321}">
                <p14:modId xmlns:p14="http://schemas.microsoft.com/office/powerpoint/2010/main" val="2712286544"/>
              </p:ext>
            </p:extLst>
          </p:nvPr>
        </p:nvGraphicFramePr>
        <p:xfrm>
          <a:off x="2667842" y="3771639"/>
          <a:ext cx="7074347" cy="2538153"/>
        </p:xfrm>
        <a:graphic>
          <a:graphicData uri="http://schemas.openxmlformats.org/drawingml/2006/table">
            <a:tbl>
              <a:tblPr firstRow="1" firstCol="1" bandRow="1">
                <a:tableStyleId>{2D5ABB26-0587-4C30-8999-92F81FD0307C}</a:tableStyleId>
              </a:tblPr>
              <a:tblGrid>
                <a:gridCol w="2475930">
                  <a:extLst>
                    <a:ext uri="{9D8B030D-6E8A-4147-A177-3AD203B41FA5}">
                      <a16:colId xmlns:a16="http://schemas.microsoft.com/office/drawing/2014/main" val="3453128270"/>
                    </a:ext>
                  </a:extLst>
                </a:gridCol>
                <a:gridCol w="880462">
                  <a:extLst>
                    <a:ext uri="{9D8B030D-6E8A-4147-A177-3AD203B41FA5}">
                      <a16:colId xmlns:a16="http://schemas.microsoft.com/office/drawing/2014/main" val="1499313735"/>
                    </a:ext>
                  </a:extLst>
                </a:gridCol>
                <a:gridCol w="613974">
                  <a:extLst>
                    <a:ext uri="{9D8B030D-6E8A-4147-A177-3AD203B41FA5}">
                      <a16:colId xmlns:a16="http://schemas.microsoft.com/office/drawing/2014/main" val="1932214756"/>
                    </a:ext>
                  </a:extLst>
                </a:gridCol>
                <a:gridCol w="2212667">
                  <a:extLst>
                    <a:ext uri="{9D8B030D-6E8A-4147-A177-3AD203B41FA5}">
                      <a16:colId xmlns:a16="http://schemas.microsoft.com/office/drawing/2014/main" val="2232476140"/>
                    </a:ext>
                  </a:extLst>
                </a:gridCol>
                <a:gridCol w="686656">
                  <a:extLst>
                    <a:ext uri="{9D8B030D-6E8A-4147-A177-3AD203B41FA5}">
                      <a16:colId xmlns:a16="http://schemas.microsoft.com/office/drawing/2014/main" val="679610971"/>
                    </a:ext>
                  </a:extLst>
                </a:gridCol>
                <a:gridCol w="204658">
                  <a:extLst>
                    <a:ext uri="{9D8B030D-6E8A-4147-A177-3AD203B41FA5}">
                      <a16:colId xmlns:a16="http://schemas.microsoft.com/office/drawing/2014/main" val="3974579756"/>
                    </a:ext>
                  </a:extLst>
                </a:gridCol>
              </a:tblGrid>
              <a:tr h="623455">
                <a:tc>
                  <a:txBody>
                    <a:bodyPr/>
                    <a:lstStyle/>
                    <a:p>
                      <a:pPr marL="0" marR="0" algn="ctr">
                        <a:spcBef>
                          <a:spcPts val="0"/>
                        </a:spcBef>
                        <a:spcAft>
                          <a:spcPts val="0"/>
                        </a:spcAft>
                      </a:pPr>
                      <a:endParaRPr lang="en-US" sz="1400" b="1" dirty="0">
                        <a:effectLst/>
                      </a:endParaRPr>
                    </a:p>
                    <a:p>
                      <a:pPr marL="0" marR="0" algn="ctr">
                        <a:spcBef>
                          <a:spcPts val="0"/>
                        </a:spcBef>
                        <a:spcAft>
                          <a:spcPts val="0"/>
                        </a:spcAft>
                      </a:pPr>
                      <a:endParaRPr lang="en-US" sz="1400" b="1" dirty="0">
                        <a:effectLst/>
                      </a:endParaRPr>
                    </a:p>
                    <a:p>
                      <a:pPr marL="0" marR="0" algn="ctr">
                        <a:spcBef>
                          <a:spcPts val="0"/>
                        </a:spcBef>
                        <a:spcAft>
                          <a:spcPts val="0"/>
                        </a:spcAft>
                      </a:pPr>
                      <a:r>
                        <a:rPr lang="en-US" sz="1400" b="1" dirty="0">
                          <a:effectLst/>
                        </a:rPr>
                        <a:t>Assets</a:t>
                      </a:r>
                      <a:endParaRPr lang="en-US" sz="1400" b="1"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solidFill>
                            <a:schemeClr val="tx1"/>
                          </a:solidFill>
                          <a:effectLst/>
                        </a:rPr>
                        <a:t>          </a:t>
                      </a:r>
                    </a:p>
                    <a:p>
                      <a:pPr marL="0" marR="0" algn="ctr">
                        <a:spcBef>
                          <a:spcPts val="0"/>
                        </a:spcBef>
                        <a:spcAft>
                          <a:spcPts val="0"/>
                        </a:spcAft>
                      </a:pPr>
                      <a:endParaRPr lang="en-US" sz="1400" dirty="0">
                        <a:solidFill>
                          <a:schemeClr val="tx1"/>
                        </a:solidFill>
                        <a:effectLst/>
                      </a:endParaRPr>
                    </a:p>
                    <a:p>
                      <a:pPr marL="0" marR="0" algn="ctr">
                        <a:spcBef>
                          <a:spcPts val="0"/>
                        </a:spcBef>
                        <a:spcAft>
                          <a:spcPts val="0"/>
                        </a:spcAft>
                      </a:pPr>
                      <a:r>
                        <a:rPr lang="en-US" sz="1400" dirty="0">
                          <a:solidFill>
                            <a:schemeClr val="tx1"/>
                          </a:solidFill>
                          <a:effectLst/>
                        </a:rPr>
                        <a:t> </a:t>
                      </a:r>
                      <a:r>
                        <a:rPr lang="en-US" sz="1400" b="1" dirty="0">
                          <a:solidFill>
                            <a:schemeClr val="tx1"/>
                          </a:solidFill>
                          <a:effectLst/>
                        </a:rPr>
                        <a:t>Liabilities</a:t>
                      </a:r>
                      <a:endParaRPr lang="en-US" sz="1400" b="1"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847655105"/>
                  </a:ext>
                </a:extLst>
              </a:tr>
              <a:tr h="623455">
                <a:tc>
                  <a:txBody>
                    <a:bodyPr/>
                    <a:lstStyle/>
                    <a:p>
                      <a:pPr marL="0" marR="0">
                        <a:spcBef>
                          <a:spcPts val="0"/>
                        </a:spcBef>
                        <a:spcAft>
                          <a:spcPts val="0"/>
                        </a:spcAft>
                      </a:pPr>
                      <a:r>
                        <a:rPr lang="en-US" sz="1400" dirty="0">
                          <a:solidFill>
                            <a:srgbClr val="FF0000"/>
                          </a:solidFill>
                          <a:effectLst/>
                        </a:rPr>
                        <a:t>Cash........................................</a:t>
                      </a:r>
                    </a:p>
                    <a:p>
                      <a:pPr marL="0" marR="0">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Accounts</a:t>
                      </a:r>
                      <a:r>
                        <a:rPr lang="en-US" sz="1400" baseline="0" dirty="0">
                          <a:solidFill>
                            <a:schemeClr val="tx1"/>
                          </a:solidFill>
                          <a:effectLst/>
                          <a:latin typeface="Cambria" panose="02040503050406030204" pitchFamily="18" charset="0"/>
                          <a:ea typeface="MS Mincho"/>
                          <a:cs typeface="Times New Roman" panose="02020603050405020304" pitchFamily="18" charset="0"/>
                        </a:rPr>
                        <a:t> receivable…………..</a:t>
                      </a:r>
                    </a:p>
                    <a:p>
                      <a:pPr marL="0" marR="0">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Supplies ……………………………</a:t>
                      </a:r>
                    </a:p>
                    <a:p>
                      <a:pPr marL="0" marR="0">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Office</a:t>
                      </a:r>
                      <a:r>
                        <a:rPr lang="en-US" sz="1400" baseline="0" dirty="0">
                          <a:solidFill>
                            <a:schemeClr val="tx1"/>
                          </a:solidFill>
                          <a:effectLst/>
                          <a:latin typeface="Cambria" panose="02040503050406030204" pitchFamily="18" charset="0"/>
                          <a:ea typeface="MS Mincho"/>
                          <a:cs typeface="Times New Roman" panose="02020603050405020304" pitchFamily="18" charset="0"/>
                        </a:rPr>
                        <a:t> equipment……………….</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solidFill>
                            <a:srgbClr val="FF0000"/>
                          </a:solidFill>
                          <a:effectLst/>
                        </a:rPr>
                        <a:t> </a:t>
                      </a:r>
                      <a:r>
                        <a:rPr lang="en-US" sz="1400" dirty="0">
                          <a:solidFill>
                            <a:schemeClr val="tx1"/>
                          </a:solidFill>
                          <a:effectLst/>
                        </a:rPr>
                        <a:t>$  </a:t>
                      </a:r>
                      <a:r>
                        <a:rPr lang="en-US" sz="1400" strike="sngStrike" baseline="0" dirty="0">
                          <a:solidFill>
                            <a:schemeClr val="tx1"/>
                          </a:solidFill>
                          <a:effectLst/>
                        </a:rPr>
                        <a:t>12,600</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baseline="0" dirty="0">
                          <a:solidFill>
                            <a:srgbClr val="FF0000"/>
                          </a:solidFill>
                          <a:effectLst/>
                          <a:latin typeface="Cambria" panose="02040503050406030204" pitchFamily="18" charset="0"/>
                          <a:ea typeface="MS Mincho"/>
                          <a:cs typeface="Times New Roman" panose="02020603050405020304" pitchFamily="18" charset="0"/>
                        </a:rPr>
                        <a:t>        </a:t>
                      </a:r>
                      <a:r>
                        <a:rPr lang="en-US" sz="1400" dirty="0">
                          <a:effectLst/>
                        </a:rPr>
                        <a:t>1,500</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Cambria" panose="02040503050406030204" pitchFamily="18" charset="0"/>
                          <a:ea typeface="MS Mincho"/>
                          <a:cs typeface="Times New Roman" panose="02020603050405020304" pitchFamily="18" charset="0"/>
                        </a:rPr>
                        <a:t>           300</a:t>
                      </a:r>
                    </a:p>
                    <a:p>
                      <a:pPr marL="0" marR="0" algn="l">
                        <a:spcBef>
                          <a:spcPts val="0"/>
                        </a:spcBef>
                        <a:spcAft>
                          <a:spcPts val="0"/>
                        </a:spcAft>
                      </a:pPr>
                      <a:r>
                        <a:rPr lang="en-US" sz="1400" strike="noStrike" baseline="0" dirty="0">
                          <a:solidFill>
                            <a:schemeClr val="tx1"/>
                          </a:solidFill>
                          <a:effectLst/>
                          <a:latin typeface="Cambria" panose="02040503050406030204" pitchFamily="18" charset="0"/>
                          <a:ea typeface="MS Mincho"/>
                          <a:cs typeface="Times New Roman" panose="02020603050405020304" pitchFamily="18" charset="0"/>
                        </a:rPr>
                        <a:t>       1,500</a:t>
                      </a: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solidFill>
                            <a:schemeClr val="tx1"/>
                          </a:solidFill>
                          <a:effectLst/>
                        </a:rPr>
                        <a:t>Accounts payable .............</a:t>
                      </a:r>
                    </a:p>
                    <a:p>
                      <a:pPr marL="0" marR="0">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Unearned revenue………..</a:t>
                      </a:r>
                    </a:p>
                    <a:p>
                      <a:pPr marL="0" marR="0">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      Total liabilities</a:t>
                      </a:r>
                      <a:r>
                        <a:rPr lang="en-US" sz="1400" baseline="0" dirty="0">
                          <a:solidFill>
                            <a:schemeClr val="tx1"/>
                          </a:solidFill>
                          <a:effectLst/>
                          <a:latin typeface="Cambria" panose="02040503050406030204" pitchFamily="18" charset="0"/>
                          <a:ea typeface="MS Mincho"/>
                          <a:cs typeface="Times New Roman" panose="02020603050405020304" pitchFamily="18" charset="0"/>
                        </a:rPr>
                        <a:t> ………..</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solidFill>
                            <a:schemeClr val="tx1"/>
                          </a:solidFill>
                          <a:effectLst/>
                        </a:rPr>
                        <a:t>$1,200</a:t>
                      </a:r>
                    </a:p>
                    <a:p>
                      <a:pPr marL="0" marR="0" algn="r">
                        <a:spcBef>
                          <a:spcPts val="0"/>
                        </a:spcBef>
                        <a:spcAft>
                          <a:spcPts val="0"/>
                        </a:spcAft>
                      </a:pPr>
                      <a:r>
                        <a:rPr lang="en-US" sz="1400" u="none" strike="noStrike" baseline="0" dirty="0">
                          <a:solidFill>
                            <a:schemeClr val="tx1"/>
                          </a:solidFill>
                          <a:effectLst/>
                          <a:latin typeface="Cambria" panose="02040503050406030204" pitchFamily="18" charset="0"/>
                          <a:ea typeface="MS Mincho"/>
                          <a:cs typeface="Times New Roman" panose="02020603050405020304" pitchFamily="18" charset="0"/>
                        </a:rPr>
                        <a:t>1,600</a:t>
                      </a:r>
                    </a:p>
                    <a:p>
                      <a:pPr marL="0" marR="0" algn="r">
                        <a:spcBef>
                          <a:spcPts val="0"/>
                        </a:spcBef>
                        <a:spcAft>
                          <a:spcPts val="0"/>
                        </a:spcAft>
                      </a:pPr>
                      <a:r>
                        <a:rPr lang="en-US" sz="1400" strike="noStrike" baseline="0" dirty="0">
                          <a:solidFill>
                            <a:schemeClr val="tx1"/>
                          </a:solidFill>
                          <a:effectLst/>
                          <a:latin typeface="Cambria" panose="02040503050406030204" pitchFamily="18" charset="0"/>
                          <a:ea typeface="MS Mincho"/>
                          <a:cs typeface="Times New Roman" panose="02020603050405020304" pitchFamily="18" charset="0"/>
                        </a:rPr>
                        <a:t>2,800</a:t>
                      </a: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802356148"/>
                  </a:ext>
                </a:extLst>
              </a:tr>
              <a:tr h="207818">
                <a:tc>
                  <a:txBody>
                    <a:bodyPr/>
                    <a:lstStyle/>
                    <a:p>
                      <a:pPr marL="0" marR="0">
                        <a:spcBef>
                          <a:spcPts val="0"/>
                        </a:spcBef>
                        <a:spcAft>
                          <a:spcPts val="0"/>
                        </a:spcAft>
                      </a:pP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531968055"/>
                  </a:ext>
                </a:extLst>
              </a:tr>
              <a:tr h="831273">
                <a:tc>
                  <a:txBody>
                    <a:bodyPr/>
                    <a:lstStyle/>
                    <a:p>
                      <a:pPr marL="0" marR="0">
                        <a:spcBef>
                          <a:spcPts val="0"/>
                        </a:spcBef>
                        <a:spcAft>
                          <a:spcPts val="0"/>
                        </a:spcAft>
                      </a:pP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indent="0" algn="l">
                        <a:spcBef>
                          <a:spcPts val="0"/>
                        </a:spcBef>
                        <a:spcAft>
                          <a:spcPts val="0"/>
                        </a:spcAft>
                      </a:pPr>
                      <a:endParaRPr lang="en-US" sz="1400" dirty="0">
                        <a:solidFill>
                          <a:schemeClr val="tx1"/>
                        </a:solidFill>
                        <a:effectLst/>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049918782"/>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2671843862"/>
              </p:ext>
            </p:extLst>
          </p:nvPr>
        </p:nvGraphicFramePr>
        <p:xfrm>
          <a:off x="2667842" y="5149110"/>
          <a:ext cx="6850616" cy="1447800"/>
        </p:xfrm>
        <a:graphic>
          <a:graphicData uri="http://schemas.openxmlformats.org/drawingml/2006/table">
            <a:tbl>
              <a:tblPr firstRow="1" firstCol="1" bandRow="1">
                <a:tableStyleId>{2D5ABB26-0587-4C30-8999-92F81FD0307C}</a:tableStyleId>
              </a:tblPr>
              <a:tblGrid>
                <a:gridCol w="2353837">
                  <a:extLst>
                    <a:ext uri="{9D8B030D-6E8A-4147-A177-3AD203B41FA5}">
                      <a16:colId xmlns:a16="http://schemas.microsoft.com/office/drawing/2014/main" val="2614431965"/>
                    </a:ext>
                  </a:extLst>
                </a:gridCol>
                <a:gridCol w="993237">
                  <a:extLst>
                    <a:ext uri="{9D8B030D-6E8A-4147-A177-3AD203B41FA5}">
                      <a16:colId xmlns:a16="http://schemas.microsoft.com/office/drawing/2014/main" val="1476766535"/>
                    </a:ext>
                  </a:extLst>
                </a:gridCol>
                <a:gridCol w="612270">
                  <a:extLst>
                    <a:ext uri="{9D8B030D-6E8A-4147-A177-3AD203B41FA5}">
                      <a16:colId xmlns:a16="http://schemas.microsoft.com/office/drawing/2014/main" val="4091884503"/>
                    </a:ext>
                  </a:extLst>
                </a:gridCol>
                <a:gridCol w="1993277">
                  <a:extLst>
                    <a:ext uri="{9D8B030D-6E8A-4147-A177-3AD203B41FA5}">
                      <a16:colId xmlns:a16="http://schemas.microsoft.com/office/drawing/2014/main" val="1577655030"/>
                    </a:ext>
                  </a:extLst>
                </a:gridCol>
                <a:gridCol w="897995">
                  <a:extLst>
                    <a:ext uri="{9D8B030D-6E8A-4147-A177-3AD203B41FA5}">
                      <a16:colId xmlns:a16="http://schemas.microsoft.com/office/drawing/2014/main" val="2115751487"/>
                    </a:ext>
                  </a:extLst>
                </a:gridCol>
              </a:tblGrid>
              <a:tr h="128858">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1400" b="1" strike="noStrike" baseline="0" dirty="0">
                        <a:effectLst/>
                      </a:endParaRPr>
                    </a:p>
                    <a:p>
                      <a:pPr marL="0" marR="0" algn="ctr">
                        <a:spcBef>
                          <a:spcPts val="0"/>
                        </a:spcBef>
                        <a:spcAft>
                          <a:spcPts val="0"/>
                        </a:spcAft>
                      </a:pPr>
                      <a:r>
                        <a:rPr lang="en-US" sz="1400" b="1" strike="noStrike" baseline="0" dirty="0">
                          <a:effectLst/>
                        </a:rPr>
                        <a:t>Owner’s Equity</a:t>
                      </a:r>
                      <a:endParaRPr lang="en-US" sz="1400" b="1"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 </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85063334"/>
                  </a:ext>
                </a:extLst>
              </a:tr>
              <a:tr h="64429">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solidFill>
                            <a:schemeClr val="tx1"/>
                          </a:solidFill>
                          <a:effectLst/>
                        </a:rPr>
                        <a:t>    </a:t>
                      </a:r>
                      <a:r>
                        <a:rPr lang="en-US" sz="1400" strike="noStrike" baseline="0" dirty="0">
                          <a:solidFill>
                            <a:srgbClr val="FF0000"/>
                          </a:solidFill>
                          <a:effectLst/>
                        </a:rPr>
                        <a:t>J. Nguyen, Capital...</a:t>
                      </a:r>
                      <a:endParaRPr lang="en-US" sz="1400" strike="noStrike" baseline="0" dirty="0">
                        <a:solidFill>
                          <a:srgbClr val="FF0000"/>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sngStrike" baseline="0" dirty="0">
                          <a:effectLst/>
                        </a:rPr>
                        <a:t>$13,100</a:t>
                      </a:r>
                      <a:endParaRPr lang="en-US" sz="1400" strike="sng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965560198"/>
                  </a:ext>
                </a:extLst>
              </a:tr>
              <a:tr h="64429">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solidFill>
                            <a:schemeClr val="tx1"/>
                          </a:solidFill>
                          <a:effectLst/>
                        </a:rPr>
                        <a:t> </a:t>
                      </a:r>
                      <a:endParaRPr lang="en-US" sz="1400" strike="noStrike" baseline="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a:effectLst/>
                        </a:rPr>
                        <a:t> </a:t>
                      </a:r>
                      <a:endParaRPr lang="en-US" sz="1400" strike="noStrike" baseline="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824186260"/>
                  </a:ext>
                </a:extLst>
              </a:tr>
              <a:tr h="64429">
                <a:tc>
                  <a:txBody>
                    <a:bodyPr/>
                    <a:lstStyle/>
                    <a:p>
                      <a:pPr marL="0" marR="0">
                        <a:spcBef>
                          <a:spcPts val="0"/>
                        </a:spcBef>
                        <a:spcAft>
                          <a:spcPts val="0"/>
                        </a:spcAft>
                      </a:pPr>
                      <a:r>
                        <a:rPr lang="en-US" sz="1400" strike="noStrike" baseline="0">
                          <a:effectLst/>
                        </a:rPr>
                        <a:t> </a:t>
                      </a:r>
                      <a:endParaRPr lang="en-US" sz="14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effectLst/>
                        </a:rPr>
                        <a:t> Total liabilities and</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100720915"/>
                  </a:ext>
                </a:extLst>
              </a:tr>
              <a:tr h="64429">
                <a:tc>
                  <a:txBody>
                    <a:bodyPr/>
                    <a:lstStyle/>
                    <a:p>
                      <a:pPr marL="0" marR="0">
                        <a:spcBef>
                          <a:spcPts val="0"/>
                        </a:spcBef>
                        <a:spcAft>
                          <a:spcPts val="0"/>
                        </a:spcAft>
                      </a:pPr>
                      <a:r>
                        <a:rPr lang="en-US" sz="1400" strike="noStrike" baseline="0" dirty="0">
                          <a:effectLst/>
                        </a:rPr>
                        <a:t>    Total assets.........................</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a:t>
                      </a:r>
                      <a:r>
                        <a:rPr lang="en-US" sz="1400" strike="sngStrike" baseline="0" dirty="0">
                          <a:effectLst/>
                        </a:rPr>
                        <a:t>15,900</a:t>
                      </a:r>
                      <a:endParaRPr lang="en-US" sz="1400" strike="sng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effectLst/>
                        </a:rPr>
                        <a:t>    owner’s equity...........</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a:t>
                      </a:r>
                      <a:r>
                        <a:rPr lang="en-US" sz="1400" strike="sngStrike" baseline="0" dirty="0">
                          <a:effectLst/>
                        </a:rPr>
                        <a:t>15,900</a:t>
                      </a:r>
                      <a:endParaRPr lang="en-US" sz="1400" strike="sng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464017633"/>
                  </a:ext>
                </a:extLst>
              </a:tr>
              <a:tr h="50623">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433623"/>
                  </a:ext>
                </a:extLst>
              </a:tr>
            </a:tbl>
          </a:graphicData>
        </a:graphic>
      </p:graphicFrame>
      <p:cxnSp>
        <p:nvCxnSpPr>
          <p:cNvPr id="19" name="Straight Connector 18"/>
          <p:cNvCxnSpPr/>
          <p:nvPr/>
        </p:nvCxnSpPr>
        <p:spPr>
          <a:xfrm>
            <a:off x="5341116" y="5350127"/>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843979" y="6459843"/>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01241" y="643413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843980" y="6424566"/>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301240" y="645875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887107" y="1014784"/>
            <a:ext cx="4106600" cy="23180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667842" y="3486316"/>
            <a:ext cx="6853466" cy="307685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8811055" y="579319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843979" y="4859931"/>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341117" y="4206382"/>
            <a:ext cx="1213503" cy="307777"/>
          </a:xfrm>
          <a:prstGeom prst="rect">
            <a:avLst/>
          </a:prstGeom>
          <a:noFill/>
        </p:spPr>
        <p:txBody>
          <a:bodyPr wrap="square" rtlCol="0">
            <a:spAutoFit/>
          </a:bodyPr>
          <a:lstStyle/>
          <a:p>
            <a:r>
              <a:rPr lang="en-US" sz="1400" dirty="0">
                <a:solidFill>
                  <a:srgbClr val="FF0000"/>
                </a:solidFill>
              </a:rPr>
              <a:t>14,600</a:t>
            </a:r>
          </a:p>
        </p:txBody>
      </p:sp>
      <p:sp>
        <p:nvSpPr>
          <p:cNvPr id="30" name="TextBox 29"/>
          <p:cNvSpPr txBox="1"/>
          <p:nvPr/>
        </p:nvSpPr>
        <p:spPr>
          <a:xfrm>
            <a:off x="5341116" y="6003794"/>
            <a:ext cx="1213503" cy="307777"/>
          </a:xfrm>
          <a:prstGeom prst="rect">
            <a:avLst/>
          </a:prstGeom>
          <a:noFill/>
        </p:spPr>
        <p:txBody>
          <a:bodyPr wrap="square" rtlCol="0">
            <a:spAutoFit/>
          </a:bodyPr>
          <a:lstStyle/>
          <a:p>
            <a:r>
              <a:rPr lang="en-US" sz="1400" dirty="0"/>
              <a:t>17,900</a:t>
            </a:r>
          </a:p>
        </p:txBody>
      </p:sp>
      <p:sp>
        <p:nvSpPr>
          <p:cNvPr id="31" name="TextBox 30"/>
          <p:cNvSpPr txBox="1"/>
          <p:nvPr/>
        </p:nvSpPr>
        <p:spPr>
          <a:xfrm>
            <a:off x="8843979" y="6003794"/>
            <a:ext cx="1213503" cy="307777"/>
          </a:xfrm>
          <a:prstGeom prst="rect">
            <a:avLst/>
          </a:prstGeom>
          <a:noFill/>
        </p:spPr>
        <p:txBody>
          <a:bodyPr wrap="square" rtlCol="0">
            <a:spAutoFit/>
          </a:bodyPr>
          <a:lstStyle/>
          <a:p>
            <a:r>
              <a:rPr lang="en-US" sz="1400" dirty="0"/>
              <a:t>17,900</a:t>
            </a:r>
          </a:p>
        </p:txBody>
      </p:sp>
      <p:sp>
        <p:nvSpPr>
          <p:cNvPr id="4" name="Rectangle 3"/>
          <p:cNvSpPr/>
          <p:nvPr/>
        </p:nvSpPr>
        <p:spPr>
          <a:xfrm>
            <a:off x="380606" y="-197258"/>
            <a:ext cx="11523686" cy="677108"/>
          </a:xfrm>
          <a:prstGeom prst="rect">
            <a:avLst/>
          </a:prstGeom>
        </p:spPr>
        <p:txBody>
          <a:bodyPr wrap="square">
            <a:spAutoFit/>
          </a:bodyPr>
          <a:lstStyle/>
          <a:p>
            <a:r>
              <a:rPr lang="en-US" sz="2000" dirty="0">
                <a:latin typeface="Cambria" panose="02040503050406030204" pitchFamily="18" charset="0"/>
                <a:ea typeface="MS Mincho"/>
                <a:cs typeface="Times New Roman" panose="02020603050405020304" pitchFamily="18" charset="0"/>
              </a:rPr>
              <a:t> </a:t>
            </a:r>
          </a:p>
          <a:p>
            <a:r>
              <a:rPr lang="en-US" dirty="0">
                <a:latin typeface="Times New Roman" panose="02020603050405020304" pitchFamily="18" charset="0"/>
                <a:ea typeface="MS Mincho"/>
                <a:cs typeface="Times New Roman" panose="02020603050405020304" pitchFamily="18" charset="0"/>
              </a:rPr>
              <a:t>7. </a:t>
            </a:r>
            <a:r>
              <a:rPr lang="en-US" b="1" dirty="0">
                <a:latin typeface="Times New Roman" panose="02020603050405020304" pitchFamily="18" charset="0"/>
                <a:ea typeface="MS Mincho"/>
                <a:cs typeface="Times New Roman" panose="02020603050405020304" pitchFamily="18" charset="0"/>
              </a:rPr>
              <a:t> Revenue, with cash</a:t>
            </a:r>
            <a:r>
              <a:rPr lang="en-US" dirty="0">
                <a:latin typeface="Times New Roman" panose="02020603050405020304" pitchFamily="18" charset="0"/>
                <a:ea typeface="MS Mincho"/>
                <a:cs typeface="Times New Roman" panose="02020603050405020304" pitchFamily="18" charset="0"/>
              </a:rPr>
              <a:t>: On Thursday, the business completes a consulting job for another client and receives $2,000 cash.</a:t>
            </a:r>
            <a:endParaRPr lang="en-US" sz="2000" dirty="0">
              <a:effectLst/>
              <a:latin typeface="Cambria" panose="02040503050406030204" pitchFamily="18" charset="0"/>
              <a:ea typeface="MS Mincho"/>
              <a:cs typeface="Times New Roman" panose="02020603050405020304" pitchFamily="18" charset="0"/>
            </a:endParaRPr>
          </a:p>
        </p:txBody>
      </p:sp>
      <p:sp>
        <p:nvSpPr>
          <p:cNvPr id="28" name="TextBox 27"/>
          <p:cNvSpPr txBox="1"/>
          <p:nvPr/>
        </p:nvSpPr>
        <p:spPr>
          <a:xfrm>
            <a:off x="8836201" y="5350127"/>
            <a:ext cx="1213503" cy="307777"/>
          </a:xfrm>
          <a:prstGeom prst="rect">
            <a:avLst/>
          </a:prstGeom>
          <a:noFill/>
        </p:spPr>
        <p:txBody>
          <a:bodyPr wrap="square" rtlCol="0">
            <a:spAutoFit/>
          </a:bodyPr>
          <a:lstStyle/>
          <a:p>
            <a:r>
              <a:rPr lang="en-US" sz="1400" dirty="0">
                <a:solidFill>
                  <a:srgbClr val="FF0000"/>
                </a:solidFill>
              </a:rPr>
              <a:t>15,100</a:t>
            </a:r>
          </a:p>
        </p:txBody>
      </p:sp>
      <p:sp>
        <p:nvSpPr>
          <p:cNvPr id="29" name="TextBox 28"/>
          <p:cNvSpPr txBox="1"/>
          <p:nvPr/>
        </p:nvSpPr>
        <p:spPr>
          <a:xfrm>
            <a:off x="7211706" y="1874832"/>
            <a:ext cx="606752" cy="307777"/>
          </a:xfrm>
          <a:prstGeom prst="rect">
            <a:avLst/>
          </a:prstGeom>
          <a:noFill/>
        </p:spPr>
        <p:txBody>
          <a:bodyPr wrap="square" rtlCol="0">
            <a:spAutoFit/>
          </a:bodyPr>
          <a:lstStyle/>
          <a:p>
            <a:r>
              <a:rPr lang="en-US" sz="1400" dirty="0">
                <a:solidFill>
                  <a:srgbClr val="FF0000"/>
                </a:solidFill>
              </a:rPr>
              <a:t>3,500</a:t>
            </a:r>
          </a:p>
        </p:txBody>
      </p:sp>
      <p:cxnSp>
        <p:nvCxnSpPr>
          <p:cNvPr id="18" name="Straight Arrow Connector 17"/>
          <p:cNvCxnSpPr/>
          <p:nvPr/>
        </p:nvCxnSpPr>
        <p:spPr>
          <a:xfrm flipH="1">
            <a:off x="5657312" y="2069820"/>
            <a:ext cx="1897170" cy="222871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5973506" y="4360270"/>
            <a:ext cx="2999578" cy="10834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4390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035750" y="6511974"/>
            <a:ext cx="4114800" cy="365125"/>
          </a:xfrm>
        </p:spPr>
        <p:txBody>
          <a:bodyPr/>
          <a:lstStyle/>
          <a:p>
            <a:r>
              <a:rPr lang="en-US" dirty="0"/>
              <a:t>© Copyright 2018 Worthy and James Publishing</a:t>
            </a:r>
          </a:p>
        </p:txBody>
      </p:sp>
      <p:graphicFrame>
        <p:nvGraphicFramePr>
          <p:cNvPr id="5" name="Table 4"/>
          <p:cNvGraphicFramePr>
            <a:graphicFrameLocks noGrp="1"/>
          </p:cNvGraphicFramePr>
          <p:nvPr/>
        </p:nvGraphicFramePr>
        <p:xfrm>
          <a:off x="3883719" y="998611"/>
          <a:ext cx="4106599" cy="665480"/>
        </p:xfrm>
        <a:graphic>
          <a:graphicData uri="http://schemas.openxmlformats.org/drawingml/2006/table">
            <a:tbl>
              <a:tblPr>
                <a:tableStyleId>{2D5ABB26-0587-4C30-8999-92F81FD0307C}</a:tableStyleId>
              </a:tblPr>
              <a:tblGrid>
                <a:gridCol w="4106599">
                  <a:extLst>
                    <a:ext uri="{9D8B030D-6E8A-4147-A177-3AD203B41FA5}">
                      <a16:colId xmlns:a16="http://schemas.microsoft.com/office/drawing/2014/main" val="2854151565"/>
                    </a:ext>
                  </a:extLst>
                </a:gridCol>
              </a:tblGrid>
              <a:tr h="643476">
                <a:tc>
                  <a:txBody>
                    <a:bodyPr/>
                    <a:lstStyle/>
                    <a:p>
                      <a:pPr marL="0" marR="0" indent="26670" algn="ctr">
                        <a:spcBef>
                          <a:spcPts val="0"/>
                        </a:spcBef>
                        <a:spcAft>
                          <a:spcPts val="0"/>
                        </a:spcAft>
                      </a:pPr>
                      <a:r>
                        <a:rPr lang="en-US" sz="1400" b="1" dirty="0">
                          <a:effectLst/>
                        </a:rPr>
                        <a:t>James Nguyen Consulting Company</a:t>
                      </a:r>
                    </a:p>
                    <a:p>
                      <a:pPr marL="0" marR="0" indent="26670" algn="ctr">
                        <a:spcBef>
                          <a:spcPts val="0"/>
                        </a:spcBef>
                        <a:spcAft>
                          <a:spcPts val="0"/>
                        </a:spcAft>
                      </a:pPr>
                      <a:r>
                        <a:rPr lang="en-US" sz="1400" b="1" dirty="0">
                          <a:effectLst/>
                        </a:rPr>
                        <a:t>Income statement</a:t>
                      </a:r>
                    </a:p>
                    <a:p>
                      <a:pPr marL="0" marR="0" indent="26670" algn="ctr">
                        <a:spcBef>
                          <a:spcPts val="200"/>
                        </a:spcBef>
                        <a:spcAft>
                          <a:spcPts val="100"/>
                        </a:spcAft>
                      </a:pPr>
                      <a:r>
                        <a:rPr lang="en-US" sz="1400" b="1" dirty="0">
                          <a:effectLst/>
                        </a:rPr>
                        <a:t>For the Week Ended September 30, 20XX</a:t>
                      </a:r>
                      <a:endParaRPr lang="en-US" sz="1400" b="1" dirty="0">
                        <a:effectLst/>
                        <a:latin typeface="Cambria" panose="02040503050406030204" pitchFamily="18" charset="0"/>
                        <a:ea typeface="MS Mincho"/>
                        <a:cs typeface="Times New Roman" panose="02020603050405020304" pitchFamily="18" charset="0"/>
                      </a:endParaRPr>
                    </a:p>
                  </a:txBody>
                  <a:tcPr marL="18415" marR="18415" marT="0" marB="0">
                    <a:solidFill>
                      <a:schemeClr val="bg2">
                        <a:lumMod val="90000"/>
                      </a:schemeClr>
                    </a:solidFill>
                  </a:tcPr>
                </a:tc>
                <a:extLst>
                  <a:ext uri="{0D108BD9-81ED-4DB2-BD59-A6C34878D82A}">
                    <a16:rowId xmlns:a16="http://schemas.microsoft.com/office/drawing/2014/main" val="169483526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862690448"/>
              </p:ext>
            </p:extLst>
          </p:nvPr>
        </p:nvGraphicFramePr>
        <p:xfrm>
          <a:off x="3875513" y="1753606"/>
          <a:ext cx="3980180" cy="381000"/>
        </p:xfrm>
        <a:graphic>
          <a:graphicData uri="http://schemas.openxmlformats.org/drawingml/2006/table">
            <a:tbl>
              <a:tblPr>
                <a:tableStyleId>{2D5ABB26-0587-4C30-8999-92F81FD0307C}</a:tableStyleId>
              </a:tblPr>
              <a:tblGrid>
                <a:gridCol w="2616011">
                  <a:extLst>
                    <a:ext uri="{9D8B030D-6E8A-4147-A177-3AD203B41FA5}">
                      <a16:colId xmlns:a16="http://schemas.microsoft.com/office/drawing/2014/main" val="3743982984"/>
                    </a:ext>
                  </a:extLst>
                </a:gridCol>
                <a:gridCol w="642161">
                  <a:extLst>
                    <a:ext uri="{9D8B030D-6E8A-4147-A177-3AD203B41FA5}">
                      <a16:colId xmlns:a16="http://schemas.microsoft.com/office/drawing/2014/main" val="4100811048"/>
                    </a:ext>
                  </a:extLst>
                </a:gridCol>
                <a:gridCol w="722008">
                  <a:extLst>
                    <a:ext uri="{9D8B030D-6E8A-4147-A177-3AD203B41FA5}">
                      <a16:colId xmlns:a16="http://schemas.microsoft.com/office/drawing/2014/main" val="3700152862"/>
                    </a:ext>
                  </a:extLst>
                </a:gridCol>
              </a:tblGrid>
              <a:tr h="0">
                <a:tc>
                  <a:txBody>
                    <a:bodyPr/>
                    <a:lstStyle/>
                    <a:p>
                      <a:pPr marL="0" marR="0" indent="26670">
                        <a:spcBef>
                          <a:spcPts val="0"/>
                        </a:spcBef>
                        <a:spcAft>
                          <a:spcPts val="0"/>
                        </a:spcAft>
                      </a:pPr>
                      <a:r>
                        <a:rPr lang="en-US" sz="1400" dirty="0">
                          <a:effectLst/>
                        </a:rPr>
                        <a:t>  Consulting revenue........................</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spcBef>
                          <a:spcPts val="0"/>
                        </a:spcBef>
                        <a:spcAft>
                          <a:spcPts val="0"/>
                        </a:spcAft>
                      </a:pPr>
                      <a:r>
                        <a:rPr lang="en-US" sz="1400" dirty="0">
                          <a:effectLst/>
                        </a:rPr>
                        <a:t>$</a:t>
                      </a:r>
                      <a:r>
                        <a:rPr lang="en-US" sz="1400" strike="noStrike" baseline="0" dirty="0">
                          <a:effectLst/>
                        </a:rPr>
                        <a:t>3,500</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683508751"/>
                  </a:ext>
                </a:extLst>
              </a:tr>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417599464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04132759"/>
              </p:ext>
            </p:extLst>
          </p:nvPr>
        </p:nvGraphicFramePr>
        <p:xfrm>
          <a:off x="3879852" y="1961463"/>
          <a:ext cx="4136029" cy="1066800"/>
        </p:xfrm>
        <a:graphic>
          <a:graphicData uri="http://schemas.openxmlformats.org/drawingml/2006/table">
            <a:tbl>
              <a:tblPr>
                <a:tableStyleId>{2D5ABB26-0587-4C30-8999-92F81FD0307C}</a:tableStyleId>
              </a:tblPr>
              <a:tblGrid>
                <a:gridCol w="110194">
                  <a:extLst>
                    <a:ext uri="{9D8B030D-6E8A-4147-A177-3AD203B41FA5}">
                      <a16:colId xmlns:a16="http://schemas.microsoft.com/office/drawing/2014/main" val="2440503765"/>
                    </a:ext>
                  </a:extLst>
                </a:gridCol>
                <a:gridCol w="2646018">
                  <a:extLst>
                    <a:ext uri="{9D8B030D-6E8A-4147-A177-3AD203B41FA5}">
                      <a16:colId xmlns:a16="http://schemas.microsoft.com/office/drawing/2014/main" val="484767228"/>
                    </a:ext>
                  </a:extLst>
                </a:gridCol>
                <a:gridCol w="649527">
                  <a:extLst>
                    <a:ext uri="{9D8B030D-6E8A-4147-A177-3AD203B41FA5}">
                      <a16:colId xmlns:a16="http://schemas.microsoft.com/office/drawing/2014/main" val="2925200702"/>
                    </a:ext>
                  </a:extLst>
                </a:gridCol>
                <a:gridCol w="730290">
                  <a:extLst>
                    <a:ext uri="{9D8B030D-6E8A-4147-A177-3AD203B41FA5}">
                      <a16:colId xmlns:a16="http://schemas.microsoft.com/office/drawing/2014/main" val="331111184"/>
                    </a:ext>
                  </a:extLst>
                </a:gridCol>
              </a:tblGrid>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spcBef>
                          <a:spcPts val="0"/>
                        </a:spcBef>
                        <a:spcAft>
                          <a:spcPts val="0"/>
                        </a:spcAft>
                      </a:pPr>
                      <a:r>
                        <a:rPr lang="en-US" sz="1400" dirty="0">
                          <a:effectLst/>
                        </a:rPr>
                        <a:t>Expenses</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567227480"/>
                  </a:ext>
                </a:extLst>
              </a:tr>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spcBef>
                          <a:spcPts val="0"/>
                        </a:spcBef>
                        <a:spcAft>
                          <a:spcPts val="0"/>
                        </a:spcAft>
                      </a:pPr>
                      <a:r>
                        <a:rPr lang="en-US" sz="1400" dirty="0">
                          <a:solidFill>
                            <a:schemeClr val="tx1"/>
                          </a:solidFill>
                          <a:effectLst/>
                        </a:rPr>
                        <a:t>   Supplies expense ……………………</a:t>
                      </a:r>
                    </a:p>
                    <a:p>
                      <a:pPr marL="0" marR="0" indent="26670">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    Advertising expense……………</a:t>
                      </a:r>
                    </a:p>
                    <a:p>
                      <a:pPr marL="0" marR="0" indent="26670" algn="l">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    Rent expense …………………….          </a:t>
                      </a:r>
                    </a:p>
                  </a:txBody>
                  <a:tcPr marL="18415" marR="18415" marT="0" marB="0"/>
                </a:tc>
                <a:tc>
                  <a:txBody>
                    <a:bodyPr/>
                    <a:lstStyle/>
                    <a:p>
                      <a:pPr marL="0" marR="0" indent="26670" algn="r">
                        <a:spcBef>
                          <a:spcPts val="0"/>
                        </a:spcBef>
                        <a:spcAft>
                          <a:spcPts val="0"/>
                        </a:spcAft>
                        <a:tabLst>
                          <a:tab pos="413385" algn="l"/>
                        </a:tabLst>
                      </a:pPr>
                      <a:r>
                        <a:rPr lang="en-US" sz="1400" dirty="0">
                          <a:solidFill>
                            <a:schemeClr val="tx1"/>
                          </a:solidFill>
                          <a:effectLst/>
                        </a:rPr>
                        <a:t>$100</a:t>
                      </a:r>
                    </a:p>
                    <a:p>
                      <a:pPr marL="0" marR="0" indent="26670" algn="r">
                        <a:spcBef>
                          <a:spcPts val="0"/>
                        </a:spcBef>
                        <a:spcAft>
                          <a:spcPts val="0"/>
                        </a:spcAft>
                        <a:tabLst>
                          <a:tab pos="413385" algn="l"/>
                        </a:tabLst>
                      </a:pPr>
                      <a:r>
                        <a:rPr lang="en-US" sz="1400" dirty="0">
                          <a:solidFill>
                            <a:schemeClr val="tx1"/>
                          </a:solidFill>
                          <a:effectLst/>
                          <a:latin typeface="Cambria" panose="02040503050406030204" pitchFamily="18" charset="0"/>
                          <a:ea typeface="MS Mincho"/>
                          <a:cs typeface="Times New Roman" panose="02020603050405020304" pitchFamily="18" charset="0"/>
                        </a:rPr>
                        <a:t>   800</a:t>
                      </a:r>
                    </a:p>
                    <a:p>
                      <a:pPr marL="0" marR="0" indent="26670" algn="l">
                        <a:spcBef>
                          <a:spcPts val="0"/>
                        </a:spcBef>
                        <a:spcAft>
                          <a:spcPts val="0"/>
                        </a:spcAft>
                        <a:tabLst>
                          <a:tab pos="413385" algn="l"/>
                        </a:tabLst>
                      </a:pPr>
                      <a:r>
                        <a:rPr lang="en-US" sz="1400" dirty="0">
                          <a:solidFill>
                            <a:schemeClr val="tx1"/>
                          </a:solidFill>
                          <a:effectLst/>
                          <a:latin typeface="Cambria" panose="02040503050406030204" pitchFamily="18" charset="0"/>
                          <a:ea typeface="MS Mincho"/>
                          <a:cs typeface="Times New Roman" panose="02020603050405020304" pitchFamily="18" charset="0"/>
                        </a:rPr>
                        <a:t>  </a:t>
                      </a:r>
                      <a:r>
                        <a:rPr lang="en-US" sz="1400" baseline="0" dirty="0">
                          <a:solidFill>
                            <a:srgbClr val="FF0000"/>
                          </a:solidFill>
                          <a:effectLst/>
                          <a:latin typeface="Cambria" panose="02040503050406030204" pitchFamily="18" charset="0"/>
                          <a:ea typeface="MS Mincho"/>
                          <a:cs typeface="Times New Roman" panose="02020603050405020304" pitchFamily="18" charset="0"/>
                        </a:rPr>
                        <a:t>1,900</a:t>
                      </a:r>
                      <a:endParaRPr lang="en-US" sz="1400" dirty="0">
                        <a:solidFill>
                          <a:srgbClr val="FF0000"/>
                        </a:solidFill>
                        <a:effectLst/>
                        <a:latin typeface="Cambria" panose="02040503050406030204" pitchFamily="18" charset="0"/>
                        <a:ea typeface="MS Mincho"/>
                        <a:cs typeface="Times New Roman" panose="02020603050405020304" pitchFamily="18" charset="0"/>
                      </a:endParaRPr>
                    </a:p>
                    <a:p>
                      <a:pPr marL="0" marR="0" indent="26670" algn="l">
                        <a:spcBef>
                          <a:spcPts val="0"/>
                        </a:spcBef>
                        <a:spcAft>
                          <a:spcPts val="0"/>
                        </a:spcAft>
                        <a:tabLst>
                          <a:tab pos="413385" algn="l"/>
                        </a:tabLst>
                      </a:pP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2377791716"/>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608848010"/>
              </p:ext>
            </p:extLst>
          </p:nvPr>
        </p:nvGraphicFramePr>
        <p:xfrm>
          <a:off x="3772199" y="2692092"/>
          <a:ext cx="4641901" cy="822960"/>
        </p:xfrm>
        <a:graphic>
          <a:graphicData uri="http://schemas.openxmlformats.org/drawingml/2006/table">
            <a:tbl>
              <a:tblPr>
                <a:tableStyleId>{2D5ABB26-0587-4C30-8999-92F81FD0307C}</a:tableStyleId>
              </a:tblPr>
              <a:tblGrid>
                <a:gridCol w="3858436">
                  <a:extLst>
                    <a:ext uri="{9D8B030D-6E8A-4147-A177-3AD203B41FA5}">
                      <a16:colId xmlns:a16="http://schemas.microsoft.com/office/drawing/2014/main" val="994136560"/>
                    </a:ext>
                  </a:extLst>
                </a:gridCol>
                <a:gridCol w="111781">
                  <a:extLst>
                    <a:ext uri="{9D8B030D-6E8A-4147-A177-3AD203B41FA5}">
                      <a16:colId xmlns:a16="http://schemas.microsoft.com/office/drawing/2014/main" val="2927129112"/>
                    </a:ext>
                  </a:extLst>
                </a:gridCol>
                <a:gridCol w="111781">
                  <a:extLst>
                    <a:ext uri="{9D8B030D-6E8A-4147-A177-3AD203B41FA5}">
                      <a16:colId xmlns:a16="http://schemas.microsoft.com/office/drawing/2014/main" val="1098588383"/>
                    </a:ext>
                  </a:extLst>
                </a:gridCol>
                <a:gridCol w="111781">
                  <a:extLst>
                    <a:ext uri="{9D8B030D-6E8A-4147-A177-3AD203B41FA5}">
                      <a16:colId xmlns:a16="http://schemas.microsoft.com/office/drawing/2014/main" val="414035656"/>
                    </a:ext>
                  </a:extLst>
                </a:gridCol>
                <a:gridCol w="111781">
                  <a:extLst>
                    <a:ext uri="{9D8B030D-6E8A-4147-A177-3AD203B41FA5}">
                      <a16:colId xmlns:a16="http://schemas.microsoft.com/office/drawing/2014/main" val="2034650290"/>
                    </a:ext>
                  </a:extLst>
                </a:gridCol>
                <a:gridCol w="111781">
                  <a:extLst>
                    <a:ext uri="{9D8B030D-6E8A-4147-A177-3AD203B41FA5}">
                      <a16:colId xmlns:a16="http://schemas.microsoft.com/office/drawing/2014/main" val="1348611798"/>
                    </a:ext>
                  </a:extLst>
                </a:gridCol>
                <a:gridCol w="224560">
                  <a:extLst>
                    <a:ext uri="{9D8B030D-6E8A-4147-A177-3AD203B41FA5}">
                      <a16:colId xmlns:a16="http://schemas.microsoft.com/office/drawing/2014/main" val="405369634"/>
                    </a:ext>
                  </a:extLst>
                </a:gridCol>
              </a:tblGrid>
              <a:tr h="0">
                <a:tc>
                  <a:txBody>
                    <a:bodyPr/>
                    <a:lstStyle/>
                    <a:p>
                      <a:pPr marL="0" marR="0" indent="26670">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18415" marR="18415" marT="0" marB="0"/>
                </a:tc>
                <a:tc gridSpan="2">
                  <a:txBody>
                    <a:bodyPr/>
                    <a:lstStyle/>
                    <a:p>
                      <a:pPr marL="0" marR="0" indent="26670" algn="r">
                        <a:spcBef>
                          <a:spcPts val="0"/>
                        </a:spcBef>
                        <a:spcAft>
                          <a:spcPts val="0"/>
                        </a:spcAft>
                        <a:tabLst>
                          <a:tab pos="413385" algn="l"/>
                        </a:tabLs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lgn="r">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a:spcBef>
                          <a:spcPts val="0"/>
                        </a:spcBef>
                        <a:spcAft>
                          <a:spcPts val="0"/>
                        </a:spcAft>
                      </a:pPr>
                      <a:r>
                        <a:rPr lang="en-US" sz="1200">
                          <a:effectLst/>
                        </a:rPr>
                        <a:t> </a:t>
                      </a:r>
                      <a:endParaRPr lang="en-US" sz="1200">
                        <a:effectLst/>
                        <a:latin typeface="Cambria" panose="02040503050406030204" pitchFamily="18" charset="0"/>
                        <a:ea typeface="MS Mincho"/>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3104528543"/>
                  </a:ext>
                </a:extLst>
              </a:tr>
              <a:tr h="47306">
                <a:tc gridSpan="2">
                  <a:txBody>
                    <a:bodyPr/>
                    <a:lstStyle/>
                    <a:p>
                      <a:pPr marL="0" marR="0" indent="26670">
                        <a:spcBef>
                          <a:spcPts val="0"/>
                        </a:spcBef>
                        <a:spcAft>
                          <a:spcPts val="0"/>
                        </a:spcAft>
                      </a:pPr>
                      <a:r>
                        <a:rPr lang="en-US" sz="1400" dirty="0">
                          <a:effectLst/>
                        </a:rPr>
                        <a:t>          Total expenses......................     </a:t>
                      </a:r>
                    </a:p>
                    <a:p>
                      <a:pPr marL="0" marR="0" indent="26670">
                        <a:spcBef>
                          <a:spcPts val="0"/>
                        </a:spcBef>
                        <a:spcAft>
                          <a:spcPts val="0"/>
                        </a:spcAft>
                      </a:pPr>
                      <a:r>
                        <a:rPr lang="en-US" sz="1400" dirty="0">
                          <a:effectLst/>
                          <a:latin typeface="Cambria" panose="02040503050406030204" pitchFamily="18" charset="0"/>
                          <a:ea typeface="MS Mincho"/>
                          <a:cs typeface="Times New Roman" panose="02020603050405020304" pitchFamily="18" charset="0"/>
                        </a:rPr>
                        <a:t>             Net income  ………………….                      $</a:t>
                      </a:r>
                    </a:p>
                  </a:txBody>
                  <a:tcPr marL="18415" marR="18415" marT="0" marB="0"/>
                </a:tc>
                <a:tc hMerge="1">
                  <a:txBody>
                    <a:bodyPr/>
                    <a:lstStyle/>
                    <a:p>
                      <a:endParaRPr lang="en-US"/>
                    </a:p>
                  </a:txBody>
                  <a:tcPr/>
                </a:tc>
                <a:tc gridSpan="2">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extLst>
                  <a:ext uri="{0D108BD9-81ED-4DB2-BD59-A6C34878D82A}">
                    <a16:rowId xmlns:a16="http://schemas.microsoft.com/office/drawing/2014/main" val="245553145"/>
                  </a:ext>
                </a:extLst>
              </a:tr>
              <a:tr h="47306">
                <a:tc>
                  <a:txBody>
                    <a:bodyPr/>
                    <a:lstStyle/>
                    <a:p>
                      <a:pPr marL="0" marR="0" indent="2667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gridSpan="2">
                  <a:txBody>
                    <a:bodyPr/>
                    <a:lstStyle/>
                    <a:p>
                      <a:pPr marL="0" marR="0" indent="26670" algn="l">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spcBef>
                          <a:spcPts val="0"/>
                        </a:spcBef>
                        <a:spcAft>
                          <a:spcPts val="0"/>
                        </a:spcAft>
                      </a:pP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a:spcBef>
                          <a:spcPts val="0"/>
                        </a:spcBef>
                        <a:spcAft>
                          <a:spcPts val="0"/>
                        </a:spcAft>
                      </a:pPr>
                      <a:r>
                        <a:rPr lang="en-US" sz="12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2676836948"/>
                  </a:ext>
                </a:extLst>
              </a:tr>
            </a:tbl>
          </a:graphicData>
        </a:graphic>
      </p:graphicFrame>
      <p:cxnSp>
        <p:nvCxnSpPr>
          <p:cNvPr id="11" name="Straight Connector 10"/>
          <p:cNvCxnSpPr/>
          <p:nvPr/>
        </p:nvCxnSpPr>
        <p:spPr>
          <a:xfrm>
            <a:off x="6605899" y="2889753"/>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223304" y="3097939"/>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238288" y="3280160"/>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231509" y="3258080"/>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667842" y="3530519"/>
            <a:ext cx="6911994" cy="738664"/>
          </a:xfrm>
          <a:prstGeom prst="rect">
            <a:avLst/>
          </a:prstGeom>
          <a:solidFill>
            <a:schemeClr val="bg2">
              <a:lumMod val="90000"/>
            </a:schemeClr>
          </a:solidFill>
        </p:spPr>
        <p:txBody>
          <a:bodyPr wrap="square">
            <a:spAutoFit/>
          </a:bodyPr>
          <a:lstStyle/>
          <a:p>
            <a:pPr algn="ctr"/>
            <a:r>
              <a:rPr lang="en-US" sz="1400" b="1" dirty="0">
                <a:latin typeface="Times New Roman" panose="02020603050405020304" pitchFamily="18" charset="0"/>
                <a:ea typeface="MS Mincho"/>
                <a:cs typeface="Times New Roman" panose="02020603050405020304" pitchFamily="18" charset="0"/>
              </a:rPr>
              <a:t>James Nguyen Consulting Company</a:t>
            </a:r>
            <a:endParaRPr lang="en-US" sz="1400" dirty="0">
              <a:effectLst/>
              <a:latin typeface="Cambria" panose="02040503050406030204" pitchFamily="18" charset="0"/>
              <a:ea typeface="MS Mincho"/>
              <a:cs typeface="Times New Roman" panose="02020603050405020304" pitchFamily="18" charset="0"/>
            </a:endParaRPr>
          </a:p>
          <a:p>
            <a:pPr algn="ctr"/>
            <a:r>
              <a:rPr lang="en-US" sz="1400" b="1" dirty="0">
                <a:latin typeface="Times New Roman" panose="02020603050405020304" pitchFamily="18" charset="0"/>
                <a:ea typeface="MS Mincho"/>
                <a:cs typeface="Times New Roman" panose="02020603050405020304" pitchFamily="18" charset="0"/>
              </a:rPr>
              <a:t>Balance Sheet</a:t>
            </a:r>
            <a:endParaRPr lang="en-US" sz="1400" dirty="0">
              <a:effectLst/>
              <a:latin typeface="Cambria" panose="02040503050406030204" pitchFamily="18" charset="0"/>
              <a:ea typeface="MS Mincho"/>
              <a:cs typeface="Times New Roman" panose="02020603050405020304" pitchFamily="18" charset="0"/>
            </a:endParaRPr>
          </a:p>
          <a:p>
            <a:pPr algn="ctr"/>
            <a:r>
              <a:rPr lang="en-US" sz="1400" b="1" dirty="0">
                <a:latin typeface="Times New Roman" panose="02020603050405020304" pitchFamily="18" charset="0"/>
                <a:ea typeface="MS Mincho"/>
              </a:rPr>
              <a:t>September 30, 20XX</a:t>
            </a:r>
            <a:endParaRPr lang="en-US" sz="1400" dirty="0"/>
          </a:p>
        </p:txBody>
      </p:sp>
      <p:graphicFrame>
        <p:nvGraphicFramePr>
          <p:cNvPr id="16" name="Table 15"/>
          <p:cNvGraphicFramePr>
            <a:graphicFrameLocks noGrp="1"/>
          </p:cNvGraphicFramePr>
          <p:nvPr>
            <p:extLst>
              <p:ext uri="{D42A27DB-BD31-4B8C-83A1-F6EECF244321}">
                <p14:modId xmlns:p14="http://schemas.microsoft.com/office/powerpoint/2010/main" val="2416457687"/>
              </p:ext>
            </p:extLst>
          </p:nvPr>
        </p:nvGraphicFramePr>
        <p:xfrm>
          <a:off x="2649193" y="3763193"/>
          <a:ext cx="7074347" cy="2751513"/>
        </p:xfrm>
        <a:graphic>
          <a:graphicData uri="http://schemas.openxmlformats.org/drawingml/2006/table">
            <a:tbl>
              <a:tblPr firstRow="1" firstCol="1" bandRow="1">
                <a:tableStyleId>{2D5ABB26-0587-4C30-8999-92F81FD0307C}</a:tableStyleId>
              </a:tblPr>
              <a:tblGrid>
                <a:gridCol w="2475930">
                  <a:extLst>
                    <a:ext uri="{9D8B030D-6E8A-4147-A177-3AD203B41FA5}">
                      <a16:colId xmlns:a16="http://schemas.microsoft.com/office/drawing/2014/main" val="3453128270"/>
                    </a:ext>
                  </a:extLst>
                </a:gridCol>
                <a:gridCol w="880462">
                  <a:extLst>
                    <a:ext uri="{9D8B030D-6E8A-4147-A177-3AD203B41FA5}">
                      <a16:colId xmlns:a16="http://schemas.microsoft.com/office/drawing/2014/main" val="1499313735"/>
                    </a:ext>
                  </a:extLst>
                </a:gridCol>
                <a:gridCol w="613974">
                  <a:extLst>
                    <a:ext uri="{9D8B030D-6E8A-4147-A177-3AD203B41FA5}">
                      <a16:colId xmlns:a16="http://schemas.microsoft.com/office/drawing/2014/main" val="1932214756"/>
                    </a:ext>
                  </a:extLst>
                </a:gridCol>
                <a:gridCol w="2212667">
                  <a:extLst>
                    <a:ext uri="{9D8B030D-6E8A-4147-A177-3AD203B41FA5}">
                      <a16:colId xmlns:a16="http://schemas.microsoft.com/office/drawing/2014/main" val="2232476140"/>
                    </a:ext>
                  </a:extLst>
                </a:gridCol>
                <a:gridCol w="686656">
                  <a:extLst>
                    <a:ext uri="{9D8B030D-6E8A-4147-A177-3AD203B41FA5}">
                      <a16:colId xmlns:a16="http://schemas.microsoft.com/office/drawing/2014/main" val="679610971"/>
                    </a:ext>
                  </a:extLst>
                </a:gridCol>
                <a:gridCol w="204658">
                  <a:extLst>
                    <a:ext uri="{9D8B030D-6E8A-4147-A177-3AD203B41FA5}">
                      <a16:colId xmlns:a16="http://schemas.microsoft.com/office/drawing/2014/main" val="3974579756"/>
                    </a:ext>
                  </a:extLst>
                </a:gridCol>
              </a:tblGrid>
              <a:tr h="623455">
                <a:tc>
                  <a:txBody>
                    <a:bodyPr/>
                    <a:lstStyle/>
                    <a:p>
                      <a:pPr marL="0" marR="0" algn="ctr">
                        <a:spcBef>
                          <a:spcPts val="0"/>
                        </a:spcBef>
                        <a:spcAft>
                          <a:spcPts val="0"/>
                        </a:spcAft>
                      </a:pPr>
                      <a:endParaRPr lang="en-US" sz="1400" b="1" dirty="0">
                        <a:effectLst/>
                      </a:endParaRPr>
                    </a:p>
                    <a:p>
                      <a:pPr marL="0" marR="0" algn="ctr">
                        <a:spcBef>
                          <a:spcPts val="0"/>
                        </a:spcBef>
                        <a:spcAft>
                          <a:spcPts val="0"/>
                        </a:spcAft>
                      </a:pPr>
                      <a:endParaRPr lang="en-US" sz="1400" b="1" dirty="0">
                        <a:effectLst/>
                      </a:endParaRPr>
                    </a:p>
                    <a:p>
                      <a:pPr marL="0" marR="0" algn="ctr">
                        <a:spcBef>
                          <a:spcPts val="0"/>
                        </a:spcBef>
                        <a:spcAft>
                          <a:spcPts val="0"/>
                        </a:spcAft>
                      </a:pPr>
                      <a:endParaRPr lang="en-US" sz="1400" b="1" dirty="0">
                        <a:effectLst/>
                      </a:endParaRPr>
                    </a:p>
                    <a:p>
                      <a:pPr marL="0" marR="0" algn="ctr">
                        <a:spcBef>
                          <a:spcPts val="0"/>
                        </a:spcBef>
                        <a:spcAft>
                          <a:spcPts val="0"/>
                        </a:spcAft>
                      </a:pPr>
                      <a:r>
                        <a:rPr lang="en-US" sz="1400" b="1" dirty="0">
                          <a:effectLst/>
                        </a:rPr>
                        <a:t>Assets</a:t>
                      </a:r>
                      <a:endParaRPr lang="en-US" sz="1400" b="1"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solidFill>
                            <a:schemeClr val="tx1"/>
                          </a:solidFill>
                          <a:effectLst/>
                        </a:rPr>
                        <a:t>          </a:t>
                      </a:r>
                    </a:p>
                    <a:p>
                      <a:pPr marL="0" marR="0" algn="ctr">
                        <a:spcBef>
                          <a:spcPts val="0"/>
                        </a:spcBef>
                        <a:spcAft>
                          <a:spcPts val="0"/>
                        </a:spcAft>
                      </a:pPr>
                      <a:endParaRPr lang="en-US" sz="1400" dirty="0">
                        <a:solidFill>
                          <a:schemeClr val="tx1"/>
                        </a:solidFill>
                        <a:effectLst/>
                      </a:endParaRPr>
                    </a:p>
                    <a:p>
                      <a:pPr marL="0" marR="0" algn="ctr">
                        <a:spcBef>
                          <a:spcPts val="0"/>
                        </a:spcBef>
                        <a:spcAft>
                          <a:spcPts val="0"/>
                        </a:spcAft>
                      </a:pPr>
                      <a:endParaRPr lang="en-US" sz="1400" dirty="0">
                        <a:solidFill>
                          <a:schemeClr val="tx1"/>
                        </a:solidFill>
                        <a:effectLst/>
                      </a:endParaRPr>
                    </a:p>
                    <a:p>
                      <a:pPr marL="0" marR="0" algn="ctr">
                        <a:spcBef>
                          <a:spcPts val="0"/>
                        </a:spcBef>
                        <a:spcAft>
                          <a:spcPts val="0"/>
                        </a:spcAft>
                      </a:pPr>
                      <a:r>
                        <a:rPr lang="en-US" sz="1400" dirty="0">
                          <a:solidFill>
                            <a:schemeClr val="tx1"/>
                          </a:solidFill>
                          <a:effectLst/>
                        </a:rPr>
                        <a:t> </a:t>
                      </a:r>
                      <a:r>
                        <a:rPr lang="en-US" sz="1400" b="1" dirty="0">
                          <a:solidFill>
                            <a:schemeClr val="tx1"/>
                          </a:solidFill>
                          <a:effectLst/>
                        </a:rPr>
                        <a:t>Liabilities</a:t>
                      </a:r>
                      <a:endParaRPr lang="en-US" sz="1400" b="1"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847655105"/>
                  </a:ext>
                </a:extLst>
              </a:tr>
              <a:tr h="623455">
                <a:tc>
                  <a:txBody>
                    <a:bodyPr/>
                    <a:lstStyle/>
                    <a:p>
                      <a:pPr marL="0" marR="0">
                        <a:spcBef>
                          <a:spcPts val="0"/>
                        </a:spcBef>
                        <a:spcAft>
                          <a:spcPts val="0"/>
                        </a:spcAft>
                      </a:pPr>
                      <a:r>
                        <a:rPr lang="en-US" sz="1400" dirty="0">
                          <a:solidFill>
                            <a:srgbClr val="FF0000"/>
                          </a:solidFill>
                          <a:effectLst/>
                        </a:rPr>
                        <a:t>Cash........................................</a:t>
                      </a:r>
                    </a:p>
                    <a:p>
                      <a:pPr marL="0" marR="0">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Accounts</a:t>
                      </a:r>
                      <a:r>
                        <a:rPr lang="en-US" sz="1400" baseline="0" dirty="0">
                          <a:solidFill>
                            <a:schemeClr val="tx1"/>
                          </a:solidFill>
                          <a:effectLst/>
                          <a:latin typeface="Cambria" panose="02040503050406030204" pitchFamily="18" charset="0"/>
                          <a:ea typeface="MS Mincho"/>
                          <a:cs typeface="Times New Roman" panose="02020603050405020304" pitchFamily="18" charset="0"/>
                        </a:rPr>
                        <a:t> receivable…………..</a:t>
                      </a:r>
                    </a:p>
                    <a:p>
                      <a:pPr marL="0" marR="0">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Supplies ……………………………</a:t>
                      </a:r>
                    </a:p>
                    <a:p>
                      <a:pPr marL="0" marR="0">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Office</a:t>
                      </a:r>
                      <a:r>
                        <a:rPr lang="en-US" sz="1400" baseline="0" dirty="0">
                          <a:solidFill>
                            <a:schemeClr val="tx1"/>
                          </a:solidFill>
                          <a:effectLst/>
                          <a:latin typeface="Cambria" panose="02040503050406030204" pitchFamily="18" charset="0"/>
                          <a:ea typeface="MS Mincho"/>
                          <a:cs typeface="Times New Roman" panose="02020603050405020304" pitchFamily="18" charset="0"/>
                        </a:rPr>
                        <a:t> equipment……………….</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solidFill>
                            <a:srgbClr val="FF0000"/>
                          </a:solidFill>
                          <a:effectLst/>
                        </a:rPr>
                        <a:t> </a:t>
                      </a:r>
                      <a:r>
                        <a:rPr lang="en-US" sz="1400" dirty="0">
                          <a:solidFill>
                            <a:schemeClr val="tx1"/>
                          </a:solidFill>
                          <a:effectLst/>
                        </a:rPr>
                        <a:t>$  </a:t>
                      </a:r>
                      <a:r>
                        <a:rPr lang="en-US" sz="1400" strike="sngStrike" baseline="0" dirty="0">
                          <a:solidFill>
                            <a:schemeClr val="tx1"/>
                          </a:solidFill>
                          <a:effectLst/>
                        </a:rPr>
                        <a:t>14,600</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baseline="0" dirty="0">
                          <a:solidFill>
                            <a:srgbClr val="FF0000"/>
                          </a:solidFill>
                          <a:effectLst/>
                          <a:latin typeface="Cambria" panose="02040503050406030204" pitchFamily="18" charset="0"/>
                          <a:ea typeface="MS Mincho"/>
                          <a:cs typeface="Times New Roman" panose="02020603050405020304" pitchFamily="18" charset="0"/>
                        </a:rPr>
                        <a:t>        </a:t>
                      </a:r>
                      <a:r>
                        <a:rPr lang="en-US" sz="1400" dirty="0">
                          <a:effectLst/>
                        </a:rPr>
                        <a:t>1,500</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Cambria" panose="02040503050406030204" pitchFamily="18" charset="0"/>
                          <a:ea typeface="MS Mincho"/>
                          <a:cs typeface="Times New Roman" panose="02020603050405020304" pitchFamily="18" charset="0"/>
                        </a:rPr>
                        <a:t>           300</a:t>
                      </a:r>
                    </a:p>
                    <a:p>
                      <a:pPr marL="0" marR="0" algn="l">
                        <a:spcBef>
                          <a:spcPts val="0"/>
                        </a:spcBef>
                        <a:spcAft>
                          <a:spcPts val="0"/>
                        </a:spcAft>
                      </a:pPr>
                      <a:r>
                        <a:rPr lang="en-US" sz="1400" strike="noStrike" baseline="0" dirty="0">
                          <a:solidFill>
                            <a:schemeClr val="tx1"/>
                          </a:solidFill>
                          <a:effectLst/>
                          <a:latin typeface="Cambria" panose="02040503050406030204" pitchFamily="18" charset="0"/>
                          <a:ea typeface="MS Mincho"/>
                          <a:cs typeface="Times New Roman" panose="02020603050405020304" pitchFamily="18" charset="0"/>
                        </a:rPr>
                        <a:t>       1,500</a:t>
                      </a: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solidFill>
                            <a:schemeClr val="tx1"/>
                          </a:solidFill>
                          <a:effectLst/>
                        </a:rPr>
                        <a:t>Accounts payable .............</a:t>
                      </a:r>
                    </a:p>
                    <a:p>
                      <a:pPr marL="0" marR="0">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Unearned revenue………..</a:t>
                      </a:r>
                    </a:p>
                    <a:p>
                      <a:pPr marL="0" marR="0">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      Total liabilities</a:t>
                      </a:r>
                      <a:r>
                        <a:rPr lang="en-US" sz="1400" baseline="0" dirty="0">
                          <a:solidFill>
                            <a:schemeClr val="tx1"/>
                          </a:solidFill>
                          <a:effectLst/>
                          <a:latin typeface="Cambria" panose="02040503050406030204" pitchFamily="18" charset="0"/>
                          <a:ea typeface="MS Mincho"/>
                          <a:cs typeface="Times New Roman" panose="02020603050405020304" pitchFamily="18" charset="0"/>
                        </a:rPr>
                        <a:t> ………..</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solidFill>
                            <a:schemeClr val="tx1"/>
                          </a:solidFill>
                          <a:effectLst/>
                        </a:rPr>
                        <a:t>$1,200   $</a:t>
                      </a:r>
                      <a:r>
                        <a:rPr lang="en-US" sz="1400" strike="noStrike" baseline="0" dirty="0">
                          <a:solidFill>
                            <a:schemeClr val="tx1"/>
                          </a:solidFill>
                          <a:effectLst/>
                        </a:rPr>
                        <a:t>1,600</a:t>
                      </a:r>
                    </a:p>
                    <a:p>
                      <a:pPr marL="0" marR="0" algn="r">
                        <a:spcBef>
                          <a:spcPts val="0"/>
                        </a:spcBef>
                        <a:spcAft>
                          <a:spcPts val="0"/>
                        </a:spcAft>
                      </a:pPr>
                      <a:r>
                        <a:rPr lang="en-US" sz="1400" u="none" strike="noStrike" baseline="0" dirty="0">
                          <a:solidFill>
                            <a:schemeClr val="tx1"/>
                          </a:solidFill>
                          <a:effectLst/>
                          <a:latin typeface="Cambria" panose="02040503050406030204" pitchFamily="18" charset="0"/>
                          <a:ea typeface="MS Mincho"/>
                          <a:cs typeface="Times New Roman" panose="02020603050405020304" pitchFamily="18" charset="0"/>
                        </a:rPr>
                        <a:t>2,800</a:t>
                      </a:r>
                    </a:p>
                    <a:p>
                      <a:pPr marL="0" marR="0" algn="r">
                        <a:spcBef>
                          <a:spcPts val="0"/>
                        </a:spcBef>
                        <a:spcAft>
                          <a:spcPts val="0"/>
                        </a:spcAft>
                      </a:pPr>
                      <a:endParaRPr lang="en-US" sz="1400" strike="noStrike" baseline="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802356148"/>
                  </a:ext>
                </a:extLst>
              </a:tr>
              <a:tr h="207818">
                <a:tc>
                  <a:txBody>
                    <a:bodyPr/>
                    <a:lstStyle/>
                    <a:p>
                      <a:pPr marL="0" marR="0">
                        <a:spcBef>
                          <a:spcPts val="0"/>
                        </a:spcBef>
                        <a:spcAft>
                          <a:spcPts val="0"/>
                        </a:spcAft>
                      </a:pP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531968055"/>
                  </a:ext>
                </a:extLst>
              </a:tr>
              <a:tr h="831273">
                <a:tc>
                  <a:txBody>
                    <a:bodyPr/>
                    <a:lstStyle/>
                    <a:p>
                      <a:pPr marL="0" marR="0">
                        <a:spcBef>
                          <a:spcPts val="0"/>
                        </a:spcBef>
                        <a:spcAft>
                          <a:spcPts val="0"/>
                        </a:spcAft>
                      </a:pP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indent="0" algn="l">
                        <a:spcBef>
                          <a:spcPts val="0"/>
                        </a:spcBef>
                        <a:spcAft>
                          <a:spcPts val="0"/>
                        </a:spcAft>
                      </a:pPr>
                      <a:endParaRPr lang="en-US" sz="1400" dirty="0">
                        <a:solidFill>
                          <a:schemeClr val="tx1"/>
                        </a:solidFill>
                        <a:effectLst/>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049918782"/>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2907455537"/>
              </p:ext>
            </p:extLst>
          </p:nvPr>
        </p:nvGraphicFramePr>
        <p:xfrm>
          <a:off x="2667841" y="5158268"/>
          <a:ext cx="6850616" cy="1447800"/>
        </p:xfrm>
        <a:graphic>
          <a:graphicData uri="http://schemas.openxmlformats.org/drawingml/2006/table">
            <a:tbl>
              <a:tblPr firstRow="1" firstCol="1" bandRow="1">
                <a:tableStyleId>{2D5ABB26-0587-4C30-8999-92F81FD0307C}</a:tableStyleId>
              </a:tblPr>
              <a:tblGrid>
                <a:gridCol w="2353837">
                  <a:extLst>
                    <a:ext uri="{9D8B030D-6E8A-4147-A177-3AD203B41FA5}">
                      <a16:colId xmlns:a16="http://schemas.microsoft.com/office/drawing/2014/main" val="2614431965"/>
                    </a:ext>
                  </a:extLst>
                </a:gridCol>
                <a:gridCol w="993237">
                  <a:extLst>
                    <a:ext uri="{9D8B030D-6E8A-4147-A177-3AD203B41FA5}">
                      <a16:colId xmlns:a16="http://schemas.microsoft.com/office/drawing/2014/main" val="1476766535"/>
                    </a:ext>
                  </a:extLst>
                </a:gridCol>
                <a:gridCol w="612270">
                  <a:extLst>
                    <a:ext uri="{9D8B030D-6E8A-4147-A177-3AD203B41FA5}">
                      <a16:colId xmlns:a16="http://schemas.microsoft.com/office/drawing/2014/main" val="4091884503"/>
                    </a:ext>
                  </a:extLst>
                </a:gridCol>
                <a:gridCol w="1993277">
                  <a:extLst>
                    <a:ext uri="{9D8B030D-6E8A-4147-A177-3AD203B41FA5}">
                      <a16:colId xmlns:a16="http://schemas.microsoft.com/office/drawing/2014/main" val="1577655030"/>
                    </a:ext>
                  </a:extLst>
                </a:gridCol>
                <a:gridCol w="897995">
                  <a:extLst>
                    <a:ext uri="{9D8B030D-6E8A-4147-A177-3AD203B41FA5}">
                      <a16:colId xmlns:a16="http://schemas.microsoft.com/office/drawing/2014/main" val="2115751487"/>
                    </a:ext>
                  </a:extLst>
                </a:gridCol>
              </a:tblGrid>
              <a:tr h="128858">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1400" b="1" strike="noStrike" baseline="0" dirty="0">
                        <a:effectLst/>
                      </a:endParaRPr>
                    </a:p>
                    <a:p>
                      <a:pPr marL="0" marR="0" algn="ctr">
                        <a:spcBef>
                          <a:spcPts val="0"/>
                        </a:spcBef>
                        <a:spcAft>
                          <a:spcPts val="0"/>
                        </a:spcAft>
                      </a:pPr>
                      <a:r>
                        <a:rPr lang="en-US" sz="1400" b="1" strike="noStrike" baseline="0" dirty="0">
                          <a:effectLst/>
                        </a:rPr>
                        <a:t>Owner’s Equity</a:t>
                      </a:r>
                      <a:endParaRPr lang="en-US" sz="1400" b="1"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 </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85063334"/>
                  </a:ext>
                </a:extLst>
              </a:tr>
              <a:tr h="64429">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solidFill>
                            <a:schemeClr val="tx1"/>
                          </a:solidFill>
                          <a:effectLst/>
                        </a:rPr>
                        <a:t>    </a:t>
                      </a:r>
                      <a:r>
                        <a:rPr lang="en-US" sz="1400" strike="noStrike" baseline="0" dirty="0">
                          <a:solidFill>
                            <a:srgbClr val="FF0000"/>
                          </a:solidFill>
                          <a:effectLst/>
                        </a:rPr>
                        <a:t>J. Nguyen, Capital...</a:t>
                      </a:r>
                      <a:endParaRPr lang="en-US" sz="1400" strike="noStrike" baseline="0" dirty="0">
                        <a:solidFill>
                          <a:srgbClr val="FF0000"/>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sngStrike" baseline="0" dirty="0">
                          <a:effectLst/>
                        </a:rPr>
                        <a:t>15.100</a:t>
                      </a:r>
                      <a:endParaRPr lang="en-US" sz="1400" strike="sng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965560198"/>
                  </a:ext>
                </a:extLst>
              </a:tr>
              <a:tr h="64429">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solidFill>
                            <a:schemeClr val="tx1"/>
                          </a:solidFill>
                          <a:effectLst/>
                        </a:rPr>
                        <a:t> </a:t>
                      </a:r>
                      <a:endParaRPr lang="en-US" sz="1400" strike="noStrike" baseline="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a:effectLst/>
                        </a:rPr>
                        <a:t> </a:t>
                      </a:r>
                      <a:endParaRPr lang="en-US" sz="1400" strike="noStrike" baseline="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824186260"/>
                  </a:ext>
                </a:extLst>
              </a:tr>
              <a:tr h="64429">
                <a:tc>
                  <a:txBody>
                    <a:bodyPr/>
                    <a:lstStyle/>
                    <a:p>
                      <a:pPr marL="0" marR="0">
                        <a:spcBef>
                          <a:spcPts val="0"/>
                        </a:spcBef>
                        <a:spcAft>
                          <a:spcPts val="0"/>
                        </a:spcAft>
                      </a:pPr>
                      <a:r>
                        <a:rPr lang="en-US" sz="1400" strike="noStrike" baseline="0">
                          <a:effectLst/>
                        </a:rPr>
                        <a:t> </a:t>
                      </a:r>
                      <a:endParaRPr lang="en-US" sz="14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effectLst/>
                        </a:rPr>
                        <a:t> Total liabilities and</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100720915"/>
                  </a:ext>
                </a:extLst>
              </a:tr>
              <a:tr h="64429">
                <a:tc>
                  <a:txBody>
                    <a:bodyPr/>
                    <a:lstStyle/>
                    <a:p>
                      <a:pPr marL="0" marR="0">
                        <a:spcBef>
                          <a:spcPts val="0"/>
                        </a:spcBef>
                        <a:spcAft>
                          <a:spcPts val="0"/>
                        </a:spcAft>
                      </a:pPr>
                      <a:r>
                        <a:rPr lang="en-US" sz="1400" strike="noStrike" baseline="0" dirty="0">
                          <a:effectLst/>
                        </a:rPr>
                        <a:t>    Total assets.........................</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a:t>
                      </a:r>
                      <a:r>
                        <a:rPr lang="en-US" sz="1400" strike="sngStrike" baseline="0" dirty="0">
                          <a:effectLst/>
                        </a:rPr>
                        <a:t>17,900</a:t>
                      </a:r>
                      <a:endParaRPr lang="en-US" sz="1400" strike="sng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effectLst/>
                        </a:rPr>
                        <a:t>    owner’s equity...........</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a:t>
                      </a:r>
                      <a:r>
                        <a:rPr lang="en-US" sz="1400" strike="sngStrike" baseline="0" dirty="0">
                          <a:effectLst/>
                        </a:rPr>
                        <a:t>17,900</a:t>
                      </a:r>
                      <a:endParaRPr lang="en-US" sz="1400" strike="sng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464017633"/>
                  </a:ext>
                </a:extLst>
              </a:tr>
              <a:tr h="50623">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433623"/>
                  </a:ext>
                </a:extLst>
              </a:tr>
            </a:tbl>
          </a:graphicData>
        </a:graphic>
      </p:graphicFrame>
      <p:cxnSp>
        <p:nvCxnSpPr>
          <p:cNvPr id="19" name="Straight Connector 18"/>
          <p:cNvCxnSpPr/>
          <p:nvPr/>
        </p:nvCxnSpPr>
        <p:spPr>
          <a:xfrm>
            <a:off x="5341116" y="5561125"/>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843979" y="6459843"/>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01241" y="643413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843980" y="6424566"/>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301240" y="645875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887107" y="1014784"/>
            <a:ext cx="4106600" cy="23180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667842" y="3543486"/>
            <a:ext cx="6911994" cy="301968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8811055" y="579319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818341" y="502545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341116" y="4358323"/>
            <a:ext cx="1213503" cy="307777"/>
          </a:xfrm>
          <a:prstGeom prst="rect">
            <a:avLst/>
          </a:prstGeom>
          <a:noFill/>
        </p:spPr>
        <p:txBody>
          <a:bodyPr wrap="square" rtlCol="0">
            <a:spAutoFit/>
          </a:bodyPr>
          <a:lstStyle/>
          <a:p>
            <a:r>
              <a:rPr lang="en-US" sz="1400" dirty="0">
                <a:solidFill>
                  <a:srgbClr val="FF0000"/>
                </a:solidFill>
              </a:rPr>
              <a:t>12,700</a:t>
            </a:r>
          </a:p>
        </p:txBody>
      </p:sp>
      <p:sp>
        <p:nvSpPr>
          <p:cNvPr id="30" name="TextBox 29"/>
          <p:cNvSpPr txBox="1"/>
          <p:nvPr/>
        </p:nvSpPr>
        <p:spPr>
          <a:xfrm>
            <a:off x="5341116" y="6024576"/>
            <a:ext cx="1213503" cy="307777"/>
          </a:xfrm>
          <a:prstGeom prst="rect">
            <a:avLst/>
          </a:prstGeom>
          <a:noFill/>
        </p:spPr>
        <p:txBody>
          <a:bodyPr wrap="square" rtlCol="0">
            <a:spAutoFit/>
          </a:bodyPr>
          <a:lstStyle/>
          <a:p>
            <a:r>
              <a:rPr lang="en-US" sz="1400" dirty="0"/>
              <a:t>16,000</a:t>
            </a:r>
          </a:p>
        </p:txBody>
      </p:sp>
      <p:sp>
        <p:nvSpPr>
          <p:cNvPr id="31" name="TextBox 30"/>
          <p:cNvSpPr txBox="1"/>
          <p:nvPr/>
        </p:nvSpPr>
        <p:spPr>
          <a:xfrm>
            <a:off x="8843979" y="6003794"/>
            <a:ext cx="1213503" cy="307777"/>
          </a:xfrm>
          <a:prstGeom prst="rect">
            <a:avLst/>
          </a:prstGeom>
          <a:noFill/>
        </p:spPr>
        <p:txBody>
          <a:bodyPr wrap="square" rtlCol="0">
            <a:spAutoFit/>
          </a:bodyPr>
          <a:lstStyle/>
          <a:p>
            <a:r>
              <a:rPr lang="en-US" sz="1400" dirty="0"/>
              <a:t>16,000</a:t>
            </a:r>
          </a:p>
        </p:txBody>
      </p:sp>
      <p:sp>
        <p:nvSpPr>
          <p:cNvPr id="4" name="Rectangle 3"/>
          <p:cNvSpPr/>
          <p:nvPr/>
        </p:nvSpPr>
        <p:spPr>
          <a:xfrm>
            <a:off x="1064270" y="17719"/>
            <a:ext cx="11523686" cy="707886"/>
          </a:xfrm>
          <a:prstGeom prst="rect">
            <a:avLst/>
          </a:prstGeom>
        </p:spPr>
        <p:txBody>
          <a:bodyPr wrap="square">
            <a:spAutoFit/>
          </a:bodyPr>
          <a:lstStyle/>
          <a:p>
            <a:r>
              <a:rPr lang="en-US" sz="2000" dirty="0">
                <a:latin typeface="Cambria" panose="02040503050406030204" pitchFamily="18" charset="0"/>
                <a:ea typeface="MS Mincho"/>
                <a:cs typeface="Times New Roman" panose="02020603050405020304" pitchFamily="18" charset="0"/>
              </a:rPr>
              <a:t> </a:t>
            </a:r>
            <a:r>
              <a:rPr lang="en-US" dirty="0">
                <a:latin typeface="Cambria" panose="02040503050406030204" pitchFamily="18" charset="0"/>
                <a:ea typeface="MS Mincho"/>
                <a:cs typeface="Times New Roman" panose="02020603050405020304" pitchFamily="18" charset="0"/>
              </a:rPr>
              <a:t>8</a:t>
            </a:r>
            <a:r>
              <a:rPr lang="en-US" dirty="0"/>
              <a:t>.  </a:t>
            </a:r>
            <a:r>
              <a:rPr lang="en-US" b="1" dirty="0"/>
              <a:t>Expense, using cash asset</a:t>
            </a:r>
            <a:r>
              <a:rPr lang="en-US" dirty="0"/>
              <a:t>: Later on Thursday, the business the pays $1,900 monthly rent.</a:t>
            </a:r>
          </a:p>
          <a:p>
            <a:endParaRPr lang="en-US" sz="2000" dirty="0">
              <a:latin typeface="Cambria" panose="02040503050406030204" pitchFamily="18" charset="0"/>
              <a:ea typeface="MS Mincho"/>
              <a:cs typeface="Times New Roman" panose="02020603050405020304" pitchFamily="18" charset="0"/>
            </a:endParaRPr>
          </a:p>
        </p:txBody>
      </p:sp>
      <p:sp>
        <p:nvSpPr>
          <p:cNvPr id="28" name="TextBox 27"/>
          <p:cNvSpPr txBox="1"/>
          <p:nvPr/>
        </p:nvSpPr>
        <p:spPr>
          <a:xfrm>
            <a:off x="8843979" y="5382801"/>
            <a:ext cx="1213503" cy="307777"/>
          </a:xfrm>
          <a:prstGeom prst="rect">
            <a:avLst/>
          </a:prstGeom>
          <a:noFill/>
        </p:spPr>
        <p:txBody>
          <a:bodyPr wrap="square" rtlCol="0">
            <a:spAutoFit/>
          </a:bodyPr>
          <a:lstStyle/>
          <a:p>
            <a:r>
              <a:rPr lang="en-US" sz="1400" dirty="0">
                <a:solidFill>
                  <a:srgbClr val="FF0000"/>
                </a:solidFill>
              </a:rPr>
              <a:t>13,200</a:t>
            </a:r>
          </a:p>
        </p:txBody>
      </p:sp>
      <p:cxnSp>
        <p:nvCxnSpPr>
          <p:cNvPr id="18" name="Straight Arrow Connector 17"/>
          <p:cNvCxnSpPr/>
          <p:nvPr/>
        </p:nvCxnSpPr>
        <p:spPr>
          <a:xfrm flipH="1">
            <a:off x="5850480" y="2775987"/>
            <a:ext cx="1222480" cy="164039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5947866" y="4543053"/>
            <a:ext cx="3008127" cy="96480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3576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035750" y="6511974"/>
            <a:ext cx="4114800" cy="365125"/>
          </a:xfrm>
        </p:spPr>
        <p:txBody>
          <a:bodyPr/>
          <a:lstStyle/>
          <a:p>
            <a:r>
              <a:rPr lang="en-US" dirty="0"/>
              <a:t>© Copyright 2018 Worthy and James Publishing</a:t>
            </a:r>
          </a:p>
        </p:txBody>
      </p:sp>
      <p:graphicFrame>
        <p:nvGraphicFramePr>
          <p:cNvPr id="5" name="Table 4"/>
          <p:cNvGraphicFramePr>
            <a:graphicFrameLocks noGrp="1"/>
          </p:cNvGraphicFramePr>
          <p:nvPr/>
        </p:nvGraphicFramePr>
        <p:xfrm>
          <a:off x="3883719" y="998611"/>
          <a:ext cx="4106599" cy="665480"/>
        </p:xfrm>
        <a:graphic>
          <a:graphicData uri="http://schemas.openxmlformats.org/drawingml/2006/table">
            <a:tbl>
              <a:tblPr>
                <a:tableStyleId>{2D5ABB26-0587-4C30-8999-92F81FD0307C}</a:tableStyleId>
              </a:tblPr>
              <a:tblGrid>
                <a:gridCol w="4106599">
                  <a:extLst>
                    <a:ext uri="{9D8B030D-6E8A-4147-A177-3AD203B41FA5}">
                      <a16:colId xmlns:a16="http://schemas.microsoft.com/office/drawing/2014/main" val="2854151565"/>
                    </a:ext>
                  </a:extLst>
                </a:gridCol>
              </a:tblGrid>
              <a:tr h="643476">
                <a:tc>
                  <a:txBody>
                    <a:bodyPr/>
                    <a:lstStyle/>
                    <a:p>
                      <a:pPr marL="0" marR="0" indent="26670" algn="ctr">
                        <a:spcBef>
                          <a:spcPts val="0"/>
                        </a:spcBef>
                        <a:spcAft>
                          <a:spcPts val="0"/>
                        </a:spcAft>
                      </a:pPr>
                      <a:r>
                        <a:rPr lang="en-US" sz="1400" b="1" dirty="0">
                          <a:effectLst/>
                        </a:rPr>
                        <a:t>James Nguyen Consulting Company</a:t>
                      </a:r>
                    </a:p>
                    <a:p>
                      <a:pPr marL="0" marR="0" indent="26670" algn="ctr">
                        <a:spcBef>
                          <a:spcPts val="0"/>
                        </a:spcBef>
                        <a:spcAft>
                          <a:spcPts val="0"/>
                        </a:spcAft>
                      </a:pPr>
                      <a:r>
                        <a:rPr lang="en-US" sz="1400" b="1" dirty="0">
                          <a:effectLst/>
                        </a:rPr>
                        <a:t>Income statement</a:t>
                      </a:r>
                    </a:p>
                    <a:p>
                      <a:pPr marL="0" marR="0" indent="26670" algn="ctr">
                        <a:spcBef>
                          <a:spcPts val="200"/>
                        </a:spcBef>
                        <a:spcAft>
                          <a:spcPts val="100"/>
                        </a:spcAft>
                      </a:pPr>
                      <a:r>
                        <a:rPr lang="en-US" sz="1400" b="1" dirty="0">
                          <a:effectLst/>
                        </a:rPr>
                        <a:t>For the Week Ended September 30, 20XX</a:t>
                      </a:r>
                      <a:endParaRPr lang="en-US" sz="1400" b="1" dirty="0">
                        <a:effectLst/>
                        <a:latin typeface="Cambria" panose="02040503050406030204" pitchFamily="18" charset="0"/>
                        <a:ea typeface="MS Mincho"/>
                        <a:cs typeface="Times New Roman" panose="02020603050405020304" pitchFamily="18" charset="0"/>
                      </a:endParaRPr>
                    </a:p>
                  </a:txBody>
                  <a:tcPr marL="18415" marR="18415" marT="0" marB="0">
                    <a:solidFill>
                      <a:schemeClr val="bg2">
                        <a:lumMod val="90000"/>
                      </a:schemeClr>
                    </a:solidFill>
                  </a:tcPr>
                </a:tc>
                <a:extLst>
                  <a:ext uri="{0D108BD9-81ED-4DB2-BD59-A6C34878D82A}">
                    <a16:rowId xmlns:a16="http://schemas.microsoft.com/office/drawing/2014/main" val="169483526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491630441"/>
              </p:ext>
            </p:extLst>
          </p:nvPr>
        </p:nvGraphicFramePr>
        <p:xfrm>
          <a:off x="3875513" y="1753606"/>
          <a:ext cx="3980180" cy="381000"/>
        </p:xfrm>
        <a:graphic>
          <a:graphicData uri="http://schemas.openxmlformats.org/drawingml/2006/table">
            <a:tbl>
              <a:tblPr>
                <a:tableStyleId>{2D5ABB26-0587-4C30-8999-92F81FD0307C}</a:tableStyleId>
              </a:tblPr>
              <a:tblGrid>
                <a:gridCol w="2616011">
                  <a:extLst>
                    <a:ext uri="{9D8B030D-6E8A-4147-A177-3AD203B41FA5}">
                      <a16:colId xmlns:a16="http://schemas.microsoft.com/office/drawing/2014/main" val="3743982984"/>
                    </a:ext>
                  </a:extLst>
                </a:gridCol>
                <a:gridCol w="642161">
                  <a:extLst>
                    <a:ext uri="{9D8B030D-6E8A-4147-A177-3AD203B41FA5}">
                      <a16:colId xmlns:a16="http://schemas.microsoft.com/office/drawing/2014/main" val="4100811048"/>
                    </a:ext>
                  </a:extLst>
                </a:gridCol>
                <a:gridCol w="722008">
                  <a:extLst>
                    <a:ext uri="{9D8B030D-6E8A-4147-A177-3AD203B41FA5}">
                      <a16:colId xmlns:a16="http://schemas.microsoft.com/office/drawing/2014/main" val="3700152862"/>
                    </a:ext>
                  </a:extLst>
                </a:gridCol>
              </a:tblGrid>
              <a:tr h="0">
                <a:tc>
                  <a:txBody>
                    <a:bodyPr/>
                    <a:lstStyle/>
                    <a:p>
                      <a:pPr marL="0" marR="0" indent="26670">
                        <a:spcBef>
                          <a:spcPts val="0"/>
                        </a:spcBef>
                        <a:spcAft>
                          <a:spcPts val="0"/>
                        </a:spcAft>
                      </a:pPr>
                      <a:r>
                        <a:rPr lang="en-US" sz="1400" dirty="0">
                          <a:effectLst/>
                        </a:rPr>
                        <a:t>  Consulting revenue........................</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spcBef>
                          <a:spcPts val="0"/>
                        </a:spcBef>
                        <a:spcAft>
                          <a:spcPts val="0"/>
                        </a:spcAft>
                      </a:pPr>
                      <a:r>
                        <a:rPr lang="en-US" sz="1400" dirty="0">
                          <a:effectLst/>
                        </a:rPr>
                        <a:t>$</a:t>
                      </a:r>
                      <a:r>
                        <a:rPr lang="en-US" sz="1400" strike="sngStrike" baseline="0" dirty="0">
                          <a:effectLst/>
                        </a:rPr>
                        <a:t>3,500</a:t>
                      </a:r>
                      <a:endParaRPr lang="en-US" sz="1400" strike="sngStrike" baseline="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683508751"/>
                  </a:ext>
                </a:extLst>
              </a:tr>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417599464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049544460"/>
              </p:ext>
            </p:extLst>
          </p:nvPr>
        </p:nvGraphicFramePr>
        <p:xfrm>
          <a:off x="3879852" y="1961463"/>
          <a:ext cx="4136029" cy="1066800"/>
        </p:xfrm>
        <a:graphic>
          <a:graphicData uri="http://schemas.openxmlformats.org/drawingml/2006/table">
            <a:tbl>
              <a:tblPr>
                <a:tableStyleId>{2D5ABB26-0587-4C30-8999-92F81FD0307C}</a:tableStyleId>
              </a:tblPr>
              <a:tblGrid>
                <a:gridCol w="110194">
                  <a:extLst>
                    <a:ext uri="{9D8B030D-6E8A-4147-A177-3AD203B41FA5}">
                      <a16:colId xmlns:a16="http://schemas.microsoft.com/office/drawing/2014/main" val="2440503765"/>
                    </a:ext>
                  </a:extLst>
                </a:gridCol>
                <a:gridCol w="2646018">
                  <a:extLst>
                    <a:ext uri="{9D8B030D-6E8A-4147-A177-3AD203B41FA5}">
                      <a16:colId xmlns:a16="http://schemas.microsoft.com/office/drawing/2014/main" val="484767228"/>
                    </a:ext>
                  </a:extLst>
                </a:gridCol>
                <a:gridCol w="649527">
                  <a:extLst>
                    <a:ext uri="{9D8B030D-6E8A-4147-A177-3AD203B41FA5}">
                      <a16:colId xmlns:a16="http://schemas.microsoft.com/office/drawing/2014/main" val="2925200702"/>
                    </a:ext>
                  </a:extLst>
                </a:gridCol>
                <a:gridCol w="730290">
                  <a:extLst>
                    <a:ext uri="{9D8B030D-6E8A-4147-A177-3AD203B41FA5}">
                      <a16:colId xmlns:a16="http://schemas.microsoft.com/office/drawing/2014/main" val="331111184"/>
                    </a:ext>
                  </a:extLst>
                </a:gridCol>
              </a:tblGrid>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spcBef>
                          <a:spcPts val="0"/>
                        </a:spcBef>
                        <a:spcAft>
                          <a:spcPts val="0"/>
                        </a:spcAft>
                      </a:pPr>
                      <a:r>
                        <a:rPr lang="en-US" sz="1400" dirty="0">
                          <a:effectLst/>
                        </a:rPr>
                        <a:t>Expenses</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567227480"/>
                  </a:ext>
                </a:extLst>
              </a:tr>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spcBef>
                          <a:spcPts val="0"/>
                        </a:spcBef>
                        <a:spcAft>
                          <a:spcPts val="0"/>
                        </a:spcAft>
                      </a:pPr>
                      <a:r>
                        <a:rPr lang="en-US" sz="1400" dirty="0">
                          <a:solidFill>
                            <a:schemeClr val="tx1"/>
                          </a:solidFill>
                          <a:effectLst/>
                        </a:rPr>
                        <a:t>   Supplies expense ……………………</a:t>
                      </a:r>
                    </a:p>
                    <a:p>
                      <a:pPr marL="0" marR="0" indent="26670">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    Advertising expense……………</a:t>
                      </a:r>
                    </a:p>
                    <a:p>
                      <a:pPr marL="0" marR="0" indent="26670" algn="l">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    Rent expense …………………….          </a:t>
                      </a:r>
                    </a:p>
                  </a:txBody>
                  <a:tcPr marL="18415" marR="18415" marT="0" marB="0"/>
                </a:tc>
                <a:tc>
                  <a:txBody>
                    <a:bodyPr/>
                    <a:lstStyle/>
                    <a:p>
                      <a:pPr marL="0" marR="0" indent="26670" algn="r">
                        <a:spcBef>
                          <a:spcPts val="0"/>
                        </a:spcBef>
                        <a:spcAft>
                          <a:spcPts val="0"/>
                        </a:spcAft>
                        <a:tabLst>
                          <a:tab pos="413385" algn="l"/>
                        </a:tabLst>
                      </a:pPr>
                      <a:r>
                        <a:rPr lang="en-US" sz="1400" dirty="0">
                          <a:solidFill>
                            <a:schemeClr val="tx1"/>
                          </a:solidFill>
                          <a:effectLst/>
                        </a:rPr>
                        <a:t>$100</a:t>
                      </a:r>
                    </a:p>
                    <a:p>
                      <a:pPr marL="0" marR="0" indent="26670" algn="r">
                        <a:spcBef>
                          <a:spcPts val="0"/>
                        </a:spcBef>
                        <a:spcAft>
                          <a:spcPts val="0"/>
                        </a:spcAft>
                        <a:tabLst>
                          <a:tab pos="413385" algn="l"/>
                        </a:tabLst>
                      </a:pPr>
                      <a:r>
                        <a:rPr lang="en-US" sz="1400" dirty="0">
                          <a:solidFill>
                            <a:schemeClr val="tx1"/>
                          </a:solidFill>
                          <a:effectLst/>
                          <a:latin typeface="Cambria" panose="02040503050406030204" pitchFamily="18" charset="0"/>
                          <a:ea typeface="MS Mincho"/>
                          <a:cs typeface="Times New Roman" panose="02020603050405020304" pitchFamily="18" charset="0"/>
                        </a:rPr>
                        <a:t>   800</a:t>
                      </a:r>
                    </a:p>
                    <a:p>
                      <a:pPr marL="0" marR="0" indent="26670" algn="l">
                        <a:spcBef>
                          <a:spcPts val="0"/>
                        </a:spcBef>
                        <a:spcAft>
                          <a:spcPts val="0"/>
                        </a:spcAft>
                        <a:tabLst>
                          <a:tab pos="413385" algn="l"/>
                        </a:tabLst>
                      </a:pPr>
                      <a:r>
                        <a:rPr lang="en-US" sz="1400" dirty="0">
                          <a:solidFill>
                            <a:schemeClr val="tx1"/>
                          </a:solidFill>
                          <a:effectLst/>
                          <a:latin typeface="Cambria" panose="02040503050406030204" pitchFamily="18" charset="0"/>
                          <a:ea typeface="MS Mincho"/>
                          <a:cs typeface="Times New Roman" panose="02020603050405020304" pitchFamily="18" charset="0"/>
                        </a:rPr>
                        <a:t>  </a:t>
                      </a:r>
                      <a:r>
                        <a:rPr lang="en-US" sz="1400" baseline="0" dirty="0">
                          <a:solidFill>
                            <a:schemeClr val="tx1"/>
                          </a:solidFill>
                          <a:effectLst/>
                          <a:latin typeface="Cambria" panose="02040503050406030204" pitchFamily="18" charset="0"/>
                          <a:ea typeface="MS Mincho"/>
                          <a:cs typeface="Times New Roman" panose="02020603050405020304" pitchFamily="18" charset="0"/>
                        </a:rPr>
                        <a:t>1,900</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p>
                      <a:pPr marL="0" marR="0" indent="26670" algn="l">
                        <a:spcBef>
                          <a:spcPts val="0"/>
                        </a:spcBef>
                        <a:spcAft>
                          <a:spcPts val="0"/>
                        </a:spcAft>
                        <a:tabLst>
                          <a:tab pos="413385" algn="l"/>
                        </a:tabLst>
                      </a:pP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2377791716"/>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982226598"/>
              </p:ext>
            </p:extLst>
          </p:nvPr>
        </p:nvGraphicFramePr>
        <p:xfrm>
          <a:off x="3772199" y="2677601"/>
          <a:ext cx="4641901" cy="822960"/>
        </p:xfrm>
        <a:graphic>
          <a:graphicData uri="http://schemas.openxmlformats.org/drawingml/2006/table">
            <a:tbl>
              <a:tblPr>
                <a:tableStyleId>{2D5ABB26-0587-4C30-8999-92F81FD0307C}</a:tableStyleId>
              </a:tblPr>
              <a:tblGrid>
                <a:gridCol w="3858436">
                  <a:extLst>
                    <a:ext uri="{9D8B030D-6E8A-4147-A177-3AD203B41FA5}">
                      <a16:colId xmlns:a16="http://schemas.microsoft.com/office/drawing/2014/main" val="994136560"/>
                    </a:ext>
                  </a:extLst>
                </a:gridCol>
                <a:gridCol w="111781">
                  <a:extLst>
                    <a:ext uri="{9D8B030D-6E8A-4147-A177-3AD203B41FA5}">
                      <a16:colId xmlns:a16="http://schemas.microsoft.com/office/drawing/2014/main" val="2927129112"/>
                    </a:ext>
                  </a:extLst>
                </a:gridCol>
                <a:gridCol w="111781">
                  <a:extLst>
                    <a:ext uri="{9D8B030D-6E8A-4147-A177-3AD203B41FA5}">
                      <a16:colId xmlns:a16="http://schemas.microsoft.com/office/drawing/2014/main" val="1098588383"/>
                    </a:ext>
                  </a:extLst>
                </a:gridCol>
                <a:gridCol w="111781">
                  <a:extLst>
                    <a:ext uri="{9D8B030D-6E8A-4147-A177-3AD203B41FA5}">
                      <a16:colId xmlns:a16="http://schemas.microsoft.com/office/drawing/2014/main" val="414035656"/>
                    </a:ext>
                  </a:extLst>
                </a:gridCol>
                <a:gridCol w="111781">
                  <a:extLst>
                    <a:ext uri="{9D8B030D-6E8A-4147-A177-3AD203B41FA5}">
                      <a16:colId xmlns:a16="http://schemas.microsoft.com/office/drawing/2014/main" val="2034650290"/>
                    </a:ext>
                  </a:extLst>
                </a:gridCol>
                <a:gridCol w="111781">
                  <a:extLst>
                    <a:ext uri="{9D8B030D-6E8A-4147-A177-3AD203B41FA5}">
                      <a16:colId xmlns:a16="http://schemas.microsoft.com/office/drawing/2014/main" val="1348611798"/>
                    </a:ext>
                  </a:extLst>
                </a:gridCol>
                <a:gridCol w="224560">
                  <a:extLst>
                    <a:ext uri="{9D8B030D-6E8A-4147-A177-3AD203B41FA5}">
                      <a16:colId xmlns:a16="http://schemas.microsoft.com/office/drawing/2014/main" val="405369634"/>
                    </a:ext>
                  </a:extLst>
                </a:gridCol>
              </a:tblGrid>
              <a:tr h="0">
                <a:tc>
                  <a:txBody>
                    <a:bodyPr/>
                    <a:lstStyle/>
                    <a:p>
                      <a:pPr marL="0" marR="0" indent="26670">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18415" marR="18415" marT="0" marB="0"/>
                </a:tc>
                <a:tc gridSpan="2">
                  <a:txBody>
                    <a:bodyPr/>
                    <a:lstStyle/>
                    <a:p>
                      <a:pPr marL="0" marR="0" indent="26670" algn="r">
                        <a:spcBef>
                          <a:spcPts val="0"/>
                        </a:spcBef>
                        <a:spcAft>
                          <a:spcPts val="0"/>
                        </a:spcAft>
                        <a:tabLst>
                          <a:tab pos="413385" algn="l"/>
                        </a:tabLs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lgn="r">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a:spcBef>
                          <a:spcPts val="0"/>
                        </a:spcBef>
                        <a:spcAft>
                          <a:spcPts val="0"/>
                        </a:spcAft>
                      </a:pPr>
                      <a:r>
                        <a:rPr lang="en-US" sz="1200">
                          <a:effectLst/>
                        </a:rPr>
                        <a:t> </a:t>
                      </a:r>
                      <a:endParaRPr lang="en-US" sz="1200">
                        <a:effectLst/>
                        <a:latin typeface="Cambria" panose="02040503050406030204" pitchFamily="18" charset="0"/>
                        <a:ea typeface="MS Mincho"/>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3104528543"/>
                  </a:ext>
                </a:extLst>
              </a:tr>
              <a:tr h="47306">
                <a:tc gridSpan="2">
                  <a:txBody>
                    <a:bodyPr/>
                    <a:lstStyle/>
                    <a:p>
                      <a:pPr marL="0" marR="0" indent="26670">
                        <a:spcBef>
                          <a:spcPts val="0"/>
                        </a:spcBef>
                        <a:spcAft>
                          <a:spcPts val="0"/>
                        </a:spcAft>
                      </a:pPr>
                      <a:r>
                        <a:rPr lang="en-US" sz="1400" dirty="0">
                          <a:effectLst/>
                        </a:rPr>
                        <a:t>          Total expenses......................     </a:t>
                      </a:r>
                    </a:p>
                    <a:p>
                      <a:pPr marL="0" marR="0" indent="26670">
                        <a:spcBef>
                          <a:spcPts val="0"/>
                        </a:spcBef>
                        <a:spcAft>
                          <a:spcPts val="0"/>
                        </a:spcAft>
                      </a:pPr>
                      <a:r>
                        <a:rPr lang="en-US" sz="1400" dirty="0">
                          <a:effectLst/>
                          <a:latin typeface="Cambria" panose="02040503050406030204" pitchFamily="18" charset="0"/>
                          <a:ea typeface="MS Mincho"/>
                          <a:cs typeface="Times New Roman" panose="02020603050405020304" pitchFamily="18" charset="0"/>
                        </a:rPr>
                        <a:t>             Net income  ………………….                      $</a:t>
                      </a:r>
                    </a:p>
                  </a:txBody>
                  <a:tcPr marL="18415" marR="18415" marT="0" marB="0"/>
                </a:tc>
                <a:tc hMerge="1">
                  <a:txBody>
                    <a:bodyPr/>
                    <a:lstStyle/>
                    <a:p>
                      <a:endParaRPr lang="en-US"/>
                    </a:p>
                  </a:txBody>
                  <a:tcPr/>
                </a:tc>
                <a:tc gridSpan="2">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extLst>
                  <a:ext uri="{0D108BD9-81ED-4DB2-BD59-A6C34878D82A}">
                    <a16:rowId xmlns:a16="http://schemas.microsoft.com/office/drawing/2014/main" val="245553145"/>
                  </a:ext>
                </a:extLst>
              </a:tr>
              <a:tr h="47306">
                <a:tc>
                  <a:txBody>
                    <a:bodyPr/>
                    <a:lstStyle/>
                    <a:p>
                      <a:pPr marL="0" marR="0" indent="2667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gridSpan="2">
                  <a:txBody>
                    <a:bodyPr/>
                    <a:lstStyle/>
                    <a:p>
                      <a:pPr marL="0" marR="0" indent="26670" algn="l">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spcBef>
                          <a:spcPts val="0"/>
                        </a:spcBef>
                        <a:spcAft>
                          <a:spcPts val="0"/>
                        </a:spcAft>
                      </a:pP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a:spcBef>
                          <a:spcPts val="0"/>
                        </a:spcBef>
                        <a:spcAft>
                          <a:spcPts val="0"/>
                        </a:spcAft>
                      </a:pPr>
                      <a:r>
                        <a:rPr lang="en-US" sz="12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2676836948"/>
                  </a:ext>
                </a:extLst>
              </a:tr>
            </a:tbl>
          </a:graphicData>
        </a:graphic>
      </p:graphicFrame>
      <p:cxnSp>
        <p:nvCxnSpPr>
          <p:cNvPr id="11" name="Straight Connector 10"/>
          <p:cNvCxnSpPr/>
          <p:nvPr/>
        </p:nvCxnSpPr>
        <p:spPr>
          <a:xfrm>
            <a:off x="6605899" y="2889753"/>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223304" y="3097939"/>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238288" y="3280160"/>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231509" y="3258080"/>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667842" y="3486316"/>
            <a:ext cx="6885866" cy="738664"/>
          </a:xfrm>
          <a:prstGeom prst="rect">
            <a:avLst/>
          </a:prstGeom>
          <a:solidFill>
            <a:schemeClr val="bg2">
              <a:lumMod val="90000"/>
            </a:schemeClr>
          </a:solidFill>
        </p:spPr>
        <p:txBody>
          <a:bodyPr wrap="square">
            <a:spAutoFit/>
          </a:bodyPr>
          <a:lstStyle/>
          <a:p>
            <a:pPr algn="ctr"/>
            <a:r>
              <a:rPr lang="en-US" sz="1400" b="1" dirty="0">
                <a:latin typeface="Times New Roman" panose="02020603050405020304" pitchFamily="18" charset="0"/>
                <a:ea typeface="MS Mincho"/>
                <a:cs typeface="Times New Roman" panose="02020603050405020304" pitchFamily="18" charset="0"/>
              </a:rPr>
              <a:t>James Nguyen Consulting Company</a:t>
            </a:r>
            <a:endParaRPr lang="en-US" sz="1400" dirty="0">
              <a:effectLst/>
              <a:latin typeface="Cambria" panose="02040503050406030204" pitchFamily="18" charset="0"/>
              <a:ea typeface="MS Mincho"/>
              <a:cs typeface="Times New Roman" panose="02020603050405020304" pitchFamily="18" charset="0"/>
            </a:endParaRPr>
          </a:p>
          <a:p>
            <a:pPr algn="ctr"/>
            <a:r>
              <a:rPr lang="en-US" sz="1400" b="1" dirty="0">
                <a:latin typeface="Times New Roman" panose="02020603050405020304" pitchFamily="18" charset="0"/>
                <a:ea typeface="MS Mincho"/>
                <a:cs typeface="Times New Roman" panose="02020603050405020304" pitchFamily="18" charset="0"/>
              </a:rPr>
              <a:t>Balance Sheet</a:t>
            </a:r>
            <a:endParaRPr lang="en-US" sz="1400" dirty="0">
              <a:effectLst/>
              <a:latin typeface="Cambria" panose="02040503050406030204" pitchFamily="18" charset="0"/>
              <a:ea typeface="MS Mincho"/>
              <a:cs typeface="Times New Roman" panose="02020603050405020304" pitchFamily="18" charset="0"/>
            </a:endParaRPr>
          </a:p>
          <a:p>
            <a:pPr algn="ctr"/>
            <a:r>
              <a:rPr lang="en-US" sz="1400" b="1" dirty="0">
                <a:latin typeface="Times New Roman" panose="02020603050405020304" pitchFamily="18" charset="0"/>
                <a:ea typeface="MS Mincho"/>
              </a:rPr>
              <a:t>September 30, 20XX</a:t>
            </a:r>
            <a:endParaRPr lang="en-US" sz="1400" dirty="0"/>
          </a:p>
        </p:txBody>
      </p:sp>
      <p:graphicFrame>
        <p:nvGraphicFramePr>
          <p:cNvPr id="16" name="Table 15"/>
          <p:cNvGraphicFramePr>
            <a:graphicFrameLocks noGrp="1"/>
          </p:cNvGraphicFramePr>
          <p:nvPr>
            <p:extLst>
              <p:ext uri="{D42A27DB-BD31-4B8C-83A1-F6EECF244321}">
                <p14:modId xmlns:p14="http://schemas.microsoft.com/office/powerpoint/2010/main" val="3366664130"/>
              </p:ext>
            </p:extLst>
          </p:nvPr>
        </p:nvGraphicFramePr>
        <p:xfrm>
          <a:off x="2667840" y="3873020"/>
          <a:ext cx="7074347" cy="2551546"/>
        </p:xfrm>
        <a:graphic>
          <a:graphicData uri="http://schemas.openxmlformats.org/drawingml/2006/table">
            <a:tbl>
              <a:tblPr firstRow="1" firstCol="1" bandRow="1">
                <a:tableStyleId>{2D5ABB26-0587-4C30-8999-92F81FD0307C}</a:tableStyleId>
              </a:tblPr>
              <a:tblGrid>
                <a:gridCol w="2475930">
                  <a:extLst>
                    <a:ext uri="{9D8B030D-6E8A-4147-A177-3AD203B41FA5}">
                      <a16:colId xmlns:a16="http://schemas.microsoft.com/office/drawing/2014/main" val="3453128270"/>
                    </a:ext>
                  </a:extLst>
                </a:gridCol>
                <a:gridCol w="880462">
                  <a:extLst>
                    <a:ext uri="{9D8B030D-6E8A-4147-A177-3AD203B41FA5}">
                      <a16:colId xmlns:a16="http://schemas.microsoft.com/office/drawing/2014/main" val="1499313735"/>
                    </a:ext>
                  </a:extLst>
                </a:gridCol>
                <a:gridCol w="613974">
                  <a:extLst>
                    <a:ext uri="{9D8B030D-6E8A-4147-A177-3AD203B41FA5}">
                      <a16:colId xmlns:a16="http://schemas.microsoft.com/office/drawing/2014/main" val="1932214756"/>
                    </a:ext>
                  </a:extLst>
                </a:gridCol>
                <a:gridCol w="2212667">
                  <a:extLst>
                    <a:ext uri="{9D8B030D-6E8A-4147-A177-3AD203B41FA5}">
                      <a16:colId xmlns:a16="http://schemas.microsoft.com/office/drawing/2014/main" val="2232476140"/>
                    </a:ext>
                  </a:extLst>
                </a:gridCol>
                <a:gridCol w="686656">
                  <a:extLst>
                    <a:ext uri="{9D8B030D-6E8A-4147-A177-3AD203B41FA5}">
                      <a16:colId xmlns:a16="http://schemas.microsoft.com/office/drawing/2014/main" val="679610971"/>
                    </a:ext>
                  </a:extLst>
                </a:gridCol>
                <a:gridCol w="204658">
                  <a:extLst>
                    <a:ext uri="{9D8B030D-6E8A-4147-A177-3AD203B41FA5}">
                      <a16:colId xmlns:a16="http://schemas.microsoft.com/office/drawing/2014/main" val="3974579756"/>
                    </a:ext>
                  </a:extLst>
                </a:gridCol>
              </a:tblGrid>
              <a:tr h="623455">
                <a:tc>
                  <a:txBody>
                    <a:bodyPr/>
                    <a:lstStyle/>
                    <a:p>
                      <a:pPr marL="0" marR="0" algn="ctr">
                        <a:lnSpc>
                          <a:spcPts val="1400"/>
                        </a:lnSpc>
                        <a:spcBef>
                          <a:spcPts val="0"/>
                        </a:spcBef>
                        <a:spcAft>
                          <a:spcPts val="0"/>
                        </a:spcAft>
                      </a:pPr>
                      <a:endParaRPr lang="en-US" sz="1400" b="1" dirty="0">
                        <a:effectLst/>
                      </a:endParaRPr>
                    </a:p>
                    <a:p>
                      <a:pPr marL="0" marR="0" algn="ctr">
                        <a:lnSpc>
                          <a:spcPts val="1400"/>
                        </a:lnSpc>
                        <a:spcBef>
                          <a:spcPts val="0"/>
                        </a:spcBef>
                        <a:spcAft>
                          <a:spcPts val="0"/>
                        </a:spcAft>
                      </a:pPr>
                      <a:endParaRPr lang="en-US" sz="1400" b="1" dirty="0">
                        <a:effectLst/>
                      </a:endParaRPr>
                    </a:p>
                    <a:p>
                      <a:pPr marL="0" marR="0" algn="ctr">
                        <a:lnSpc>
                          <a:spcPts val="1400"/>
                        </a:lnSpc>
                        <a:spcBef>
                          <a:spcPts val="0"/>
                        </a:spcBef>
                        <a:spcAft>
                          <a:spcPts val="0"/>
                        </a:spcAft>
                      </a:pPr>
                      <a:r>
                        <a:rPr lang="en-US" sz="1400" b="1" dirty="0">
                          <a:effectLst/>
                        </a:rPr>
                        <a:t>Assets</a:t>
                      </a:r>
                      <a:endParaRPr lang="en-US" sz="1400" b="1"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dirty="0">
                          <a:solidFill>
                            <a:schemeClr val="tx1"/>
                          </a:solidFill>
                          <a:effectLst/>
                        </a:rPr>
                        <a:t>          </a:t>
                      </a:r>
                    </a:p>
                    <a:p>
                      <a:pPr marL="0" marR="0" algn="ctr">
                        <a:lnSpc>
                          <a:spcPts val="1400"/>
                        </a:lnSpc>
                        <a:spcBef>
                          <a:spcPts val="0"/>
                        </a:spcBef>
                        <a:spcAft>
                          <a:spcPts val="0"/>
                        </a:spcAft>
                      </a:pPr>
                      <a:endParaRPr lang="en-US" sz="1400" dirty="0">
                        <a:solidFill>
                          <a:schemeClr val="tx1"/>
                        </a:solidFill>
                        <a:effectLst/>
                      </a:endParaRPr>
                    </a:p>
                    <a:p>
                      <a:pPr marL="0" marR="0" algn="ctr">
                        <a:lnSpc>
                          <a:spcPts val="1400"/>
                        </a:lnSpc>
                        <a:spcBef>
                          <a:spcPts val="0"/>
                        </a:spcBef>
                        <a:spcAft>
                          <a:spcPts val="0"/>
                        </a:spcAft>
                      </a:pPr>
                      <a:r>
                        <a:rPr lang="en-US" sz="1400" dirty="0">
                          <a:solidFill>
                            <a:schemeClr val="tx1"/>
                          </a:solidFill>
                          <a:effectLst/>
                        </a:rPr>
                        <a:t> </a:t>
                      </a:r>
                      <a:r>
                        <a:rPr lang="en-US" sz="1400" b="1" dirty="0">
                          <a:solidFill>
                            <a:schemeClr val="tx1"/>
                          </a:solidFill>
                          <a:effectLst/>
                        </a:rPr>
                        <a:t>Liabilities</a:t>
                      </a:r>
                      <a:endParaRPr lang="en-US" sz="1400" b="1"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847655105"/>
                  </a:ext>
                </a:extLst>
              </a:tr>
              <a:tr h="623455">
                <a:tc>
                  <a:txBody>
                    <a:bodyPr/>
                    <a:lstStyle/>
                    <a:p>
                      <a:pPr marL="0" marR="0">
                        <a:lnSpc>
                          <a:spcPts val="1400"/>
                        </a:lnSpc>
                        <a:spcBef>
                          <a:spcPts val="0"/>
                        </a:spcBef>
                        <a:spcAft>
                          <a:spcPts val="0"/>
                        </a:spcAft>
                      </a:pPr>
                      <a:r>
                        <a:rPr lang="en-US" sz="1400" dirty="0">
                          <a:solidFill>
                            <a:schemeClr val="tx1"/>
                          </a:solidFill>
                          <a:effectLst/>
                        </a:rPr>
                        <a:t>Cash........................................</a:t>
                      </a:r>
                    </a:p>
                    <a:p>
                      <a:pPr marL="0" marR="0">
                        <a:lnSpc>
                          <a:spcPts val="1400"/>
                        </a:lnSpc>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Accounts</a:t>
                      </a:r>
                      <a:r>
                        <a:rPr lang="en-US" sz="1400" baseline="0" dirty="0">
                          <a:solidFill>
                            <a:schemeClr val="tx1"/>
                          </a:solidFill>
                          <a:effectLst/>
                          <a:latin typeface="Cambria" panose="02040503050406030204" pitchFamily="18" charset="0"/>
                          <a:ea typeface="MS Mincho"/>
                          <a:cs typeface="Times New Roman" panose="02020603050405020304" pitchFamily="18" charset="0"/>
                        </a:rPr>
                        <a:t> receivable…………..</a:t>
                      </a:r>
                    </a:p>
                    <a:p>
                      <a:pPr marL="0" marR="0">
                        <a:lnSpc>
                          <a:spcPts val="1400"/>
                        </a:lnSpc>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Supplies ……………………………</a:t>
                      </a:r>
                    </a:p>
                    <a:p>
                      <a:pPr marL="0" marR="0">
                        <a:lnSpc>
                          <a:spcPts val="1400"/>
                        </a:lnSpc>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Office</a:t>
                      </a:r>
                      <a:r>
                        <a:rPr lang="en-US" sz="1400" baseline="0" dirty="0">
                          <a:solidFill>
                            <a:schemeClr val="tx1"/>
                          </a:solidFill>
                          <a:effectLst/>
                          <a:latin typeface="Cambria" panose="02040503050406030204" pitchFamily="18" charset="0"/>
                          <a:ea typeface="MS Mincho"/>
                          <a:cs typeface="Times New Roman" panose="02020603050405020304" pitchFamily="18" charset="0"/>
                        </a:rPr>
                        <a:t> equipment……………….</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solidFill>
                            <a:srgbClr val="FF0000"/>
                          </a:solidFill>
                          <a:effectLst/>
                        </a:rPr>
                        <a:t> </a:t>
                      </a:r>
                      <a:r>
                        <a:rPr lang="en-US" sz="1400" dirty="0">
                          <a:solidFill>
                            <a:schemeClr val="tx1"/>
                          </a:solidFill>
                          <a:effectLst/>
                        </a:rPr>
                        <a:t>$  </a:t>
                      </a:r>
                      <a:r>
                        <a:rPr lang="en-US" sz="1400" strike="noStrike" baseline="0" dirty="0">
                          <a:solidFill>
                            <a:schemeClr val="tx1"/>
                          </a:solidFill>
                          <a:effectLst/>
                        </a:rPr>
                        <a:t>12,700</a:t>
                      </a:r>
                    </a:p>
                    <a:p>
                      <a:pPr marL="0" marR="0" indent="0" algn="l" defTabSz="914400" rtl="0" eaLnBrk="1" fontAlgn="auto" latinLnBrk="0" hangingPunct="1">
                        <a:lnSpc>
                          <a:spcPts val="1400"/>
                        </a:lnSpc>
                        <a:spcBef>
                          <a:spcPts val="0"/>
                        </a:spcBef>
                        <a:spcAft>
                          <a:spcPts val="0"/>
                        </a:spcAft>
                        <a:buClrTx/>
                        <a:buSzTx/>
                        <a:buFontTx/>
                        <a:buNone/>
                        <a:tabLst/>
                        <a:defRPr/>
                      </a:pPr>
                      <a:r>
                        <a:rPr lang="en-US" sz="1400" strike="noStrike" baseline="0" dirty="0">
                          <a:solidFill>
                            <a:srgbClr val="FF0000"/>
                          </a:solidFill>
                          <a:effectLst/>
                          <a:latin typeface="Cambria" panose="02040503050406030204" pitchFamily="18" charset="0"/>
                          <a:ea typeface="MS Mincho"/>
                          <a:cs typeface="Times New Roman" panose="02020603050405020304" pitchFamily="18" charset="0"/>
                        </a:rPr>
                        <a:t>        </a:t>
                      </a:r>
                      <a:r>
                        <a:rPr lang="en-US" sz="1400" dirty="0">
                          <a:effectLst/>
                        </a:rPr>
                        <a:t>1,500</a:t>
                      </a:r>
                    </a:p>
                    <a:p>
                      <a:pPr marL="0" marR="0" indent="0" algn="l" defTabSz="914400" rtl="0" eaLnBrk="1" fontAlgn="auto" latinLnBrk="0" hangingPunct="1">
                        <a:lnSpc>
                          <a:spcPts val="1400"/>
                        </a:lnSpc>
                        <a:spcBef>
                          <a:spcPts val="0"/>
                        </a:spcBef>
                        <a:spcAft>
                          <a:spcPts val="0"/>
                        </a:spcAft>
                        <a:buClrTx/>
                        <a:buSzTx/>
                        <a:buFontTx/>
                        <a:buNone/>
                        <a:tabLst/>
                        <a:defRPr/>
                      </a:pPr>
                      <a:r>
                        <a:rPr lang="en-US" sz="1400" dirty="0">
                          <a:effectLst/>
                          <a:latin typeface="Cambria" panose="02040503050406030204" pitchFamily="18" charset="0"/>
                          <a:ea typeface="MS Mincho"/>
                          <a:cs typeface="Times New Roman" panose="02020603050405020304" pitchFamily="18" charset="0"/>
                        </a:rPr>
                        <a:t>           300</a:t>
                      </a:r>
                    </a:p>
                    <a:p>
                      <a:pPr marL="0" marR="0" algn="l">
                        <a:lnSpc>
                          <a:spcPts val="1400"/>
                        </a:lnSpc>
                        <a:spcBef>
                          <a:spcPts val="0"/>
                        </a:spcBef>
                        <a:spcAft>
                          <a:spcPts val="0"/>
                        </a:spcAft>
                      </a:pPr>
                      <a:r>
                        <a:rPr lang="en-US" sz="1400" strike="noStrike" baseline="0" dirty="0">
                          <a:solidFill>
                            <a:schemeClr val="tx1"/>
                          </a:solidFill>
                          <a:effectLst/>
                          <a:latin typeface="Cambria" panose="02040503050406030204" pitchFamily="18" charset="0"/>
                          <a:ea typeface="MS Mincho"/>
                          <a:cs typeface="Times New Roman" panose="02020603050405020304" pitchFamily="18" charset="0"/>
                        </a:rPr>
                        <a:t>       1,500</a:t>
                      </a:r>
                    </a:p>
                  </a:txBody>
                  <a:tcPr marL="68580" marR="68580" marT="0" marB="0"/>
                </a:tc>
                <a:tc>
                  <a:txBody>
                    <a:bodyPr/>
                    <a:lstStyle/>
                    <a:p>
                      <a:pPr marL="0" marR="0">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solidFill>
                            <a:schemeClr val="tx1"/>
                          </a:solidFill>
                          <a:effectLst/>
                        </a:rPr>
                        <a:t>Accounts payable .............</a:t>
                      </a:r>
                    </a:p>
                    <a:p>
                      <a:pPr marL="0" marR="0">
                        <a:lnSpc>
                          <a:spcPts val="1400"/>
                        </a:lnSpc>
                        <a:spcBef>
                          <a:spcPts val="0"/>
                        </a:spcBef>
                        <a:spcAft>
                          <a:spcPts val="0"/>
                        </a:spcAft>
                      </a:pPr>
                      <a:r>
                        <a:rPr lang="en-US" sz="1400" dirty="0">
                          <a:solidFill>
                            <a:srgbClr val="FF0000"/>
                          </a:solidFill>
                          <a:effectLst/>
                          <a:latin typeface="Cambria" panose="02040503050406030204" pitchFamily="18" charset="0"/>
                          <a:ea typeface="MS Mincho"/>
                          <a:cs typeface="Times New Roman" panose="02020603050405020304" pitchFamily="18" charset="0"/>
                        </a:rPr>
                        <a:t>Unearned revenue………..</a:t>
                      </a:r>
                    </a:p>
                    <a:p>
                      <a:pPr marL="0" marR="0">
                        <a:lnSpc>
                          <a:spcPts val="1400"/>
                        </a:lnSpc>
                        <a:spcBef>
                          <a:spcPts val="0"/>
                        </a:spcBef>
                        <a:spcAft>
                          <a:spcPts val="0"/>
                        </a:spcAft>
                      </a:pPr>
                      <a:endParaRPr lang="en-US" sz="1400" dirty="0">
                        <a:solidFill>
                          <a:schemeClr val="tx1"/>
                        </a:solidFill>
                        <a:effectLst/>
                        <a:latin typeface="Cambria" panose="02040503050406030204" pitchFamily="18" charset="0"/>
                        <a:ea typeface="MS Mincho"/>
                        <a:cs typeface="Times New Roman" panose="02020603050405020304" pitchFamily="18" charset="0"/>
                      </a:endParaRPr>
                    </a:p>
                    <a:p>
                      <a:pPr marL="0" marR="0">
                        <a:lnSpc>
                          <a:spcPts val="1400"/>
                        </a:lnSpc>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      Total liabilities</a:t>
                      </a:r>
                      <a:r>
                        <a:rPr lang="en-US" sz="1400" baseline="0" dirty="0">
                          <a:solidFill>
                            <a:schemeClr val="tx1"/>
                          </a:solidFill>
                          <a:effectLst/>
                          <a:latin typeface="Cambria" panose="02040503050406030204" pitchFamily="18" charset="0"/>
                          <a:ea typeface="MS Mincho"/>
                          <a:cs typeface="Times New Roman" panose="02020603050405020304" pitchFamily="18" charset="0"/>
                        </a:rPr>
                        <a:t> ………..</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solidFill>
                            <a:schemeClr val="tx1"/>
                          </a:solidFill>
                          <a:effectLst/>
                        </a:rPr>
                        <a:t>$1,200   $</a:t>
                      </a:r>
                      <a:r>
                        <a:rPr lang="en-US" sz="1400" strike="sngStrike" baseline="0" dirty="0">
                          <a:solidFill>
                            <a:schemeClr val="tx1"/>
                          </a:solidFill>
                          <a:effectLst/>
                        </a:rPr>
                        <a:t>1,600</a:t>
                      </a:r>
                    </a:p>
                    <a:p>
                      <a:pPr marL="0" marR="0" algn="r">
                        <a:lnSpc>
                          <a:spcPts val="1400"/>
                        </a:lnSpc>
                        <a:spcBef>
                          <a:spcPts val="0"/>
                        </a:spcBef>
                        <a:spcAft>
                          <a:spcPts val="0"/>
                        </a:spcAft>
                      </a:pPr>
                      <a:endParaRPr lang="en-US" sz="1400" u="none" strike="noStrike" baseline="0" dirty="0">
                        <a:solidFill>
                          <a:schemeClr val="tx1"/>
                        </a:solidFill>
                        <a:effectLst/>
                        <a:latin typeface="Cambria" panose="02040503050406030204" pitchFamily="18" charset="0"/>
                        <a:ea typeface="MS Mincho"/>
                        <a:cs typeface="Times New Roman" panose="02020603050405020304" pitchFamily="18" charset="0"/>
                      </a:endParaRPr>
                    </a:p>
                    <a:p>
                      <a:pPr marL="0" marR="0" algn="r">
                        <a:lnSpc>
                          <a:spcPts val="1400"/>
                        </a:lnSpc>
                        <a:spcBef>
                          <a:spcPts val="0"/>
                        </a:spcBef>
                        <a:spcAft>
                          <a:spcPts val="0"/>
                        </a:spcAft>
                      </a:pPr>
                      <a:r>
                        <a:rPr lang="en-US" sz="1400" u="none" strike="sngStrike" baseline="0" dirty="0">
                          <a:solidFill>
                            <a:schemeClr val="tx1"/>
                          </a:solidFill>
                          <a:effectLst/>
                          <a:latin typeface="Cambria" panose="02040503050406030204" pitchFamily="18" charset="0"/>
                          <a:ea typeface="MS Mincho"/>
                          <a:cs typeface="Times New Roman" panose="02020603050405020304" pitchFamily="18" charset="0"/>
                        </a:rPr>
                        <a:t>2,800</a:t>
                      </a:r>
                    </a:p>
                    <a:p>
                      <a:pPr marL="0" marR="0" algn="r">
                        <a:lnSpc>
                          <a:spcPts val="1400"/>
                        </a:lnSpc>
                        <a:spcBef>
                          <a:spcPts val="0"/>
                        </a:spcBef>
                        <a:spcAft>
                          <a:spcPts val="0"/>
                        </a:spcAft>
                      </a:pPr>
                      <a:endParaRPr lang="en-US" sz="1400" strike="noStrike" baseline="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802356148"/>
                  </a:ext>
                </a:extLst>
              </a:tr>
              <a:tr h="207818">
                <a:tc>
                  <a:txBody>
                    <a:bodyPr/>
                    <a:lstStyle/>
                    <a:p>
                      <a:pPr marL="0" marR="0">
                        <a:lnSpc>
                          <a:spcPts val="1400"/>
                        </a:lnSpc>
                        <a:spcBef>
                          <a:spcPts val="0"/>
                        </a:spcBef>
                        <a:spcAft>
                          <a:spcPts val="0"/>
                        </a:spcAft>
                      </a:pP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531968055"/>
                  </a:ext>
                </a:extLst>
              </a:tr>
              <a:tr h="831273">
                <a:tc>
                  <a:txBody>
                    <a:bodyPr/>
                    <a:lstStyle/>
                    <a:p>
                      <a:pPr marL="0" marR="0">
                        <a:lnSpc>
                          <a:spcPts val="1400"/>
                        </a:lnSpc>
                        <a:spcBef>
                          <a:spcPts val="0"/>
                        </a:spcBef>
                        <a:spcAft>
                          <a:spcPts val="0"/>
                        </a:spcAft>
                      </a:pP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indent="0" algn="l">
                        <a:lnSpc>
                          <a:spcPts val="1400"/>
                        </a:lnSpc>
                        <a:spcBef>
                          <a:spcPts val="0"/>
                        </a:spcBef>
                        <a:spcAft>
                          <a:spcPts val="0"/>
                        </a:spcAft>
                      </a:pPr>
                      <a:endParaRPr lang="en-US" sz="1400" dirty="0">
                        <a:solidFill>
                          <a:schemeClr val="tx1"/>
                        </a:solidFill>
                        <a:effectLst/>
                      </a:endParaRPr>
                    </a:p>
                  </a:txBody>
                  <a:tcPr marL="68580" marR="68580" marT="0" marB="0"/>
                </a:tc>
                <a:tc>
                  <a:txBody>
                    <a:bodyPr/>
                    <a:lstStyle/>
                    <a:p>
                      <a:pPr marL="0" marR="0">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049918782"/>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3450053448"/>
              </p:ext>
            </p:extLst>
          </p:nvPr>
        </p:nvGraphicFramePr>
        <p:xfrm>
          <a:off x="2690686" y="4953724"/>
          <a:ext cx="6850616" cy="1661160"/>
        </p:xfrm>
        <a:graphic>
          <a:graphicData uri="http://schemas.openxmlformats.org/drawingml/2006/table">
            <a:tbl>
              <a:tblPr firstRow="1" firstCol="1" bandRow="1">
                <a:tableStyleId>{2D5ABB26-0587-4C30-8999-92F81FD0307C}</a:tableStyleId>
              </a:tblPr>
              <a:tblGrid>
                <a:gridCol w="2353837">
                  <a:extLst>
                    <a:ext uri="{9D8B030D-6E8A-4147-A177-3AD203B41FA5}">
                      <a16:colId xmlns:a16="http://schemas.microsoft.com/office/drawing/2014/main" val="2614431965"/>
                    </a:ext>
                  </a:extLst>
                </a:gridCol>
                <a:gridCol w="993237">
                  <a:extLst>
                    <a:ext uri="{9D8B030D-6E8A-4147-A177-3AD203B41FA5}">
                      <a16:colId xmlns:a16="http://schemas.microsoft.com/office/drawing/2014/main" val="1476766535"/>
                    </a:ext>
                  </a:extLst>
                </a:gridCol>
                <a:gridCol w="612270">
                  <a:extLst>
                    <a:ext uri="{9D8B030D-6E8A-4147-A177-3AD203B41FA5}">
                      <a16:colId xmlns:a16="http://schemas.microsoft.com/office/drawing/2014/main" val="4091884503"/>
                    </a:ext>
                  </a:extLst>
                </a:gridCol>
                <a:gridCol w="1993277">
                  <a:extLst>
                    <a:ext uri="{9D8B030D-6E8A-4147-A177-3AD203B41FA5}">
                      <a16:colId xmlns:a16="http://schemas.microsoft.com/office/drawing/2014/main" val="1577655030"/>
                    </a:ext>
                  </a:extLst>
                </a:gridCol>
                <a:gridCol w="897995">
                  <a:extLst>
                    <a:ext uri="{9D8B030D-6E8A-4147-A177-3AD203B41FA5}">
                      <a16:colId xmlns:a16="http://schemas.microsoft.com/office/drawing/2014/main" val="2115751487"/>
                    </a:ext>
                  </a:extLst>
                </a:gridCol>
              </a:tblGrid>
              <a:tr h="128858">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1400" b="1" strike="noStrike" baseline="0" dirty="0">
                        <a:effectLst/>
                      </a:endParaRPr>
                    </a:p>
                    <a:p>
                      <a:pPr marL="0" marR="0" algn="ctr">
                        <a:spcBef>
                          <a:spcPts val="0"/>
                        </a:spcBef>
                        <a:spcAft>
                          <a:spcPts val="0"/>
                        </a:spcAft>
                      </a:pPr>
                      <a:endParaRPr lang="en-US" sz="1400" b="1" strike="noStrike" baseline="0" dirty="0">
                        <a:effectLst/>
                      </a:endParaRPr>
                    </a:p>
                    <a:p>
                      <a:pPr marL="0" marR="0" algn="ctr">
                        <a:spcBef>
                          <a:spcPts val="0"/>
                        </a:spcBef>
                        <a:spcAft>
                          <a:spcPts val="0"/>
                        </a:spcAft>
                      </a:pPr>
                      <a:r>
                        <a:rPr lang="en-US" sz="1400" b="1" strike="noStrike" baseline="0" dirty="0">
                          <a:effectLst/>
                        </a:rPr>
                        <a:t>Owner’s Equity</a:t>
                      </a:r>
                      <a:endParaRPr lang="en-US" sz="1400" b="1"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 </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85063334"/>
                  </a:ext>
                </a:extLst>
              </a:tr>
              <a:tr h="64429">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solidFill>
                            <a:schemeClr val="tx1"/>
                          </a:solidFill>
                          <a:effectLst/>
                        </a:rPr>
                        <a:t>    </a:t>
                      </a:r>
                      <a:r>
                        <a:rPr lang="en-US" sz="1400" strike="noStrike" baseline="0" dirty="0">
                          <a:solidFill>
                            <a:srgbClr val="FF0000"/>
                          </a:solidFill>
                          <a:effectLst/>
                        </a:rPr>
                        <a:t>J. Nguyen, Capital...</a:t>
                      </a:r>
                      <a:endParaRPr lang="en-US" sz="1400" strike="noStrike" baseline="0" dirty="0">
                        <a:solidFill>
                          <a:srgbClr val="FF0000"/>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sngStrike" baseline="0" dirty="0">
                          <a:effectLst/>
                        </a:rPr>
                        <a:t>13,200</a:t>
                      </a:r>
                      <a:endParaRPr lang="en-US" sz="1400" strike="sng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965560198"/>
                  </a:ext>
                </a:extLst>
              </a:tr>
              <a:tr h="64429">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solidFill>
                            <a:schemeClr val="tx1"/>
                          </a:solidFill>
                          <a:effectLst/>
                        </a:rPr>
                        <a:t> </a:t>
                      </a:r>
                      <a:endParaRPr lang="en-US" sz="1400" strike="noStrike" baseline="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a:effectLst/>
                        </a:rPr>
                        <a:t> </a:t>
                      </a:r>
                      <a:endParaRPr lang="en-US" sz="1400" strike="noStrike" baseline="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824186260"/>
                  </a:ext>
                </a:extLst>
              </a:tr>
              <a:tr h="64429">
                <a:tc>
                  <a:txBody>
                    <a:bodyPr/>
                    <a:lstStyle/>
                    <a:p>
                      <a:pPr marL="0" marR="0">
                        <a:spcBef>
                          <a:spcPts val="0"/>
                        </a:spcBef>
                        <a:spcAft>
                          <a:spcPts val="0"/>
                        </a:spcAft>
                      </a:pPr>
                      <a:r>
                        <a:rPr lang="en-US" sz="1400" strike="noStrike" baseline="0">
                          <a:effectLst/>
                        </a:rPr>
                        <a:t> </a:t>
                      </a:r>
                      <a:endParaRPr lang="en-US" sz="14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effectLst/>
                        </a:rPr>
                        <a:t> Total liabilities and</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100720915"/>
                  </a:ext>
                </a:extLst>
              </a:tr>
              <a:tr h="64429">
                <a:tc>
                  <a:txBody>
                    <a:bodyPr/>
                    <a:lstStyle/>
                    <a:p>
                      <a:pPr marL="0" marR="0">
                        <a:spcBef>
                          <a:spcPts val="0"/>
                        </a:spcBef>
                        <a:spcAft>
                          <a:spcPts val="0"/>
                        </a:spcAft>
                      </a:pPr>
                      <a:r>
                        <a:rPr lang="en-US" sz="1400" strike="noStrike" baseline="0" dirty="0">
                          <a:effectLst/>
                        </a:rPr>
                        <a:t>    Total assets.........................</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$16,000</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effectLst/>
                        </a:rPr>
                        <a:t>    owner’s equity...........</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$16,000</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464017633"/>
                  </a:ext>
                </a:extLst>
              </a:tr>
              <a:tr h="50623">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433623"/>
                  </a:ext>
                </a:extLst>
              </a:tr>
            </a:tbl>
          </a:graphicData>
        </a:graphic>
      </p:graphicFrame>
      <p:cxnSp>
        <p:nvCxnSpPr>
          <p:cNvPr id="19" name="Straight Connector 18"/>
          <p:cNvCxnSpPr/>
          <p:nvPr/>
        </p:nvCxnSpPr>
        <p:spPr>
          <a:xfrm>
            <a:off x="5341116" y="5327677"/>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843979" y="6459843"/>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27617" y="643413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843980" y="6424566"/>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336408" y="645875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887107" y="1014784"/>
            <a:ext cx="4106600" cy="23180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687836" y="3511992"/>
            <a:ext cx="6853466" cy="307685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8843979" y="579319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886068" y="5176177"/>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8977730" y="4742642"/>
            <a:ext cx="646845" cy="307777"/>
          </a:xfrm>
          <a:prstGeom prst="rect">
            <a:avLst/>
          </a:prstGeom>
          <a:noFill/>
        </p:spPr>
        <p:txBody>
          <a:bodyPr wrap="square" rtlCol="0">
            <a:spAutoFit/>
          </a:bodyPr>
          <a:lstStyle/>
          <a:p>
            <a:r>
              <a:rPr lang="en-US" sz="1400" dirty="0">
                <a:solidFill>
                  <a:srgbClr val="FF0000"/>
                </a:solidFill>
              </a:rPr>
              <a:t>1,100</a:t>
            </a:r>
          </a:p>
        </p:txBody>
      </p:sp>
      <p:sp>
        <p:nvSpPr>
          <p:cNvPr id="4" name="Rectangle 3"/>
          <p:cNvSpPr/>
          <p:nvPr/>
        </p:nvSpPr>
        <p:spPr>
          <a:xfrm>
            <a:off x="504200" y="18989"/>
            <a:ext cx="12758871" cy="1261884"/>
          </a:xfrm>
          <a:prstGeom prst="rect">
            <a:avLst/>
          </a:prstGeom>
        </p:spPr>
        <p:txBody>
          <a:bodyPr wrap="square">
            <a:spAutoFit/>
          </a:bodyPr>
          <a:lstStyle/>
          <a:p>
            <a:r>
              <a:rPr lang="en-US" dirty="0">
                <a:latin typeface="Cambria" panose="02040503050406030204" pitchFamily="18" charset="0"/>
                <a:ea typeface="MS Mincho"/>
                <a:cs typeface="Times New Roman" panose="02020603050405020304" pitchFamily="18" charset="0"/>
              </a:rPr>
              <a:t> 9</a:t>
            </a:r>
            <a:r>
              <a:rPr lang="en-US" dirty="0"/>
              <a:t>.  </a:t>
            </a:r>
            <a:r>
              <a:rPr lang="en-US" b="1" dirty="0"/>
              <a:t>Revenue, liability decrease</a:t>
            </a:r>
            <a:r>
              <a:rPr lang="en-US" dirty="0"/>
              <a:t>: On Friday, the business completes some work for the customer who paid in advance. </a:t>
            </a:r>
          </a:p>
          <a:p>
            <a:r>
              <a:rPr lang="en-US" dirty="0"/>
              <a:t>       The business earns $500 revenue and reduces the liability to the customer for the advance payment.</a:t>
            </a:r>
          </a:p>
          <a:p>
            <a:endParaRPr lang="en-US" dirty="0"/>
          </a:p>
          <a:p>
            <a:endParaRPr lang="en-US" sz="2000" dirty="0">
              <a:latin typeface="Cambria" panose="02040503050406030204" pitchFamily="18" charset="0"/>
              <a:ea typeface="MS Mincho"/>
              <a:cs typeface="Times New Roman" panose="02020603050405020304" pitchFamily="18" charset="0"/>
            </a:endParaRPr>
          </a:p>
        </p:txBody>
      </p:sp>
      <p:sp>
        <p:nvSpPr>
          <p:cNvPr id="28" name="TextBox 27"/>
          <p:cNvSpPr txBox="1"/>
          <p:nvPr/>
        </p:nvSpPr>
        <p:spPr>
          <a:xfrm>
            <a:off x="8886068" y="5417771"/>
            <a:ext cx="1213503" cy="307777"/>
          </a:xfrm>
          <a:prstGeom prst="rect">
            <a:avLst/>
          </a:prstGeom>
          <a:noFill/>
        </p:spPr>
        <p:txBody>
          <a:bodyPr wrap="square" rtlCol="0">
            <a:spAutoFit/>
          </a:bodyPr>
          <a:lstStyle/>
          <a:p>
            <a:r>
              <a:rPr lang="en-US" sz="1400" dirty="0">
                <a:solidFill>
                  <a:srgbClr val="FF0000"/>
                </a:solidFill>
              </a:rPr>
              <a:t>13,700</a:t>
            </a:r>
          </a:p>
        </p:txBody>
      </p:sp>
      <p:cxnSp>
        <p:nvCxnSpPr>
          <p:cNvPr id="18" name="Straight Arrow Connector 17"/>
          <p:cNvCxnSpPr/>
          <p:nvPr/>
        </p:nvCxnSpPr>
        <p:spPr>
          <a:xfrm flipH="1">
            <a:off x="9289040" y="4901114"/>
            <a:ext cx="12112" cy="57357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7432535" y="2093331"/>
            <a:ext cx="1545195" cy="260732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7183793" y="1875641"/>
            <a:ext cx="741377" cy="307777"/>
          </a:xfrm>
          <a:prstGeom prst="rect">
            <a:avLst/>
          </a:prstGeom>
          <a:noFill/>
        </p:spPr>
        <p:txBody>
          <a:bodyPr wrap="square" rtlCol="0">
            <a:spAutoFit/>
          </a:bodyPr>
          <a:lstStyle/>
          <a:p>
            <a:r>
              <a:rPr lang="en-US" sz="1400" dirty="0">
                <a:solidFill>
                  <a:srgbClr val="FF0000"/>
                </a:solidFill>
              </a:rPr>
              <a:t>4,000</a:t>
            </a:r>
          </a:p>
        </p:txBody>
      </p:sp>
      <p:sp>
        <p:nvSpPr>
          <p:cNvPr id="33" name="TextBox 32"/>
          <p:cNvSpPr txBox="1"/>
          <p:nvPr/>
        </p:nvSpPr>
        <p:spPr>
          <a:xfrm>
            <a:off x="8977730" y="5123022"/>
            <a:ext cx="624841" cy="307777"/>
          </a:xfrm>
          <a:prstGeom prst="rect">
            <a:avLst/>
          </a:prstGeom>
          <a:noFill/>
        </p:spPr>
        <p:txBody>
          <a:bodyPr wrap="square" rtlCol="0">
            <a:spAutoFit/>
          </a:bodyPr>
          <a:lstStyle/>
          <a:p>
            <a:r>
              <a:rPr lang="en-US" sz="1400" dirty="0"/>
              <a:t>2,300</a:t>
            </a:r>
          </a:p>
        </p:txBody>
      </p:sp>
    </p:spTree>
    <p:extLst>
      <p:ext uri="{BB962C8B-B14F-4D97-AF65-F5344CB8AC3E}">
        <p14:creationId xmlns:p14="http://schemas.microsoft.com/office/powerpoint/2010/main" val="1568924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035750" y="6511974"/>
            <a:ext cx="4114800" cy="365125"/>
          </a:xfrm>
        </p:spPr>
        <p:txBody>
          <a:bodyPr/>
          <a:lstStyle/>
          <a:p>
            <a:r>
              <a:rPr lang="en-US" dirty="0"/>
              <a:t>© Copyright 2018 Worthy and James Publishing</a:t>
            </a:r>
          </a:p>
        </p:txBody>
      </p:sp>
      <p:graphicFrame>
        <p:nvGraphicFramePr>
          <p:cNvPr id="5" name="Table 4"/>
          <p:cNvGraphicFramePr>
            <a:graphicFrameLocks noGrp="1"/>
          </p:cNvGraphicFramePr>
          <p:nvPr/>
        </p:nvGraphicFramePr>
        <p:xfrm>
          <a:off x="3883719" y="998611"/>
          <a:ext cx="4106599" cy="665480"/>
        </p:xfrm>
        <a:graphic>
          <a:graphicData uri="http://schemas.openxmlformats.org/drawingml/2006/table">
            <a:tbl>
              <a:tblPr>
                <a:tableStyleId>{2D5ABB26-0587-4C30-8999-92F81FD0307C}</a:tableStyleId>
              </a:tblPr>
              <a:tblGrid>
                <a:gridCol w="4106599">
                  <a:extLst>
                    <a:ext uri="{9D8B030D-6E8A-4147-A177-3AD203B41FA5}">
                      <a16:colId xmlns:a16="http://schemas.microsoft.com/office/drawing/2014/main" val="2854151565"/>
                    </a:ext>
                  </a:extLst>
                </a:gridCol>
              </a:tblGrid>
              <a:tr h="643476">
                <a:tc>
                  <a:txBody>
                    <a:bodyPr/>
                    <a:lstStyle/>
                    <a:p>
                      <a:pPr marL="0" marR="0" indent="26670" algn="ctr">
                        <a:spcBef>
                          <a:spcPts val="0"/>
                        </a:spcBef>
                        <a:spcAft>
                          <a:spcPts val="0"/>
                        </a:spcAft>
                      </a:pPr>
                      <a:r>
                        <a:rPr lang="en-US" sz="1400" b="1" dirty="0">
                          <a:effectLst/>
                        </a:rPr>
                        <a:t>James Nguyen Consulting Company</a:t>
                      </a:r>
                    </a:p>
                    <a:p>
                      <a:pPr marL="0" marR="0" indent="26670" algn="ctr">
                        <a:spcBef>
                          <a:spcPts val="0"/>
                        </a:spcBef>
                        <a:spcAft>
                          <a:spcPts val="0"/>
                        </a:spcAft>
                      </a:pPr>
                      <a:r>
                        <a:rPr lang="en-US" sz="1400" b="1" dirty="0">
                          <a:effectLst/>
                        </a:rPr>
                        <a:t>Income statement</a:t>
                      </a:r>
                    </a:p>
                    <a:p>
                      <a:pPr marL="0" marR="0" indent="26670" algn="ctr">
                        <a:spcBef>
                          <a:spcPts val="200"/>
                        </a:spcBef>
                        <a:spcAft>
                          <a:spcPts val="100"/>
                        </a:spcAft>
                      </a:pPr>
                      <a:r>
                        <a:rPr lang="en-US" sz="1400" b="1" dirty="0">
                          <a:effectLst/>
                        </a:rPr>
                        <a:t>For the Week Ended September 30, 20XX</a:t>
                      </a:r>
                      <a:endParaRPr lang="en-US" sz="1400" b="1" dirty="0">
                        <a:effectLst/>
                        <a:latin typeface="Cambria" panose="02040503050406030204" pitchFamily="18" charset="0"/>
                        <a:ea typeface="MS Mincho"/>
                        <a:cs typeface="Times New Roman" panose="02020603050405020304" pitchFamily="18" charset="0"/>
                      </a:endParaRPr>
                    </a:p>
                  </a:txBody>
                  <a:tcPr marL="18415" marR="18415" marT="0" marB="0">
                    <a:solidFill>
                      <a:schemeClr val="bg2">
                        <a:lumMod val="90000"/>
                      </a:schemeClr>
                    </a:solidFill>
                  </a:tcPr>
                </a:tc>
                <a:extLst>
                  <a:ext uri="{0D108BD9-81ED-4DB2-BD59-A6C34878D82A}">
                    <a16:rowId xmlns:a16="http://schemas.microsoft.com/office/drawing/2014/main" val="1694835264"/>
                  </a:ext>
                </a:extLst>
              </a:tr>
            </a:tbl>
          </a:graphicData>
        </a:graphic>
      </p:graphicFrame>
      <p:graphicFrame>
        <p:nvGraphicFramePr>
          <p:cNvPr id="7" name="Table 6"/>
          <p:cNvGraphicFramePr>
            <a:graphicFrameLocks noGrp="1"/>
          </p:cNvGraphicFramePr>
          <p:nvPr/>
        </p:nvGraphicFramePr>
        <p:xfrm>
          <a:off x="3875513" y="1753606"/>
          <a:ext cx="3980180" cy="381000"/>
        </p:xfrm>
        <a:graphic>
          <a:graphicData uri="http://schemas.openxmlformats.org/drawingml/2006/table">
            <a:tbl>
              <a:tblPr>
                <a:tableStyleId>{2D5ABB26-0587-4C30-8999-92F81FD0307C}</a:tableStyleId>
              </a:tblPr>
              <a:tblGrid>
                <a:gridCol w="2616011">
                  <a:extLst>
                    <a:ext uri="{9D8B030D-6E8A-4147-A177-3AD203B41FA5}">
                      <a16:colId xmlns:a16="http://schemas.microsoft.com/office/drawing/2014/main" val="3743982984"/>
                    </a:ext>
                  </a:extLst>
                </a:gridCol>
                <a:gridCol w="642161">
                  <a:extLst>
                    <a:ext uri="{9D8B030D-6E8A-4147-A177-3AD203B41FA5}">
                      <a16:colId xmlns:a16="http://schemas.microsoft.com/office/drawing/2014/main" val="4100811048"/>
                    </a:ext>
                  </a:extLst>
                </a:gridCol>
                <a:gridCol w="722008">
                  <a:extLst>
                    <a:ext uri="{9D8B030D-6E8A-4147-A177-3AD203B41FA5}">
                      <a16:colId xmlns:a16="http://schemas.microsoft.com/office/drawing/2014/main" val="3700152862"/>
                    </a:ext>
                  </a:extLst>
                </a:gridCol>
              </a:tblGrid>
              <a:tr h="0">
                <a:tc>
                  <a:txBody>
                    <a:bodyPr/>
                    <a:lstStyle/>
                    <a:p>
                      <a:pPr marL="0" marR="0" indent="26670">
                        <a:spcBef>
                          <a:spcPts val="0"/>
                        </a:spcBef>
                        <a:spcAft>
                          <a:spcPts val="0"/>
                        </a:spcAft>
                      </a:pPr>
                      <a:r>
                        <a:rPr lang="en-US" sz="1400" dirty="0">
                          <a:effectLst/>
                        </a:rPr>
                        <a:t>  Consulting revenue........................</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spcBef>
                          <a:spcPts val="0"/>
                        </a:spcBef>
                        <a:spcAft>
                          <a:spcPts val="0"/>
                        </a:spcAft>
                      </a:pPr>
                      <a:r>
                        <a:rPr lang="en-US" sz="1400" strike="noStrike" dirty="0">
                          <a:effectLst/>
                        </a:rPr>
                        <a:t>  $4,000</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683508751"/>
                  </a:ext>
                </a:extLst>
              </a:tr>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4175994641"/>
                  </a:ext>
                </a:extLst>
              </a:tr>
            </a:tbl>
          </a:graphicData>
        </a:graphic>
      </p:graphicFrame>
      <p:graphicFrame>
        <p:nvGraphicFramePr>
          <p:cNvPr id="8" name="Table 7"/>
          <p:cNvGraphicFramePr>
            <a:graphicFrameLocks noGrp="1"/>
          </p:cNvGraphicFramePr>
          <p:nvPr>
            <p:extLst/>
          </p:nvPr>
        </p:nvGraphicFramePr>
        <p:xfrm>
          <a:off x="3879852" y="1961463"/>
          <a:ext cx="4136029" cy="1066800"/>
        </p:xfrm>
        <a:graphic>
          <a:graphicData uri="http://schemas.openxmlformats.org/drawingml/2006/table">
            <a:tbl>
              <a:tblPr>
                <a:tableStyleId>{2D5ABB26-0587-4C30-8999-92F81FD0307C}</a:tableStyleId>
              </a:tblPr>
              <a:tblGrid>
                <a:gridCol w="110194">
                  <a:extLst>
                    <a:ext uri="{9D8B030D-6E8A-4147-A177-3AD203B41FA5}">
                      <a16:colId xmlns:a16="http://schemas.microsoft.com/office/drawing/2014/main" val="2440503765"/>
                    </a:ext>
                  </a:extLst>
                </a:gridCol>
                <a:gridCol w="2646018">
                  <a:extLst>
                    <a:ext uri="{9D8B030D-6E8A-4147-A177-3AD203B41FA5}">
                      <a16:colId xmlns:a16="http://schemas.microsoft.com/office/drawing/2014/main" val="484767228"/>
                    </a:ext>
                  </a:extLst>
                </a:gridCol>
                <a:gridCol w="649527">
                  <a:extLst>
                    <a:ext uri="{9D8B030D-6E8A-4147-A177-3AD203B41FA5}">
                      <a16:colId xmlns:a16="http://schemas.microsoft.com/office/drawing/2014/main" val="2925200702"/>
                    </a:ext>
                  </a:extLst>
                </a:gridCol>
                <a:gridCol w="730290">
                  <a:extLst>
                    <a:ext uri="{9D8B030D-6E8A-4147-A177-3AD203B41FA5}">
                      <a16:colId xmlns:a16="http://schemas.microsoft.com/office/drawing/2014/main" val="331111184"/>
                    </a:ext>
                  </a:extLst>
                </a:gridCol>
              </a:tblGrid>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spcBef>
                          <a:spcPts val="0"/>
                        </a:spcBef>
                        <a:spcAft>
                          <a:spcPts val="0"/>
                        </a:spcAft>
                      </a:pPr>
                      <a:r>
                        <a:rPr lang="en-US" sz="1400" dirty="0">
                          <a:effectLst/>
                        </a:rPr>
                        <a:t>Expenses</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567227480"/>
                  </a:ext>
                </a:extLst>
              </a:tr>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spcBef>
                          <a:spcPts val="0"/>
                        </a:spcBef>
                        <a:spcAft>
                          <a:spcPts val="0"/>
                        </a:spcAft>
                      </a:pPr>
                      <a:r>
                        <a:rPr lang="en-US" sz="1400" dirty="0">
                          <a:solidFill>
                            <a:schemeClr val="tx1"/>
                          </a:solidFill>
                          <a:effectLst/>
                        </a:rPr>
                        <a:t>   Supplies expense ……………………</a:t>
                      </a:r>
                    </a:p>
                    <a:p>
                      <a:pPr marL="0" marR="0" indent="26670">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    Advertising expense……………</a:t>
                      </a:r>
                    </a:p>
                    <a:p>
                      <a:pPr marL="0" marR="0" indent="26670" algn="l">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    Rent expense …………………….          </a:t>
                      </a:r>
                    </a:p>
                  </a:txBody>
                  <a:tcPr marL="18415" marR="18415" marT="0" marB="0"/>
                </a:tc>
                <a:tc>
                  <a:txBody>
                    <a:bodyPr/>
                    <a:lstStyle/>
                    <a:p>
                      <a:pPr marL="0" marR="0" indent="26670" algn="r">
                        <a:spcBef>
                          <a:spcPts val="0"/>
                        </a:spcBef>
                        <a:spcAft>
                          <a:spcPts val="0"/>
                        </a:spcAft>
                        <a:tabLst>
                          <a:tab pos="413385" algn="l"/>
                        </a:tabLst>
                      </a:pPr>
                      <a:r>
                        <a:rPr lang="en-US" sz="1400" dirty="0">
                          <a:solidFill>
                            <a:schemeClr val="tx1"/>
                          </a:solidFill>
                          <a:effectLst/>
                        </a:rPr>
                        <a:t>$100</a:t>
                      </a:r>
                    </a:p>
                    <a:p>
                      <a:pPr marL="0" marR="0" indent="26670" algn="r">
                        <a:spcBef>
                          <a:spcPts val="0"/>
                        </a:spcBef>
                        <a:spcAft>
                          <a:spcPts val="0"/>
                        </a:spcAft>
                        <a:tabLst>
                          <a:tab pos="413385" algn="l"/>
                        </a:tabLst>
                      </a:pPr>
                      <a:r>
                        <a:rPr lang="en-US" sz="1400" dirty="0">
                          <a:solidFill>
                            <a:schemeClr val="tx1"/>
                          </a:solidFill>
                          <a:effectLst/>
                          <a:latin typeface="Cambria" panose="02040503050406030204" pitchFamily="18" charset="0"/>
                          <a:ea typeface="MS Mincho"/>
                          <a:cs typeface="Times New Roman" panose="02020603050405020304" pitchFamily="18" charset="0"/>
                        </a:rPr>
                        <a:t>   800</a:t>
                      </a:r>
                    </a:p>
                    <a:p>
                      <a:pPr marL="0" marR="0" indent="26670" algn="l">
                        <a:spcBef>
                          <a:spcPts val="0"/>
                        </a:spcBef>
                        <a:spcAft>
                          <a:spcPts val="0"/>
                        </a:spcAft>
                        <a:tabLst>
                          <a:tab pos="413385" algn="l"/>
                        </a:tabLst>
                      </a:pPr>
                      <a:r>
                        <a:rPr lang="en-US" sz="1400" dirty="0">
                          <a:solidFill>
                            <a:schemeClr val="tx1"/>
                          </a:solidFill>
                          <a:effectLst/>
                          <a:latin typeface="Cambria" panose="02040503050406030204" pitchFamily="18" charset="0"/>
                          <a:ea typeface="MS Mincho"/>
                          <a:cs typeface="Times New Roman" panose="02020603050405020304" pitchFamily="18" charset="0"/>
                        </a:rPr>
                        <a:t>  </a:t>
                      </a:r>
                      <a:r>
                        <a:rPr lang="en-US" sz="1400" baseline="0" dirty="0">
                          <a:solidFill>
                            <a:schemeClr val="tx1"/>
                          </a:solidFill>
                          <a:effectLst/>
                          <a:latin typeface="Cambria" panose="02040503050406030204" pitchFamily="18" charset="0"/>
                          <a:ea typeface="MS Mincho"/>
                          <a:cs typeface="Times New Roman" panose="02020603050405020304" pitchFamily="18" charset="0"/>
                        </a:rPr>
                        <a:t>1,900</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p>
                      <a:pPr marL="0" marR="0" indent="26670" algn="l">
                        <a:spcBef>
                          <a:spcPts val="0"/>
                        </a:spcBef>
                        <a:spcAft>
                          <a:spcPts val="0"/>
                        </a:spcAft>
                        <a:tabLst>
                          <a:tab pos="413385" algn="l"/>
                        </a:tabLst>
                      </a:pP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2377791716"/>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166834124"/>
              </p:ext>
            </p:extLst>
          </p:nvPr>
        </p:nvGraphicFramePr>
        <p:xfrm>
          <a:off x="3963436" y="2676194"/>
          <a:ext cx="4641901" cy="822960"/>
        </p:xfrm>
        <a:graphic>
          <a:graphicData uri="http://schemas.openxmlformats.org/drawingml/2006/table">
            <a:tbl>
              <a:tblPr>
                <a:tableStyleId>{2D5ABB26-0587-4C30-8999-92F81FD0307C}</a:tableStyleId>
              </a:tblPr>
              <a:tblGrid>
                <a:gridCol w="3858436">
                  <a:extLst>
                    <a:ext uri="{9D8B030D-6E8A-4147-A177-3AD203B41FA5}">
                      <a16:colId xmlns:a16="http://schemas.microsoft.com/office/drawing/2014/main" val="994136560"/>
                    </a:ext>
                  </a:extLst>
                </a:gridCol>
                <a:gridCol w="111781">
                  <a:extLst>
                    <a:ext uri="{9D8B030D-6E8A-4147-A177-3AD203B41FA5}">
                      <a16:colId xmlns:a16="http://schemas.microsoft.com/office/drawing/2014/main" val="2927129112"/>
                    </a:ext>
                  </a:extLst>
                </a:gridCol>
                <a:gridCol w="111781">
                  <a:extLst>
                    <a:ext uri="{9D8B030D-6E8A-4147-A177-3AD203B41FA5}">
                      <a16:colId xmlns:a16="http://schemas.microsoft.com/office/drawing/2014/main" val="1098588383"/>
                    </a:ext>
                  </a:extLst>
                </a:gridCol>
                <a:gridCol w="111781">
                  <a:extLst>
                    <a:ext uri="{9D8B030D-6E8A-4147-A177-3AD203B41FA5}">
                      <a16:colId xmlns:a16="http://schemas.microsoft.com/office/drawing/2014/main" val="414035656"/>
                    </a:ext>
                  </a:extLst>
                </a:gridCol>
                <a:gridCol w="111781">
                  <a:extLst>
                    <a:ext uri="{9D8B030D-6E8A-4147-A177-3AD203B41FA5}">
                      <a16:colId xmlns:a16="http://schemas.microsoft.com/office/drawing/2014/main" val="2034650290"/>
                    </a:ext>
                  </a:extLst>
                </a:gridCol>
                <a:gridCol w="111781">
                  <a:extLst>
                    <a:ext uri="{9D8B030D-6E8A-4147-A177-3AD203B41FA5}">
                      <a16:colId xmlns:a16="http://schemas.microsoft.com/office/drawing/2014/main" val="1348611798"/>
                    </a:ext>
                  </a:extLst>
                </a:gridCol>
                <a:gridCol w="224560">
                  <a:extLst>
                    <a:ext uri="{9D8B030D-6E8A-4147-A177-3AD203B41FA5}">
                      <a16:colId xmlns:a16="http://schemas.microsoft.com/office/drawing/2014/main" val="405369634"/>
                    </a:ext>
                  </a:extLst>
                </a:gridCol>
              </a:tblGrid>
              <a:tr h="0">
                <a:tc>
                  <a:txBody>
                    <a:bodyPr/>
                    <a:lstStyle/>
                    <a:p>
                      <a:pPr marL="0" marR="0" indent="26670">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18415" marR="18415" marT="0" marB="0"/>
                </a:tc>
                <a:tc gridSpan="2">
                  <a:txBody>
                    <a:bodyPr/>
                    <a:lstStyle/>
                    <a:p>
                      <a:pPr marL="0" marR="0" indent="26670" algn="r">
                        <a:spcBef>
                          <a:spcPts val="0"/>
                        </a:spcBef>
                        <a:spcAft>
                          <a:spcPts val="0"/>
                        </a:spcAft>
                        <a:tabLst>
                          <a:tab pos="413385" algn="l"/>
                        </a:tabLs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lgn="r">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a:spcBef>
                          <a:spcPts val="0"/>
                        </a:spcBef>
                        <a:spcAft>
                          <a:spcPts val="0"/>
                        </a:spcAft>
                      </a:pPr>
                      <a:r>
                        <a:rPr lang="en-US" sz="1200">
                          <a:effectLst/>
                        </a:rPr>
                        <a:t> </a:t>
                      </a:r>
                      <a:endParaRPr lang="en-US" sz="1200">
                        <a:effectLst/>
                        <a:latin typeface="Cambria" panose="02040503050406030204" pitchFamily="18" charset="0"/>
                        <a:ea typeface="MS Mincho"/>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3104528543"/>
                  </a:ext>
                </a:extLst>
              </a:tr>
              <a:tr h="47306">
                <a:tc gridSpan="2">
                  <a:txBody>
                    <a:bodyPr/>
                    <a:lstStyle/>
                    <a:p>
                      <a:pPr marL="0" marR="0" indent="26670" algn="l">
                        <a:spcBef>
                          <a:spcPts val="0"/>
                        </a:spcBef>
                        <a:spcAft>
                          <a:spcPts val="0"/>
                        </a:spcAft>
                      </a:pPr>
                      <a:r>
                        <a:rPr lang="en-US" sz="1400" dirty="0">
                          <a:effectLst/>
                        </a:rPr>
                        <a:t>          Total expenses......................     </a:t>
                      </a:r>
                    </a:p>
                    <a:p>
                      <a:pPr marL="0" marR="0" indent="26670">
                        <a:spcBef>
                          <a:spcPts val="0"/>
                        </a:spcBef>
                        <a:spcAft>
                          <a:spcPts val="0"/>
                        </a:spcAft>
                      </a:pPr>
                      <a:r>
                        <a:rPr lang="en-US" sz="1400" dirty="0">
                          <a:effectLst/>
                          <a:latin typeface="Cambria" panose="02040503050406030204" pitchFamily="18" charset="0"/>
                          <a:ea typeface="MS Mincho"/>
                          <a:cs typeface="Times New Roman" panose="02020603050405020304" pitchFamily="18" charset="0"/>
                        </a:rPr>
                        <a:t>             Net income  ………………….                      $</a:t>
                      </a:r>
                    </a:p>
                  </a:txBody>
                  <a:tcPr marL="18415" marR="18415" marT="0" marB="0"/>
                </a:tc>
                <a:tc hMerge="1">
                  <a:txBody>
                    <a:bodyPr/>
                    <a:lstStyle/>
                    <a:p>
                      <a:endParaRPr lang="en-US"/>
                    </a:p>
                  </a:txBody>
                  <a:tcPr/>
                </a:tc>
                <a:tc gridSpan="2">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extLst>
                  <a:ext uri="{0D108BD9-81ED-4DB2-BD59-A6C34878D82A}">
                    <a16:rowId xmlns:a16="http://schemas.microsoft.com/office/drawing/2014/main" val="245553145"/>
                  </a:ext>
                </a:extLst>
              </a:tr>
              <a:tr h="47306">
                <a:tc>
                  <a:txBody>
                    <a:bodyPr/>
                    <a:lstStyle/>
                    <a:p>
                      <a:pPr marL="0" marR="0" indent="2667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gridSpan="2">
                  <a:txBody>
                    <a:bodyPr/>
                    <a:lstStyle/>
                    <a:p>
                      <a:pPr marL="0" marR="0" indent="26670" algn="l">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spcBef>
                          <a:spcPts val="0"/>
                        </a:spcBef>
                        <a:spcAft>
                          <a:spcPts val="0"/>
                        </a:spcAft>
                      </a:pP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a:spcBef>
                          <a:spcPts val="0"/>
                        </a:spcBef>
                        <a:spcAft>
                          <a:spcPts val="0"/>
                        </a:spcAft>
                      </a:pPr>
                      <a:r>
                        <a:rPr lang="en-US" sz="12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2676836948"/>
                  </a:ext>
                </a:extLst>
              </a:tr>
            </a:tbl>
          </a:graphicData>
        </a:graphic>
      </p:graphicFrame>
      <p:cxnSp>
        <p:nvCxnSpPr>
          <p:cNvPr id="11" name="Straight Connector 10"/>
          <p:cNvCxnSpPr/>
          <p:nvPr/>
        </p:nvCxnSpPr>
        <p:spPr>
          <a:xfrm>
            <a:off x="6605899" y="2896080"/>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223304" y="3097939"/>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238288" y="3280160"/>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231509" y="3258080"/>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667842" y="3486316"/>
            <a:ext cx="6885866" cy="738664"/>
          </a:xfrm>
          <a:prstGeom prst="rect">
            <a:avLst/>
          </a:prstGeom>
          <a:solidFill>
            <a:schemeClr val="bg2">
              <a:lumMod val="90000"/>
            </a:schemeClr>
          </a:solidFill>
        </p:spPr>
        <p:txBody>
          <a:bodyPr wrap="square">
            <a:spAutoFit/>
          </a:bodyPr>
          <a:lstStyle/>
          <a:p>
            <a:pPr algn="ctr"/>
            <a:r>
              <a:rPr lang="en-US" sz="1400" b="1" dirty="0">
                <a:latin typeface="Times New Roman" panose="02020603050405020304" pitchFamily="18" charset="0"/>
                <a:ea typeface="MS Mincho"/>
                <a:cs typeface="Times New Roman" panose="02020603050405020304" pitchFamily="18" charset="0"/>
              </a:rPr>
              <a:t>James Nguyen Consulting Company</a:t>
            </a:r>
            <a:endParaRPr lang="en-US" sz="1400" dirty="0">
              <a:effectLst/>
              <a:latin typeface="Cambria" panose="02040503050406030204" pitchFamily="18" charset="0"/>
              <a:ea typeface="MS Mincho"/>
              <a:cs typeface="Times New Roman" panose="02020603050405020304" pitchFamily="18" charset="0"/>
            </a:endParaRPr>
          </a:p>
          <a:p>
            <a:pPr algn="ctr"/>
            <a:r>
              <a:rPr lang="en-US" sz="1400" b="1" dirty="0">
                <a:latin typeface="Times New Roman" panose="02020603050405020304" pitchFamily="18" charset="0"/>
                <a:ea typeface="MS Mincho"/>
                <a:cs typeface="Times New Roman" panose="02020603050405020304" pitchFamily="18" charset="0"/>
              </a:rPr>
              <a:t>Balance Sheet</a:t>
            </a:r>
            <a:endParaRPr lang="en-US" sz="1400" dirty="0">
              <a:effectLst/>
              <a:latin typeface="Cambria" panose="02040503050406030204" pitchFamily="18" charset="0"/>
              <a:ea typeface="MS Mincho"/>
              <a:cs typeface="Times New Roman" panose="02020603050405020304" pitchFamily="18" charset="0"/>
            </a:endParaRPr>
          </a:p>
          <a:p>
            <a:pPr algn="ctr"/>
            <a:r>
              <a:rPr lang="en-US" sz="1400" b="1" dirty="0">
                <a:latin typeface="Times New Roman" panose="02020603050405020304" pitchFamily="18" charset="0"/>
                <a:ea typeface="MS Mincho"/>
              </a:rPr>
              <a:t>September 30, 20XX</a:t>
            </a:r>
            <a:endParaRPr lang="en-US" sz="1400" dirty="0"/>
          </a:p>
        </p:txBody>
      </p:sp>
      <p:graphicFrame>
        <p:nvGraphicFramePr>
          <p:cNvPr id="16" name="Table 15"/>
          <p:cNvGraphicFramePr>
            <a:graphicFrameLocks noGrp="1"/>
          </p:cNvGraphicFramePr>
          <p:nvPr>
            <p:extLst/>
          </p:nvPr>
        </p:nvGraphicFramePr>
        <p:xfrm>
          <a:off x="2658712" y="3864393"/>
          <a:ext cx="7074347" cy="2373746"/>
        </p:xfrm>
        <a:graphic>
          <a:graphicData uri="http://schemas.openxmlformats.org/drawingml/2006/table">
            <a:tbl>
              <a:tblPr firstRow="1" firstCol="1" bandRow="1">
                <a:tableStyleId>{2D5ABB26-0587-4C30-8999-92F81FD0307C}</a:tableStyleId>
              </a:tblPr>
              <a:tblGrid>
                <a:gridCol w="2475930">
                  <a:extLst>
                    <a:ext uri="{9D8B030D-6E8A-4147-A177-3AD203B41FA5}">
                      <a16:colId xmlns:a16="http://schemas.microsoft.com/office/drawing/2014/main" val="3453128270"/>
                    </a:ext>
                  </a:extLst>
                </a:gridCol>
                <a:gridCol w="880462">
                  <a:extLst>
                    <a:ext uri="{9D8B030D-6E8A-4147-A177-3AD203B41FA5}">
                      <a16:colId xmlns:a16="http://schemas.microsoft.com/office/drawing/2014/main" val="1499313735"/>
                    </a:ext>
                  </a:extLst>
                </a:gridCol>
                <a:gridCol w="613974">
                  <a:extLst>
                    <a:ext uri="{9D8B030D-6E8A-4147-A177-3AD203B41FA5}">
                      <a16:colId xmlns:a16="http://schemas.microsoft.com/office/drawing/2014/main" val="1932214756"/>
                    </a:ext>
                  </a:extLst>
                </a:gridCol>
                <a:gridCol w="2212667">
                  <a:extLst>
                    <a:ext uri="{9D8B030D-6E8A-4147-A177-3AD203B41FA5}">
                      <a16:colId xmlns:a16="http://schemas.microsoft.com/office/drawing/2014/main" val="2232476140"/>
                    </a:ext>
                  </a:extLst>
                </a:gridCol>
                <a:gridCol w="686656">
                  <a:extLst>
                    <a:ext uri="{9D8B030D-6E8A-4147-A177-3AD203B41FA5}">
                      <a16:colId xmlns:a16="http://schemas.microsoft.com/office/drawing/2014/main" val="679610971"/>
                    </a:ext>
                  </a:extLst>
                </a:gridCol>
                <a:gridCol w="204658">
                  <a:extLst>
                    <a:ext uri="{9D8B030D-6E8A-4147-A177-3AD203B41FA5}">
                      <a16:colId xmlns:a16="http://schemas.microsoft.com/office/drawing/2014/main" val="3974579756"/>
                    </a:ext>
                  </a:extLst>
                </a:gridCol>
              </a:tblGrid>
              <a:tr h="623455">
                <a:tc>
                  <a:txBody>
                    <a:bodyPr/>
                    <a:lstStyle/>
                    <a:p>
                      <a:pPr marL="0" marR="0" algn="ctr">
                        <a:lnSpc>
                          <a:spcPts val="1400"/>
                        </a:lnSpc>
                        <a:spcBef>
                          <a:spcPts val="0"/>
                        </a:spcBef>
                        <a:spcAft>
                          <a:spcPts val="0"/>
                        </a:spcAft>
                      </a:pPr>
                      <a:endParaRPr lang="en-US" sz="1400" b="1" dirty="0">
                        <a:effectLst/>
                      </a:endParaRPr>
                    </a:p>
                    <a:p>
                      <a:pPr marL="0" marR="0" algn="ctr">
                        <a:lnSpc>
                          <a:spcPts val="1400"/>
                        </a:lnSpc>
                        <a:spcBef>
                          <a:spcPts val="0"/>
                        </a:spcBef>
                        <a:spcAft>
                          <a:spcPts val="0"/>
                        </a:spcAft>
                      </a:pPr>
                      <a:endParaRPr lang="en-US" sz="1400" b="1" dirty="0">
                        <a:effectLst/>
                      </a:endParaRPr>
                    </a:p>
                    <a:p>
                      <a:pPr marL="0" marR="0" algn="ctr">
                        <a:lnSpc>
                          <a:spcPts val="1400"/>
                        </a:lnSpc>
                        <a:spcBef>
                          <a:spcPts val="0"/>
                        </a:spcBef>
                        <a:spcAft>
                          <a:spcPts val="0"/>
                        </a:spcAft>
                      </a:pPr>
                      <a:r>
                        <a:rPr lang="en-US" sz="1400" b="1" dirty="0">
                          <a:effectLst/>
                        </a:rPr>
                        <a:t>Assets</a:t>
                      </a:r>
                      <a:endParaRPr lang="en-US" sz="1400" b="1"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dirty="0">
                          <a:solidFill>
                            <a:schemeClr val="tx1"/>
                          </a:solidFill>
                          <a:effectLst/>
                        </a:rPr>
                        <a:t>          </a:t>
                      </a:r>
                    </a:p>
                    <a:p>
                      <a:pPr marL="0" marR="0" algn="ctr">
                        <a:lnSpc>
                          <a:spcPts val="1400"/>
                        </a:lnSpc>
                        <a:spcBef>
                          <a:spcPts val="0"/>
                        </a:spcBef>
                        <a:spcAft>
                          <a:spcPts val="0"/>
                        </a:spcAft>
                      </a:pPr>
                      <a:endParaRPr lang="en-US" sz="1400" dirty="0">
                        <a:solidFill>
                          <a:schemeClr val="tx1"/>
                        </a:solidFill>
                        <a:effectLst/>
                      </a:endParaRPr>
                    </a:p>
                    <a:p>
                      <a:pPr marL="0" marR="0" algn="ctr">
                        <a:lnSpc>
                          <a:spcPts val="1400"/>
                        </a:lnSpc>
                        <a:spcBef>
                          <a:spcPts val="0"/>
                        </a:spcBef>
                        <a:spcAft>
                          <a:spcPts val="0"/>
                        </a:spcAft>
                      </a:pPr>
                      <a:r>
                        <a:rPr lang="en-US" sz="1400" dirty="0">
                          <a:solidFill>
                            <a:schemeClr val="tx1"/>
                          </a:solidFill>
                          <a:effectLst/>
                        </a:rPr>
                        <a:t> </a:t>
                      </a:r>
                      <a:r>
                        <a:rPr lang="en-US" sz="1400" b="1" dirty="0">
                          <a:solidFill>
                            <a:schemeClr val="tx1"/>
                          </a:solidFill>
                          <a:effectLst/>
                        </a:rPr>
                        <a:t>Liabilities</a:t>
                      </a:r>
                      <a:endParaRPr lang="en-US" sz="1400" b="1"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847655105"/>
                  </a:ext>
                </a:extLst>
              </a:tr>
              <a:tr h="623455">
                <a:tc>
                  <a:txBody>
                    <a:bodyPr/>
                    <a:lstStyle/>
                    <a:p>
                      <a:pPr marL="0" marR="0">
                        <a:lnSpc>
                          <a:spcPts val="1400"/>
                        </a:lnSpc>
                        <a:spcBef>
                          <a:spcPts val="0"/>
                        </a:spcBef>
                        <a:spcAft>
                          <a:spcPts val="0"/>
                        </a:spcAft>
                      </a:pPr>
                      <a:r>
                        <a:rPr lang="en-US" sz="1400" dirty="0">
                          <a:solidFill>
                            <a:srgbClr val="FF0000"/>
                          </a:solidFill>
                          <a:effectLst/>
                        </a:rPr>
                        <a:t>Cash........................................</a:t>
                      </a:r>
                    </a:p>
                    <a:p>
                      <a:pPr marL="0" marR="0">
                        <a:lnSpc>
                          <a:spcPts val="1400"/>
                        </a:lnSpc>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Accounts</a:t>
                      </a:r>
                      <a:r>
                        <a:rPr lang="en-US" sz="1400" baseline="0" dirty="0">
                          <a:solidFill>
                            <a:schemeClr val="tx1"/>
                          </a:solidFill>
                          <a:effectLst/>
                          <a:latin typeface="Cambria" panose="02040503050406030204" pitchFamily="18" charset="0"/>
                          <a:ea typeface="MS Mincho"/>
                          <a:cs typeface="Times New Roman" panose="02020603050405020304" pitchFamily="18" charset="0"/>
                        </a:rPr>
                        <a:t> receivable…………..</a:t>
                      </a:r>
                    </a:p>
                    <a:p>
                      <a:pPr marL="0" marR="0">
                        <a:lnSpc>
                          <a:spcPts val="1400"/>
                        </a:lnSpc>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Supplies ……………………………</a:t>
                      </a:r>
                    </a:p>
                    <a:p>
                      <a:pPr marL="0" marR="0">
                        <a:lnSpc>
                          <a:spcPts val="1400"/>
                        </a:lnSpc>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Office</a:t>
                      </a:r>
                      <a:r>
                        <a:rPr lang="en-US" sz="1400" baseline="0" dirty="0">
                          <a:solidFill>
                            <a:schemeClr val="tx1"/>
                          </a:solidFill>
                          <a:effectLst/>
                          <a:latin typeface="Cambria" panose="02040503050406030204" pitchFamily="18" charset="0"/>
                          <a:ea typeface="MS Mincho"/>
                          <a:cs typeface="Times New Roman" panose="02020603050405020304" pitchFamily="18" charset="0"/>
                        </a:rPr>
                        <a:t> equipment……………….</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solidFill>
                            <a:srgbClr val="FF0000"/>
                          </a:solidFill>
                          <a:effectLst/>
                        </a:rPr>
                        <a:t> </a:t>
                      </a:r>
                      <a:r>
                        <a:rPr lang="en-US" sz="1400" dirty="0">
                          <a:solidFill>
                            <a:schemeClr val="tx1"/>
                          </a:solidFill>
                          <a:effectLst/>
                        </a:rPr>
                        <a:t>$  </a:t>
                      </a:r>
                      <a:r>
                        <a:rPr lang="en-US" sz="1400" strike="sngStrike" baseline="0" dirty="0">
                          <a:solidFill>
                            <a:schemeClr val="tx1"/>
                          </a:solidFill>
                          <a:effectLst/>
                        </a:rPr>
                        <a:t>12,700</a:t>
                      </a:r>
                    </a:p>
                    <a:p>
                      <a:pPr marL="0" marR="0" indent="0" algn="l" defTabSz="914400" rtl="0" eaLnBrk="1" fontAlgn="auto" latinLnBrk="0" hangingPunct="1">
                        <a:lnSpc>
                          <a:spcPts val="1400"/>
                        </a:lnSpc>
                        <a:spcBef>
                          <a:spcPts val="0"/>
                        </a:spcBef>
                        <a:spcAft>
                          <a:spcPts val="0"/>
                        </a:spcAft>
                        <a:buClrTx/>
                        <a:buSzTx/>
                        <a:buFontTx/>
                        <a:buNone/>
                        <a:tabLst/>
                        <a:defRPr/>
                      </a:pPr>
                      <a:r>
                        <a:rPr lang="en-US" sz="1400" strike="noStrike" baseline="0" dirty="0">
                          <a:solidFill>
                            <a:srgbClr val="FF0000"/>
                          </a:solidFill>
                          <a:effectLst/>
                          <a:latin typeface="Cambria" panose="02040503050406030204" pitchFamily="18" charset="0"/>
                          <a:ea typeface="MS Mincho"/>
                          <a:cs typeface="Times New Roman" panose="02020603050405020304" pitchFamily="18" charset="0"/>
                        </a:rPr>
                        <a:t>        </a:t>
                      </a:r>
                      <a:r>
                        <a:rPr lang="en-US" sz="1400" dirty="0">
                          <a:effectLst/>
                        </a:rPr>
                        <a:t>1,500</a:t>
                      </a:r>
                    </a:p>
                    <a:p>
                      <a:pPr marL="0" marR="0" indent="0" algn="l" defTabSz="914400" rtl="0" eaLnBrk="1" fontAlgn="auto" latinLnBrk="0" hangingPunct="1">
                        <a:lnSpc>
                          <a:spcPts val="1400"/>
                        </a:lnSpc>
                        <a:spcBef>
                          <a:spcPts val="0"/>
                        </a:spcBef>
                        <a:spcAft>
                          <a:spcPts val="0"/>
                        </a:spcAft>
                        <a:buClrTx/>
                        <a:buSzTx/>
                        <a:buFontTx/>
                        <a:buNone/>
                        <a:tabLst/>
                        <a:defRPr/>
                      </a:pPr>
                      <a:r>
                        <a:rPr lang="en-US" sz="1400" dirty="0">
                          <a:effectLst/>
                          <a:latin typeface="Cambria" panose="02040503050406030204" pitchFamily="18" charset="0"/>
                          <a:ea typeface="MS Mincho"/>
                          <a:cs typeface="Times New Roman" panose="02020603050405020304" pitchFamily="18" charset="0"/>
                        </a:rPr>
                        <a:t>           300</a:t>
                      </a:r>
                    </a:p>
                    <a:p>
                      <a:pPr marL="0" marR="0" algn="l">
                        <a:lnSpc>
                          <a:spcPts val="1400"/>
                        </a:lnSpc>
                        <a:spcBef>
                          <a:spcPts val="0"/>
                        </a:spcBef>
                        <a:spcAft>
                          <a:spcPts val="0"/>
                        </a:spcAft>
                      </a:pPr>
                      <a:r>
                        <a:rPr lang="en-US" sz="1400" strike="noStrike" baseline="0" dirty="0">
                          <a:solidFill>
                            <a:schemeClr val="tx1"/>
                          </a:solidFill>
                          <a:effectLst/>
                          <a:latin typeface="Cambria" panose="02040503050406030204" pitchFamily="18" charset="0"/>
                          <a:ea typeface="MS Mincho"/>
                          <a:cs typeface="Times New Roman" panose="02020603050405020304" pitchFamily="18" charset="0"/>
                        </a:rPr>
                        <a:t>       1,500</a:t>
                      </a:r>
                    </a:p>
                  </a:txBody>
                  <a:tcPr marL="68580" marR="68580" marT="0" marB="0"/>
                </a:tc>
                <a:tc>
                  <a:txBody>
                    <a:bodyPr/>
                    <a:lstStyle/>
                    <a:p>
                      <a:pPr marL="0" marR="0">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solidFill>
                            <a:srgbClr val="FF0000"/>
                          </a:solidFill>
                          <a:effectLst/>
                        </a:rPr>
                        <a:t>Accounts payable .............</a:t>
                      </a:r>
                    </a:p>
                    <a:p>
                      <a:pPr marL="0" marR="0">
                        <a:lnSpc>
                          <a:spcPts val="1400"/>
                        </a:lnSpc>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Unearned revenue………..</a:t>
                      </a:r>
                    </a:p>
                    <a:p>
                      <a:pPr marL="0" marR="0">
                        <a:lnSpc>
                          <a:spcPts val="1400"/>
                        </a:lnSpc>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      Total liabilities</a:t>
                      </a:r>
                      <a:r>
                        <a:rPr lang="en-US" sz="1400" baseline="0" dirty="0">
                          <a:solidFill>
                            <a:schemeClr val="tx1"/>
                          </a:solidFill>
                          <a:effectLst/>
                          <a:latin typeface="Cambria" panose="02040503050406030204" pitchFamily="18" charset="0"/>
                          <a:ea typeface="MS Mincho"/>
                          <a:cs typeface="Times New Roman" panose="02020603050405020304" pitchFamily="18" charset="0"/>
                        </a:rPr>
                        <a:t> ………..</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solidFill>
                            <a:schemeClr val="tx1"/>
                          </a:solidFill>
                          <a:effectLst/>
                        </a:rPr>
                        <a:t>$</a:t>
                      </a:r>
                      <a:r>
                        <a:rPr lang="en-US" sz="1400" strike="sngStrike" dirty="0">
                          <a:solidFill>
                            <a:schemeClr val="tx1"/>
                          </a:solidFill>
                          <a:effectLst/>
                        </a:rPr>
                        <a:t>1,200</a:t>
                      </a:r>
                      <a:r>
                        <a:rPr lang="en-US" sz="1400" dirty="0">
                          <a:solidFill>
                            <a:schemeClr val="tx1"/>
                          </a:solidFill>
                          <a:effectLst/>
                        </a:rPr>
                        <a:t>   $</a:t>
                      </a:r>
                      <a:r>
                        <a:rPr lang="en-US" sz="1400" strike="noStrike" baseline="0" dirty="0">
                          <a:solidFill>
                            <a:schemeClr val="tx1"/>
                          </a:solidFill>
                          <a:effectLst/>
                        </a:rPr>
                        <a:t>1,100</a:t>
                      </a:r>
                    </a:p>
                    <a:p>
                      <a:pPr marL="0" marR="0" algn="r">
                        <a:lnSpc>
                          <a:spcPts val="1400"/>
                        </a:lnSpc>
                        <a:spcBef>
                          <a:spcPts val="0"/>
                        </a:spcBef>
                        <a:spcAft>
                          <a:spcPts val="0"/>
                        </a:spcAft>
                      </a:pPr>
                      <a:r>
                        <a:rPr lang="en-US" sz="1400" u="none" strike="sngStrike" baseline="0" dirty="0">
                          <a:solidFill>
                            <a:schemeClr val="tx1"/>
                          </a:solidFill>
                          <a:effectLst/>
                          <a:latin typeface="Cambria" panose="02040503050406030204" pitchFamily="18" charset="0"/>
                          <a:ea typeface="MS Mincho"/>
                          <a:cs typeface="Times New Roman" panose="02020603050405020304" pitchFamily="18" charset="0"/>
                        </a:rPr>
                        <a:t>2,300</a:t>
                      </a:r>
                    </a:p>
                    <a:p>
                      <a:pPr marL="0" marR="0" algn="r">
                        <a:lnSpc>
                          <a:spcPts val="1400"/>
                        </a:lnSpc>
                        <a:spcBef>
                          <a:spcPts val="0"/>
                        </a:spcBef>
                        <a:spcAft>
                          <a:spcPts val="0"/>
                        </a:spcAft>
                      </a:pPr>
                      <a:endParaRPr lang="en-US" sz="1400" strike="noStrike" baseline="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802356148"/>
                  </a:ext>
                </a:extLst>
              </a:tr>
              <a:tr h="207818">
                <a:tc>
                  <a:txBody>
                    <a:bodyPr/>
                    <a:lstStyle/>
                    <a:p>
                      <a:pPr marL="0" marR="0">
                        <a:lnSpc>
                          <a:spcPts val="1400"/>
                        </a:lnSpc>
                        <a:spcBef>
                          <a:spcPts val="0"/>
                        </a:spcBef>
                        <a:spcAft>
                          <a:spcPts val="0"/>
                        </a:spcAft>
                      </a:pP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531968055"/>
                  </a:ext>
                </a:extLst>
              </a:tr>
              <a:tr h="831273">
                <a:tc>
                  <a:txBody>
                    <a:bodyPr/>
                    <a:lstStyle/>
                    <a:p>
                      <a:pPr marL="0" marR="0">
                        <a:lnSpc>
                          <a:spcPts val="1400"/>
                        </a:lnSpc>
                        <a:spcBef>
                          <a:spcPts val="0"/>
                        </a:spcBef>
                        <a:spcAft>
                          <a:spcPts val="0"/>
                        </a:spcAft>
                      </a:pP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indent="0" algn="l">
                        <a:lnSpc>
                          <a:spcPts val="1400"/>
                        </a:lnSpc>
                        <a:spcBef>
                          <a:spcPts val="0"/>
                        </a:spcBef>
                        <a:spcAft>
                          <a:spcPts val="0"/>
                        </a:spcAft>
                      </a:pPr>
                      <a:endParaRPr lang="en-US" sz="1400" dirty="0">
                        <a:solidFill>
                          <a:schemeClr val="tx1"/>
                        </a:solidFill>
                        <a:effectLst/>
                      </a:endParaRPr>
                    </a:p>
                  </a:txBody>
                  <a:tcPr marL="68580" marR="68580" marT="0" marB="0"/>
                </a:tc>
                <a:tc>
                  <a:txBody>
                    <a:bodyPr/>
                    <a:lstStyle/>
                    <a:p>
                      <a:pPr marL="0" marR="0">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049918782"/>
                  </a:ext>
                </a:extLst>
              </a:tr>
            </a:tbl>
          </a:graphicData>
        </a:graphic>
      </p:graphicFrame>
      <p:graphicFrame>
        <p:nvGraphicFramePr>
          <p:cNvPr id="17" name="Table 16"/>
          <p:cNvGraphicFramePr>
            <a:graphicFrameLocks noGrp="1"/>
          </p:cNvGraphicFramePr>
          <p:nvPr>
            <p:extLst/>
          </p:nvPr>
        </p:nvGraphicFramePr>
        <p:xfrm>
          <a:off x="2634329" y="4953362"/>
          <a:ext cx="6850616" cy="1661160"/>
        </p:xfrm>
        <a:graphic>
          <a:graphicData uri="http://schemas.openxmlformats.org/drawingml/2006/table">
            <a:tbl>
              <a:tblPr firstRow="1" firstCol="1" bandRow="1">
                <a:tableStyleId>{2D5ABB26-0587-4C30-8999-92F81FD0307C}</a:tableStyleId>
              </a:tblPr>
              <a:tblGrid>
                <a:gridCol w="2353837">
                  <a:extLst>
                    <a:ext uri="{9D8B030D-6E8A-4147-A177-3AD203B41FA5}">
                      <a16:colId xmlns:a16="http://schemas.microsoft.com/office/drawing/2014/main" val="2614431965"/>
                    </a:ext>
                  </a:extLst>
                </a:gridCol>
                <a:gridCol w="993237">
                  <a:extLst>
                    <a:ext uri="{9D8B030D-6E8A-4147-A177-3AD203B41FA5}">
                      <a16:colId xmlns:a16="http://schemas.microsoft.com/office/drawing/2014/main" val="1476766535"/>
                    </a:ext>
                  </a:extLst>
                </a:gridCol>
                <a:gridCol w="612270">
                  <a:extLst>
                    <a:ext uri="{9D8B030D-6E8A-4147-A177-3AD203B41FA5}">
                      <a16:colId xmlns:a16="http://schemas.microsoft.com/office/drawing/2014/main" val="4091884503"/>
                    </a:ext>
                  </a:extLst>
                </a:gridCol>
                <a:gridCol w="1993277">
                  <a:extLst>
                    <a:ext uri="{9D8B030D-6E8A-4147-A177-3AD203B41FA5}">
                      <a16:colId xmlns:a16="http://schemas.microsoft.com/office/drawing/2014/main" val="1577655030"/>
                    </a:ext>
                  </a:extLst>
                </a:gridCol>
                <a:gridCol w="897995">
                  <a:extLst>
                    <a:ext uri="{9D8B030D-6E8A-4147-A177-3AD203B41FA5}">
                      <a16:colId xmlns:a16="http://schemas.microsoft.com/office/drawing/2014/main" val="2115751487"/>
                    </a:ext>
                  </a:extLst>
                </a:gridCol>
              </a:tblGrid>
              <a:tr h="128858">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1400" b="1" strike="noStrike" baseline="0" dirty="0">
                        <a:effectLst/>
                      </a:endParaRPr>
                    </a:p>
                    <a:p>
                      <a:pPr marL="0" marR="0" algn="ctr">
                        <a:spcBef>
                          <a:spcPts val="0"/>
                        </a:spcBef>
                        <a:spcAft>
                          <a:spcPts val="0"/>
                        </a:spcAft>
                      </a:pPr>
                      <a:endParaRPr lang="en-US" sz="1400" b="1" strike="noStrike" baseline="0" dirty="0">
                        <a:effectLst/>
                      </a:endParaRPr>
                    </a:p>
                    <a:p>
                      <a:pPr marL="0" marR="0" algn="ctr">
                        <a:spcBef>
                          <a:spcPts val="0"/>
                        </a:spcBef>
                        <a:spcAft>
                          <a:spcPts val="0"/>
                        </a:spcAft>
                      </a:pPr>
                      <a:r>
                        <a:rPr lang="en-US" sz="1400" b="1" strike="noStrike" baseline="0" dirty="0">
                          <a:effectLst/>
                        </a:rPr>
                        <a:t>Owner’s Equity</a:t>
                      </a:r>
                      <a:endParaRPr lang="en-US" sz="1400" b="1"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 </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85063334"/>
                  </a:ext>
                </a:extLst>
              </a:tr>
              <a:tr h="64429">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solidFill>
                            <a:schemeClr val="tx1"/>
                          </a:solidFill>
                          <a:effectLst/>
                        </a:rPr>
                        <a:t>    J. Nguyen, Capital...</a:t>
                      </a:r>
                      <a:endParaRPr lang="en-US" sz="1400" strike="noStrike" baseline="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13,700</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965560198"/>
                  </a:ext>
                </a:extLst>
              </a:tr>
              <a:tr h="64429">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solidFill>
                            <a:schemeClr val="tx1"/>
                          </a:solidFill>
                          <a:effectLst/>
                        </a:rPr>
                        <a:t> </a:t>
                      </a:r>
                      <a:endParaRPr lang="en-US" sz="1400" strike="noStrike" baseline="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a:effectLst/>
                        </a:rPr>
                        <a:t> </a:t>
                      </a:r>
                      <a:endParaRPr lang="en-US" sz="1400" strike="noStrike" baseline="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824186260"/>
                  </a:ext>
                </a:extLst>
              </a:tr>
              <a:tr h="64429">
                <a:tc>
                  <a:txBody>
                    <a:bodyPr/>
                    <a:lstStyle/>
                    <a:p>
                      <a:pPr marL="0" marR="0">
                        <a:spcBef>
                          <a:spcPts val="0"/>
                        </a:spcBef>
                        <a:spcAft>
                          <a:spcPts val="0"/>
                        </a:spcAft>
                      </a:pPr>
                      <a:r>
                        <a:rPr lang="en-US" sz="1400" strike="noStrike" baseline="0">
                          <a:effectLst/>
                        </a:rPr>
                        <a:t> </a:t>
                      </a:r>
                      <a:endParaRPr lang="en-US" sz="14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effectLst/>
                        </a:rPr>
                        <a:t> Total liabilities and</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100720915"/>
                  </a:ext>
                </a:extLst>
              </a:tr>
              <a:tr h="64429">
                <a:tc>
                  <a:txBody>
                    <a:bodyPr/>
                    <a:lstStyle/>
                    <a:p>
                      <a:pPr marL="0" marR="0">
                        <a:spcBef>
                          <a:spcPts val="0"/>
                        </a:spcBef>
                        <a:spcAft>
                          <a:spcPts val="0"/>
                        </a:spcAft>
                      </a:pPr>
                      <a:r>
                        <a:rPr lang="en-US" sz="1400" strike="noStrike" baseline="0" dirty="0">
                          <a:effectLst/>
                        </a:rPr>
                        <a:t>    Total assets.........................</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sngStrike" baseline="0" dirty="0">
                          <a:effectLst/>
                        </a:rPr>
                        <a:t>16,000</a:t>
                      </a:r>
                      <a:endParaRPr lang="en-US" sz="1400" strike="sng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effectLst/>
                        </a:rPr>
                        <a:t>    owner’s equity...........</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sngStrike" baseline="0" dirty="0">
                          <a:effectLst/>
                        </a:rPr>
                        <a:t>16,000</a:t>
                      </a:r>
                      <a:endParaRPr lang="en-US" sz="1400" strike="sng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464017633"/>
                  </a:ext>
                </a:extLst>
              </a:tr>
              <a:tr h="50623">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433623"/>
                  </a:ext>
                </a:extLst>
              </a:tr>
            </a:tbl>
          </a:graphicData>
        </a:graphic>
      </p:graphicFrame>
      <p:cxnSp>
        <p:nvCxnSpPr>
          <p:cNvPr id="19" name="Straight Connector 18"/>
          <p:cNvCxnSpPr/>
          <p:nvPr/>
        </p:nvCxnSpPr>
        <p:spPr>
          <a:xfrm>
            <a:off x="5301239" y="5257679"/>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843979" y="6459843"/>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01241" y="643413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843980" y="6424566"/>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301240" y="645875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887107" y="1014784"/>
            <a:ext cx="4106600" cy="23180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687836" y="3511992"/>
            <a:ext cx="6853466" cy="307685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8843979" y="579319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843979" y="4815692"/>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341116" y="6003794"/>
            <a:ext cx="1213503" cy="307777"/>
          </a:xfrm>
          <a:prstGeom prst="rect">
            <a:avLst/>
          </a:prstGeom>
          <a:noFill/>
        </p:spPr>
        <p:txBody>
          <a:bodyPr wrap="square" rtlCol="0">
            <a:spAutoFit/>
          </a:bodyPr>
          <a:lstStyle/>
          <a:p>
            <a:r>
              <a:rPr lang="en-US" sz="1400" dirty="0"/>
              <a:t>15,000</a:t>
            </a:r>
          </a:p>
        </p:txBody>
      </p:sp>
      <p:sp>
        <p:nvSpPr>
          <p:cNvPr id="31" name="TextBox 30"/>
          <p:cNvSpPr txBox="1"/>
          <p:nvPr/>
        </p:nvSpPr>
        <p:spPr>
          <a:xfrm>
            <a:off x="8843979" y="6003794"/>
            <a:ext cx="1213503" cy="307777"/>
          </a:xfrm>
          <a:prstGeom prst="rect">
            <a:avLst/>
          </a:prstGeom>
          <a:noFill/>
        </p:spPr>
        <p:txBody>
          <a:bodyPr wrap="square" rtlCol="0">
            <a:spAutoFit/>
          </a:bodyPr>
          <a:lstStyle/>
          <a:p>
            <a:r>
              <a:rPr lang="en-US" sz="1400" dirty="0"/>
              <a:t>15,000</a:t>
            </a:r>
          </a:p>
        </p:txBody>
      </p:sp>
      <p:sp>
        <p:nvSpPr>
          <p:cNvPr id="33" name="TextBox 32"/>
          <p:cNvSpPr txBox="1"/>
          <p:nvPr/>
        </p:nvSpPr>
        <p:spPr>
          <a:xfrm>
            <a:off x="8968020" y="4949902"/>
            <a:ext cx="624841" cy="307777"/>
          </a:xfrm>
          <a:prstGeom prst="rect">
            <a:avLst/>
          </a:prstGeom>
          <a:noFill/>
        </p:spPr>
        <p:txBody>
          <a:bodyPr wrap="square" rtlCol="0">
            <a:spAutoFit/>
          </a:bodyPr>
          <a:lstStyle/>
          <a:p>
            <a:r>
              <a:rPr lang="en-US" sz="1400" dirty="0"/>
              <a:t>1,300</a:t>
            </a:r>
          </a:p>
        </p:txBody>
      </p:sp>
      <p:sp>
        <p:nvSpPr>
          <p:cNvPr id="36" name="Rectangle 35"/>
          <p:cNvSpPr/>
          <p:nvPr/>
        </p:nvSpPr>
        <p:spPr>
          <a:xfrm>
            <a:off x="64477" y="1416"/>
            <a:ext cx="12287050" cy="984885"/>
          </a:xfrm>
          <a:prstGeom prst="rect">
            <a:avLst/>
          </a:prstGeom>
        </p:spPr>
        <p:txBody>
          <a:bodyPr wrap="square">
            <a:spAutoFit/>
          </a:bodyPr>
          <a:lstStyle/>
          <a:p>
            <a:r>
              <a:rPr lang="en-US" sz="2000" dirty="0">
                <a:latin typeface="Cambria" panose="02040503050406030204" pitchFamily="18" charset="0"/>
                <a:ea typeface="MS Mincho"/>
                <a:cs typeface="Times New Roman" panose="02020603050405020304" pitchFamily="18" charset="0"/>
              </a:rPr>
              <a:t> </a:t>
            </a:r>
            <a:r>
              <a:rPr lang="en-US" dirty="0">
                <a:latin typeface="Cambria" panose="02040503050406030204" pitchFamily="18" charset="0"/>
                <a:ea typeface="MS Mincho"/>
                <a:cs typeface="Times New Roman" panose="02020603050405020304" pitchFamily="18" charset="0"/>
              </a:rPr>
              <a:t>10</a:t>
            </a:r>
            <a:r>
              <a:rPr lang="en-US" dirty="0"/>
              <a:t>.  Later on Friday, the business pays $1,000 of the amounts owing on accounts payable.  Notice that there is no effect between the statements because there is no effect on income and owner's equity.</a:t>
            </a:r>
          </a:p>
          <a:p>
            <a:endParaRPr lang="en-US" sz="2000" dirty="0">
              <a:latin typeface="Cambria" panose="02040503050406030204" pitchFamily="18" charset="0"/>
              <a:ea typeface="MS Mincho"/>
              <a:cs typeface="Times New Roman" panose="02020603050405020304" pitchFamily="18" charset="0"/>
            </a:endParaRPr>
          </a:p>
        </p:txBody>
      </p:sp>
      <p:sp>
        <p:nvSpPr>
          <p:cNvPr id="37" name="TextBox 36"/>
          <p:cNvSpPr txBox="1"/>
          <p:nvPr/>
        </p:nvSpPr>
        <p:spPr>
          <a:xfrm>
            <a:off x="9042778" y="4235210"/>
            <a:ext cx="504727" cy="307777"/>
          </a:xfrm>
          <a:prstGeom prst="rect">
            <a:avLst/>
          </a:prstGeom>
          <a:noFill/>
        </p:spPr>
        <p:txBody>
          <a:bodyPr wrap="square" rtlCol="0">
            <a:spAutoFit/>
          </a:bodyPr>
          <a:lstStyle/>
          <a:p>
            <a:r>
              <a:rPr lang="en-US" sz="1400" dirty="0">
                <a:solidFill>
                  <a:srgbClr val="FF0000"/>
                </a:solidFill>
              </a:rPr>
              <a:t>200</a:t>
            </a:r>
          </a:p>
        </p:txBody>
      </p:sp>
      <p:sp>
        <p:nvSpPr>
          <p:cNvPr id="39" name="TextBox 38"/>
          <p:cNvSpPr txBox="1"/>
          <p:nvPr/>
        </p:nvSpPr>
        <p:spPr>
          <a:xfrm>
            <a:off x="5344433" y="4221520"/>
            <a:ext cx="748717" cy="307777"/>
          </a:xfrm>
          <a:prstGeom prst="rect">
            <a:avLst/>
          </a:prstGeom>
          <a:noFill/>
        </p:spPr>
        <p:txBody>
          <a:bodyPr wrap="square" rtlCol="0">
            <a:spAutoFit/>
          </a:bodyPr>
          <a:lstStyle/>
          <a:p>
            <a:r>
              <a:rPr lang="en-US" sz="1400" dirty="0">
                <a:solidFill>
                  <a:srgbClr val="FF0000"/>
                </a:solidFill>
              </a:rPr>
              <a:t>11,700</a:t>
            </a:r>
          </a:p>
        </p:txBody>
      </p:sp>
    </p:spTree>
    <p:extLst>
      <p:ext uri="{BB962C8B-B14F-4D97-AF65-F5344CB8AC3E}">
        <p14:creationId xmlns:p14="http://schemas.microsoft.com/office/powerpoint/2010/main" val="2487638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035750" y="6511974"/>
            <a:ext cx="4114800" cy="365125"/>
          </a:xfrm>
        </p:spPr>
        <p:txBody>
          <a:bodyPr/>
          <a:lstStyle/>
          <a:p>
            <a:r>
              <a:rPr lang="en-US" dirty="0"/>
              <a:t>© Copyright 2018 Worthy and James Publishing</a:t>
            </a:r>
          </a:p>
        </p:txBody>
      </p:sp>
      <p:graphicFrame>
        <p:nvGraphicFramePr>
          <p:cNvPr id="5" name="Table 4"/>
          <p:cNvGraphicFramePr>
            <a:graphicFrameLocks noGrp="1"/>
          </p:cNvGraphicFramePr>
          <p:nvPr/>
        </p:nvGraphicFramePr>
        <p:xfrm>
          <a:off x="3883719" y="998611"/>
          <a:ext cx="4106599" cy="665480"/>
        </p:xfrm>
        <a:graphic>
          <a:graphicData uri="http://schemas.openxmlformats.org/drawingml/2006/table">
            <a:tbl>
              <a:tblPr>
                <a:tableStyleId>{2D5ABB26-0587-4C30-8999-92F81FD0307C}</a:tableStyleId>
              </a:tblPr>
              <a:tblGrid>
                <a:gridCol w="4106599">
                  <a:extLst>
                    <a:ext uri="{9D8B030D-6E8A-4147-A177-3AD203B41FA5}">
                      <a16:colId xmlns:a16="http://schemas.microsoft.com/office/drawing/2014/main" val="2854151565"/>
                    </a:ext>
                  </a:extLst>
                </a:gridCol>
              </a:tblGrid>
              <a:tr h="643476">
                <a:tc>
                  <a:txBody>
                    <a:bodyPr/>
                    <a:lstStyle/>
                    <a:p>
                      <a:pPr marL="0" marR="0" indent="26670" algn="ctr">
                        <a:spcBef>
                          <a:spcPts val="0"/>
                        </a:spcBef>
                        <a:spcAft>
                          <a:spcPts val="0"/>
                        </a:spcAft>
                      </a:pPr>
                      <a:r>
                        <a:rPr lang="en-US" sz="1400" b="1" dirty="0">
                          <a:effectLst/>
                        </a:rPr>
                        <a:t>James Nguyen Consulting Company</a:t>
                      </a:r>
                    </a:p>
                    <a:p>
                      <a:pPr marL="0" marR="0" indent="26670" algn="ctr">
                        <a:spcBef>
                          <a:spcPts val="0"/>
                        </a:spcBef>
                        <a:spcAft>
                          <a:spcPts val="0"/>
                        </a:spcAft>
                      </a:pPr>
                      <a:r>
                        <a:rPr lang="en-US" sz="1400" b="1" dirty="0">
                          <a:effectLst/>
                        </a:rPr>
                        <a:t>Income statement</a:t>
                      </a:r>
                    </a:p>
                    <a:p>
                      <a:pPr marL="0" marR="0" indent="26670" algn="ctr">
                        <a:spcBef>
                          <a:spcPts val="200"/>
                        </a:spcBef>
                        <a:spcAft>
                          <a:spcPts val="100"/>
                        </a:spcAft>
                      </a:pPr>
                      <a:r>
                        <a:rPr lang="en-US" sz="1400" b="1" dirty="0">
                          <a:effectLst/>
                        </a:rPr>
                        <a:t>For the Week Ended September 30, 20XX</a:t>
                      </a:r>
                      <a:endParaRPr lang="en-US" sz="1400" b="1" dirty="0">
                        <a:effectLst/>
                        <a:latin typeface="Cambria" panose="02040503050406030204" pitchFamily="18" charset="0"/>
                        <a:ea typeface="MS Mincho"/>
                        <a:cs typeface="Times New Roman" panose="02020603050405020304" pitchFamily="18" charset="0"/>
                      </a:endParaRPr>
                    </a:p>
                  </a:txBody>
                  <a:tcPr marL="18415" marR="18415" marT="0" marB="0">
                    <a:solidFill>
                      <a:schemeClr val="bg2">
                        <a:lumMod val="90000"/>
                      </a:schemeClr>
                    </a:solidFill>
                  </a:tcPr>
                </a:tc>
                <a:extLst>
                  <a:ext uri="{0D108BD9-81ED-4DB2-BD59-A6C34878D82A}">
                    <a16:rowId xmlns:a16="http://schemas.microsoft.com/office/drawing/2014/main" val="169483526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008965521"/>
              </p:ext>
            </p:extLst>
          </p:nvPr>
        </p:nvGraphicFramePr>
        <p:xfrm>
          <a:off x="3875513" y="1753606"/>
          <a:ext cx="3980180" cy="381000"/>
        </p:xfrm>
        <a:graphic>
          <a:graphicData uri="http://schemas.openxmlformats.org/drawingml/2006/table">
            <a:tbl>
              <a:tblPr>
                <a:tableStyleId>{2D5ABB26-0587-4C30-8999-92F81FD0307C}</a:tableStyleId>
              </a:tblPr>
              <a:tblGrid>
                <a:gridCol w="2616011">
                  <a:extLst>
                    <a:ext uri="{9D8B030D-6E8A-4147-A177-3AD203B41FA5}">
                      <a16:colId xmlns:a16="http://schemas.microsoft.com/office/drawing/2014/main" val="3743982984"/>
                    </a:ext>
                  </a:extLst>
                </a:gridCol>
                <a:gridCol w="642161">
                  <a:extLst>
                    <a:ext uri="{9D8B030D-6E8A-4147-A177-3AD203B41FA5}">
                      <a16:colId xmlns:a16="http://schemas.microsoft.com/office/drawing/2014/main" val="4100811048"/>
                    </a:ext>
                  </a:extLst>
                </a:gridCol>
                <a:gridCol w="722008">
                  <a:extLst>
                    <a:ext uri="{9D8B030D-6E8A-4147-A177-3AD203B41FA5}">
                      <a16:colId xmlns:a16="http://schemas.microsoft.com/office/drawing/2014/main" val="3700152862"/>
                    </a:ext>
                  </a:extLst>
                </a:gridCol>
              </a:tblGrid>
              <a:tr h="0">
                <a:tc>
                  <a:txBody>
                    <a:bodyPr/>
                    <a:lstStyle/>
                    <a:p>
                      <a:pPr marL="0" marR="0" indent="26670">
                        <a:spcBef>
                          <a:spcPts val="0"/>
                        </a:spcBef>
                        <a:spcAft>
                          <a:spcPts val="0"/>
                        </a:spcAft>
                      </a:pPr>
                      <a:r>
                        <a:rPr lang="en-US" sz="1400" dirty="0">
                          <a:effectLst/>
                        </a:rPr>
                        <a:t>  Consulting revenue........................</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spcBef>
                          <a:spcPts val="0"/>
                        </a:spcBef>
                        <a:spcAft>
                          <a:spcPts val="0"/>
                        </a:spcAft>
                      </a:pPr>
                      <a:r>
                        <a:rPr lang="en-US" sz="1400" strike="noStrike" dirty="0">
                          <a:effectLst/>
                        </a:rPr>
                        <a:t>  $4,000</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683508751"/>
                  </a:ext>
                </a:extLst>
              </a:tr>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4175994641"/>
                  </a:ext>
                </a:extLst>
              </a:tr>
            </a:tbl>
          </a:graphicData>
        </a:graphic>
      </p:graphicFrame>
      <p:graphicFrame>
        <p:nvGraphicFramePr>
          <p:cNvPr id="8" name="Table 7"/>
          <p:cNvGraphicFramePr>
            <a:graphicFrameLocks noGrp="1"/>
          </p:cNvGraphicFramePr>
          <p:nvPr>
            <p:extLst/>
          </p:nvPr>
        </p:nvGraphicFramePr>
        <p:xfrm>
          <a:off x="3879852" y="1961463"/>
          <a:ext cx="4136029" cy="1066800"/>
        </p:xfrm>
        <a:graphic>
          <a:graphicData uri="http://schemas.openxmlformats.org/drawingml/2006/table">
            <a:tbl>
              <a:tblPr>
                <a:tableStyleId>{2D5ABB26-0587-4C30-8999-92F81FD0307C}</a:tableStyleId>
              </a:tblPr>
              <a:tblGrid>
                <a:gridCol w="110194">
                  <a:extLst>
                    <a:ext uri="{9D8B030D-6E8A-4147-A177-3AD203B41FA5}">
                      <a16:colId xmlns:a16="http://schemas.microsoft.com/office/drawing/2014/main" val="2440503765"/>
                    </a:ext>
                  </a:extLst>
                </a:gridCol>
                <a:gridCol w="2646018">
                  <a:extLst>
                    <a:ext uri="{9D8B030D-6E8A-4147-A177-3AD203B41FA5}">
                      <a16:colId xmlns:a16="http://schemas.microsoft.com/office/drawing/2014/main" val="484767228"/>
                    </a:ext>
                  </a:extLst>
                </a:gridCol>
                <a:gridCol w="649527">
                  <a:extLst>
                    <a:ext uri="{9D8B030D-6E8A-4147-A177-3AD203B41FA5}">
                      <a16:colId xmlns:a16="http://schemas.microsoft.com/office/drawing/2014/main" val="2925200702"/>
                    </a:ext>
                  </a:extLst>
                </a:gridCol>
                <a:gridCol w="730290">
                  <a:extLst>
                    <a:ext uri="{9D8B030D-6E8A-4147-A177-3AD203B41FA5}">
                      <a16:colId xmlns:a16="http://schemas.microsoft.com/office/drawing/2014/main" val="331111184"/>
                    </a:ext>
                  </a:extLst>
                </a:gridCol>
              </a:tblGrid>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spcBef>
                          <a:spcPts val="0"/>
                        </a:spcBef>
                        <a:spcAft>
                          <a:spcPts val="0"/>
                        </a:spcAft>
                      </a:pPr>
                      <a:r>
                        <a:rPr lang="en-US" sz="1400" dirty="0">
                          <a:effectLst/>
                        </a:rPr>
                        <a:t>Expenses</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567227480"/>
                  </a:ext>
                </a:extLst>
              </a:tr>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spcBef>
                          <a:spcPts val="0"/>
                        </a:spcBef>
                        <a:spcAft>
                          <a:spcPts val="0"/>
                        </a:spcAft>
                      </a:pPr>
                      <a:r>
                        <a:rPr lang="en-US" sz="1400" dirty="0">
                          <a:solidFill>
                            <a:schemeClr val="tx1"/>
                          </a:solidFill>
                          <a:effectLst/>
                        </a:rPr>
                        <a:t>   Supplies expense ……………………</a:t>
                      </a:r>
                    </a:p>
                    <a:p>
                      <a:pPr marL="0" marR="0" indent="26670">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    Advertising expense……………</a:t>
                      </a:r>
                    </a:p>
                    <a:p>
                      <a:pPr marL="0" marR="0" indent="26670" algn="l">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    Rent expense …………………….          </a:t>
                      </a:r>
                    </a:p>
                  </a:txBody>
                  <a:tcPr marL="18415" marR="18415" marT="0" marB="0"/>
                </a:tc>
                <a:tc>
                  <a:txBody>
                    <a:bodyPr/>
                    <a:lstStyle/>
                    <a:p>
                      <a:pPr marL="0" marR="0" indent="26670" algn="r">
                        <a:spcBef>
                          <a:spcPts val="0"/>
                        </a:spcBef>
                        <a:spcAft>
                          <a:spcPts val="0"/>
                        </a:spcAft>
                        <a:tabLst>
                          <a:tab pos="413385" algn="l"/>
                        </a:tabLst>
                      </a:pPr>
                      <a:r>
                        <a:rPr lang="en-US" sz="1400" dirty="0">
                          <a:solidFill>
                            <a:schemeClr val="tx1"/>
                          </a:solidFill>
                          <a:effectLst/>
                        </a:rPr>
                        <a:t>$100</a:t>
                      </a:r>
                    </a:p>
                    <a:p>
                      <a:pPr marL="0" marR="0" indent="26670" algn="r">
                        <a:spcBef>
                          <a:spcPts val="0"/>
                        </a:spcBef>
                        <a:spcAft>
                          <a:spcPts val="0"/>
                        </a:spcAft>
                        <a:tabLst>
                          <a:tab pos="413385" algn="l"/>
                        </a:tabLst>
                      </a:pPr>
                      <a:r>
                        <a:rPr lang="en-US" sz="1400" dirty="0">
                          <a:solidFill>
                            <a:schemeClr val="tx1"/>
                          </a:solidFill>
                          <a:effectLst/>
                          <a:latin typeface="Cambria" panose="02040503050406030204" pitchFamily="18" charset="0"/>
                          <a:ea typeface="MS Mincho"/>
                          <a:cs typeface="Times New Roman" panose="02020603050405020304" pitchFamily="18" charset="0"/>
                        </a:rPr>
                        <a:t>   800</a:t>
                      </a:r>
                    </a:p>
                    <a:p>
                      <a:pPr marL="0" marR="0" indent="26670" algn="l">
                        <a:spcBef>
                          <a:spcPts val="0"/>
                        </a:spcBef>
                        <a:spcAft>
                          <a:spcPts val="0"/>
                        </a:spcAft>
                        <a:tabLst>
                          <a:tab pos="413385" algn="l"/>
                        </a:tabLst>
                      </a:pPr>
                      <a:r>
                        <a:rPr lang="en-US" sz="1400" dirty="0">
                          <a:solidFill>
                            <a:schemeClr val="tx1"/>
                          </a:solidFill>
                          <a:effectLst/>
                          <a:latin typeface="Cambria" panose="02040503050406030204" pitchFamily="18" charset="0"/>
                          <a:ea typeface="MS Mincho"/>
                          <a:cs typeface="Times New Roman" panose="02020603050405020304" pitchFamily="18" charset="0"/>
                        </a:rPr>
                        <a:t>  </a:t>
                      </a:r>
                      <a:r>
                        <a:rPr lang="en-US" sz="1400" baseline="0" dirty="0">
                          <a:solidFill>
                            <a:schemeClr val="tx1"/>
                          </a:solidFill>
                          <a:effectLst/>
                          <a:latin typeface="Cambria" panose="02040503050406030204" pitchFamily="18" charset="0"/>
                          <a:ea typeface="MS Mincho"/>
                          <a:cs typeface="Times New Roman" panose="02020603050405020304" pitchFamily="18" charset="0"/>
                        </a:rPr>
                        <a:t>1,900</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p>
                      <a:pPr marL="0" marR="0" indent="26670" algn="l">
                        <a:spcBef>
                          <a:spcPts val="0"/>
                        </a:spcBef>
                        <a:spcAft>
                          <a:spcPts val="0"/>
                        </a:spcAft>
                        <a:tabLst>
                          <a:tab pos="413385" algn="l"/>
                        </a:tabLst>
                      </a:pP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2377791716"/>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185155177"/>
              </p:ext>
            </p:extLst>
          </p:nvPr>
        </p:nvGraphicFramePr>
        <p:xfrm>
          <a:off x="3965724" y="2663132"/>
          <a:ext cx="4641901" cy="822960"/>
        </p:xfrm>
        <a:graphic>
          <a:graphicData uri="http://schemas.openxmlformats.org/drawingml/2006/table">
            <a:tbl>
              <a:tblPr>
                <a:tableStyleId>{2D5ABB26-0587-4C30-8999-92F81FD0307C}</a:tableStyleId>
              </a:tblPr>
              <a:tblGrid>
                <a:gridCol w="3858436">
                  <a:extLst>
                    <a:ext uri="{9D8B030D-6E8A-4147-A177-3AD203B41FA5}">
                      <a16:colId xmlns:a16="http://schemas.microsoft.com/office/drawing/2014/main" val="994136560"/>
                    </a:ext>
                  </a:extLst>
                </a:gridCol>
                <a:gridCol w="111781">
                  <a:extLst>
                    <a:ext uri="{9D8B030D-6E8A-4147-A177-3AD203B41FA5}">
                      <a16:colId xmlns:a16="http://schemas.microsoft.com/office/drawing/2014/main" val="2927129112"/>
                    </a:ext>
                  </a:extLst>
                </a:gridCol>
                <a:gridCol w="111781">
                  <a:extLst>
                    <a:ext uri="{9D8B030D-6E8A-4147-A177-3AD203B41FA5}">
                      <a16:colId xmlns:a16="http://schemas.microsoft.com/office/drawing/2014/main" val="1098588383"/>
                    </a:ext>
                  </a:extLst>
                </a:gridCol>
                <a:gridCol w="111781">
                  <a:extLst>
                    <a:ext uri="{9D8B030D-6E8A-4147-A177-3AD203B41FA5}">
                      <a16:colId xmlns:a16="http://schemas.microsoft.com/office/drawing/2014/main" val="414035656"/>
                    </a:ext>
                  </a:extLst>
                </a:gridCol>
                <a:gridCol w="111781">
                  <a:extLst>
                    <a:ext uri="{9D8B030D-6E8A-4147-A177-3AD203B41FA5}">
                      <a16:colId xmlns:a16="http://schemas.microsoft.com/office/drawing/2014/main" val="2034650290"/>
                    </a:ext>
                  </a:extLst>
                </a:gridCol>
                <a:gridCol w="111781">
                  <a:extLst>
                    <a:ext uri="{9D8B030D-6E8A-4147-A177-3AD203B41FA5}">
                      <a16:colId xmlns:a16="http://schemas.microsoft.com/office/drawing/2014/main" val="1348611798"/>
                    </a:ext>
                  </a:extLst>
                </a:gridCol>
                <a:gridCol w="224560">
                  <a:extLst>
                    <a:ext uri="{9D8B030D-6E8A-4147-A177-3AD203B41FA5}">
                      <a16:colId xmlns:a16="http://schemas.microsoft.com/office/drawing/2014/main" val="405369634"/>
                    </a:ext>
                  </a:extLst>
                </a:gridCol>
              </a:tblGrid>
              <a:tr h="0">
                <a:tc>
                  <a:txBody>
                    <a:bodyPr/>
                    <a:lstStyle/>
                    <a:p>
                      <a:pPr marL="0" marR="0" indent="26670">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18415" marR="18415" marT="0" marB="0"/>
                </a:tc>
                <a:tc gridSpan="2">
                  <a:txBody>
                    <a:bodyPr/>
                    <a:lstStyle/>
                    <a:p>
                      <a:pPr marL="0" marR="0" indent="26670" algn="r">
                        <a:spcBef>
                          <a:spcPts val="0"/>
                        </a:spcBef>
                        <a:spcAft>
                          <a:spcPts val="0"/>
                        </a:spcAft>
                        <a:tabLst>
                          <a:tab pos="413385" algn="l"/>
                        </a:tabLs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lgn="r">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a:spcBef>
                          <a:spcPts val="0"/>
                        </a:spcBef>
                        <a:spcAft>
                          <a:spcPts val="0"/>
                        </a:spcAft>
                      </a:pPr>
                      <a:r>
                        <a:rPr lang="en-US" sz="1200">
                          <a:effectLst/>
                        </a:rPr>
                        <a:t> </a:t>
                      </a:r>
                      <a:endParaRPr lang="en-US" sz="1200">
                        <a:effectLst/>
                        <a:latin typeface="Cambria" panose="02040503050406030204" pitchFamily="18" charset="0"/>
                        <a:ea typeface="MS Mincho"/>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3104528543"/>
                  </a:ext>
                </a:extLst>
              </a:tr>
              <a:tr h="47306">
                <a:tc gridSpan="2">
                  <a:txBody>
                    <a:bodyPr/>
                    <a:lstStyle/>
                    <a:p>
                      <a:pPr marL="0" marR="0" indent="26670">
                        <a:spcBef>
                          <a:spcPts val="0"/>
                        </a:spcBef>
                        <a:spcAft>
                          <a:spcPts val="0"/>
                        </a:spcAft>
                      </a:pPr>
                      <a:r>
                        <a:rPr lang="en-US" sz="1400" dirty="0">
                          <a:effectLst/>
                        </a:rPr>
                        <a:t>          Total expenses......................     </a:t>
                      </a:r>
                    </a:p>
                    <a:p>
                      <a:pPr marL="0" marR="0" indent="26670">
                        <a:spcBef>
                          <a:spcPts val="0"/>
                        </a:spcBef>
                        <a:spcAft>
                          <a:spcPts val="0"/>
                        </a:spcAft>
                      </a:pPr>
                      <a:r>
                        <a:rPr lang="en-US" sz="1400" dirty="0">
                          <a:effectLst/>
                          <a:latin typeface="Cambria" panose="02040503050406030204" pitchFamily="18" charset="0"/>
                          <a:ea typeface="MS Mincho"/>
                          <a:cs typeface="Times New Roman" panose="02020603050405020304" pitchFamily="18" charset="0"/>
                        </a:rPr>
                        <a:t>             Net income  ………………….                      $</a:t>
                      </a:r>
                    </a:p>
                  </a:txBody>
                  <a:tcPr marL="18415" marR="18415" marT="0" marB="0"/>
                </a:tc>
                <a:tc hMerge="1">
                  <a:txBody>
                    <a:bodyPr/>
                    <a:lstStyle/>
                    <a:p>
                      <a:endParaRPr lang="en-US"/>
                    </a:p>
                  </a:txBody>
                  <a:tcPr/>
                </a:tc>
                <a:tc gridSpan="2">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extLst>
                  <a:ext uri="{0D108BD9-81ED-4DB2-BD59-A6C34878D82A}">
                    <a16:rowId xmlns:a16="http://schemas.microsoft.com/office/drawing/2014/main" val="245553145"/>
                  </a:ext>
                </a:extLst>
              </a:tr>
              <a:tr h="47306">
                <a:tc>
                  <a:txBody>
                    <a:bodyPr/>
                    <a:lstStyle/>
                    <a:p>
                      <a:pPr marL="0" marR="0" indent="2667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gridSpan="2">
                  <a:txBody>
                    <a:bodyPr/>
                    <a:lstStyle/>
                    <a:p>
                      <a:pPr marL="0" marR="0" indent="26670" algn="l">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spcBef>
                          <a:spcPts val="0"/>
                        </a:spcBef>
                        <a:spcAft>
                          <a:spcPts val="0"/>
                        </a:spcAft>
                      </a:pP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a:spcBef>
                          <a:spcPts val="0"/>
                        </a:spcBef>
                        <a:spcAft>
                          <a:spcPts val="0"/>
                        </a:spcAft>
                      </a:pPr>
                      <a:r>
                        <a:rPr lang="en-US" sz="12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2676836948"/>
                  </a:ext>
                </a:extLst>
              </a:tr>
            </a:tbl>
          </a:graphicData>
        </a:graphic>
      </p:graphicFrame>
      <p:cxnSp>
        <p:nvCxnSpPr>
          <p:cNvPr id="11" name="Straight Connector 10"/>
          <p:cNvCxnSpPr/>
          <p:nvPr/>
        </p:nvCxnSpPr>
        <p:spPr>
          <a:xfrm>
            <a:off x="6605899" y="2889753"/>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223304" y="3097939"/>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238288" y="3280160"/>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231509" y="3258080"/>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667842" y="3486316"/>
            <a:ext cx="6885866" cy="738664"/>
          </a:xfrm>
          <a:prstGeom prst="rect">
            <a:avLst/>
          </a:prstGeom>
          <a:solidFill>
            <a:schemeClr val="bg2">
              <a:lumMod val="90000"/>
            </a:schemeClr>
          </a:solidFill>
        </p:spPr>
        <p:txBody>
          <a:bodyPr wrap="square">
            <a:spAutoFit/>
          </a:bodyPr>
          <a:lstStyle/>
          <a:p>
            <a:pPr algn="ctr"/>
            <a:r>
              <a:rPr lang="en-US" sz="1400" b="1" dirty="0">
                <a:latin typeface="Times New Roman" panose="02020603050405020304" pitchFamily="18" charset="0"/>
                <a:ea typeface="MS Mincho"/>
                <a:cs typeface="Times New Roman" panose="02020603050405020304" pitchFamily="18" charset="0"/>
              </a:rPr>
              <a:t>James Nguyen Consulting Company</a:t>
            </a:r>
            <a:endParaRPr lang="en-US" sz="1400" dirty="0">
              <a:effectLst/>
              <a:latin typeface="Cambria" panose="02040503050406030204" pitchFamily="18" charset="0"/>
              <a:ea typeface="MS Mincho"/>
              <a:cs typeface="Times New Roman" panose="02020603050405020304" pitchFamily="18" charset="0"/>
            </a:endParaRPr>
          </a:p>
          <a:p>
            <a:pPr algn="ctr"/>
            <a:r>
              <a:rPr lang="en-US" sz="1400" b="1" dirty="0">
                <a:latin typeface="Times New Roman" panose="02020603050405020304" pitchFamily="18" charset="0"/>
                <a:ea typeface="MS Mincho"/>
                <a:cs typeface="Times New Roman" panose="02020603050405020304" pitchFamily="18" charset="0"/>
              </a:rPr>
              <a:t>Balance Sheet</a:t>
            </a:r>
            <a:endParaRPr lang="en-US" sz="1400" dirty="0">
              <a:effectLst/>
              <a:latin typeface="Cambria" panose="02040503050406030204" pitchFamily="18" charset="0"/>
              <a:ea typeface="MS Mincho"/>
              <a:cs typeface="Times New Roman" panose="02020603050405020304" pitchFamily="18" charset="0"/>
            </a:endParaRPr>
          </a:p>
          <a:p>
            <a:pPr algn="ctr"/>
            <a:r>
              <a:rPr lang="en-US" sz="1400" b="1" dirty="0">
                <a:latin typeface="Times New Roman" panose="02020603050405020304" pitchFamily="18" charset="0"/>
                <a:ea typeface="MS Mincho"/>
              </a:rPr>
              <a:t>September 30, 20XX</a:t>
            </a:r>
            <a:endParaRPr lang="en-US" sz="1400" dirty="0"/>
          </a:p>
        </p:txBody>
      </p:sp>
      <p:graphicFrame>
        <p:nvGraphicFramePr>
          <p:cNvPr id="16" name="Table 15"/>
          <p:cNvGraphicFramePr>
            <a:graphicFrameLocks noGrp="1"/>
          </p:cNvGraphicFramePr>
          <p:nvPr>
            <p:extLst>
              <p:ext uri="{D42A27DB-BD31-4B8C-83A1-F6EECF244321}">
                <p14:modId xmlns:p14="http://schemas.microsoft.com/office/powerpoint/2010/main" val="3748753953"/>
              </p:ext>
            </p:extLst>
          </p:nvPr>
        </p:nvGraphicFramePr>
        <p:xfrm>
          <a:off x="2658712" y="3864393"/>
          <a:ext cx="7074347" cy="2373746"/>
        </p:xfrm>
        <a:graphic>
          <a:graphicData uri="http://schemas.openxmlformats.org/drawingml/2006/table">
            <a:tbl>
              <a:tblPr firstRow="1" firstCol="1" bandRow="1">
                <a:tableStyleId>{2D5ABB26-0587-4C30-8999-92F81FD0307C}</a:tableStyleId>
              </a:tblPr>
              <a:tblGrid>
                <a:gridCol w="2475930">
                  <a:extLst>
                    <a:ext uri="{9D8B030D-6E8A-4147-A177-3AD203B41FA5}">
                      <a16:colId xmlns:a16="http://schemas.microsoft.com/office/drawing/2014/main" val="3453128270"/>
                    </a:ext>
                  </a:extLst>
                </a:gridCol>
                <a:gridCol w="880462">
                  <a:extLst>
                    <a:ext uri="{9D8B030D-6E8A-4147-A177-3AD203B41FA5}">
                      <a16:colId xmlns:a16="http://schemas.microsoft.com/office/drawing/2014/main" val="1499313735"/>
                    </a:ext>
                  </a:extLst>
                </a:gridCol>
                <a:gridCol w="613974">
                  <a:extLst>
                    <a:ext uri="{9D8B030D-6E8A-4147-A177-3AD203B41FA5}">
                      <a16:colId xmlns:a16="http://schemas.microsoft.com/office/drawing/2014/main" val="1932214756"/>
                    </a:ext>
                  </a:extLst>
                </a:gridCol>
                <a:gridCol w="2212667">
                  <a:extLst>
                    <a:ext uri="{9D8B030D-6E8A-4147-A177-3AD203B41FA5}">
                      <a16:colId xmlns:a16="http://schemas.microsoft.com/office/drawing/2014/main" val="2232476140"/>
                    </a:ext>
                  </a:extLst>
                </a:gridCol>
                <a:gridCol w="686656">
                  <a:extLst>
                    <a:ext uri="{9D8B030D-6E8A-4147-A177-3AD203B41FA5}">
                      <a16:colId xmlns:a16="http://schemas.microsoft.com/office/drawing/2014/main" val="679610971"/>
                    </a:ext>
                  </a:extLst>
                </a:gridCol>
                <a:gridCol w="204658">
                  <a:extLst>
                    <a:ext uri="{9D8B030D-6E8A-4147-A177-3AD203B41FA5}">
                      <a16:colId xmlns:a16="http://schemas.microsoft.com/office/drawing/2014/main" val="3974579756"/>
                    </a:ext>
                  </a:extLst>
                </a:gridCol>
              </a:tblGrid>
              <a:tr h="623455">
                <a:tc>
                  <a:txBody>
                    <a:bodyPr/>
                    <a:lstStyle/>
                    <a:p>
                      <a:pPr marL="0" marR="0" algn="ctr">
                        <a:lnSpc>
                          <a:spcPts val="1400"/>
                        </a:lnSpc>
                        <a:spcBef>
                          <a:spcPts val="0"/>
                        </a:spcBef>
                        <a:spcAft>
                          <a:spcPts val="0"/>
                        </a:spcAft>
                      </a:pPr>
                      <a:endParaRPr lang="en-US" sz="1400" b="1" dirty="0">
                        <a:effectLst/>
                      </a:endParaRPr>
                    </a:p>
                    <a:p>
                      <a:pPr marL="0" marR="0" algn="ctr">
                        <a:lnSpc>
                          <a:spcPts val="1400"/>
                        </a:lnSpc>
                        <a:spcBef>
                          <a:spcPts val="0"/>
                        </a:spcBef>
                        <a:spcAft>
                          <a:spcPts val="0"/>
                        </a:spcAft>
                      </a:pPr>
                      <a:endParaRPr lang="en-US" sz="1400" b="1" dirty="0">
                        <a:effectLst/>
                      </a:endParaRPr>
                    </a:p>
                    <a:p>
                      <a:pPr marL="0" marR="0" algn="ctr">
                        <a:lnSpc>
                          <a:spcPts val="1400"/>
                        </a:lnSpc>
                        <a:spcBef>
                          <a:spcPts val="0"/>
                        </a:spcBef>
                        <a:spcAft>
                          <a:spcPts val="0"/>
                        </a:spcAft>
                      </a:pPr>
                      <a:r>
                        <a:rPr lang="en-US" sz="1400" b="1" dirty="0">
                          <a:effectLst/>
                        </a:rPr>
                        <a:t>Assets</a:t>
                      </a:r>
                      <a:endParaRPr lang="en-US" sz="1400" b="1"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dirty="0">
                          <a:solidFill>
                            <a:schemeClr val="tx1"/>
                          </a:solidFill>
                          <a:effectLst/>
                        </a:rPr>
                        <a:t>          </a:t>
                      </a:r>
                    </a:p>
                    <a:p>
                      <a:pPr marL="0" marR="0" algn="ctr">
                        <a:lnSpc>
                          <a:spcPts val="1400"/>
                        </a:lnSpc>
                        <a:spcBef>
                          <a:spcPts val="0"/>
                        </a:spcBef>
                        <a:spcAft>
                          <a:spcPts val="0"/>
                        </a:spcAft>
                      </a:pPr>
                      <a:endParaRPr lang="en-US" sz="1400" dirty="0">
                        <a:solidFill>
                          <a:schemeClr val="tx1"/>
                        </a:solidFill>
                        <a:effectLst/>
                      </a:endParaRPr>
                    </a:p>
                    <a:p>
                      <a:pPr marL="0" marR="0" algn="ctr">
                        <a:lnSpc>
                          <a:spcPts val="1400"/>
                        </a:lnSpc>
                        <a:spcBef>
                          <a:spcPts val="0"/>
                        </a:spcBef>
                        <a:spcAft>
                          <a:spcPts val="0"/>
                        </a:spcAft>
                      </a:pPr>
                      <a:r>
                        <a:rPr lang="en-US" sz="1400" dirty="0">
                          <a:solidFill>
                            <a:schemeClr val="tx1"/>
                          </a:solidFill>
                          <a:effectLst/>
                        </a:rPr>
                        <a:t> </a:t>
                      </a:r>
                      <a:r>
                        <a:rPr lang="en-US" sz="1400" b="1" dirty="0">
                          <a:solidFill>
                            <a:schemeClr val="tx1"/>
                          </a:solidFill>
                          <a:effectLst/>
                        </a:rPr>
                        <a:t>Liabilities</a:t>
                      </a:r>
                      <a:endParaRPr lang="en-US" sz="1400" b="1"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847655105"/>
                  </a:ext>
                </a:extLst>
              </a:tr>
              <a:tr h="623455">
                <a:tc>
                  <a:txBody>
                    <a:bodyPr/>
                    <a:lstStyle/>
                    <a:p>
                      <a:pPr marL="0" marR="0">
                        <a:lnSpc>
                          <a:spcPts val="1400"/>
                        </a:lnSpc>
                        <a:spcBef>
                          <a:spcPts val="0"/>
                        </a:spcBef>
                        <a:spcAft>
                          <a:spcPts val="0"/>
                        </a:spcAft>
                      </a:pPr>
                      <a:r>
                        <a:rPr lang="en-US" sz="1400" dirty="0">
                          <a:solidFill>
                            <a:schemeClr val="tx1"/>
                          </a:solidFill>
                          <a:effectLst/>
                        </a:rPr>
                        <a:t>Cash........................................</a:t>
                      </a:r>
                    </a:p>
                    <a:p>
                      <a:pPr marL="0" marR="0">
                        <a:lnSpc>
                          <a:spcPts val="1400"/>
                        </a:lnSpc>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Accounts</a:t>
                      </a:r>
                      <a:r>
                        <a:rPr lang="en-US" sz="1400" baseline="0" dirty="0">
                          <a:solidFill>
                            <a:schemeClr val="tx1"/>
                          </a:solidFill>
                          <a:effectLst/>
                          <a:latin typeface="Cambria" panose="02040503050406030204" pitchFamily="18" charset="0"/>
                          <a:ea typeface="MS Mincho"/>
                          <a:cs typeface="Times New Roman" panose="02020603050405020304" pitchFamily="18" charset="0"/>
                        </a:rPr>
                        <a:t> receivable…………..</a:t>
                      </a:r>
                    </a:p>
                    <a:p>
                      <a:pPr marL="0" marR="0">
                        <a:lnSpc>
                          <a:spcPts val="1400"/>
                        </a:lnSpc>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Supplies ……………………………</a:t>
                      </a:r>
                    </a:p>
                    <a:p>
                      <a:pPr marL="0" marR="0">
                        <a:lnSpc>
                          <a:spcPts val="1400"/>
                        </a:lnSpc>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Office</a:t>
                      </a:r>
                      <a:r>
                        <a:rPr lang="en-US" sz="1400" baseline="0" dirty="0">
                          <a:solidFill>
                            <a:schemeClr val="tx1"/>
                          </a:solidFill>
                          <a:effectLst/>
                          <a:latin typeface="Cambria" panose="02040503050406030204" pitchFamily="18" charset="0"/>
                          <a:ea typeface="MS Mincho"/>
                          <a:cs typeface="Times New Roman" panose="02020603050405020304" pitchFamily="18" charset="0"/>
                        </a:rPr>
                        <a:t> equipment……………….</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solidFill>
                            <a:srgbClr val="FF0000"/>
                          </a:solidFill>
                          <a:effectLst/>
                        </a:rPr>
                        <a:t> </a:t>
                      </a:r>
                      <a:r>
                        <a:rPr lang="en-US" sz="1400" dirty="0">
                          <a:solidFill>
                            <a:schemeClr val="tx1"/>
                          </a:solidFill>
                          <a:effectLst/>
                        </a:rPr>
                        <a:t>$  </a:t>
                      </a:r>
                      <a:r>
                        <a:rPr lang="en-US" sz="1400" strike="noStrike" baseline="0" dirty="0">
                          <a:solidFill>
                            <a:schemeClr val="tx1"/>
                          </a:solidFill>
                          <a:effectLst/>
                        </a:rPr>
                        <a:t>11,700</a:t>
                      </a:r>
                    </a:p>
                    <a:p>
                      <a:pPr marL="0" marR="0" indent="0" algn="l" defTabSz="914400" rtl="0" eaLnBrk="1" fontAlgn="auto" latinLnBrk="0" hangingPunct="1">
                        <a:lnSpc>
                          <a:spcPts val="1400"/>
                        </a:lnSpc>
                        <a:spcBef>
                          <a:spcPts val="0"/>
                        </a:spcBef>
                        <a:spcAft>
                          <a:spcPts val="0"/>
                        </a:spcAft>
                        <a:buClrTx/>
                        <a:buSzTx/>
                        <a:buFontTx/>
                        <a:buNone/>
                        <a:tabLst/>
                        <a:defRPr/>
                      </a:pPr>
                      <a:r>
                        <a:rPr lang="en-US" sz="1400" strike="noStrike" baseline="0" dirty="0">
                          <a:solidFill>
                            <a:srgbClr val="FF0000"/>
                          </a:solidFill>
                          <a:effectLst/>
                          <a:latin typeface="Cambria" panose="02040503050406030204" pitchFamily="18" charset="0"/>
                          <a:ea typeface="MS Mincho"/>
                          <a:cs typeface="Times New Roman" panose="02020603050405020304" pitchFamily="18" charset="0"/>
                        </a:rPr>
                        <a:t>        </a:t>
                      </a:r>
                      <a:r>
                        <a:rPr lang="en-US" sz="1400" dirty="0">
                          <a:effectLst/>
                        </a:rPr>
                        <a:t>1,500</a:t>
                      </a:r>
                    </a:p>
                    <a:p>
                      <a:pPr marL="0" marR="0" indent="0" algn="l" defTabSz="914400" rtl="0" eaLnBrk="1" fontAlgn="auto" latinLnBrk="0" hangingPunct="1">
                        <a:lnSpc>
                          <a:spcPts val="1400"/>
                        </a:lnSpc>
                        <a:spcBef>
                          <a:spcPts val="0"/>
                        </a:spcBef>
                        <a:spcAft>
                          <a:spcPts val="0"/>
                        </a:spcAft>
                        <a:buClrTx/>
                        <a:buSzTx/>
                        <a:buFontTx/>
                        <a:buNone/>
                        <a:tabLst/>
                        <a:defRPr/>
                      </a:pPr>
                      <a:r>
                        <a:rPr lang="en-US" sz="1400" dirty="0">
                          <a:effectLst/>
                          <a:latin typeface="Cambria" panose="02040503050406030204" pitchFamily="18" charset="0"/>
                          <a:ea typeface="MS Mincho"/>
                          <a:cs typeface="Times New Roman" panose="02020603050405020304" pitchFamily="18" charset="0"/>
                        </a:rPr>
                        <a:t>           300</a:t>
                      </a:r>
                    </a:p>
                    <a:p>
                      <a:pPr marL="0" marR="0" algn="l">
                        <a:lnSpc>
                          <a:spcPts val="1400"/>
                        </a:lnSpc>
                        <a:spcBef>
                          <a:spcPts val="0"/>
                        </a:spcBef>
                        <a:spcAft>
                          <a:spcPts val="0"/>
                        </a:spcAft>
                      </a:pPr>
                      <a:r>
                        <a:rPr lang="en-US" sz="1400" strike="noStrike" baseline="0" dirty="0">
                          <a:solidFill>
                            <a:schemeClr val="tx1"/>
                          </a:solidFill>
                          <a:effectLst/>
                          <a:latin typeface="Cambria" panose="02040503050406030204" pitchFamily="18" charset="0"/>
                          <a:ea typeface="MS Mincho"/>
                          <a:cs typeface="Times New Roman" panose="02020603050405020304" pitchFamily="18" charset="0"/>
                        </a:rPr>
                        <a:t>       1,500</a:t>
                      </a:r>
                    </a:p>
                  </a:txBody>
                  <a:tcPr marL="68580" marR="68580" marT="0" marB="0"/>
                </a:tc>
                <a:tc>
                  <a:txBody>
                    <a:bodyPr/>
                    <a:lstStyle/>
                    <a:p>
                      <a:pPr marL="0" marR="0">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solidFill>
                            <a:schemeClr val="tx1"/>
                          </a:solidFill>
                          <a:effectLst/>
                        </a:rPr>
                        <a:t>Accounts payable .............</a:t>
                      </a:r>
                    </a:p>
                    <a:p>
                      <a:pPr marL="0" marR="0">
                        <a:lnSpc>
                          <a:spcPts val="1400"/>
                        </a:lnSpc>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Unearned revenue………..</a:t>
                      </a:r>
                    </a:p>
                    <a:p>
                      <a:pPr marL="0" marR="0">
                        <a:lnSpc>
                          <a:spcPts val="1400"/>
                        </a:lnSpc>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      Total liabilities</a:t>
                      </a:r>
                      <a:r>
                        <a:rPr lang="en-US" sz="1400" baseline="0" dirty="0">
                          <a:solidFill>
                            <a:schemeClr val="tx1"/>
                          </a:solidFill>
                          <a:effectLst/>
                          <a:latin typeface="Cambria" panose="02040503050406030204" pitchFamily="18" charset="0"/>
                          <a:ea typeface="MS Mincho"/>
                          <a:cs typeface="Times New Roman" panose="02020603050405020304" pitchFamily="18" charset="0"/>
                        </a:rPr>
                        <a:t> ………..</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solidFill>
                            <a:schemeClr val="tx1"/>
                          </a:solidFill>
                          <a:effectLst/>
                        </a:rPr>
                        <a:t>$</a:t>
                      </a:r>
                      <a:r>
                        <a:rPr lang="en-US" sz="1400" strike="noStrike" dirty="0">
                          <a:solidFill>
                            <a:schemeClr val="tx1"/>
                          </a:solidFill>
                          <a:effectLst/>
                        </a:rPr>
                        <a:t>200</a:t>
                      </a:r>
                      <a:r>
                        <a:rPr lang="en-US" sz="1400" dirty="0">
                          <a:solidFill>
                            <a:schemeClr val="tx1"/>
                          </a:solidFill>
                          <a:effectLst/>
                        </a:rPr>
                        <a:t>   </a:t>
                      </a:r>
                      <a:r>
                        <a:rPr lang="en-US" sz="1400" strike="noStrike" baseline="0" dirty="0">
                          <a:solidFill>
                            <a:schemeClr val="tx1"/>
                          </a:solidFill>
                          <a:effectLst/>
                        </a:rPr>
                        <a:t>1,100</a:t>
                      </a:r>
                    </a:p>
                    <a:p>
                      <a:pPr marL="0" marR="0" algn="r">
                        <a:lnSpc>
                          <a:spcPts val="1400"/>
                        </a:lnSpc>
                        <a:spcBef>
                          <a:spcPts val="0"/>
                        </a:spcBef>
                        <a:spcAft>
                          <a:spcPts val="0"/>
                        </a:spcAft>
                      </a:pPr>
                      <a:r>
                        <a:rPr lang="en-US" sz="1400" u="none" strike="noStrike" baseline="0" dirty="0">
                          <a:solidFill>
                            <a:schemeClr val="tx1"/>
                          </a:solidFill>
                          <a:effectLst/>
                          <a:latin typeface="Cambria" panose="02040503050406030204" pitchFamily="18" charset="0"/>
                          <a:ea typeface="MS Mincho"/>
                          <a:cs typeface="Times New Roman" panose="02020603050405020304" pitchFamily="18" charset="0"/>
                        </a:rPr>
                        <a:t>1,300</a:t>
                      </a:r>
                    </a:p>
                    <a:p>
                      <a:pPr marL="0" marR="0" algn="r">
                        <a:lnSpc>
                          <a:spcPts val="1400"/>
                        </a:lnSpc>
                        <a:spcBef>
                          <a:spcPts val="0"/>
                        </a:spcBef>
                        <a:spcAft>
                          <a:spcPts val="0"/>
                        </a:spcAft>
                      </a:pPr>
                      <a:endParaRPr lang="en-US" sz="1400" strike="noStrike" baseline="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802356148"/>
                  </a:ext>
                </a:extLst>
              </a:tr>
              <a:tr h="207818">
                <a:tc>
                  <a:txBody>
                    <a:bodyPr/>
                    <a:lstStyle/>
                    <a:p>
                      <a:pPr marL="0" marR="0">
                        <a:lnSpc>
                          <a:spcPts val="1400"/>
                        </a:lnSpc>
                        <a:spcBef>
                          <a:spcPts val="0"/>
                        </a:spcBef>
                        <a:spcAft>
                          <a:spcPts val="0"/>
                        </a:spcAft>
                      </a:pP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531968055"/>
                  </a:ext>
                </a:extLst>
              </a:tr>
              <a:tr h="831273">
                <a:tc>
                  <a:txBody>
                    <a:bodyPr/>
                    <a:lstStyle/>
                    <a:p>
                      <a:pPr marL="0" marR="0">
                        <a:lnSpc>
                          <a:spcPts val="1400"/>
                        </a:lnSpc>
                        <a:spcBef>
                          <a:spcPts val="0"/>
                        </a:spcBef>
                        <a:spcAft>
                          <a:spcPts val="0"/>
                        </a:spcAft>
                      </a:pP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indent="0" algn="l">
                        <a:lnSpc>
                          <a:spcPts val="1400"/>
                        </a:lnSpc>
                        <a:spcBef>
                          <a:spcPts val="0"/>
                        </a:spcBef>
                        <a:spcAft>
                          <a:spcPts val="0"/>
                        </a:spcAft>
                      </a:pPr>
                      <a:endParaRPr lang="en-US" sz="1400" dirty="0">
                        <a:solidFill>
                          <a:schemeClr val="tx1"/>
                        </a:solidFill>
                        <a:effectLst/>
                      </a:endParaRPr>
                    </a:p>
                  </a:txBody>
                  <a:tcPr marL="68580" marR="68580" marT="0" marB="0"/>
                </a:tc>
                <a:tc>
                  <a:txBody>
                    <a:bodyPr/>
                    <a:lstStyle/>
                    <a:p>
                      <a:pPr marL="0" marR="0">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049918782"/>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2384953169"/>
              </p:ext>
            </p:extLst>
          </p:nvPr>
        </p:nvGraphicFramePr>
        <p:xfrm>
          <a:off x="2634329" y="4962154"/>
          <a:ext cx="6850616" cy="1661160"/>
        </p:xfrm>
        <a:graphic>
          <a:graphicData uri="http://schemas.openxmlformats.org/drawingml/2006/table">
            <a:tbl>
              <a:tblPr firstRow="1" firstCol="1" bandRow="1">
                <a:tableStyleId>{2D5ABB26-0587-4C30-8999-92F81FD0307C}</a:tableStyleId>
              </a:tblPr>
              <a:tblGrid>
                <a:gridCol w="2353837">
                  <a:extLst>
                    <a:ext uri="{9D8B030D-6E8A-4147-A177-3AD203B41FA5}">
                      <a16:colId xmlns:a16="http://schemas.microsoft.com/office/drawing/2014/main" val="2614431965"/>
                    </a:ext>
                  </a:extLst>
                </a:gridCol>
                <a:gridCol w="993237">
                  <a:extLst>
                    <a:ext uri="{9D8B030D-6E8A-4147-A177-3AD203B41FA5}">
                      <a16:colId xmlns:a16="http://schemas.microsoft.com/office/drawing/2014/main" val="1476766535"/>
                    </a:ext>
                  </a:extLst>
                </a:gridCol>
                <a:gridCol w="612270">
                  <a:extLst>
                    <a:ext uri="{9D8B030D-6E8A-4147-A177-3AD203B41FA5}">
                      <a16:colId xmlns:a16="http://schemas.microsoft.com/office/drawing/2014/main" val="4091884503"/>
                    </a:ext>
                  </a:extLst>
                </a:gridCol>
                <a:gridCol w="1993277">
                  <a:extLst>
                    <a:ext uri="{9D8B030D-6E8A-4147-A177-3AD203B41FA5}">
                      <a16:colId xmlns:a16="http://schemas.microsoft.com/office/drawing/2014/main" val="1577655030"/>
                    </a:ext>
                  </a:extLst>
                </a:gridCol>
                <a:gridCol w="897995">
                  <a:extLst>
                    <a:ext uri="{9D8B030D-6E8A-4147-A177-3AD203B41FA5}">
                      <a16:colId xmlns:a16="http://schemas.microsoft.com/office/drawing/2014/main" val="2115751487"/>
                    </a:ext>
                  </a:extLst>
                </a:gridCol>
              </a:tblGrid>
              <a:tr h="128858">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1400" b="1" strike="noStrike" baseline="0" dirty="0">
                        <a:effectLst/>
                      </a:endParaRPr>
                    </a:p>
                    <a:p>
                      <a:pPr marL="0" marR="0" algn="ctr">
                        <a:spcBef>
                          <a:spcPts val="0"/>
                        </a:spcBef>
                        <a:spcAft>
                          <a:spcPts val="0"/>
                        </a:spcAft>
                      </a:pPr>
                      <a:endParaRPr lang="en-US" sz="1400" b="1" strike="noStrike" baseline="0" dirty="0">
                        <a:effectLst/>
                      </a:endParaRPr>
                    </a:p>
                    <a:p>
                      <a:pPr marL="0" marR="0" algn="ctr">
                        <a:spcBef>
                          <a:spcPts val="0"/>
                        </a:spcBef>
                        <a:spcAft>
                          <a:spcPts val="0"/>
                        </a:spcAft>
                      </a:pPr>
                      <a:r>
                        <a:rPr lang="en-US" sz="1400" b="1" strike="noStrike" baseline="0" dirty="0">
                          <a:effectLst/>
                        </a:rPr>
                        <a:t>Owner’s Equity</a:t>
                      </a:r>
                      <a:endParaRPr lang="en-US" sz="1400" b="1"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 </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85063334"/>
                  </a:ext>
                </a:extLst>
              </a:tr>
              <a:tr h="64429">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solidFill>
                            <a:schemeClr val="tx1"/>
                          </a:solidFill>
                          <a:effectLst/>
                        </a:rPr>
                        <a:t>    J. Nguyen, Capital...</a:t>
                      </a:r>
                      <a:endParaRPr lang="en-US" sz="1400" strike="noStrike" baseline="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$13,700</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965560198"/>
                  </a:ext>
                </a:extLst>
              </a:tr>
              <a:tr h="64429">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solidFill>
                            <a:schemeClr val="tx1"/>
                          </a:solidFill>
                          <a:effectLst/>
                        </a:rPr>
                        <a:t> </a:t>
                      </a:r>
                      <a:endParaRPr lang="en-US" sz="1400" strike="noStrike" baseline="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a:effectLst/>
                        </a:rPr>
                        <a:t> </a:t>
                      </a:r>
                      <a:endParaRPr lang="en-US" sz="1400" strike="noStrike" baseline="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824186260"/>
                  </a:ext>
                </a:extLst>
              </a:tr>
              <a:tr h="64429">
                <a:tc>
                  <a:txBody>
                    <a:bodyPr/>
                    <a:lstStyle/>
                    <a:p>
                      <a:pPr marL="0" marR="0">
                        <a:spcBef>
                          <a:spcPts val="0"/>
                        </a:spcBef>
                        <a:spcAft>
                          <a:spcPts val="0"/>
                        </a:spcAft>
                      </a:pPr>
                      <a:r>
                        <a:rPr lang="en-US" sz="1400" strike="noStrike" baseline="0">
                          <a:effectLst/>
                        </a:rPr>
                        <a:t> </a:t>
                      </a:r>
                      <a:endParaRPr lang="en-US" sz="14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effectLst/>
                        </a:rPr>
                        <a:t> Total liabilities and</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100720915"/>
                  </a:ext>
                </a:extLst>
              </a:tr>
              <a:tr h="64429">
                <a:tc>
                  <a:txBody>
                    <a:bodyPr/>
                    <a:lstStyle/>
                    <a:p>
                      <a:pPr marL="0" marR="0">
                        <a:spcBef>
                          <a:spcPts val="0"/>
                        </a:spcBef>
                        <a:spcAft>
                          <a:spcPts val="0"/>
                        </a:spcAft>
                      </a:pPr>
                      <a:r>
                        <a:rPr lang="en-US" sz="1400" strike="noStrike" baseline="0" dirty="0">
                          <a:effectLst/>
                        </a:rPr>
                        <a:t>    Total assets.........................</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$15,000</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effectLst/>
                        </a:rPr>
                        <a:t>    owner’s equity...........</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$15,000</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464017633"/>
                  </a:ext>
                </a:extLst>
              </a:tr>
              <a:tr h="50623">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433623"/>
                  </a:ext>
                </a:extLst>
              </a:tr>
            </a:tbl>
          </a:graphicData>
        </a:graphic>
      </p:graphicFrame>
      <p:cxnSp>
        <p:nvCxnSpPr>
          <p:cNvPr id="19" name="Straight Connector 18"/>
          <p:cNvCxnSpPr/>
          <p:nvPr/>
        </p:nvCxnSpPr>
        <p:spPr>
          <a:xfrm>
            <a:off x="5301239" y="5204926"/>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843979" y="6459843"/>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01241" y="643413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843980" y="6424566"/>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301240" y="645875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887107" y="1014784"/>
            <a:ext cx="4106600" cy="23180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687836" y="3511992"/>
            <a:ext cx="6853466" cy="307685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8843979" y="579319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843979" y="4815692"/>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255760" y="3020835"/>
            <a:ext cx="749541" cy="307777"/>
          </a:xfrm>
          <a:prstGeom prst="rect">
            <a:avLst/>
          </a:prstGeom>
          <a:noFill/>
        </p:spPr>
        <p:txBody>
          <a:bodyPr wrap="square" rtlCol="0">
            <a:spAutoFit/>
          </a:bodyPr>
          <a:lstStyle/>
          <a:p>
            <a:r>
              <a:rPr lang="en-US" sz="1400" dirty="0"/>
              <a:t>  1,200</a:t>
            </a:r>
          </a:p>
        </p:txBody>
      </p:sp>
      <p:sp>
        <p:nvSpPr>
          <p:cNvPr id="33" name="TextBox 32"/>
          <p:cNvSpPr txBox="1"/>
          <p:nvPr/>
        </p:nvSpPr>
        <p:spPr>
          <a:xfrm>
            <a:off x="7319565" y="2857242"/>
            <a:ext cx="624841" cy="307777"/>
          </a:xfrm>
          <a:prstGeom prst="rect">
            <a:avLst/>
          </a:prstGeom>
          <a:noFill/>
        </p:spPr>
        <p:txBody>
          <a:bodyPr wrap="square" rtlCol="0">
            <a:spAutoFit/>
          </a:bodyPr>
          <a:lstStyle/>
          <a:p>
            <a:r>
              <a:rPr lang="en-US" sz="1400" dirty="0"/>
              <a:t>2,800</a:t>
            </a:r>
          </a:p>
        </p:txBody>
      </p:sp>
      <p:sp>
        <p:nvSpPr>
          <p:cNvPr id="36" name="Rectangle 35"/>
          <p:cNvSpPr/>
          <p:nvPr/>
        </p:nvSpPr>
        <p:spPr>
          <a:xfrm>
            <a:off x="0" y="10020"/>
            <a:ext cx="12080631" cy="1169551"/>
          </a:xfrm>
          <a:prstGeom prst="rect">
            <a:avLst/>
          </a:prstGeom>
        </p:spPr>
        <p:txBody>
          <a:bodyPr wrap="square">
            <a:spAutoFit/>
          </a:bodyPr>
          <a:lstStyle/>
          <a:p>
            <a:r>
              <a:rPr lang="en-US" sz="1600" dirty="0"/>
              <a:t>11.  At the end of the day on Friday, September 30, the completed income statement and balance sheet would appear as you see below. Again, remember that we looked at the changes in financial statements for each transaction to illustrate their relationship, and the effect of transactions.  In practice, financial statements would be prepared at longer intervals, from the transaction data in the accounting records. </a:t>
            </a:r>
          </a:p>
          <a:p>
            <a:endParaRPr lang="en-US" sz="2000" dirty="0">
              <a:latin typeface="Cambria" panose="020405030504060302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3617071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035750" y="6511974"/>
            <a:ext cx="4114800" cy="365125"/>
          </a:xfrm>
        </p:spPr>
        <p:txBody>
          <a:bodyPr/>
          <a:lstStyle/>
          <a:p>
            <a:r>
              <a:rPr lang="en-US" dirty="0"/>
              <a:t>© Copyright 2018 Worthy and James Publishing</a:t>
            </a:r>
          </a:p>
        </p:txBody>
      </p:sp>
      <p:sp>
        <p:nvSpPr>
          <p:cNvPr id="15" name="Rectangle 14"/>
          <p:cNvSpPr/>
          <p:nvPr/>
        </p:nvSpPr>
        <p:spPr>
          <a:xfrm>
            <a:off x="2687836" y="3611411"/>
            <a:ext cx="6845452" cy="738664"/>
          </a:xfrm>
          <a:prstGeom prst="rect">
            <a:avLst/>
          </a:prstGeom>
          <a:solidFill>
            <a:schemeClr val="bg2">
              <a:lumMod val="90000"/>
            </a:schemeClr>
          </a:solidFill>
        </p:spPr>
        <p:txBody>
          <a:bodyPr wrap="square">
            <a:spAutoFit/>
          </a:bodyPr>
          <a:lstStyle/>
          <a:p>
            <a:pPr algn="ctr"/>
            <a:r>
              <a:rPr lang="en-US" sz="1400" b="1" dirty="0">
                <a:latin typeface="Times New Roman" panose="02020603050405020304" pitchFamily="18" charset="0"/>
                <a:ea typeface="MS Mincho"/>
                <a:cs typeface="Times New Roman" panose="02020603050405020304" pitchFamily="18" charset="0"/>
              </a:rPr>
              <a:t>James Nguyen Consulting Company</a:t>
            </a:r>
            <a:endParaRPr lang="en-US" sz="1400" dirty="0">
              <a:effectLst/>
              <a:latin typeface="Cambria" panose="02040503050406030204" pitchFamily="18" charset="0"/>
              <a:ea typeface="MS Mincho"/>
              <a:cs typeface="Times New Roman" panose="02020603050405020304" pitchFamily="18" charset="0"/>
            </a:endParaRPr>
          </a:p>
          <a:p>
            <a:pPr algn="ctr"/>
            <a:r>
              <a:rPr lang="en-US" sz="1400" b="1" dirty="0">
                <a:latin typeface="Times New Roman" panose="02020603050405020304" pitchFamily="18" charset="0"/>
                <a:ea typeface="MS Mincho"/>
                <a:cs typeface="Times New Roman" panose="02020603050405020304" pitchFamily="18" charset="0"/>
              </a:rPr>
              <a:t>Balance Sheet</a:t>
            </a:r>
            <a:endParaRPr lang="en-US" sz="1400" dirty="0">
              <a:effectLst/>
              <a:latin typeface="Cambria" panose="02040503050406030204" pitchFamily="18" charset="0"/>
              <a:ea typeface="MS Mincho"/>
              <a:cs typeface="Times New Roman" panose="02020603050405020304" pitchFamily="18" charset="0"/>
            </a:endParaRPr>
          </a:p>
          <a:p>
            <a:pPr algn="ctr"/>
            <a:r>
              <a:rPr lang="en-US" sz="1400" b="1" dirty="0">
                <a:latin typeface="Times New Roman" panose="02020603050405020304" pitchFamily="18" charset="0"/>
                <a:ea typeface="MS Mincho"/>
              </a:rPr>
              <a:t>September 30, 20XX</a:t>
            </a:r>
            <a:endParaRPr lang="en-US" sz="1400" dirty="0"/>
          </a:p>
        </p:txBody>
      </p:sp>
      <p:graphicFrame>
        <p:nvGraphicFramePr>
          <p:cNvPr id="16" name="Table 15"/>
          <p:cNvGraphicFramePr>
            <a:graphicFrameLocks noGrp="1"/>
          </p:cNvGraphicFramePr>
          <p:nvPr>
            <p:extLst>
              <p:ext uri="{D42A27DB-BD31-4B8C-83A1-F6EECF244321}">
                <p14:modId xmlns:p14="http://schemas.microsoft.com/office/powerpoint/2010/main" val="2244431127"/>
              </p:ext>
            </p:extLst>
          </p:nvPr>
        </p:nvGraphicFramePr>
        <p:xfrm>
          <a:off x="2658711" y="4021089"/>
          <a:ext cx="7074347" cy="2373746"/>
        </p:xfrm>
        <a:graphic>
          <a:graphicData uri="http://schemas.openxmlformats.org/drawingml/2006/table">
            <a:tbl>
              <a:tblPr firstRow="1" firstCol="1" bandRow="1">
                <a:tableStyleId>{2D5ABB26-0587-4C30-8999-92F81FD0307C}</a:tableStyleId>
              </a:tblPr>
              <a:tblGrid>
                <a:gridCol w="2475930">
                  <a:extLst>
                    <a:ext uri="{9D8B030D-6E8A-4147-A177-3AD203B41FA5}">
                      <a16:colId xmlns:a16="http://schemas.microsoft.com/office/drawing/2014/main" val="3453128270"/>
                    </a:ext>
                  </a:extLst>
                </a:gridCol>
                <a:gridCol w="880462">
                  <a:extLst>
                    <a:ext uri="{9D8B030D-6E8A-4147-A177-3AD203B41FA5}">
                      <a16:colId xmlns:a16="http://schemas.microsoft.com/office/drawing/2014/main" val="1499313735"/>
                    </a:ext>
                  </a:extLst>
                </a:gridCol>
                <a:gridCol w="613974">
                  <a:extLst>
                    <a:ext uri="{9D8B030D-6E8A-4147-A177-3AD203B41FA5}">
                      <a16:colId xmlns:a16="http://schemas.microsoft.com/office/drawing/2014/main" val="1932214756"/>
                    </a:ext>
                  </a:extLst>
                </a:gridCol>
                <a:gridCol w="2212667">
                  <a:extLst>
                    <a:ext uri="{9D8B030D-6E8A-4147-A177-3AD203B41FA5}">
                      <a16:colId xmlns:a16="http://schemas.microsoft.com/office/drawing/2014/main" val="2232476140"/>
                    </a:ext>
                  </a:extLst>
                </a:gridCol>
                <a:gridCol w="686656">
                  <a:extLst>
                    <a:ext uri="{9D8B030D-6E8A-4147-A177-3AD203B41FA5}">
                      <a16:colId xmlns:a16="http://schemas.microsoft.com/office/drawing/2014/main" val="679610971"/>
                    </a:ext>
                  </a:extLst>
                </a:gridCol>
                <a:gridCol w="204658">
                  <a:extLst>
                    <a:ext uri="{9D8B030D-6E8A-4147-A177-3AD203B41FA5}">
                      <a16:colId xmlns:a16="http://schemas.microsoft.com/office/drawing/2014/main" val="3974579756"/>
                    </a:ext>
                  </a:extLst>
                </a:gridCol>
              </a:tblGrid>
              <a:tr h="623455">
                <a:tc>
                  <a:txBody>
                    <a:bodyPr/>
                    <a:lstStyle/>
                    <a:p>
                      <a:pPr marL="0" marR="0" algn="ctr">
                        <a:lnSpc>
                          <a:spcPts val="1400"/>
                        </a:lnSpc>
                        <a:spcBef>
                          <a:spcPts val="0"/>
                        </a:spcBef>
                        <a:spcAft>
                          <a:spcPts val="0"/>
                        </a:spcAft>
                      </a:pPr>
                      <a:endParaRPr lang="en-US" sz="1400" b="1" dirty="0">
                        <a:effectLst/>
                      </a:endParaRPr>
                    </a:p>
                    <a:p>
                      <a:pPr marL="0" marR="0" algn="ctr">
                        <a:lnSpc>
                          <a:spcPts val="1400"/>
                        </a:lnSpc>
                        <a:spcBef>
                          <a:spcPts val="0"/>
                        </a:spcBef>
                        <a:spcAft>
                          <a:spcPts val="0"/>
                        </a:spcAft>
                      </a:pPr>
                      <a:endParaRPr lang="en-US" sz="1400" b="1" dirty="0">
                        <a:effectLst/>
                      </a:endParaRPr>
                    </a:p>
                    <a:p>
                      <a:pPr marL="0" marR="0" algn="ctr">
                        <a:lnSpc>
                          <a:spcPts val="1400"/>
                        </a:lnSpc>
                        <a:spcBef>
                          <a:spcPts val="0"/>
                        </a:spcBef>
                        <a:spcAft>
                          <a:spcPts val="0"/>
                        </a:spcAft>
                      </a:pPr>
                      <a:r>
                        <a:rPr lang="en-US" sz="1400" b="1" dirty="0">
                          <a:effectLst/>
                        </a:rPr>
                        <a:t>Assets</a:t>
                      </a:r>
                      <a:endParaRPr lang="en-US" sz="1400" b="1"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dirty="0">
                          <a:solidFill>
                            <a:schemeClr val="tx1"/>
                          </a:solidFill>
                          <a:effectLst/>
                        </a:rPr>
                        <a:t>          </a:t>
                      </a:r>
                    </a:p>
                    <a:p>
                      <a:pPr marL="0" marR="0" algn="ctr">
                        <a:lnSpc>
                          <a:spcPts val="1400"/>
                        </a:lnSpc>
                        <a:spcBef>
                          <a:spcPts val="0"/>
                        </a:spcBef>
                        <a:spcAft>
                          <a:spcPts val="0"/>
                        </a:spcAft>
                      </a:pPr>
                      <a:endParaRPr lang="en-US" sz="1400" dirty="0">
                        <a:solidFill>
                          <a:schemeClr val="tx1"/>
                        </a:solidFill>
                        <a:effectLst/>
                      </a:endParaRPr>
                    </a:p>
                    <a:p>
                      <a:pPr marL="0" marR="0" algn="ctr">
                        <a:lnSpc>
                          <a:spcPts val="1400"/>
                        </a:lnSpc>
                        <a:spcBef>
                          <a:spcPts val="0"/>
                        </a:spcBef>
                        <a:spcAft>
                          <a:spcPts val="0"/>
                        </a:spcAft>
                      </a:pPr>
                      <a:r>
                        <a:rPr lang="en-US" sz="1400" dirty="0">
                          <a:solidFill>
                            <a:schemeClr val="tx1"/>
                          </a:solidFill>
                          <a:effectLst/>
                        </a:rPr>
                        <a:t> </a:t>
                      </a:r>
                      <a:r>
                        <a:rPr lang="en-US" sz="1400" b="1" dirty="0">
                          <a:solidFill>
                            <a:schemeClr val="tx1"/>
                          </a:solidFill>
                          <a:effectLst/>
                        </a:rPr>
                        <a:t>Liabilities</a:t>
                      </a:r>
                      <a:endParaRPr lang="en-US" sz="1400" b="1"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847655105"/>
                  </a:ext>
                </a:extLst>
              </a:tr>
              <a:tr h="623455">
                <a:tc>
                  <a:txBody>
                    <a:bodyPr/>
                    <a:lstStyle/>
                    <a:p>
                      <a:pPr marL="0" marR="0">
                        <a:lnSpc>
                          <a:spcPts val="1400"/>
                        </a:lnSpc>
                        <a:spcBef>
                          <a:spcPts val="0"/>
                        </a:spcBef>
                        <a:spcAft>
                          <a:spcPts val="0"/>
                        </a:spcAft>
                      </a:pPr>
                      <a:r>
                        <a:rPr lang="en-US" sz="1400" dirty="0">
                          <a:solidFill>
                            <a:srgbClr val="FF0000"/>
                          </a:solidFill>
                          <a:effectLst/>
                        </a:rPr>
                        <a:t>Cash........................................</a:t>
                      </a:r>
                    </a:p>
                    <a:p>
                      <a:pPr marL="0" marR="0">
                        <a:lnSpc>
                          <a:spcPts val="1400"/>
                        </a:lnSpc>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Accounts</a:t>
                      </a:r>
                      <a:r>
                        <a:rPr lang="en-US" sz="1400" baseline="0" dirty="0">
                          <a:solidFill>
                            <a:schemeClr val="tx1"/>
                          </a:solidFill>
                          <a:effectLst/>
                          <a:latin typeface="Cambria" panose="02040503050406030204" pitchFamily="18" charset="0"/>
                          <a:ea typeface="MS Mincho"/>
                          <a:cs typeface="Times New Roman" panose="02020603050405020304" pitchFamily="18" charset="0"/>
                        </a:rPr>
                        <a:t> receivable…………..</a:t>
                      </a:r>
                    </a:p>
                    <a:p>
                      <a:pPr marL="0" marR="0">
                        <a:lnSpc>
                          <a:spcPts val="1400"/>
                        </a:lnSpc>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Supplies ……………………………</a:t>
                      </a:r>
                    </a:p>
                    <a:p>
                      <a:pPr marL="0" marR="0">
                        <a:lnSpc>
                          <a:spcPts val="1400"/>
                        </a:lnSpc>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Office</a:t>
                      </a:r>
                      <a:r>
                        <a:rPr lang="en-US" sz="1400" baseline="0" dirty="0">
                          <a:solidFill>
                            <a:schemeClr val="tx1"/>
                          </a:solidFill>
                          <a:effectLst/>
                          <a:latin typeface="Cambria" panose="02040503050406030204" pitchFamily="18" charset="0"/>
                          <a:ea typeface="MS Mincho"/>
                          <a:cs typeface="Times New Roman" panose="02020603050405020304" pitchFamily="18" charset="0"/>
                        </a:rPr>
                        <a:t> equipment……………….</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solidFill>
                            <a:srgbClr val="FF0000"/>
                          </a:solidFill>
                          <a:effectLst/>
                        </a:rPr>
                        <a:t> </a:t>
                      </a:r>
                      <a:r>
                        <a:rPr lang="en-US" sz="1400" dirty="0">
                          <a:solidFill>
                            <a:schemeClr val="tx1"/>
                          </a:solidFill>
                          <a:effectLst/>
                        </a:rPr>
                        <a:t>$  </a:t>
                      </a:r>
                      <a:r>
                        <a:rPr lang="en-US" sz="1400" strike="sngStrike" baseline="0" dirty="0">
                          <a:solidFill>
                            <a:schemeClr val="tx1"/>
                          </a:solidFill>
                          <a:effectLst/>
                        </a:rPr>
                        <a:t>11,700</a:t>
                      </a:r>
                    </a:p>
                    <a:p>
                      <a:pPr marL="0" marR="0" indent="0" algn="l" defTabSz="914400" rtl="0" eaLnBrk="1" fontAlgn="auto" latinLnBrk="0" hangingPunct="1">
                        <a:lnSpc>
                          <a:spcPts val="1400"/>
                        </a:lnSpc>
                        <a:spcBef>
                          <a:spcPts val="0"/>
                        </a:spcBef>
                        <a:spcAft>
                          <a:spcPts val="0"/>
                        </a:spcAft>
                        <a:buClrTx/>
                        <a:buSzTx/>
                        <a:buFontTx/>
                        <a:buNone/>
                        <a:tabLst/>
                        <a:defRPr/>
                      </a:pPr>
                      <a:r>
                        <a:rPr lang="en-US" sz="1400" strike="noStrike" baseline="0" dirty="0">
                          <a:solidFill>
                            <a:srgbClr val="FF0000"/>
                          </a:solidFill>
                          <a:effectLst/>
                          <a:latin typeface="Cambria" panose="02040503050406030204" pitchFamily="18" charset="0"/>
                          <a:ea typeface="MS Mincho"/>
                          <a:cs typeface="Times New Roman" panose="02020603050405020304" pitchFamily="18" charset="0"/>
                        </a:rPr>
                        <a:t>        </a:t>
                      </a:r>
                      <a:r>
                        <a:rPr lang="en-US" sz="1400" dirty="0">
                          <a:effectLst/>
                        </a:rPr>
                        <a:t>1,500</a:t>
                      </a:r>
                    </a:p>
                    <a:p>
                      <a:pPr marL="0" marR="0" indent="0" algn="l" defTabSz="914400" rtl="0" eaLnBrk="1" fontAlgn="auto" latinLnBrk="0" hangingPunct="1">
                        <a:lnSpc>
                          <a:spcPts val="1400"/>
                        </a:lnSpc>
                        <a:spcBef>
                          <a:spcPts val="0"/>
                        </a:spcBef>
                        <a:spcAft>
                          <a:spcPts val="0"/>
                        </a:spcAft>
                        <a:buClrTx/>
                        <a:buSzTx/>
                        <a:buFontTx/>
                        <a:buNone/>
                        <a:tabLst/>
                        <a:defRPr/>
                      </a:pPr>
                      <a:r>
                        <a:rPr lang="en-US" sz="1400" dirty="0">
                          <a:effectLst/>
                          <a:latin typeface="Cambria" panose="02040503050406030204" pitchFamily="18" charset="0"/>
                          <a:ea typeface="MS Mincho"/>
                          <a:cs typeface="Times New Roman" panose="02020603050405020304" pitchFamily="18" charset="0"/>
                        </a:rPr>
                        <a:t>           300</a:t>
                      </a:r>
                    </a:p>
                    <a:p>
                      <a:pPr marL="0" marR="0" algn="l">
                        <a:lnSpc>
                          <a:spcPts val="1400"/>
                        </a:lnSpc>
                        <a:spcBef>
                          <a:spcPts val="0"/>
                        </a:spcBef>
                        <a:spcAft>
                          <a:spcPts val="0"/>
                        </a:spcAft>
                      </a:pPr>
                      <a:r>
                        <a:rPr lang="en-US" sz="1400" strike="noStrike" baseline="0" dirty="0">
                          <a:solidFill>
                            <a:schemeClr val="tx1"/>
                          </a:solidFill>
                          <a:effectLst/>
                          <a:latin typeface="Cambria" panose="02040503050406030204" pitchFamily="18" charset="0"/>
                          <a:ea typeface="MS Mincho"/>
                          <a:cs typeface="Times New Roman" panose="02020603050405020304" pitchFamily="18" charset="0"/>
                        </a:rPr>
                        <a:t>       1,500</a:t>
                      </a:r>
                    </a:p>
                  </a:txBody>
                  <a:tcPr marL="68580" marR="68580" marT="0" marB="0"/>
                </a:tc>
                <a:tc>
                  <a:txBody>
                    <a:bodyPr/>
                    <a:lstStyle/>
                    <a:p>
                      <a:pPr marL="0" marR="0">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solidFill>
                            <a:schemeClr val="tx1"/>
                          </a:solidFill>
                          <a:effectLst/>
                        </a:rPr>
                        <a:t>Accounts payable .............</a:t>
                      </a:r>
                    </a:p>
                    <a:p>
                      <a:pPr marL="0" marR="0">
                        <a:lnSpc>
                          <a:spcPts val="1400"/>
                        </a:lnSpc>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Unearned revenue………..</a:t>
                      </a:r>
                    </a:p>
                    <a:p>
                      <a:pPr marL="0" marR="0">
                        <a:lnSpc>
                          <a:spcPts val="1400"/>
                        </a:lnSpc>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      Total liabilities</a:t>
                      </a:r>
                      <a:r>
                        <a:rPr lang="en-US" sz="1400" baseline="0" dirty="0">
                          <a:solidFill>
                            <a:schemeClr val="tx1"/>
                          </a:solidFill>
                          <a:effectLst/>
                          <a:latin typeface="Cambria" panose="02040503050406030204" pitchFamily="18" charset="0"/>
                          <a:ea typeface="MS Mincho"/>
                          <a:cs typeface="Times New Roman" panose="02020603050405020304" pitchFamily="18" charset="0"/>
                        </a:rPr>
                        <a:t> ………..</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solidFill>
                            <a:schemeClr val="tx1"/>
                          </a:solidFill>
                          <a:effectLst/>
                        </a:rPr>
                        <a:t>$</a:t>
                      </a:r>
                      <a:r>
                        <a:rPr lang="en-US" sz="1400" strike="noStrike" dirty="0">
                          <a:solidFill>
                            <a:schemeClr val="tx1"/>
                          </a:solidFill>
                          <a:effectLst/>
                        </a:rPr>
                        <a:t>200</a:t>
                      </a:r>
                      <a:r>
                        <a:rPr lang="en-US" sz="1400" dirty="0">
                          <a:solidFill>
                            <a:schemeClr val="tx1"/>
                          </a:solidFill>
                          <a:effectLst/>
                        </a:rPr>
                        <a:t>   </a:t>
                      </a:r>
                      <a:r>
                        <a:rPr lang="en-US" sz="1400" strike="noStrike" baseline="0" dirty="0">
                          <a:solidFill>
                            <a:schemeClr val="tx1"/>
                          </a:solidFill>
                          <a:effectLst/>
                        </a:rPr>
                        <a:t>1,100</a:t>
                      </a:r>
                    </a:p>
                    <a:p>
                      <a:pPr marL="0" marR="0" algn="r">
                        <a:lnSpc>
                          <a:spcPts val="1400"/>
                        </a:lnSpc>
                        <a:spcBef>
                          <a:spcPts val="0"/>
                        </a:spcBef>
                        <a:spcAft>
                          <a:spcPts val="0"/>
                        </a:spcAft>
                      </a:pPr>
                      <a:r>
                        <a:rPr lang="en-US" sz="1400" u="none" strike="noStrike" baseline="0" dirty="0">
                          <a:solidFill>
                            <a:schemeClr val="tx1"/>
                          </a:solidFill>
                          <a:effectLst/>
                          <a:latin typeface="Cambria" panose="02040503050406030204" pitchFamily="18" charset="0"/>
                          <a:ea typeface="MS Mincho"/>
                          <a:cs typeface="Times New Roman" panose="02020603050405020304" pitchFamily="18" charset="0"/>
                        </a:rPr>
                        <a:t>1,300</a:t>
                      </a:r>
                    </a:p>
                    <a:p>
                      <a:pPr marL="0" marR="0" algn="r">
                        <a:lnSpc>
                          <a:spcPts val="1400"/>
                        </a:lnSpc>
                        <a:spcBef>
                          <a:spcPts val="0"/>
                        </a:spcBef>
                        <a:spcAft>
                          <a:spcPts val="0"/>
                        </a:spcAft>
                      </a:pPr>
                      <a:endParaRPr lang="en-US" sz="1400" strike="noStrike" baseline="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802356148"/>
                  </a:ext>
                </a:extLst>
              </a:tr>
              <a:tr h="207818">
                <a:tc>
                  <a:txBody>
                    <a:bodyPr/>
                    <a:lstStyle/>
                    <a:p>
                      <a:pPr marL="0" marR="0">
                        <a:lnSpc>
                          <a:spcPts val="1400"/>
                        </a:lnSpc>
                        <a:spcBef>
                          <a:spcPts val="0"/>
                        </a:spcBef>
                        <a:spcAft>
                          <a:spcPts val="0"/>
                        </a:spcAft>
                      </a:pP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531968055"/>
                  </a:ext>
                </a:extLst>
              </a:tr>
              <a:tr h="831273">
                <a:tc>
                  <a:txBody>
                    <a:bodyPr/>
                    <a:lstStyle/>
                    <a:p>
                      <a:pPr marL="0" marR="0">
                        <a:lnSpc>
                          <a:spcPts val="1400"/>
                        </a:lnSpc>
                        <a:spcBef>
                          <a:spcPts val="0"/>
                        </a:spcBef>
                        <a:spcAft>
                          <a:spcPts val="0"/>
                        </a:spcAft>
                      </a:pP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indent="0" algn="l">
                        <a:lnSpc>
                          <a:spcPts val="1400"/>
                        </a:lnSpc>
                        <a:spcBef>
                          <a:spcPts val="0"/>
                        </a:spcBef>
                        <a:spcAft>
                          <a:spcPts val="0"/>
                        </a:spcAft>
                      </a:pPr>
                      <a:endParaRPr lang="en-US" sz="1400" dirty="0">
                        <a:solidFill>
                          <a:schemeClr val="tx1"/>
                        </a:solidFill>
                        <a:effectLst/>
                      </a:endParaRPr>
                    </a:p>
                  </a:txBody>
                  <a:tcPr marL="68580" marR="68580" marT="0" marB="0"/>
                </a:tc>
                <a:tc>
                  <a:txBody>
                    <a:bodyPr/>
                    <a:lstStyle/>
                    <a:p>
                      <a:pPr marL="0" marR="0">
                        <a:lnSpc>
                          <a:spcPts val="1400"/>
                        </a:lnSpc>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lnSpc>
                          <a:spcPts val="1400"/>
                        </a:lnSpc>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049918782"/>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939375776"/>
              </p:ext>
            </p:extLst>
          </p:nvPr>
        </p:nvGraphicFramePr>
        <p:xfrm>
          <a:off x="2650108" y="4979751"/>
          <a:ext cx="6842038" cy="1662337"/>
        </p:xfrm>
        <a:graphic>
          <a:graphicData uri="http://schemas.openxmlformats.org/drawingml/2006/table">
            <a:tbl>
              <a:tblPr firstRow="1" firstCol="1" bandRow="1">
                <a:tableStyleId>{2D5ABB26-0587-4C30-8999-92F81FD0307C}</a:tableStyleId>
              </a:tblPr>
              <a:tblGrid>
                <a:gridCol w="2350890">
                  <a:extLst>
                    <a:ext uri="{9D8B030D-6E8A-4147-A177-3AD203B41FA5}">
                      <a16:colId xmlns:a16="http://schemas.microsoft.com/office/drawing/2014/main" val="2614431965"/>
                    </a:ext>
                  </a:extLst>
                </a:gridCol>
                <a:gridCol w="991993">
                  <a:extLst>
                    <a:ext uri="{9D8B030D-6E8A-4147-A177-3AD203B41FA5}">
                      <a16:colId xmlns:a16="http://schemas.microsoft.com/office/drawing/2014/main" val="1476766535"/>
                    </a:ext>
                  </a:extLst>
                </a:gridCol>
                <a:gridCol w="611503">
                  <a:extLst>
                    <a:ext uri="{9D8B030D-6E8A-4147-A177-3AD203B41FA5}">
                      <a16:colId xmlns:a16="http://schemas.microsoft.com/office/drawing/2014/main" val="4091884503"/>
                    </a:ext>
                  </a:extLst>
                </a:gridCol>
                <a:gridCol w="1990781">
                  <a:extLst>
                    <a:ext uri="{9D8B030D-6E8A-4147-A177-3AD203B41FA5}">
                      <a16:colId xmlns:a16="http://schemas.microsoft.com/office/drawing/2014/main" val="1577655030"/>
                    </a:ext>
                  </a:extLst>
                </a:gridCol>
                <a:gridCol w="896871">
                  <a:extLst>
                    <a:ext uri="{9D8B030D-6E8A-4147-A177-3AD203B41FA5}">
                      <a16:colId xmlns:a16="http://schemas.microsoft.com/office/drawing/2014/main" val="2115751487"/>
                    </a:ext>
                  </a:extLst>
                </a:gridCol>
              </a:tblGrid>
              <a:tr h="640534">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1400" b="1" strike="noStrike" baseline="0" dirty="0">
                        <a:effectLst/>
                      </a:endParaRPr>
                    </a:p>
                    <a:p>
                      <a:pPr marL="0" marR="0" algn="ctr">
                        <a:spcBef>
                          <a:spcPts val="0"/>
                        </a:spcBef>
                        <a:spcAft>
                          <a:spcPts val="0"/>
                        </a:spcAft>
                      </a:pPr>
                      <a:endParaRPr lang="en-US" sz="1400" b="1" strike="noStrike" baseline="0" dirty="0">
                        <a:effectLst/>
                      </a:endParaRPr>
                    </a:p>
                    <a:p>
                      <a:pPr marL="0" marR="0" algn="ctr">
                        <a:spcBef>
                          <a:spcPts val="0"/>
                        </a:spcBef>
                        <a:spcAft>
                          <a:spcPts val="0"/>
                        </a:spcAft>
                      </a:pPr>
                      <a:r>
                        <a:rPr lang="en-US" sz="1400" b="1" strike="noStrike" baseline="0" dirty="0">
                          <a:effectLst/>
                        </a:rPr>
                        <a:t>Owner’s Equity</a:t>
                      </a:r>
                      <a:endParaRPr lang="en-US" sz="1400" b="1"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 </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85063334"/>
                  </a:ext>
                </a:extLst>
              </a:tr>
              <a:tr h="213511">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solidFill>
                            <a:srgbClr val="FF0000"/>
                          </a:solidFill>
                          <a:effectLst/>
                        </a:rPr>
                        <a:t>    J. Nguyen, Capital...</a:t>
                      </a:r>
                      <a:endParaRPr lang="en-US" sz="1400" strike="noStrike" baseline="0" dirty="0">
                        <a:solidFill>
                          <a:srgbClr val="FF0000"/>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a:t>
                      </a:r>
                      <a:r>
                        <a:rPr lang="en-US" sz="1400" strike="sngStrike" baseline="0" dirty="0">
                          <a:effectLst/>
                        </a:rPr>
                        <a:t>13,700</a:t>
                      </a:r>
                      <a:endParaRPr lang="en-US" sz="1400" strike="sng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965560198"/>
                  </a:ext>
                </a:extLst>
              </a:tr>
              <a:tr h="213511">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solidFill>
                            <a:schemeClr val="tx1"/>
                          </a:solidFill>
                          <a:effectLst/>
                        </a:rPr>
                        <a:t> </a:t>
                      </a:r>
                      <a:endParaRPr lang="en-US" sz="1400" strike="noStrike" baseline="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a:effectLst/>
                        </a:rPr>
                        <a:t> </a:t>
                      </a:r>
                      <a:endParaRPr lang="en-US" sz="1400" strike="noStrike" baseline="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824186260"/>
                  </a:ext>
                </a:extLst>
              </a:tr>
              <a:tr h="213511">
                <a:tc>
                  <a:txBody>
                    <a:bodyPr/>
                    <a:lstStyle/>
                    <a:p>
                      <a:pPr marL="0" marR="0">
                        <a:spcBef>
                          <a:spcPts val="0"/>
                        </a:spcBef>
                        <a:spcAft>
                          <a:spcPts val="0"/>
                        </a:spcAft>
                      </a:pPr>
                      <a:r>
                        <a:rPr lang="en-US" sz="1400" strike="noStrike" baseline="0">
                          <a:effectLst/>
                        </a:rPr>
                        <a:t> </a:t>
                      </a:r>
                      <a:endParaRPr lang="en-US" sz="14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effectLst/>
                        </a:rPr>
                        <a:t> Total liabilities and</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100720915"/>
                  </a:ext>
                </a:extLst>
              </a:tr>
              <a:tr h="213511">
                <a:tc>
                  <a:txBody>
                    <a:bodyPr/>
                    <a:lstStyle/>
                    <a:p>
                      <a:pPr marL="0" marR="0">
                        <a:spcBef>
                          <a:spcPts val="0"/>
                        </a:spcBef>
                        <a:spcAft>
                          <a:spcPts val="0"/>
                        </a:spcAft>
                      </a:pPr>
                      <a:r>
                        <a:rPr lang="en-US" sz="1400" strike="noStrike" baseline="0" dirty="0">
                          <a:effectLst/>
                        </a:rPr>
                        <a:t>    Total assets.........................</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a:t>
                      </a:r>
                      <a:r>
                        <a:rPr lang="en-US" sz="1400" strike="sngStrike" baseline="0" dirty="0">
                          <a:effectLst/>
                        </a:rPr>
                        <a:t>15,000</a:t>
                      </a:r>
                      <a:endParaRPr lang="en-US" sz="1400" strike="sng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effectLst/>
                        </a:rPr>
                        <a:t>    owner’s equity...........</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a:t>
                      </a:r>
                      <a:r>
                        <a:rPr lang="en-US" sz="1400" strike="sngStrike" baseline="0" dirty="0">
                          <a:effectLst/>
                        </a:rPr>
                        <a:t>15,000</a:t>
                      </a:r>
                      <a:endParaRPr lang="en-US" sz="1400" strike="sng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464017633"/>
                  </a:ext>
                </a:extLst>
              </a:tr>
              <a:tr h="167759">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433623"/>
                  </a:ext>
                </a:extLst>
              </a:tr>
            </a:tbl>
          </a:graphicData>
        </a:graphic>
      </p:graphicFrame>
      <p:cxnSp>
        <p:nvCxnSpPr>
          <p:cNvPr id="19" name="Straight Connector 18"/>
          <p:cNvCxnSpPr/>
          <p:nvPr/>
        </p:nvCxnSpPr>
        <p:spPr>
          <a:xfrm>
            <a:off x="5301239" y="532552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843979" y="6459843"/>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01241" y="643413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843980" y="6433275"/>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301240" y="645875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2679822" y="3611411"/>
            <a:ext cx="6824342" cy="301581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8843979" y="579319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825330" y="4979603"/>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55684" y="0"/>
            <a:ext cx="12080631" cy="1415772"/>
          </a:xfrm>
          <a:prstGeom prst="rect">
            <a:avLst/>
          </a:prstGeom>
        </p:spPr>
        <p:txBody>
          <a:bodyPr wrap="square">
            <a:spAutoFit/>
          </a:bodyPr>
          <a:lstStyle/>
          <a:p>
            <a:r>
              <a:rPr lang="en-US" sz="1600" dirty="0"/>
              <a:t>12.  </a:t>
            </a:r>
            <a:r>
              <a:rPr lang="en-US" sz="1600" b="1" dirty="0"/>
              <a:t>Withdrawal:</a:t>
            </a:r>
            <a:r>
              <a:rPr lang="en-US" sz="1600" dirty="0"/>
              <a:t> Suppose that on Friday, September 30, the owner, James Nguyen, needed some cash for personal use and withdrew $700 from the business.  Because owner withdrawals are not an expense of a business, the income statement would not be affected.  Instead, the withdrawal would appear on the statement of owner's equity when it is prepared on September 30.   </a:t>
            </a:r>
          </a:p>
          <a:p>
            <a:r>
              <a:rPr lang="en-US" sz="1600" dirty="0"/>
              <a:t> </a:t>
            </a:r>
          </a:p>
          <a:p>
            <a:endParaRPr lang="en-US" sz="2000" dirty="0">
              <a:latin typeface="Cambria" panose="02040503050406030204" pitchFamily="18" charset="0"/>
              <a:ea typeface="MS Mincho"/>
              <a:cs typeface="Times New Roman" panose="02020603050405020304" pitchFamily="18" charset="0"/>
            </a:endParaRPr>
          </a:p>
        </p:txBody>
      </p:sp>
      <p:sp>
        <p:nvSpPr>
          <p:cNvPr id="3" name="TextBox 2"/>
          <p:cNvSpPr txBox="1"/>
          <p:nvPr/>
        </p:nvSpPr>
        <p:spPr>
          <a:xfrm>
            <a:off x="5341305" y="4374694"/>
            <a:ext cx="854579" cy="307777"/>
          </a:xfrm>
          <a:prstGeom prst="rect">
            <a:avLst/>
          </a:prstGeom>
          <a:noFill/>
        </p:spPr>
        <p:txBody>
          <a:bodyPr wrap="square" rtlCol="0">
            <a:spAutoFit/>
          </a:bodyPr>
          <a:lstStyle/>
          <a:p>
            <a:r>
              <a:rPr lang="en-US" sz="1400" dirty="0">
                <a:solidFill>
                  <a:srgbClr val="FF0000"/>
                </a:solidFill>
              </a:rPr>
              <a:t>11,000</a:t>
            </a:r>
          </a:p>
        </p:txBody>
      </p:sp>
      <p:sp>
        <p:nvSpPr>
          <p:cNvPr id="28" name="TextBox 27"/>
          <p:cNvSpPr txBox="1"/>
          <p:nvPr/>
        </p:nvSpPr>
        <p:spPr>
          <a:xfrm>
            <a:off x="8825331" y="5392203"/>
            <a:ext cx="854579" cy="307777"/>
          </a:xfrm>
          <a:prstGeom prst="rect">
            <a:avLst/>
          </a:prstGeom>
          <a:noFill/>
        </p:spPr>
        <p:txBody>
          <a:bodyPr wrap="square" rtlCol="0">
            <a:spAutoFit/>
          </a:bodyPr>
          <a:lstStyle/>
          <a:p>
            <a:r>
              <a:rPr lang="en-US" sz="1400" dirty="0">
                <a:solidFill>
                  <a:srgbClr val="FF0000"/>
                </a:solidFill>
              </a:rPr>
              <a:t>13,000</a:t>
            </a:r>
          </a:p>
        </p:txBody>
      </p:sp>
      <p:sp>
        <p:nvSpPr>
          <p:cNvPr id="29" name="TextBox 28"/>
          <p:cNvSpPr txBox="1"/>
          <p:nvPr/>
        </p:nvSpPr>
        <p:spPr>
          <a:xfrm>
            <a:off x="5320748" y="6058901"/>
            <a:ext cx="854579" cy="307777"/>
          </a:xfrm>
          <a:prstGeom prst="rect">
            <a:avLst/>
          </a:prstGeom>
          <a:noFill/>
        </p:spPr>
        <p:txBody>
          <a:bodyPr wrap="square" rtlCol="0">
            <a:spAutoFit/>
          </a:bodyPr>
          <a:lstStyle/>
          <a:p>
            <a:r>
              <a:rPr lang="en-US" sz="1400" dirty="0"/>
              <a:t>14,300</a:t>
            </a:r>
          </a:p>
        </p:txBody>
      </p:sp>
      <p:sp>
        <p:nvSpPr>
          <p:cNvPr id="31" name="TextBox 30"/>
          <p:cNvSpPr txBox="1"/>
          <p:nvPr/>
        </p:nvSpPr>
        <p:spPr>
          <a:xfrm>
            <a:off x="8825330" y="6024228"/>
            <a:ext cx="854579" cy="307777"/>
          </a:xfrm>
          <a:prstGeom prst="rect">
            <a:avLst/>
          </a:prstGeom>
          <a:noFill/>
        </p:spPr>
        <p:txBody>
          <a:bodyPr wrap="square" rtlCol="0">
            <a:spAutoFit/>
          </a:bodyPr>
          <a:lstStyle/>
          <a:p>
            <a:r>
              <a:rPr lang="en-US" sz="1400" dirty="0"/>
              <a:t>14,300</a:t>
            </a:r>
          </a:p>
        </p:txBody>
      </p:sp>
      <p:graphicFrame>
        <p:nvGraphicFramePr>
          <p:cNvPr id="4" name="Table 3"/>
          <p:cNvGraphicFramePr>
            <a:graphicFrameLocks noGrp="1"/>
          </p:cNvGraphicFramePr>
          <p:nvPr>
            <p:extLst>
              <p:ext uri="{D42A27DB-BD31-4B8C-83A1-F6EECF244321}">
                <p14:modId xmlns:p14="http://schemas.microsoft.com/office/powerpoint/2010/main" val="1734458522"/>
              </p:ext>
            </p:extLst>
          </p:nvPr>
        </p:nvGraphicFramePr>
        <p:xfrm>
          <a:off x="2630916" y="871820"/>
          <a:ext cx="6808528" cy="2346960"/>
        </p:xfrm>
        <a:graphic>
          <a:graphicData uri="http://schemas.openxmlformats.org/drawingml/2006/table">
            <a:tbl>
              <a:tblPr firstRow="1" firstCol="1" bandRow="1">
                <a:tableStyleId>{2D5ABB26-0587-4C30-8999-92F81FD0307C}</a:tableStyleId>
              </a:tblPr>
              <a:tblGrid>
                <a:gridCol w="238639">
                  <a:extLst>
                    <a:ext uri="{9D8B030D-6E8A-4147-A177-3AD203B41FA5}">
                      <a16:colId xmlns:a16="http://schemas.microsoft.com/office/drawing/2014/main" val="4180630207"/>
                    </a:ext>
                  </a:extLst>
                </a:gridCol>
                <a:gridCol w="4159143">
                  <a:extLst>
                    <a:ext uri="{9D8B030D-6E8A-4147-A177-3AD203B41FA5}">
                      <a16:colId xmlns:a16="http://schemas.microsoft.com/office/drawing/2014/main" val="3278668614"/>
                    </a:ext>
                  </a:extLst>
                </a:gridCol>
                <a:gridCol w="219159">
                  <a:extLst>
                    <a:ext uri="{9D8B030D-6E8A-4147-A177-3AD203B41FA5}">
                      <a16:colId xmlns:a16="http://schemas.microsoft.com/office/drawing/2014/main" val="1455373856"/>
                    </a:ext>
                  </a:extLst>
                </a:gridCol>
                <a:gridCol w="1095793">
                  <a:extLst>
                    <a:ext uri="{9D8B030D-6E8A-4147-A177-3AD203B41FA5}">
                      <a16:colId xmlns:a16="http://schemas.microsoft.com/office/drawing/2014/main" val="1835907579"/>
                    </a:ext>
                  </a:extLst>
                </a:gridCol>
                <a:gridCol w="876635">
                  <a:extLst>
                    <a:ext uri="{9D8B030D-6E8A-4147-A177-3AD203B41FA5}">
                      <a16:colId xmlns:a16="http://schemas.microsoft.com/office/drawing/2014/main" val="2016936735"/>
                    </a:ext>
                  </a:extLst>
                </a:gridCol>
                <a:gridCol w="219159">
                  <a:extLst>
                    <a:ext uri="{9D8B030D-6E8A-4147-A177-3AD203B41FA5}">
                      <a16:colId xmlns:a16="http://schemas.microsoft.com/office/drawing/2014/main" val="2585802171"/>
                    </a:ext>
                  </a:extLst>
                </a:gridCol>
              </a:tblGrid>
              <a:tr h="612590">
                <a:tc gridSpan="6">
                  <a:txBody>
                    <a:bodyPr/>
                    <a:lstStyle/>
                    <a:p>
                      <a:pPr marL="0" marR="0" algn="ctr">
                        <a:spcBef>
                          <a:spcPts val="0"/>
                        </a:spcBef>
                        <a:spcAft>
                          <a:spcPts val="0"/>
                        </a:spcAft>
                      </a:pPr>
                      <a:r>
                        <a:rPr lang="en-US" sz="1400" b="1" dirty="0">
                          <a:effectLst/>
                          <a:latin typeface="+mn-lt"/>
                        </a:rPr>
                        <a:t>James Nguyen Consulting Company </a:t>
                      </a:r>
                    </a:p>
                    <a:p>
                      <a:pPr marL="0" marR="0" algn="ctr">
                        <a:spcBef>
                          <a:spcPts val="0"/>
                        </a:spcBef>
                        <a:spcAft>
                          <a:spcPts val="0"/>
                        </a:spcAft>
                      </a:pPr>
                      <a:r>
                        <a:rPr lang="en-US" sz="1400" b="1" dirty="0">
                          <a:effectLst/>
                          <a:latin typeface="+mn-lt"/>
                        </a:rPr>
                        <a:t>Statement of Owner’s Equity</a:t>
                      </a:r>
                    </a:p>
                    <a:p>
                      <a:pPr marL="57150" marR="0" indent="-57150" algn="ctr">
                        <a:spcBef>
                          <a:spcPts val="0"/>
                        </a:spcBef>
                        <a:spcAft>
                          <a:spcPts val="0"/>
                        </a:spcAft>
                      </a:pPr>
                      <a:r>
                        <a:rPr lang="en-US" sz="1400" b="1" dirty="0">
                          <a:effectLst/>
                          <a:latin typeface="+mn-lt"/>
                        </a:rPr>
                        <a:t>For the Week Ended September 30, 20XX</a:t>
                      </a:r>
                      <a:endParaRPr lang="en-US" sz="1400" b="1" dirty="0">
                        <a:effectLst/>
                        <a:latin typeface="+mn-lt"/>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58624793"/>
                  </a:ext>
                </a:extLst>
              </a:tr>
              <a:tr h="204197">
                <a:tc>
                  <a:txBody>
                    <a:bodyPr/>
                    <a:lstStyle/>
                    <a:p>
                      <a:pPr marL="57150" marR="0" indent="-5715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57150" marR="0" indent="-57150">
                        <a:spcBef>
                          <a:spcPts val="0"/>
                        </a:spcBef>
                        <a:spcAft>
                          <a:spcPts val="0"/>
                        </a:spcAft>
                      </a:pPr>
                      <a:r>
                        <a:rPr lang="en-US" sz="1400" dirty="0">
                          <a:effectLst/>
                          <a:latin typeface="+mn-lt"/>
                        </a:rPr>
                        <a:t> </a:t>
                      </a:r>
                      <a:endParaRPr lang="en-US" sz="1400" dirty="0">
                        <a:effectLst/>
                        <a:latin typeface="+mn-lt"/>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57150" marR="0" indent="-57150">
                        <a:spcBef>
                          <a:spcPts val="0"/>
                        </a:spcBef>
                        <a:spcAft>
                          <a:spcPts val="0"/>
                        </a:spcAft>
                      </a:pPr>
                      <a:r>
                        <a:rPr lang="en-US" sz="1400" dirty="0">
                          <a:effectLst/>
                          <a:latin typeface="+mn-lt"/>
                        </a:rPr>
                        <a:t> </a:t>
                      </a:r>
                      <a:endParaRPr lang="en-US" sz="1400" dirty="0">
                        <a:effectLst/>
                        <a:latin typeface="+mn-lt"/>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57150" marR="0" indent="-57150">
                        <a:spcBef>
                          <a:spcPts val="0"/>
                        </a:spcBef>
                        <a:spcAft>
                          <a:spcPts val="0"/>
                        </a:spcAft>
                      </a:pPr>
                      <a:r>
                        <a:rPr lang="en-US" sz="1400" dirty="0">
                          <a:effectLst/>
                          <a:latin typeface="+mn-lt"/>
                        </a:rPr>
                        <a:t> </a:t>
                      </a:r>
                      <a:endParaRPr lang="en-US" sz="1400" dirty="0">
                        <a:effectLst/>
                        <a:latin typeface="+mn-lt"/>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57150" marR="0" indent="-57150" algn="r">
                        <a:spcBef>
                          <a:spcPts val="0"/>
                        </a:spcBef>
                        <a:spcAft>
                          <a:spcPts val="0"/>
                        </a:spcAft>
                      </a:pPr>
                      <a:r>
                        <a:rPr lang="en-US" sz="1400">
                          <a:effectLst/>
                          <a:latin typeface="+mn-lt"/>
                        </a:rPr>
                        <a:t> </a:t>
                      </a:r>
                      <a:endParaRPr lang="en-US" sz="1400">
                        <a:effectLst/>
                        <a:latin typeface="+mn-lt"/>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57150" marR="0" indent="-5715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791389164"/>
                  </a:ext>
                </a:extLst>
              </a:tr>
              <a:tr h="204197">
                <a:tc>
                  <a:txBody>
                    <a:bodyPr/>
                    <a:lstStyle/>
                    <a:p>
                      <a:pPr marL="57150" marR="0" indent="-5715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latin typeface="+mn-lt"/>
                        </a:rPr>
                        <a:t>J. Nguyen, Capital, September 6......................................</a:t>
                      </a:r>
                      <a:endParaRPr lang="en-US" sz="1400" dirty="0">
                        <a:effectLst/>
                        <a:latin typeface="+mn-lt"/>
                        <a:ea typeface="MS Mincho"/>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a:effectLst/>
                          <a:latin typeface="+mn-lt"/>
                        </a:rPr>
                        <a:t> </a:t>
                      </a:r>
                      <a:endParaRPr lang="en-US" sz="1400">
                        <a:effectLst/>
                        <a:latin typeface="+mn-lt"/>
                        <a:ea typeface="MS Mincho"/>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dirty="0">
                          <a:effectLst/>
                          <a:latin typeface="+mn-lt"/>
                        </a:rPr>
                        <a:t> </a:t>
                      </a:r>
                      <a:endParaRPr lang="en-US" sz="1400" dirty="0">
                        <a:effectLst/>
                        <a:latin typeface="+mn-lt"/>
                        <a:ea typeface="MS Mincho"/>
                        <a:cs typeface="Times New Roman" panose="02020603050405020304" pitchFamily="18" charset="0"/>
                      </a:endParaRPr>
                    </a:p>
                  </a:txBody>
                  <a:tcPr marL="68580" marR="68580" marT="0" marB="0"/>
                </a:tc>
                <a:tc>
                  <a:txBody>
                    <a:bodyPr/>
                    <a:lstStyle/>
                    <a:p>
                      <a:pPr marL="0" marR="0" indent="-54610" algn="r">
                        <a:spcBef>
                          <a:spcPts val="0"/>
                        </a:spcBef>
                        <a:spcAft>
                          <a:spcPts val="0"/>
                        </a:spcAft>
                      </a:pPr>
                      <a:r>
                        <a:rPr lang="en-US" sz="1400">
                          <a:effectLst/>
                          <a:latin typeface="+mn-lt"/>
                        </a:rPr>
                        <a:t>$      -0-</a:t>
                      </a:r>
                      <a:endParaRPr lang="en-US" sz="1400">
                        <a:effectLst/>
                        <a:latin typeface="+mn-lt"/>
                        <a:ea typeface="MS Mincho"/>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36448519"/>
                  </a:ext>
                </a:extLst>
              </a:tr>
              <a:tr h="204197">
                <a:tc>
                  <a:txBody>
                    <a:bodyPr/>
                    <a:lstStyle/>
                    <a:p>
                      <a:pPr marL="57150" marR="0" indent="-5715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latin typeface="+mn-lt"/>
                        </a:rPr>
                        <a:t>Add: Owner investments.................................................</a:t>
                      </a:r>
                      <a:endParaRPr lang="en-US" sz="1400" dirty="0">
                        <a:effectLst/>
                        <a:latin typeface="+mn-lt"/>
                        <a:ea typeface="MS Mincho"/>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a:effectLst/>
                          <a:latin typeface="+mn-lt"/>
                        </a:rPr>
                        <a:t> </a:t>
                      </a:r>
                      <a:endParaRPr lang="en-US" sz="1400">
                        <a:effectLst/>
                        <a:latin typeface="+mn-lt"/>
                        <a:ea typeface="MS Mincho"/>
                        <a:cs typeface="Times New Roman" panose="02020603050405020304" pitchFamily="18" charset="0"/>
                      </a:endParaRPr>
                    </a:p>
                  </a:txBody>
                  <a:tcPr marL="68580" marR="68580" marT="0" marB="0"/>
                </a:tc>
                <a:tc>
                  <a:txBody>
                    <a:bodyPr/>
                    <a:lstStyle/>
                    <a:p>
                      <a:pPr marL="57150" marR="0" indent="-57150" algn="r">
                        <a:spcBef>
                          <a:spcPts val="0"/>
                        </a:spcBef>
                        <a:spcAft>
                          <a:spcPts val="0"/>
                        </a:spcAft>
                      </a:pPr>
                      <a:r>
                        <a:rPr lang="en-US" sz="1400" dirty="0">
                          <a:effectLst/>
                          <a:latin typeface="+mn-lt"/>
                        </a:rPr>
                        <a:t> </a:t>
                      </a:r>
                      <a:endParaRPr lang="en-US" sz="1400" dirty="0">
                        <a:effectLst/>
                        <a:latin typeface="+mn-lt"/>
                        <a:ea typeface="MS Mincho"/>
                        <a:cs typeface="Times New Roman" panose="02020603050405020304" pitchFamily="18" charset="0"/>
                      </a:endParaRPr>
                    </a:p>
                  </a:txBody>
                  <a:tcPr marL="68580" marR="68580" marT="0" marB="0"/>
                </a:tc>
                <a:tc>
                  <a:txBody>
                    <a:bodyPr/>
                    <a:lstStyle/>
                    <a:p>
                      <a:pPr marL="0" marR="0" indent="-54610" algn="r">
                        <a:spcBef>
                          <a:spcPts val="0"/>
                        </a:spcBef>
                        <a:spcAft>
                          <a:spcPts val="0"/>
                        </a:spcAft>
                      </a:pPr>
                      <a:r>
                        <a:rPr lang="en-US" sz="1400" dirty="0">
                          <a:effectLst/>
                          <a:latin typeface="+mn-lt"/>
                        </a:rPr>
                        <a:t>12,500</a:t>
                      </a:r>
                      <a:endParaRPr lang="en-US" sz="1400" dirty="0">
                        <a:effectLst/>
                        <a:latin typeface="+mn-lt"/>
                        <a:ea typeface="MS Mincho"/>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84621015"/>
                  </a:ext>
                </a:extLst>
              </a:tr>
              <a:tr h="204197">
                <a:tc>
                  <a:txBody>
                    <a:bodyPr/>
                    <a:lstStyle/>
                    <a:p>
                      <a:pPr marL="57150" marR="0" indent="-5715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latin typeface="+mn-lt"/>
                        </a:rPr>
                        <a:t>         Net income...............................................................</a:t>
                      </a:r>
                      <a:endParaRPr lang="en-US" sz="1400" dirty="0">
                        <a:effectLst/>
                        <a:latin typeface="+mn-lt"/>
                        <a:ea typeface="MS Mincho"/>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a:effectLst/>
                          <a:latin typeface="+mn-lt"/>
                        </a:rPr>
                        <a:t> </a:t>
                      </a:r>
                      <a:endParaRPr lang="en-US" sz="1400">
                        <a:effectLst/>
                        <a:latin typeface="+mn-lt"/>
                        <a:ea typeface="MS Mincho"/>
                        <a:cs typeface="Times New Roman" panose="02020603050405020304" pitchFamily="18" charset="0"/>
                      </a:endParaRPr>
                    </a:p>
                  </a:txBody>
                  <a:tcPr marL="68580" marR="68580" marT="0" marB="0"/>
                </a:tc>
                <a:tc>
                  <a:txBody>
                    <a:bodyPr/>
                    <a:lstStyle/>
                    <a:p>
                      <a:pPr marL="57150" marR="0" indent="-57150" algn="r">
                        <a:spcBef>
                          <a:spcPts val="0"/>
                        </a:spcBef>
                        <a:spcAft>
                          <a:spcPts val="0"/>
                        </a:spcAft>
                      </a:pPr>
                      <a:r>
                        <a:rPr lang="en-US" sz="1400">
                          <a:effectLst/>
                          <a:latin typeface="+mn-lt"/>
                        </a:rPr>
                        <a:t> </a:t>
                      </a:r>
                      <a:endParaRPr lang="en-US" sz="1400">
                        <a:effectLst/>
                        <a:latin typeface="+mn-lt"/>
                        <a:ea typeface="MS Mincho"/>
                        <a:cs typeface="Times New Roman" panose="02020603050405020304" pitchFamily="18" charset="0"/>
                      </a:endParaRPr>
                    </a:p>
                  </a:txBody>
                  <a:tcPr marL="68580" marR="68580" marT="0" marB="0"/>
                </a:tc>
                <a:tc>
                  <a:txBody>
                    <a:bodyPr/>
                    <a:lstStyle/>
                    <a:p>
                      <a:pPr marL="0" marR="0" indent="-54610" algn="r">
                        <a:spcBef>
                          <a:spcPts val="0"/>
                        </a:spcBef>
                        <a:spcAft>
                          <a:spcPts val="0"/>
                        </a:spcAft>
                      </a:pPr>
                      <a:r>
                        <a:rPr lang="en-US" sz="1400" dirty="0">
                          <a:effectLst/>
                          <a:latin typeface="+mn-lt"/>
                        </a:rPr>
                        <a:t>1,200</a:t>
                      </a:r>
                      <a:endParaRPr lang="en-US" sz="1400" dirty="0">
                        <a:effectLst/>
                        <a:latin typeface="+mn-lt"/>
                        <a:ea typeface="MS Mincho"/>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68465723"/>
                  </a:ext>
                </a:extLst>
              </a:tr>
              <a:tr h="204197">
                <a:tc>
                  <a:txBody>
                    <a:bodyPr/>
                    <a:lstStyle/>
                    <a:p>
                      <a:pPr marL="57150" marR="0" indent="-5715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latin typeface="+mn-lt"/>
                        </a:rPr>
                        <a:t> </a:t>
                      </a:r>
                      <a:endParaRPr lang="en-US" sz="1400">
                        <a:effectLst/>
                        <a:latin typeface="+mn-lt"/>
                        <a:ea typeface="MS Mincho"/>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a:effectLst/>
                          <a:latin typeface="+mn-lt"/>
                        </a:rPr>
                        <a:t> </a:t>
                      </a:r>
                      <a:endParaRPr lang="en-US" sz="1400">
                        <a:effectLst/>
                        <a:latin typeface="+mn-lt"/>
                        <a:ea typeface="MS Mincho"/>
                        <a:cs typeface="Times New Roman" panose="02020603050405020304" pitchFamily="18" charset="0"/>
                      </a:endParaRPr>
                    </a:p>
                  </a:txBody>
                  <a:tcPr marL="68580" marR="68580" marT="0" marB="0"/>
                </a:tc>
                <a:tc>
                  <a:txBody>
                    <a:bodyPr/>
                    <a:lstStyle/>
                    <a:p>
                      <a:pPr marL="57150" marR="0" indent="-57150" algn="r">
                        <a:spcBef>
                          <a:spcPts val="0"/>
                        </a:spcBef>
                        <a:spcAft>
                          <a:spcPts val="0"/>
                        </a:spcAft>
                      </a:pPr>
                      <a:r>
                        <a:rPr lang="en-US" sz="1400">
                          <a:effectLst/>
                          <a:latin typeface="+mn-lt"/>
                        </a:rPr>
                        <a:t> </a:t>
                      </a:r>
                      <a:endParaRPr lang="en-US" sz="1400">
                        <a:effectLst/>
                        <a:latin typeface="+mn-lt"/>
                        <a:ea typeface="MS Mincho"/>
                        <a:cs typeface="Times New Roman" panose="02020603050405020304" pitchFamily="18" charset="0"/>
                      </a:endParaRPr>
                    </a:p>
                  </a:txBody>
                  <a:tcPr marL="68580" marR="68580" marT="0" marB="0"/>
                </a:tc>
                <a:tc>
                  <a:txBody>
                    <a:bodyPr/>
                    <a:lstStyle/>
                    <a:p>
                      <a:pPr marL="0" marR="0" indent="-54610" algn="r">
                        <a:spcBef>
                          <a:spcPts val="0"/>
                        </a:spcBef>
                        <a:spcAft>
                          <a:spcPts val="0"/>
                        </a:spcAft>
                      </a:pPr>
                      <a:r>
                        <a:rPr lang="en-US" sz="1400" dirty="0">
                          <a:effectLst/>
                          <a:latin typeface="+mn-lt"/>
                        </a:rPr>
                        <a:t>13,700</a:t>
                      </a:r>
                      <a:endParaRPr lang="en-US" sz="1400" dirty="0">
                        <a:effectLst/>
                        <a:latin typeface="+mn-lt"/>
                        <a:ea typeface="MS Mincho"/>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58019954"/>
                  </a:ext>
                </a:extLst>
              </a:tr>
              <a:tr h="204197">
                <a:tc>
                  <a:txBody>
                    <a:bodyPr/>
                    <a:lstStyle/>
                    <a:p>
                      <a:pPr marL="57150" marR="0" indent="-5715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latin typeface="+mn-lt"/>
                        </a:rPr>
                        <a:t>Less: withdrawals.............................................................</a:t>
                      </a:r>
                      <a:endParaRPr lang="en-US" sz="1400" dirty="0">
                        <a:effectLst/>
                        <a:latin typeface="+mn-lt"/>
                        <a:ea typeface="MS Mincho"/>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a:effectLst/>
                          <a:latin typeface="+mn-lt"/>
                        </a:rPr>
                        <a:t> </a:t>
                      </a:r>
                      <a:endParaRPr lang="en-US" sz="1400">
                        <a:effectLst/>
                        <a:latin typeface="+mn-lt"/>
                        <a:ea typeface="MS Mincho"/>
                        <a:cs typeface="Times New Roman" panose="02020603050405020304" pitchFamily="18" charset="0"/>
                      </a:endParaRPr>
                    </a:p>
                  </a:txBody>
                  <a:tcPr marL="68580" marR="68580" marT="0" marB="0"/>
                </a:tc>
                <a:tc>
                  <a:txBody>
                    <a:bodyPr/>
                    <a:lstStyle/>
                    <a:p>
                      <a:pPr marL="57150" marR="0" indent="-57150" algn="r">
                        <a:spcBef>
                          <a:spcPts val="0"/>
                        </a:spcBef>
                        <a:spcAft>
                          <a:spcPts val="0"/>
                        </a:spcAft>
                      </a:pPr>
                      <a:r>
                        <a:rPr lang="en-US" sz="1400">
                          <a:effectLst/>
                          <a:latin typeface="+mn-lt"/>
                        </a:rPr>
                        <a:t> </a:t>
                      </a:r>
                      <a:endParaRPr lang="en-US" sz="1400">
                        <a:effectLst/>
                        <a:latin typeface="+mn-lt"/>
                        <a:ea typeface="MS Mincho"/>
                        <a:cs typeface="Times New Roman" panose="02020603050405020304" pitchFamily="18" charset="0"/>
                      </a:endParaRPr>
                    </a:p>
                  </a:txBody>
                  <a:tcPr marL="68580" marR="68580" marT="0" marB="0"/>
                </a:tc>
                <a:tc>
                  <a:txBody>
                    <a:bodyPr/>
                    <a:lstStyle/>
                    <a:p>
                      <a:pPr marL="0" marR="0" indent="-54610" algn="ctr">
                        <a:spcBef>
                          <a:spcPts val="0"/>
                        </a:spcBef>
                        <a:spcAft>
                          <a:spcPts val="0"/>
                        </a:spcAft>
                      </a:pPr>
                      <a:r>
                        <a:rPr lang="en-US" sz="1400" dirty="0">
                          <a:effectLst/>
                          <a:latin typeface="+mn-lt"/>
                        </a:rPr>
                        <a:t>         (700)</a:t>
                      </a:r>
                      <a:endParaRPr lang="en-US" sz="1400" dirty="0">
                        <a:effectLst/>
                        <a:latin typeface="+mn-lt"/>
                        <a:ea typeface="MS Mincho"/>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93512461"/>
                  </a:ext>
                </a:extLst>
              </a:tr>
              <a:tr h="204197">
                <a:tc>
                  <a:txBody>
                    <a:bodyPr/>
                    <a:lstStyle/>
                    <a:p>
                      <a:pPr marL="57150" marR="0" indent="-5715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latin typeface="+mn-lt"/>
                        </a:rPr>
                        <a:t>J. Nguyen, Capital, September 30....................................</a:t>
                      </a:r>
                      <a:endParaRPr lang="en-US" sz="1400" dirty="0">
                        <a:effectLst/>
                        <a:latin typeface="+mn-lt"/>
                        <a:ea typeface="MS Mincho"/>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a:effectLst/>
                          <a:latin typeface="+mn-lt"/>
                        </a:rPr>
                        <a:t> </a:t>
                      </a:r>
                      <a:endParaRPr lang="en-US" sz="1400">
                        <a:effectLst/>
                        <a:latin typeface="+mn-lt"/>
                        <a:ea typeface="MS Mincho"/>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a:effectLst/>
                          <a:latin typeface="+mn-lt"/>
                        </a:rPr>
                        <a:t> </a:t>
                      </a:r>
                      <a:endParaRPr lang="en-US" sz="1400">
                        <a:effectLst/>
                        <a:latin typeface="+mn-lt"/>
                        <a:ea typeface="MS Mincho"/>
                        <a:cs typeface="Times New Roman" panose="02020603050405020304" pitchFamily="18" charset="0"/>
                      </a:endParaRPr>
                    </a:p>
                  </a:txBody>
                  <a:tcPr marL="68580" marR="68580" marT="0" marB="0"/>
                </a:tc>
                <a:tc>
                  <a:txBody>
                    <a:bodyPr/>
                    <a:lstStyle/>
                    <a:p>
                      <a:pPr marL="0" marR="0" indent="-54610" algn="r">
                        <a:spcBef>
                          <a:spcPts val="0"/>
                        </a:spcBef>
                        <a:spcAft>
                          <a:spcPts val="0"/>
                        </a:spcAft>
                      </a:pPr>
                      <a:r>
                        <a:rPr lang="en-US" sz="1400" dirty="0">
                          <a:effectLst/>
                          <a:latin typeface="+mn-lt"/>
                        </a:rPr>
                        <a:t>$ 13,000</a:t>
                      </a:r>
                      <a:endParaRPr lang="en-US" sz="1400" dirty="0">
                        <a:effectLst/>
                        <a:latin typeface="+mn-lt"/>
                        <a:ea typeface="MS Mincho"/>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14635677"/>
                  </a:ext>
                </a:extLst>
              </a:tr>
              <a:tr h="204197">
                <a:tc>
                  <a:txBody>
                    <a:bodyPr/>
                    <a:lstStyle/>
                    <a:p>
                      <a:pPr marL="57150" marR="0" indent="-5715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400">
                          <a:effectLst/>
                          <a:latin typeface="+mn-lt"/>
                        </a:rPr>
                        <a:t> </a:t>
                      </a:r>
                      <a:endParaRPr lang="en-US" sz="1400">
                        <a:effectLst/>
                        <a:latin typeface="+mn-lt"/>
                        <a:ea typeface="MS Mincho"/>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400">
                          <a:effectLst/>
                          <a:latin typeface="+mn-lt"/>
                        </a:rPr>
                        <a:t> </a:t>
                      </a:r>
                      <a:endParaRPr lang="en-US" sz="1400">
                        <a:effectLst/>
                        <a:latin typeface="+mn-lt"/>
                        <a:ea typeface="MS Mincho"/>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400">
                          <a:effectLst/>
                          <a:latin typeface="+mn-lt"/>
                        </a:rPr>
                        <a:t> </a:t>
                      </a:r>
                      <a:endParaRPr lang="en-US" sz="1400">
                        <a:effectLst/>
                        <a:latin typeface="+mn-lt"/>
                        <a:ea typeface="MS Mincho"/>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400" dirty="0">
                          <a:effectLst/>
                          <a:latin typeface="+mn-lt"/>
                        </a:rPr>
                        <a:t> </a:t>
                      </a:r>
                      <a:endParaRPr lang="en-US" sz="1400" dirty="0">
                        <a:effectLst/>
                        <a:latin typeface="+mn-lt"/>
                        <a:ea typeface="MS Mincho"/>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1036542"/>
                  </a:ext>
                </a:extLst>
              </a:tr>
            </a:tbl>
          </a:graphicData>
        </a:graphic>
      </p:graphicFrame>
      <p:cxnSp>
        <p:nvCxnSpPr>
          <p:cNvPr id="10" name="Straight Connector 9"/>
          <p:cNvCxnSpPr/>
          <p:nvPr/>
        </p:nvCxnSpPr>
        <p:spPr>
          <a:xfrm>
            <a:off x="8595011" y="2356035"/>
            <a:ext cx="5896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8570513" y="2781087"/>
            <a:ext cx="5896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586302" y="3029725"/>
            <a:ext cx="5896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595011" y="3002829"/>
            <a:ext cx="5896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094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graphicFrame>
        <p:nvGraphicFramePr>
          <p:cNvPr id="3" name="Table 2"/>
          <p:cNvGraphicFramePr>
            <a:graphicFrameLocks noGrp="1"/>
          </p:cNvGraphicFramePr>
          <p:nvPr>
            <p:extLst>
              <p:ext uri="{D42A27DB-BD31-4B8C-83A1-F6EECF244321}">
                <p14:modId xmlns:p14="http://schemas.microsoft.com/office/powerpoint/2010/main" val="1601867808"/>
              </p:ext>
            </p:extLst>
          </p:nvPr>
        </p:nvGraphicFramePr>
        <p:xfrm>
          <a:off x="2891246" y="1557651"/>
          <a:ext cx="7424474" cy="3901440"/>
        </p:xfrm>
        <a:graphic>
          <a:graphicData uri="http://schemas.openxmlformats.org/drawingml/2006/table">
            <a:tbl>
              <a:tblPr firstRow="1" firstCol="1" bandRow="1">
                <a:tableStyleId>{2D5ABB26-0587-4C30-8999-92F81FD0307C}</a:tableStyleId>
              </a:tblPr>
              <a:tblGrid>
                <a:gridCol w="1679361">
                  <a:extLst>
                    <a:ext uri="{9D8B030D-6E8A-4147-A177-3AD203B41FA5}">
                      <a16:colId xmlns:a16="http://schemas.microsoft.com/office/drawing/2014/main" val="3482372653"/>
                    </a:ext>
                  </a:extLst>
                </a:gridCol>
                <a:gridCol w="194104">
                  <a:extLst>
                    <a:ext uri="{9D8B030D-6E8A-4147-A177-3AD203B41FA5}">
                      <a16:colId xmlns:a16="http://schemas.microsoft.com/office/drawing/2014/main" val="2340614184"/>
                    </a:ext>
                  </a:extLst>
                </a:gridCol>
                <a:gridCol w="3494053">
                  <a:extLst>
                    <a:ext uri="{9D8B030D-6E8A-4147-A177-3AD203B41FA5}">
                      <a16:colId xmlns:a16="http://schemas.microsoft.com/office/drawing/2014/main" val="1093523433"/>
                    </a:ext>
                  </a:extLst>
                </a:gridCol>
                <a:gridCol w="252878">
                  <a:extLst>
                    <a:ext uri="{9D8B030D-6E8A-4147-A177-3AD203B41FA5}">
                      <a16:colId xmlns:a16="http://schemas.microsoft.com/office/drawing/2014/main" val="562896460"/>
                    </a:ext>
                  </a:extLst>
                </a:gridCol>
                <a:gridCol w="1804078">
                  <a:extLst>
                    <a:ext uri="{9D8B030D-6E8A-4147-A177-3AD203B41FA5}">
                      <a16:colId xmlns:a16="http://schemas.microsoft.com/office/drawing/2014/main" val="3405863770"/>
                    </a:ext>
                  </a:extLst>
                </a:gridCol>
              </a:tblGrid>
              <a:tr h="410170">
                <a:tc>
                  <a:txBody>
                    <a:bodyPr/>
                    <a:lstStyle/>
                    <a:p>
                      <a:pPr marL="0" marR="0" algn="ctr">
                        <a:spcBef>
                          <a:spcPts val="600"/>
                        </a:spcBef>
                        <a:spcAft>
                          <a:spcPts val="0"/>
                        </a:spcAft>
                      </a:pPr>
                      <a:r>
                        <a:rPr lang="en-US" sz="1600" u="sng" dirty="0">
                          <a:effectLst/>
                        </a:rPr>
                        <a:t>Statement</a:t>
                      </a:r>
                      <a:endParaRPr lang="en-US" sz="16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600" dirty="0">
                          <a:effectLst/>
                        </a:rPr>
                        <a:t> </a:t>
                      </a:r>
                      <a:endParaRPr lang="en-US" sz="16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600" u="sng" dirty="0">
                          <a:effectLst/>
                        </a:rPr>
                        <a:t>What It Shows</a:t>
                      </a:r>
                      <a:endParaRPr lang="en-US" sz="16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 </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Position or Change </a:t>
                      </a:r>
                      <a:r>
                        <a:rPr lang="en-US" sz="1600" u="sng" dirty="0">
                          <a:effectLst/>
                        </a:rPr>
                        <a:t>Statement?</a:t>
                      </a:r>
                      <a:endParaRPr lang="en-US" sz="16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393973189"/>
                  </a:ext>
                </a:extLst>
              </a:tr>
              <a:tr h="410170">
                <a:tc>
                  <a:txBody>
                    <a:bodyPr/>
                    <a:lstStyle/>
                    <a:p>
                      <a:pPr marL="0" marR="0" algn="l">
                        <a:spcBef>
                          <a:spcPts val="600"/>
                        </a:spcBef>
                        <a:spcAft>
                          <a:spcPts val="0"/>
                        </a:spcAft>
                      </a:pPr>
                      <a:r>
                        <a:rPr lang="en-US" sz="1600" dirty="0">
                          <a:effectLst/>
                        </a:rPr>
                        <a:t>Balance Sheet</a:t>
                      </a:r>
                      <a:endParaRPr lang="en-US" sz="16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600">
                          <a:effectLst/>
                        </a:rPr>
                        <a:t> </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600" dirty="0">
                          <a:effectLst/>
                        </a:rPr>
                        <a:t>Wealth (assets) and claims on the wealth (liabilities and owner's equity) on a specific date</a:t>
                      </a:r>
                      <a:endParaRPr lang="en-US" sz="16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600">
                          <a:effectLst/>
                        </a:rPr>
                        <a:t> </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600" dirty="0">
                          <a:effectLst/>
                        </a:rPr>
                        <a:t>Position</a:t>
                      </a:r>
                      <a:endParaRPr lang="en-US" sz="16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513080142"/>
                  </a:ext>
                </a:extLst>
              </a:tr>
              <a:tr h="205085">
                <a:tc>
                  <a:txBody>
                    <a:bodyPr/>
                    <a:lstStyle/>
                    <a:p>
                      <a:pPr marL="0" marR="0" algn="l">
                        <a:spcBef>
                          <a:spcPts val="0"/>
                        </a:spcBef>
                        <a:spcAft>
                          <a:spcPts val="0"/>
                        </a:spcAft>
                      </a:pPr>
                      <a:r>
                        <a:rPr lang="en-US" sz="1600" dirty="0">
                          <a:effectLst/>
                        </a:rPr>
                        <a:t> </a:t>
                      </a:r>
                      <a:endParaRPr lang="en-US" sz="16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600">
                          <a:effectLst/>
                        </a:rPr>
                        <a:t> </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600">
                          <a:effectLst/>
                        </a:rPr>
                        <a:t> </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 </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 </a:t>
                      </a:r>
                      <a:endParaRPr lang="en-US" sz="16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076730182"/>
                  </a:ext>
                </a:extLst>
              </a:tr>
              <a:tr h="410170">
                <a:tc>
                  <a:txBody>
                    <a:bodyPr/>
                    <a:lstStyle/>
                    <a:p>
                      <a:pPr marL="0" marR="0" algn="l">
                        <a:spcBef>
                          <a:spcPts val="600"/>
                        </a:spcBef>
                        <a:spcAft>
                          <a:spcPts val="0"/>
                        </a:spcAft>
                      </a:pPr>
                      <a:r>
                        <a:rPr lang="en-US" sz="1600" dirty="0">
                          <a:effectLst/>
                        </a:rPr>
                        <a:t>Income Statement</a:t>
                      </a:r>
                      <a:endParaRPr lang="en-US" sz="16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600">
                          <a:effectLst/>
                        </a:rPr>
                        <a:t> </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600">
                          <a:effectLst/>
                        </a:rPr>
                        <a:t>Change in owner's equity caused by revenues and expenses over a specific period of time</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600">
                          <a:effectLst/>
                        </a:rPr>
                        <a:t> </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600" dirty="0">
                          <a:effectLst/>
                        </a:rPr>
                        <a:t>Change</a:t>
                      </a:r>
                      <a:endParaRPr lang="en-US" sz="16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953255263"/>
                  </a:ext>
                </a:extLst>
              </a:tr>
              <a:tr h="205085">
                <a:tc>
                  <a:txBody>
                    <a:bodyPr/>
                    <a:lstStyle/>
                    <a:p>
                      <a:pPr marL="0" marR="0" algn="l">
                        <a:spcBef>
                          <a:spcPts val="0"/>
                        </a:spcBef>
                        <a:spcAft>
                          <a:spcPts val="0"/>
                        </a:spcAft>
                      </a:pPr>
                      <a:r>
                        <a:rPr lang="en-US" sz="1600" dirty="0">
                          <a:effectLst/>
                        </a:rPr>
                        <a:t> </a:t>
                      </a:r>
                      <a:endParaRPr lang="en-US" sz="16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600">
                          <a:effectLst/>
                        </a:rPr>
                        <a:t> </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600">
                          <a:effectLst/>
                        </a:rPr>
                        <a:t> </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600">
                          <a:effectLst/>
                        </a:rPr>
                        <a:t> </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600" dirty="0">
                          <a:effectLst/>
                        </a:rPr>
                        <a:t> </a:t>
                      </a:r>
                      <a:endParaRPr lang="en-US" sz="16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999661215"/>
                  </a:ext>
                </a:extLst>
              </a:tr>
              <a:tr h="410170">
                <a:tc>
                  <a:txBody>
                    <a:bodyPr/>
                    <a:lstStyle/>
                    <a:p>
                      <a:pPr marL="0" marR="0" algn="l">
                        <a:spcBef>
                          <a:spcPts val="0"/>
                        </a:spcBef>
                        <a:spcAft>
                          <a:spcPts val="0"/>
                        </a:spcAft>
                        <a:tabLst/>
                      </a:pPr>
                      <a:r>
                        <a:rPr lang="en-US" sz="1600" dirty="0">
                          <a:effectLst/>
                        </a:rPr>
                        <a:t>Statement of Owner's Equity</a:t>
                      </a:r>
                      <a:endParaRPr lang="en-US" sz="16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600">
                          <a:effectLst/>
                        </a:rPr>
                        <a:t> </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600">
                          <a:effectLst/>
                        </a:rPr>
                        <a:t>All changes in owner's equity over a specific period of time</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600">
                          <a:effectLst/>
                        </a:rPr>
                        <a:t> </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600" dirty="0">
                          <a:effectLst/>
                        </a:rPr>
                        <a:t>Change</a:t>
                      </a:r>
                      <a:endParaRPr lang="en-US" sz="16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649854740"/>
                  </a:ext>
                </a:extLst>
              </a:tr>
              <a:tr h="205085">
                <a:tc>
                  <a:txBody>
                    <a:bodyPr/>
                    <a:lstStyle/>
                    <a:p>
                      <a:pPr marL="0" marR="0" algn="l">
                        <a:spcBef>
                          <a:spcPts val="0"/>
                        </a:spcBef>
                        <a:spcAft>
                          <a:spcPts val="0"/>
                        </a:spcAft>
                      </a:pPr>
                      <a:r>
                        <a:rPr lang="en-US" sz="1600" dirty="0">
                          <a:effectLst/>
                        </a:rPr>
                        <a:t> </a:t>
                      </a:r>
                      <a:endParaRPr lang="en-US" sz="16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600">
                          <a:effectLst/>
                        </a:rPr>
                        <a:t> </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600">
                          <a:effectLst/>
                        </a:rPr>
                        <a:t> </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600">
                          <a:effectLst/>
                        </a:rPr>
                        <a:t> </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600" dirty="0">
                          <a:effectLst/>
                        </a:rPr>
                        <a:t> </a:t>
                      </a:r>
                      <a:endParaRPr lang="en-US" sz="16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013088780"/>
                  </a:ext>
                </a:extLst>
              </a:tr>
              <a:tr h="410170">
                <a:tc>
                  <a:txBody>
                    <a:bodyPr/>
                    <a:lstStyle/>
                    <a:p>
                      <a:pPr marL="0" marR="0" algn="l">
                        <a:spcBef>
                          <a:spcPts val="0"/>
                        </a:spcBef>
                        <a:spcAft>
                          <a:spcPts val="0"/>
                        </a:spcAft>
                      </a:pPr>
                      <a:r>
                        <a:rPr lang="en-US" sz="1600" dirty="0">
                          <a:effectLst/>
                        </a:rPr>
                        <a:t>Statement of Cash Flows</a:t>
                      </a:r>
                      <a:endParaRPr lang="en-US" sz="16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600">
                          <a:effectLst/>
                        </a:rPr>
                        <a:t> </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600">
                          <a:effectLst/>
                        </a:rPr>
                        <a:t>Change in cash explained by specific activities over a specific period of time.</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600">
                          <a:effectLst/>
                        </a:rPr>
                        <a:t> </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600" dirty="0">
                          <a:effectLst/>
                        </a:rPr>
                        <a:t>Change</a:t>
                      </a:r>
                      <a:endParaRPr lang="en-US" sz="16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222813941"/>
                  </a:ext>
                </a:extLst>
              </a:tr>
              <a:tr h="205085">
                <a:tc>
                  <a:txBody>
                    <a:bodyPr/>
                    <a:lstStyle/>
                    <a:p>
                      <a:pPr marL="0" marR="0" algn="just">
                        <a:spcBef>
                          <a:spcPts val="0"/>
                        </a:spcBef>
                        <a:spcAft>
                          <a:spcPts val="0"/>
                        </a:spcAft>
                      </a:pPr>
                      <a:r>
                        <a:rPr lang="en-US" sz="1600">
                          <a:effectLst/>
                        </a:rPr>
                        <a:t> </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600">
                          <a:effectLst/>
                        </a:rPr>
                        <a:t> </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600">
                          <a:effectLst/>
                        </a:rPr>
                        <a:t> </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600">
                          <a:effectLst/>
                        </a:rPr>
                        <a:t> </a:t>
                      </a:r>
                      <a:endParaRPr lang="en-US" sz="16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600" dirty="0">
                          <a:effectLst/>
                        </a:rPr>
                        <a:t> </a:t>
                      </a:r>
                      <a:endParaRPr lang="en-US" sz="16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118109783"/>
                  </a:ext>
                </a:extLst>
              </a:tr>
            </a:tbl>
          </a:graphicData>
        </a:graphic>
      </p:graphicFrame>
      <p:sp>
        <p:nvSpPr>
          <p:cNvPr id="4" name="Rectangle 1"/>
          <p:cNvSpPr>
            <a:spLocks noChangeArrowheads="1"/>
          </p:cNvSpPr>
          <p:nvPr/>
        </p:nvSpPr>
        <p:spPr bwMode="auto">
          <a:xfrm>
            <a:off x="-320040" y="416926"/>
            <a:ext cx="13038992"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mbria" panose="02040503050406030204" pitchFamily="18" charset="0"/>
                <a:ea typeface="MS Mincho"/>
                <a:cs typeface="Times New Roman" panose="02020603050405020304" pitchFamily="18" charset="0"/>
              </a:rPr>
              <a:t>Review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mbria" panose="02040503050406030204" pitchFamily="18" charset="0"/>
                <a:ea typeface="MS Mincho"/>
                <a:cs typeface="Times New Roman" panose="02020603050405020304" pitchFamily="18" charset="0"/>
              </a:rPr>
              <a:t>Compare and Contrast the Financial Statements</a:t>
            </a:r>
            <a:endParaRPr kumimoji="0" lang="en-US" altLang="en-US"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9790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lstStyle/>
          <a:p>
            <a:pPr algn="ctr"/>
            <a:r>
              <a:rPr lang="en-US" b="1" dirty="0"/>
              <a:t>Learning Goal 17</a:t>
            </a: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a:t>© Copyright 2018 Worthy and James Publishing</a:t>
            </a:r>
          </a:p>
        </p:txBody>
      </p:sp>
    </p:spTree>
    <p:extLst>
      <p:ext uri="{BB962C8B-B14F-4D97-AF65-F5344CB8AC3E}">
        <p14:creationId xmlns:p14="http://schemas.microsoft.com/office/powerpoint/2010/main" val="2386839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818136" y="219123"/>
            <a:ext cx="6299353" cy="523220"/>
          </a:xfrm>
          <a:prstGeom prst="rect">
            <a:avLst/>
          </a:prstGeom>
        </p:spPr>
        <p:txBody>
          <a:bodyPr wrap="none">
            <a:spAutoFit/>
          </a:bodyPr>
          <a:lstStyle/>
          <a:p>
            <a:pPr algn="ctr"/>
            <a:r>
              <a:rPr lang="en-US" sz="2800" b="1" dirty="0">
                <a:solidFill>
                  <a:schemeClr val="accent1">
                    <a:lumMod val="50000"/>
                  </a:schemeClr>
                </a:solidFill>
                <a:latin typeface="Cambria" panose="02040503050406030204" pitchFamily="18" charset="0"/>
                <a:ea typeface="MS Mincho"/>
                <a:cs typeface="Times New Roman" panose="02020603050405020304" pitchFamily="18" charset="0"/>
              </a:rPr>
              <a:t>The Financial Statements are Related</a:t>
            </a:r>
            <a:endParaRPr lang="en-US" sz="2800" dirty="0">
              <a:solidFill>
                <a:schemeClr val="accent1">
                  <a:lumMod val="50000"/>
                </a:schemeClr>
              </a:solidFill>
              <a:latin typeface="Cambria" panose="02040503050406030204" pitchFamily="18" charset="0"/>
              <a:ea typeface="MS Mincho"/>
              <a:cs typeface="Times New Roman" panose="02020603050405020304" pitchFamily="18" charset="0"/>
            </a:endParaRPr>
          </a:p>
        </p:txBody>
      </p:sp>
      <p:sp>
        <p:nvSpPr>
          <p:cNvPr id="4" name="Rectangle 3"/>
          <p:cNvSpPr/>
          <p:nvPr/>
        </p:nvSpPr>
        <p:spPr>
          <a:xfrm>
            <a:off x="1683522" y="870082"/>
            <a:ext cx="9027207" cy="1384995"/>
          </a:xfrm>
          <a:prstGeom prst="rect">
            <a:avLst/>
          </a:prstGeom>
        </p:spPr>
        <p:txBody>
          <a:bodyPr wrap="square">
            <a:spAutoFit/>
          </a:bodyPr>
          <a:lstStyle/>
          <a:p>
            <a:r>
              <a:rPr lang="en-US" sz="2000" dirty="0">
                <a:latin typeface="Cambria" panose="02040503050406030204" pitchFamily="18" charset="0"/>
                <a:ea typeface="MS Mincho"/>
                <a:cs typeface="Times New Roman" panose="02020603050405020304" pitchFamily="18" charset="0"/>
              </a:rPr>
              <a:t>The financial statements are related to each other.  What this means is that a transaction can affect more than one financial statement.  Most often this occurs between the income statement and the balance sheet. </a:t>
            </a:r>
          </a:p>
          <a:p>
            <a:r>
              <a:rPr lang="en-US" sz="2400" b="1" dirty="0">
                <a:latin typeface="Cambria" panose="02040503050406030204" pitchFamily="18" charset="0"/>
                <a:ea typeface="MS Mincho"/>
                <a:cs typeface="Times New Roman" panose="02020603050405020304" pitchFamily="18" charset="0"/>
              </a:rPr>
              <a:t> </a:t>
            </a:r>
            <a:endParaRPr lang="en-US" sz="2400" dirty="0">
              <a:latin typeface="Cambria" panose="02040503050406030204" pitchFamily="18" charset="0"/>
              <a:ea typeface="MS Mincho"/>
              <a:cs typeface="Times New Roman" panose="02020603050405020304" pitchFamily="18" charset="0"/>
            </a:endParaRPr>
          </a:p>
        </p:txBody>
      </p:sp>
      <p:sp>
        <p:nvSpPr>
          <p:cNvPr id="5" name="Rectangle 4"/>
          <p:cNvSpPr/>
          <p:nvPr/>
        </p:nvSpPr>
        <p:spPr>
          <a:xfrm>
            <a:off x="1786070" y="2255077"/>
            <a:ext cx="8673981" cy="4370427"/>
          </a:xfrm>
          <a:prstGeom prst="rect">
            <a:avLst/>
          </a:prstGeom>
          <a:ln>
            <a:solidFill>
              <a:schemeClr val="tx1"/>
            </a:solidFill>
          </a:ln>
        </p:spPr>
        <p:txBody>
          <a:bodyPr wrap="square">
            <a:spAutoFit/>
          </a:bodyPr>
          <a:lstStyle/>
          <a:p>
            <a:r>
              <a:rPr lang="en-US" sz="2000" dirty="0">
                <a:latin typeface="Cambria" panose="02040503050406030204" pitchFamily="18" charset="0"/>
                <a:ea typeface="MS Mincho"/>
                <a:cs typeface="Times New Roman" panose="02020603050405020304" pitchFamily="18" charset="0"/>
              </a:rPr>
              <a:t>Example:  In the illustrations that follow, we look at an imaginary company and follow the effects of transactions each day for a week on the balance sheet and income statement.  </a:t>
            </a:r>
          </a:p>
          <a:p>
            <a:r>
              <a:rPr lang="en-US" sz="2000" dirty="0">
                <a:latin typeface="Cambria" panose="02040503050406030204" pitchFamily="18" charset="0"/>
                <a:ea typeface="MS Mincho"/>
                <a:cs typeface="Times New Roman" panose="02020603050405020304" pitchFamily="18" charset="0"/>
              </a:rPr>
              <a:t> </a:t>
            </a:r>
          </a:p>
          <a:p>
            <a:r>
              <a:rPr lang="en-US" sz="2000" dirty="0">
                <a:latin typeface="Cambria" panose="02040503050406030204" pitchFamily="18" charset="0"/>
                <a:ea typeface="MS Mincho"/>
                <a:cs typeface="Times New Roman" panose="02020603050405020304" pitchFamily="18" charset="0"/>
              </a:rPr>
              <a:t>Illustration: James Nguyen started his new Internet consulting business on Monday, September 26 by depositing $12,500 in a business checking account.  The balance sheet and income statement on the next page show the first transaction after the business was started. </a:t>
            </a:r>
          </a:p>
          <a:p>
            <a:r>
              <a:rPr lang="en-US" sz="2000" b="1" dirty="0">
                <a:latin typeface="Cambria" panose="02040503050406030204" pitchFamily="18" charset="0"/>
                <a:ea typeface="MS Mincho"/>
                <a:cs typeface="Times New Roman" panose="02020603050405020304" pitchFamily="18" charset="0"/>
              </a:rPr>
              <a:t> </a:t>
            </a:r>
            <a:endParaRPr lang="en-US" sz="2000" dirty="0">
              <a:latin typeface="Cambria" panose="02040503050406030204" pitchFamily="18" charset="0"/>
              <a:ea typeface="MS Mincho"/>
              <a:cs typeface="Times New Roman" panose="02020603050405020304" pitchFamily="18" charset="0"/>
            </a:endParaRPr>
          </a:p>
          <a:p>
            <a:r>
              <a:rPr lang="en-US" sz="2000" dirty="0">
                <a:latin typeface="Cambria" panose="02040503050406030204" pitchFamily="18" charset="0"/>
                <a:ea typeface="MS Mincho"/>
                <a:cs typeface="Times New Roman" panose="02020603050405020304" pitchFamily="18" charset="0"/>
              </a:rPr>
              <a:t>Note: Looking at these daily changes in the financial statements helps to illustrate how the statements are connected; however, in practice financial statements are not prepared daily, but rather at longer intervals, such as monthly, quarterly, or annually.</a:t>
            </a:r>
          </a:p>
          <a:p>
            <a:r>
              <a:rPr lang="en-US" dirty="0">
                <a:latin typeface="Cambria" panose="02040503050406030204" pitchFamily="18" charset="0"/>
                <a:ea typeface="MS Mincho"/>
                <a:cs typeface="Times New Roman" panose="02020603050405020304" pitchFamily="18" charset="0"/>
              </a:rPr>
              <a:t> </a:t>
            </a:r>
          </a:p>
        </p:txBody>
      </p:sp>
    </p:spTree>
    <p:extLst>
      <p:ext uri="{BB962C8B-B14F-4D97-AF65-F5344CB8AC3E}">
        <p14:creationId xmlns:p14="http://schemas.microsoft.com/office/powerpoint/2010/main" val="4020418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2939215795"/>
              </p:ext>
            </p:extLst>
          </p:nvPr>
        </p:nvGraphicFramePr>
        <p:xfrm>
          <a:off x="2221906" y="3302378"/>
          <a:ext cx="7589519" cy="3628620"/>
        </p:xfrm>
        <a:graphic>
          <a:graphicData uri="http://schemas.openxmlformats.org/drawingml/2006/table">
            <a:tbl>
              <a:tblPr firstRow="1" firstCol="1" bandRow="1">
                <a:tableStyleId>{2D5ABB26-0587-4C30-8999-92F81FD0307C}</a:tableStyleId>
              </a:tblPr>
              <a:tblGrid>
                <a:gridCol w="2409726">
                  <a:extLst>
                    <a:ext uri="{9D8B030D-6E8A-4147-A177-3AD203B41FA5}">
                      <a16:colId xmlns:a16="http://schemas.microsoft.com/office/drawing/2014/main" val="3332013939"/>
                    </a:ext>
                  </a:extLst>
                </a:gridCol>
                <a:gridCol w="1094429">
                  <a:extLst>
                    <a:ext uri="{9D8B030D-6E8A-4147-A177-3AD203B41FA5}">
                      <a16:colId xmlns:a16="http://schemas.microsoft.com/office/drawing/2014/main" val="1947072784"/>
                    </a:ext>
                  </a:extLst>
                </a:gridCol>
                <a:gridCol w="674647">
                  <a:extLst>
                    <a:ext uri="{9D8B030D-6E8A-4147-A177-3AD203B41FA5}">
                      <a16:colId xmlns:a16="http://schemas.microsoft.com/office/drawing/2014/main" val="893046349"/>
                    </a:ext>
                  </a:extLst>
                </a:gridCol>
                <a:gridCol w="2196352">
                  <a:extLst>
                    <a:ext uri="{9D8B030D-6E8A-4147-A177-3AD203B41FA5}">
                      <a16:colId xmlns:a16="http://schemas.microsoft.com/office/drawing/2014/main" val="1110956094"/>
                    </a:ext>
                  </a:extLst>
                </a:gridCol>
                <a:gridCol w="989485">
                  <a:extLst>
                    <a:ext uri="{9D8B030D-6E8A-4147-A177-3AD203B41FA5}">
                      <a16:colId xmlns:a16="http://schemas.microsoft.com/office/drawing/2014/main" val="851875847"/>
                    </a:ext>
                  </a:extLst>
                </a:gridCol>
                <a:gridCol w="224880">
                  <a:extLst>
                    <a:ext uri="{9D8B030D-6E8A-4147-A177-3AD203B41FA5}">
                      <a16:colId xmlns:a16="http://schemas.microsoft.com/office/drawing/2014/main" val="4029034384"/>
                    </a:ext>
                  </a:extLst>
                </a:gridCol>
              </a:tblGrid>
              <a:tr h="628369">
                <a:tc gridSpan="6">
                  <a:txBody>
                    <a:bodyPr/>
                    <a:lstStyle/>
                    <a:p>
                      <a:pPr marL="0" marR="0" algn="ctr">
                        <a:spcBef>
                          <a:spcPts val="0"/>
                        </a:spcBef>
                        <a:spcAft>
                          <a:spcPts val="0"/>
                        </a:spcAft>
                      </a:pPr>
                      <a:r>
                        <a:rPr lang="en-US" sz="1400" b="1" dirty="0">
                          <a:effectLst/>
                        </a:rPr>
                        <a:t>James Nguyen Consulting Company</a:t>
                      </a:r>
                    </a:p>
                    <a:p>
                      <a:pPr marL="0" marR="0" algn="ctr">
                        <a:spcBef>
                          <a:spcPts val="0"/>
                        </a:spcBef>
                        <a:spcAft>
                          <a:spcPts val="0"/>
                        </a:spcAft>
                      </a:pPr>
                      <a:r>
                        <a:rPr lang="en-US" sz="1400" b="1" dirty="0">
                          <a:effectLst/>
                        </a:rPr>
                        <a:t>Balance Sheet</a:t>
                      </a:r>
                    </a:p>
                    <a:p>
                      <a:pPr marL="0" marR="0" algn="ctr">
                        <a:spcBef>
                          <a:spcPts val="0"/>
                        </a:spcBef>
                        <a:spcAft>
                          <a:spcPts val="0"/>
                        </a:spcAft>
                      </a:pPr>
                      <a:r>
                        <a:rPr lang="en-US" sz="1400" b="1" dirty="0">
                          <a:effectLst/>
                        </a:rPr>
                        <a:t>September 30, 20XX</a:t>
                      </a:r>
                      <a:endParaRPr lang="en-US" sz="1400" b="1" dirty="0">
                        <a:effectLst/>
                        <a:latin typeface="Cambria" panose="02040503050406030204" pitchFamily="18" charset="0"/>
                        <a:ea typeface="MS Mincho"/>
                        <a:cs typeface="Times New Roman" panose="02020603050405020304" pitchFamily="18" charset="0"/>
                      </a:endParaRPr>
                    </a:p>
                  </a:txBody>
                  <a:tcPr marL="68580" marR="68580" marT="0" marB="0">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73312600"/>
                  </a:ext>
                </a:extLst>
              </a:tr>
              <a:tr h="209456">
                <a:tc>
                  <a:txBody>
                    <a:bodyPr/>
                    <a:lstStyle/>
                    <a:p>
                      <a:pPr marL="0" marR="0" algn="ctr">
                        <a:spcBef>
                          <a:spcPts val="0"/>
                        </a:spcBef>
                        <a:spcAft>
                          <a:spcPts val="0"/>
                        </a:spcAft>
                      </a:pPr>
                      <a:r>
                        <a:rPr lang="en-US" sz="1400" dirty="0">
                          <a:effectLst/>
                        </a:rPr>
                        <a:t>Assets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836047452"/>
                  </a:ext>
                </a:extLst>
              </a:tr>
              <a:tr h="214860">
                <a:tc>
                  <a:txBody>
                    <a:bodyPr/>
                    <a:lstStyle/>
                    <a:p>
                      <a:pPr marL="0" marR="0">
                        <a:spcBef>
                          <a:spcPts val="0"/>
                        </a:spcBef>
                        <a:spcAft>
                          <a:spcPts val="0"/>
                        </a:spcAft>
                      </a:pPr>
                      <a:r>
                        <a:rPr lang="en-US" sz="1400" dirty="0">
                          <a:effectLst/>
                        </a:rPr>
                        <a:t>Cash.........................................</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indent="0" algn="r">
                        <a:spcBef>
                          <a:spcPts val="0"/>
                        </a:spcBef>
                        <a:spcAft>
                          <a:spcPts val="0"/>
                        </a:spcAft>
                      </a:pPr>
                      <a:r>
                        <a:rPr lang="en-US" sz="1400" dirty="0">
                          <a:effectLst/>
                        </a:rPr>
                        <a:t>      12,500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273239868"/>
                  </a:ext>
                </a:extLst>
              </a:tr>
              <a:tr h="628369">
                <a:tc>
                  <a:txBody>
                    <a:bodyPr/>
                    <a:lstStyle/>
                    <a:p>
                      <a:pPr marL="0" marR="0">
                        <a:spcBef>
                          <a:spcPts val="0"/>
                        </a:spcBef>
                        <a:spcAft>
                          <a:spcPts val="0"/>
                        </a:spcAft>
                        <a:tabLst/>
                      </a:pPr>
                      <a:r>
                        <a:rPr lang="en-US" sz="1400" dirty="0">
                          <a:solidFill>
                            <a:srgbClr val="FF0000"/>
                          </a:solidFill>
                          <a:effectLst/>
                        </a:rPr>
                        <a:t>Accounts receivable.................</a:t>
                      </a:r>
                      <a:endParaRPr lang="en-US" sz="1400" dirty="0">
                        <a:solidFill>
                          <a:srgbClr val="FF0000"/>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solidFill>
                            <a:srgbClr val="FF0000"/>
                          </a:solidFill>
                          <a:effectLst/>
                        </a:rPr>
                        <a:t>1,500</a:t>
                      </a:r>
                      <a:endParaRPr lang="en-US" sz="1400" dirty="0">
                        <a:solidFill>
                          <a:srgbClr val="FF0000"/>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1400" dirty="0">
                        <a:effectLst/>
                      </a:endParaRPr>
                    </a:p>
                    <a:p>
                      <a:pPr marL="0" marR="0" algn="ctr">
                        <a:spcBef>
                          <a:spcPts val="0"/>
                        </a:spcBef>
                        <a:spcAft>
                          <a:spcPts val="0"/>
                        </a:spcAft>
                      </a:pPr>
                      <a:endParaRPr lang="en-US" sz="1400" dirty="0">
                        <a:effectLst/>
                      </a:endParaRPr>
                    </a:p>
                    <a:p>
                      <a:pPr marL="0" marR="0" algn="ctr">
                        <a:spcBef>
                          <a:spcPts val="0"/>
                        </a:spcBef>
                        <a:spcAft>
                          <a:spcPts val="0"/>
                        </a:spcAft>
                      </a:pPr>
                      <a:r>
                        <a:rPr lang="en-US" sz="1400" b="1" dirty="0">
                          <a:effectLst/>
                        </a:rPr>
                        <a:t>Owner’s Equity</a:t>
                      </a:r>
                      <a:endParaRPr lang="en-US" sz="1400" b="1"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dirty="0">
                        <a:effectLst/>
                      </a:endParaRPr>
                    </a:p>
                    <a:p>
                      <a:pPr marL="0" marR="0" algn="r">
                        <a:spcBef>
                          <a:spcPts val="0"/>
                        </a:spcBef>
                        <a:spcAft>
                          <a:spcPts val="0"/>
                        </a:spcAft>
                      </a:pPr>
                      <a:endParaRPr lang="en-US" sz="1400" dirty="0">
                        <a:effectLst/>
                      </a:endParaRPr>
                    </a:p>
                    <a:p>
                      <a:pPr marL="0" marR="0" algn="r">
                        <a:spcBef>
                          <a:spcPts val="0"/>
                        </a:spcBef>
                        <a:spcAft>
                          <a:spcPts val="0"/>
                        </a:spcAft>
                      </a:pPr>
                      <a:r>
                        <a:rPr lang="en-US" sz="1400" dirty="0">
                          <a:solidFill>
                            <a:srgbClr val="FF0000"/>
                          </a:solidFill>
                          <a:effectLst/>
                        </a:rPr>
                        <a:t>14,000</a:t>
                      </a:r>
                      <a:endParaRPr lang="en-US" sz="1400" dirty="0">
                        <a:solidFill>
                          <a:srgbClr val="FF0000"/>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563203765"/>
                  </a:ext>
                </a:extLst>
              </a:tr>
              <a:tr h="209456">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solidFill>
                            <a:srgbClr val="FF0000"/>
                          </a:solidFill>
                          <a:effectLst/>
                        </a:rPr>
                        <a:t>    J. Nguyen, Capital...</a:t>
                      </a:r>
                      <a:endParaRPr lang="en-US" sz="1400" dirty="0">
                        <a:solidFill>
                          <a:srgbClr val="FF0000"/>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a:t>
                      </a:r>
                      <a:r>
                        <a:rPr lang="en-US" sz="1400" strike="sngStrike" dirty="0">
                          <a:effectLst/>
                        </a:rPr>
                        <a:t>12,500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441640622"/>
                  </a:ext>
                </a:extLst>
              </a:tr>
              <a:tr h="209456">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solidFill>
                            <a:srgbClr val="FF0000"/>
                          </a:solidFill>
                          <a:effectLst/>
                        </a:rPr>
                        <a:t>   </a:t>
                      </a:r>
                      <a:endParaRPr lang="en-US" sz="1400" dirty="0">
                        <a:solidFill>
                          <a:srgbClr val="FF0000"/>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358520193"/>
                  </a:ext>
                </a:extLst>
              </a:tr>
              <a:tr h="209456">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567197271"/>
                  </a:ext>
                </a:extLst>
              </a:tr>
              <a:tr h="209456">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14,000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14,000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724512325"/>
                  </a:ext>
                </a:extLst>
              </a:tr>
              <a:tr h="209456">
                <a:tc>
                  <a:txBody>
                    <a:bodyPr/>
                    <a:lstStyle/>
                    <a:p>
                      <a:pPr marL="0" marR="0">
                        <a:spcBef>
                          <a:spcPts val="0"/>
                        </a:spcBef>
                        <a:spcAft>
                          <a:spcPts val="0"/>
                        </a:spcAft>
                      </a:pPr>
                      <a:r>
                        <a:rPr lang="en-US" sz="1400" dirty="0">
                          <a:effectLst/>
                        </a:rPr>
                        <a:t>    Total assets.........................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a:t>
                      </a:r>
                      <a:r>
                        <a:rPr lang="en-US" sz="1400" strike="sngStrike" dirty="0">
                          <a:effectLst/>
                        </a:rPr>
                        <a:t>12,500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Owner’s equity...........</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a:t>
                      </a:r>
                      <a:r>
                        <a:rPr lang="en-US" sz="1400" strike="sngStrike" dirty="0">
                          <a:effectLst/>
                        </a:rPr>
                        <a:t>12,500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607843392"/>
                  </a:ext>
                </a:extLst>
              </a:tr>
              <a:tr h="209456">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727655071"/>
                  </a:ext>
                </a:extLst>
              </a:tr>
              <a:tr h="209456">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734354807"/>
                  </a:ext>
                </a:extLst>
              </a:tr>
              <a:tr h="209456">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313423800"/>
                  </a:ext>
                </a:extLst>
              </a:tr>
              <a:tr h="209456">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632634522"/>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2623646351"/>
              </p:ext>
            </p:extLst>
          </p:nvPr>
        </p:nvGraphicFramePr>
        <p:xfrm>
          <a:off x="2221907" y="3302380"/>
          <a:ext cx="7589518" cy="659392"/>
        </p:xfrm>
        <a:graphic>
          <a:graphicData uri="http://schemas.openxmlformats.org/drawingml/2006/table">
            <a:tbl>
              <a:tblPr/>
              <a:tblGrid>
                <a:gridCol w="7589518">
                  <a:extLst>
                    <a:ext uri="{9D8B030D-6E8A-4147-A177-3AD203B41FA5}">
                      <a16:colId xmlns:a16="http://schemas.microsoft.com/office/drawing/2014/main" val="1369437575"/>
                    </a:ext>
                  </a:extLst>
                </a:gridCol>
              </a:tblGrid>
              <a:tr h="659392">
                <a:tc>
                  <a:txBody>
                    <a:bodyPr/>
                    <a:lstStyle/>
                    <a:p>
                      <a:pPr>
                        <a:tabLst>
                          <a:tab pos="4059238" algn="l"/>
                        </a:tabLst>
                      </a:pP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3685202011"/>
                  </a:ext>
                </a:extLst>
              </a:tr>
            </a:tbl>
          </a:graphicData>
        </a:graphic>
      </p:graphicFrame>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987779" y="164833"/>
            <a:ext cx="10921525" cy="369332"/>
          </a:xfrm>
          <a:prstGeom prst="rect">
            <a:avLst/>
          </a:prstGeom>
        </p:spPr>
        <p:txBody>
          <a:bodyPr wrap="square">
            <a:spAutoFit/>
          </a:bodyPr>
          <a:lstStyle/>
          <a:p>
            <a:r>
              <a:rPr lang="en-US" dirty="0">
                <a:latin typeface="Times" panose="02020603050405020304" pitchFamily="18" charset="0"/>
                <a:ea typeface="MS Mincho"/>
                <a:cs typeface="Times New Roman" panose="02020603050405020304" pitchFamily="18" charset="0"/>
              </a:rPr>
              <a:t>1. </a:t>
            </a:r>
            <a:r>
              <a:rPr lang="en-US" b="1" dirty="0">
                <a:latin typeface="Times" panose="02020603050405020304" pitchFamily="18" charset="0"/>
                <a:ea typeface="MS Mincho"/>
                <a:cs typeface="Times New Roman" panose="02020603050405020304" pitchFamily="18" charset="0"/>
              </a:rPr>
              <a:t>Non-cash revenue</a:t>
            </a:r>
            <a:r>
              <a:rPr lang="en-US" dirty="0">
                <a:latin typeface="Times" panose="02020603050405020304" pitchFamily="18" charset="0"/>
                <a:ea typeface="MS Mincho"/>
                <a:cs typeface="Times New Roman" panose="02020603050405020304" pitchFamily="18" charset="0"/>
              </a:rPr>
              <a:t>: On Monday, the business completes $1,500 of consulting services “on account”.</a:t>
            </a:r>
            <a:endParaRPr lang="en-US" dirty="0">
              <a:effectLst/>
              <a:latin typeface="Cambria" panose="02040503050406030204" pitchFamily="18" charset="0"/>
              <a:ea typeface="MS Mincho"/>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86404202"/>
              </p:ext>
            </p:extLst>
          </p:nvPr>
        </p:nvGraphicFramePr>
        <p:xfrm>
          <a:off x="3293268" y="697200"/>
          <a:ext cx="5472444" cy="3067179"/>
        </p:xfrm>
        <a:graphic>
          <a:graphicData uri="http://schemas.openxmlformats.org/drawingml/2006/table">
            <a:tbl>
              <a:tblPr>
                <a:tableStyleId>{2D5ABB26-0587-4C30-8999-92F81FD0307C}</a:tableStyleId>
              </a:tblPr>
              <a:tblGrid>
                <a:gridCol w="89394">
                  <a:extLst>
                    <a:ext uri="{9D8B030D-6E8A-4147-A177-3AD203B41FA5}">
                      <a16:colId xmlns:a16="http://schemas.microsoft.com/office/drawing/2014/main" val="1360528523"/>
                    </a:ext>
                  </a:extLst>
                </a:gridCol>
                <a:gridCol w="2670687">
                  <a:extLst>
                    <a:ext uri="{9D8B030D-6E8A-4147-A177-3AD203B41FA5}">
                      <a16:colId xmlns:a16="http://schemas.microsoft.com/office/drawing/2014/main" val="526439805"/>
                    </a:ext>
                  </a:extLst>
                </a:gridCol>
                <a:gridCol w="287097">
                  <a:extLst>
                    <a:ext uri="{9D8B030D-6E8A-4147-A177-3AD203B41FA5}">
                      <a16:colId xmlns:a16="http://schemas.microsoft.com/office/drawing/2014/main" val="986281260"/>
                    </a:ext>
                  </a:extLst>
                </a:gridCol>
                <a:gridCol w="467859">
                  <a:extLst>
                    <a:ext uri="{9D8B030D-6E8A-4147-A177-3AD203B41FA5}">
                      <a16:colId xmlns:a16="http://schemas.microsoft.com/office/drawing/2014/main" val="1002053953"/>
                    </a:ext>
                  </a:extLst>
                </a:gridCol>
                <a:gridCol w="840903">
                  <a:extLst>
                    <a:ext uri="{9D8B030D-6E8A-4147-A177-3AD203B41FA5}">
                      <a16:colId xmlns:a16="http://schemas.microsoft.com/office/drawing/2014/main" val="2475170089"/>
                    </a:ext>
                  </a:extLst>
                </a:gridCol>
                <a:gridCol w="945461">
                  <a:extLst>
                    <a:ext uri="{9D8B030D-6E8A-4147-A177-3AD203B41FA5}">
                      <a16:colId xmlns:a16="http://schemas.microsoft.com/office/drawing/2014/main" val="1008085980"/>
                    </a:ext>
                  </a:extLst>
                </a:gridCol>
                <a:gridCol w="62938">
                  <a:extLst>
                    <a:ext uri="{9D8B030D-6E8A-4147-A177-3AD203B41FA5}">
                      <a16:colId xmlns:a16="http://schemas.microsoft.com/office/drawing/2014/main" val="1785008645"/>
                    </a:ext>
                  </a:extLst>
                </a:gridCol>
                <a:gridCol w="108105">
                  <a:extLst>
                    <a:ext uri="{9D8B030D-6E8A-4147-A177-3AD203B41FA5}">
                      <a16:colId xmlns:a16="http://schemas.microsoft.com/office/drawing/2014/main" val="3233240142"/>
                    </a:ext>
                  </a:extLst>
                </a:gridCol>
              </a:tblGrid>
              <a:tr h="432335">
                <a:tc gridSpan="7">
                  <a:txBody>
                    <a:bodyPr/>
                    <a:lstStyle/>
                    <a:p>
                      <a:pPr marL="0" marR="0" algn="ctr">
                        <a:spcBef>
                          <a:spcPts val="0"/>
                        </a:spcBef>
                        <a:spcAft>
                          <a:spcPts val="0"/>
                        </a:spcAft>
                      </a:pPr>
                      <a:r>
                        <a:rPr lang="en-US" sz="1400" b="1" dirty="0">
                          <a:effectLst/>
                        </a:rPr>
                        <a:t>James Nguyen Consulting Company</a:t>
                      </a:r>
                    </a:p>
                    <a:p>
                      <a:pPr marL="0" marR="0" algn="ctr">
                        <a:spcBef>
                          <a:spcPts val="0"/>
                        </a:spcBef>
                        <a:spcAft>
                          <a:spcPts val="0"/>
                        </a:spcAft>
                      </a:pPr>
                      <a:r>
                        <a:rPr lang="en-US" sz="1400" b="1" dirty="0">
                          <a:effectLst/>
                        </a:rPr>
                        <a:t>Income statement</a:t>
                      </a:r>
                    </a:p>
                    <a:p>
                      <a:pPr marL="0" marR="0" algn="ctr">
                        <a:spcBef>
                          <a:spcPts val="200"/>
                        </a:spcBef>
                        <a:spcAft>
                          <a:spcPts val="100"/>
                        </a:spcAft>
                      </a:pPr>
                      <a:r>
                        <a:rPr lang="en-US" sz="1400" b="1" dirty="0">
                          <a:effectLst/>
                        </a:rPr>
                        <a:t>For the Week Ended September 30, 20XX</a:t>
                      </a:r>
                      <a:endParaRPr lang="en-US" sz="1400" b="1" dirty="0">
                        <a:effectLst/>
                        <a:latin typeface="Cambria" panose="02040503050406030204" pitchFamily="18" charset="0"/>
                        <a:ea typeface="MS Mincho"/>
                        <a:cs typeface="Times New Roman" panose="02020603050405020304" pitchFamily="18" charset="0"/>
                      </a:endParaRPr>
                    </a:p>
                  </a:txBody>
                  <a:tcPr marL="18415" marR="1841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2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3924800763"/>
                  </a:ext>
                </a:extLst>
              </a:tr>
              <a:tr h="108909">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tabLst>
                          <a:tab pos="413385" algn="l"/>
                        </a:tabLs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4445" algn="r">
                        <a:lnSpc>
                          <a:spcPts val="1000"/>
                        </a:lnSpc>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gridSpan="2">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1300278290"/>
                  </a:ext>
                </a:extLst>
              </a:tr>
              <a:tr h="118810">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200" dirty="0">
                          <a:solidFill>
                            <a:srgbClr val="FF0000"/>
                          </a:solidFill>
                          <a:effectLst/>
                        </a:rPr>
                        <a:t>Consulting revenue........................</a:t>
                      </a:r>
                      <a:endParaRPr lang="en-US" sz="1200" dirty="0">
                        <a:solidFill>
                          <a:srgbClr val="FF0000"/>
                        </a:solidFill>
                        <a:effectLst/>
                        <a:latin typeface="Cambria" panose="02040503050406030204" pitchFamily="18" charset="0"/>
                        <a:ea typeface="MS Mincho"/>
                        <a:cs typeface="Times New Roman" panose="02020603050405020304" pitchFamily="18" charset="0"/>
                      </a:endParaRPr>
                    </a:p>
                  </a:txBody>
                  <a:tcPr marL="18415" marR="18415"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200" dirty="0">
                          <a:solidFill>
                            <a:srgbClr val="FF0000"/>
                          </a:solidFill>
                          <a:effectLst/>
                        </a:rPr>
                        <a:t> </a:t>
                      </a:r>
                      <a:endParaRPr lang="en-US" sz="1200" dirty="0">
                        <a:solidFill>
                          <a:srgbClr val="FF0000"/>
                        </a:solidFill>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200" dirty="0">
                          <a:solidFill>
                            <a:srgbClr val="FF0000"/>
                          </a:solidFill>
                          <a:effectLst/>
                        </a:rPr>
                        <a:t>$1,500</a:t>
                      </a:r>
                      <a:endParaRPr lang="en-US" sz="1200" dirty="0">
                        <a:solidFill>
                          <a:srgbClr val="FF0000"/>
                        </a:solidFill>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gridSpan="2">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1289137015"/>
                  </a:ext>
                </a:extLst>
              </a:tr>
              <a:tr h="118810">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3">
                  <a:txBody>
                    <a:bodyPr/>
                    <a:lstStyle/>
                    <a:p>
                      <a:pPr marL="0" marR="0">
                        <a:spcBef>
                          <a:spcPts val="0"/>
                        </a:spcBef>
                        <a:spcAft>
                          <a:spcPts val="0"/>
                        </a:spcAft>
                      </a:pPr>
                      <a:endParaRPr lang="en-US" sz="1200" dirty="0">
                        <a:effectLst/>
                        <a:latin typeface="Times New Roman" panose="02020603050405020304" pitchFamily="18" charset="0"/>
                        <a:ea typeface="MS Mincho"/>
                        <a:cs typeface="Times New Roman" panose="02020603050405020304" pitchFamily="18" charset="0"/>
                      </a:endParaRPr>
                    </a:p>
                  </a:txBody>
                  <a:tcPr marL="18415" marR="18415"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2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2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gridSpan="2">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2370329569"/>
                  </a:ext>
                </a:extLst>
              </a:tr>
              <a:tr h="118810">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200" dirty="0">
                          <a:effectLst/>
                        </a:rPr>
                        <a:t>Expenses</a:t>
                      </a:r>
                      <a:endParaRPr lang="en-US" sz="1200" dirty="0">
                        <a:effectLst/>
                        <a:latin typeface="Cambria" panose="02040503050406030204" pitchFamily="18" charset="0"/>
                        <a:ea typeface="MS Mincho"/>
                        <a:cs typeface="Times New Roman" panose="02020603050405020304" pitchFamily="18" charset="0"/>
                      </a:endParaRPr>
                    </a:p>
                  </a:txBody>
                  <a:tcPr marL="18415" marR="18415"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2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2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gridSpan="2">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1699415288"/>
                  </a:ext>
                </a:extLst>
              </a:tr>
              <a:tr h="118810">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2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18415" marR="18415"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tabLst>
                          <a:tab pos="413385" algn="l"/>
                        </a:tabLst>
                      </a:pPr>
                      <a:r>
                        <a:rPr lang="en-US" sz="12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2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gridSpan="2">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2207237416"/>
                  </a:ext>
                </a:extLst>
              </a:tr>
              <a:tr h="237619">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200" dirty="0">
                          <a:effectLst/>
                        </a:rPr>
                        <a:t>  </a:t>
                      </a:r>
                    </a:p>
                    <a:p>
                      <a:pPr marL="0" marR="0">
                        <a:spcBef>
                          <a:spcPts val="0"/>
                        </a:spcBef>
                        <a:spcAft>
                          <a:spcPts val="0"/>
                        </a:spcAft>
                      </a:pPr>
                      <a:r>
                        <a:rPr lang="en-US" sz="1200" dirty="0">
                          <a:effectLst/>
                        </a:rPr>
                        <a:t>          Total expenses......................</a:t>
                      </a:r>
                      <a:endParaRPr lang="en-US" sz="1200" dirty="0">
                        <a:effectLst/>
                        <a:latin typeface="Cambria" panose="02040503050406030204" pitchFamily="18" charset="0"/>
                        <a:ea typeface="MS Mincho"/>
                        <a:cs typeface="Times New Roman" panose="02020603050405020304" pitchFamily="18" charset="0"/>
                      </a:endParaRPr>
                    </a:p>
                  </a:txBody>
                  <a:tcPr marL="18415" marR="18415"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2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2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gridSpan="2">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1700190850"/>
                  </a:ext>
                </a:extLst>
              </a:tr>
              <a:tr h="118810">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2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18415" marR="18415"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2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lgn="l">
                        <a:spcBef>
                          <a:spcPts val="0"/>
                        </a:spcBef>
                        <a:spcAft>
                          <a:spcPts val="0"/>
                        </a:spcAft>
                      </a:pPr>
                      <a:r>
                        <a:rPr lang="en-US" sz="12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gridSpan="2">
                  <a:txBody>
                    <a:bodyPr/>
                    <a:lstStyle/>
                    <a:p>
                      <a:pPr marL="0" marR="0">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18415" marR="18415"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4111643412"/>
                  </a:ext>
                </a:extLst>
              </a:tr>
              <a:tr h="237619">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2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18415" marR="18415" marT="0" marB="0">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2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lgn="l">
                        <a:spcBef>
                          <a:spcPts val="0"/>
                        </a:spcBef>
                        <a:spcAft>
                          <a:spcPts val="0"/>
                        </a:spcAft>
                      </a:pPr>
                      <a:r>
                        <a:rPr lang="en-US" sz="1200" dirty="0">
                          <a:effectLst/>
                        </a:rPr>
                        <a:t>      $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gridSpan="2">
                  <a:txBody>
                    <a:bodyPr/>
                    <a:lstStyle/>
                    <a:p>
                      <a:pPr marL="0" marR="0">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18415" marR="18415"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638159181"/>
                  </a:ext>
                </a:extLst>
              </a:tr>
              <a:tr h="118810">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gridSpan="3">
                  <a:txBody>
                    <a:bodyPr/>
                    <a:lstStyle/>
                    <a:p>
                      <a:pPr marL="0" marR="0">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18415" marR="1841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2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2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gridSpan="2">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2009761692"/>
                  </a:ext>
                </a:extLst>
              </a:tr>
              <a:tr h="118810">
                <a:tc gridSpan="4">
                  <a:txBody>
                    <a:bodyPr/>
                    <a:lstStyle/>
                    <a:p>
                      <a:pPr marL="0" marR="0">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18415" marR="18415"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endParaRPr lang="en-US" sz="1200">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gridSpan="2">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3915629126"/>
                  </a:ext>
                </a:extLst>
              </a:tr>
              <a:tr h="118810">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3">
                  <a:txBody>
                    <a:bodyPr/>
                    <a:lstStyle/>
                    <a:p>
                      <a:pPr marL="0" marR="0">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18415" marR="18415"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gridSpan="2">
                  <a:txBody>
                    <a:bodyPr/>
                    <a:lstStyle/>
                    <a:p>
                      <a:pPr marL="0" marR="0">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18415" marR="18415"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1413184171"/>
                  </a:ext>
                </a:extLst>
              </a:tr>
              <a:tr h="108909">
                <a:tc>
                  <a:txBody>
                    <a:bodyPr/>
                    <a:lstStyle/>
                    <a:p>
                      <a:pPr marL="0" marR="0">
                        <a:spcBef>
                          <a:spcPts val="200"/>
                        </a:spcBef>
                        <a:spcAft>
                          <a:spcPts val="10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200"/>
                        </a:spcBef>
                        <a:spcAft>
                          <a:spcPts val="10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18415" marR="18415" marT="0" marB="0">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200"/>
                        </a:spcBef>
                        <a:spcAft>
                          <a:spcPts val="10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200"/>
                        </a:spcBef>
                        <a:spcAft>
                          <a:spcPts val="10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200"/>
                        </a:spcBef>
                        <a:spcAft>
                          <a:spcPts val="100"/>
                        </a:spcAft>
                        <a:tabLst>
                          <a:tab pos="413385" algn="l"/>
                        </a:tabLs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200"/>
                        </a:spcBef>
                        <a:spcAft>
                          <a:spcPts val="100"/>
                        </a:spcAft>
                      </a:pPr>
                      <a:r>
                        <a:rPr lang="en-US" sz="1100" u="none" strike="noStrike"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a:spcBef>
                          <a:spcPts val="200"/>
                        </a:spcBef>
                        <a:spcAft>
                          <a:spcPts val="10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18415" marR="18415"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504975273"/>
                  </a:ext>
                </a:extLst>
              </a:tr>
            </a:tbl>
          </a:graphicData>
        </a:graphic>
      </p:graphicFrame>
      <p:cxnSp>
        <p:nvCxnSpPr>
          <p:cNvPr id="5" name="Straight Arrow Connector 4"/>
          <p:cNvCxnSpPr/>
          <p:nvPr/>
        </p:nvCxnSpPr>
        <p:spPr>
          <a:xfrm flipH="1">
            <a:off x="5674407" y="1726250"/>
            <a:ext cx="2195557" cy="2673405"/>
          </a:xfrm>
          <a:prstGeom prst="straightConnector1">
            <a:avLst/>
          </a:prstGeom>
          <a:ln w="28575">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7698106" y="8757600"/>
            <a:ext cx="2319337" cy="592138"/>
          </a:xfrm>
          <a:prstGeom prst="straightConnector1">
            <a:avLst/>
          </a:prstGeom>
          <a:ln w="12700">
            <a:tailEnd type="arrow"/>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6845181" y="2486826"/>
            <a:ext cx="6409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869965" y="2687535"/>
            <a:ext cx="741919" cy="14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869965" y="2972178"/>
            <a:ext cx="741919" cy="14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858711" y="3000176"/>
            <a:ext cx="741919" cy="14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765712" y="5223782"/>
            <a:ext cx="741919" cy="14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846968" y="6115351"/>
            <a:ext cx="741919" cy="14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8838419" y="6074296"/>
            <a:ext cx="741919" cy="14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916612" y="6062053"/>
            <a:ext cx="741919" cy="14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916610" y="6086880"/>
            <a:ext cx="741919" cy="14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932487" y="4848082"/>
            <a:ext cx="741919" cy="14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674407" y="4551719"/>
            <a:ext cx="3315769" cy="377006"/>
          </a:xfrm>
          <a:prstGeom prst="straightConnector1">
            <a:avLst/>
          </a:prstGeom>
          <a:ln w="28575">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graphicFrame>
        <p:nvGraphicFramePr>
          <p:cNvPr id="37" name="Table 36"/>
          <p:cNvGraphicFramePr>
            <a:graphicFrameLocks noGrp="1"/>
          </p:cNvGraphicFramePr>
          <p:nvPr>
            <p:extLst>
              <p:ext uri="{D42A27DB-BD31-4B8C-83A1-F6EECF244321}">
                <p14:modId xmlns:p14="http://schemas.microsoft.com/office/powerpoint/2010/main" val="1062177288"/>
              </p:ext>
            </p:extLst>
          </p:nvPr>
        </p:nvGraphicFramePr>
        <p:xfrm>
          <a:off x="2213361" y="3965249"/>
          <a:ext cx="7598064" cy="2261008"/>
        </p:xfrm>
        <a:graphic>
          <a:graphicData uri="http://schemas.openxmlformats.org/drawingml/2006/table">
            <a:tbl>
              <a:tblPr/>
              <a:tblGrid>
                <a:gridCol w="7598064">
                  <a:extLst>
                    <a:ext uri="{9D8B030D-6E8A-4147-A177-3AD203B41FA5}">
                      <a16:colId xmlns:a16="http://schemas.microsoft.com/office/drawing/2014/main" val="1615013719"/>
                    </a:ext>
                  </a:extLst>
                </a:gridCol>
              </a:tblGrid>
              <a:tr h="2261008">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919573168"/>
                  </a:ext>
                </a:extLst>
              </a:tr>
            </a:tbl>
          </a:graphicData>
        </a:graphic>
      </p:graphicFrame>
      <p:sp>
        <p:nvSpPr>
          <p:cNvPr id="43" name="Rectangle 42"/>
          <p:cNvSpPr/>
          <p:nvPr/>
        </p:nvSpPr>
        <p:spPr>
          <a:xfrm>
            <a:off x="3293268" y="697200"/>
            <a:ext cx="5472444" cy="242201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8888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035750" y="6511974"/>
            <a:ext cx="4114800" cy="365125"/>
          </a:xfrm>
        </p:spPr>
        <p:txBody>
          <a:bodyPr/>
          <a:lstStyle/>
          <a:p>
            <a:r>
              <a:rPr lang="en-US" dirty="0"/>
              <a:t>© Copyright 2018 Worthy and James Publishing</a:t>
            </a:r>
          </a:p>
        </p:txBody>
      </p:sp>
      <p:sp>
        <p:nvSpPr>
          <p:cNvPr id="3" name="Rectangle 2"/>
          <p:cNvSpPr/>
          <p:nvPr/>
        </p:nvSpPr>
        <p:spPr>
          <a:xfrm>
            <a:off x="264919" y="135144"/>
            <a:ext cx="11656463" cy="923330"/>
          </a:xfrm>
          <a:prstGeom prst="rect">
            <a:avLst/>
          </a:prstGeom>
        </p:spPr>
        <p:txBody>
          <a:bodyPr wrap="square">
            <a:spAutoFit/>
          </a:bodyPr>
          <a:lstStyle/>
          <a:p>
            <a:r>
              <a:rPr lang="en-US" dirty="0">
                <a:latin typeface="Times New Roman" panose="02020603050405020304" pitchFamily="18" charset="0"/>
                <a:ea typeface="MS Mincho"/>
                <a:cs typeface="Times New Roman" panose="02020603050405020304" pitchFamily="18" charset="0"/>
              </a:rPr>
              <a:t>2. Later on Monday, the business buys $400 of supplies “on account”.  Notice that there is no effect on expenses or income or owner's equity because no supplies have been used up yet.  It is simply incurring a debt (Accounts Payable) to obtain an asset (Supplies).</a:t>
            </a:r>
            <a:endParaRPr lang="en-US" sz="2000" dirty="0">
              <a:effectLst/>
              <a:latin typeface="Cambria" panose="020405030504060302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700295136"/>
              </p:ext>
            </p:extLst>
          </p:nvPr>
        </p:nvGraphicFramePr>
        <p:xfrm>
          <a:off x="3883719" y="998611"/>
          <a:ext cx="4106599" cy="665480"/>
        </p:xfrm>
        <a:graphic>
          <a:graphicData uri="http://schemas.openxmlformats.org/drawingml/2006/table">
            <a:tbl>
              <a:tblPr>
                <a:tableStyleId>{2D5ABB26-0587-4C30-8999-92F81FD0307C}</a:tableStyleId>
              </a:tblPr>
              <a:tblGrid>
                <a:gridCol w="4106599">
                  <a:extLst>
                    <a:ext uri="{9D8B030D-6E8A-4147-A177-3AD203B41FA5}">
                      <a16:colId xmlns:a16="http://schemas.microsoft.com/office/drawing/2014/main" val="2854151565"/>
                    </a:ext>
                  </a:extLst>
                </a:gridCol>
              </a:tblGrid>
              <a:tr h="643476">
                <a:tc>
                  <a:txBody>
                    <a:bodyPr/>
                    <a:lstStyle/>
                    <a:p>
                      <a:pPr marL="0" marR="0" indent="26670" algn="ctr">
                        <a:spcBef>
                          <a:spcPts val="0"/>
                        </a:spcBef>
                        <a:spcAft>
                          <a:spcPts val="0"/>
                        </a:spcAft>
                      </a:pPr>
                      <a:r>
                        <a:rPr lang="en-US" sz="1400" b="1" dirty="0">
                          <a:effectLst/>
                        </a:rPr>
                        <a:t>James Nguyen Consulting Company</a:t>
                      </a:r>
                    </a:p>
                    <a:p>
                      <a:pPr marL="0" marR="0" indent="26670" algn="ctr">
                        <a:spcBef>
                          <a:spcPts val="0"/>
                        </a:spcBef>
                        <a:spcAft>
                          <a:spcPts val="0"/>
                        </a:spcAft>
                      </a:pPr>
                      <a:r>
                        <a:rPr lang="en-US" sz="1400" b="1" dirty="0">
                          <a:effectLst/>
                        </a:rPr>
                        <a:t>Income statement</a:t>
                      </a:r>
                    </a:p>
                    <a:p>
                      <a:pPr marL="0" marR="0" indent="26670" algn="ctr">
                        <a:spcBef>
                          <a:spcPts val="200"/>
                        </a:spcBef>
                        <a:spcAft>
                          <a:spcPts val="100"/>
                        </a:spcAft>
                      </a:pPr>
                      <a:r>
                        <a:rPr lang="en-US" sz="1400" b="1" dirty="0">
                          <a:effectLst/>
                        </a:rPr>
                        <a:t>For the Week Ended September 30, 20XX</a:t>
                      </a:r>
                      <a:endParaRPr lang="en-US" sz="1400" b="1" dirty="0">
                        <a:effectLst/>
                        <a:latin typeface="Cambria" panose="02040503050406030204" pitchFamily="18" charset="0"/>
                        <a:ea typeface="MS Mincho"/>
                        <a:cs typeface="Times New Roman" panose="02020603050405020304" pitchFamily="18" charset="0"/>
                      </a:endParaRPr>
                    </a:p>
                  </a:txBody>
                  <a:tcPr marL="18415" marR="18415" marT="0" marB="0">
                    <a:solidFill>
                      <a:schemeClr val="bg2">
                        <a:lumMod val="90000"/>
                      </a:schemeClr>
                    </a:solidFill>
                  </a:tcPr>
                </a:tc>
                <a:extLst>
                  <a:ext uri="{0D108BD9-81ED-4DB2-BD59-A6C34878D82A}">
                    <a16:rowId xmlns:a16="http://schemas.microsoft.com/office/drawing/2014/main" val="169483526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495171430"/>
              </p:ext>
            </p:extLst>
          </p:nvPr>
        </p:nvGraphicFramePr>
        <p:xfrm>
          <a:off x="3883718" y="1960920"/>
          <a:ext cx="3980180" cy="381000"/>
        </p:xfrm>
        <a:graphic>
          <a:graphicData uri="http://schemas.openxmlformats.org/drawingml/2006/table">
            <a:tbl>
              <a:tblPr>
                <a:tableStyleId>{2D5ABB26-0587-4C30-8999-92F81FD0307C}</a:tableStyleId>
              </a:tblPr>
              <a:tblGrid>
                <a:gridCol w="2616011">
                  <a:extLst>
                    <a:ext uri="{9D8B030D-6E8A-4147-A177-3AD203B41FA5}">
                      <a16:colId xmlns:a16="http://schemas.microsoft.com/office/drawing/2014/main" val="3743982984"/>
                    </a:ext>
                  </a:extLst>
                </a:gridCol>
                <a:gridCol w="642161">
                  <a:extLst>
                    <a:ext uri="{9D8B030D-6E8A-4147-A177-3AD203B41FA5}">
                      <a16:colId xmlns:a16="http://schemas.microsoft.com/office/drawing/2014/main" val="4100811048"/>
                    </a:ext>
                  </a:extLst>
                </a:gridCol>
                <a:gridCol w="722008">
                  <a:extLst>
                    <a:ext uri="{9D8B030D-6E8A-4147-A177-3AD203B41FA5}">
                      <a16:colId xmlns:a16="http://schemas.microsoft.com/office/drawing/2014/main" val="3700152862"/>
                    </a:ext>
                  </a:extLst>
                </a:gridCol>
              </a:tblGrid>
              <a:tr h="0">
                <a:tc>
                  <a:txBody>
                    <a:bodyPr/>
                    <a:lstStyle/>
                    <a:p>
                      <a:pPr marL="0" marR="0" indent="26670">
                        <a:spcBef>
                          <a:spcPts val="0"/>
                        </a:spcBef>
                        <a:spcAft>
                          <a:spcPts val="0"/>
                        </a:spcAft>
                      </a:pPr>
                      <a:r>
                        <a:rPr lang="en-US" sz="1400" dirty="0">
                          <a:effectLst/>
                        </a:rPr>
                        <a:t>  Consulting revenue........................</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spcBef>
                          <a:spcPts val="0"/>
                        </a:spcBef>
                        <a:spcAft>
                          <a:spcPts val="0"/>
                        </a:spcAft>
                      </a:pPr>
                      <a:r>
                        <a:rPr lang="en-US" sz="1400" dirty="0">
                          <a:effectLst/>
                        </a:rPr>
                        <a:t>$1,500</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683508751"/>
                  </a:ext>
                </a:extLst>
              </a:tr>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417599464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887595173"/>
              </p:ext>
            </p:extLst>
          </p:nvPr>
        </p:nvGraphicFramePr>
        <p:xfrm>
          <a:off x="3883719" y="2298819"/>
          <a:ext cx="3980180" cy="426720"/>
        </p:xfrm>
        <a:graphic>
          <a:graphicData uri="http://schemas.openxmlformats.org/drawingml/2006/table">
            <a:tbl>
              <a:tblPr>
                <a:tableStyleId>{2D5ABB26-0587-4C30-8999-92F81FD0307C}</a:tableStyleId>
              </a:tblPr>
              <a:tblGrid>
                <a:gridCol w="106042">
                  <a:extLst>
                    <a:ext uri="{9D8B030D-6E8A-4147-A177-3AD203B41FA5}">
                      <a16:colId xmlns:a16="http://schemas.microsoft.com/office/drawing/2014/main" val="2440503765"/>
                    </a:ext>
                  </a:extLst>
                </a:gridCol>
                <a:gridCol w="2546314">
                  <a:extLst>
                    <a:ext uri="{9D8B030D-6E8A-4147-A177-3AD203B41FA5}">
                      <a16:colId xmlns:a16="http://schemas.microsoft.com/office/drawing/2014/main" val="484767228"/>
                    </a:ext>
                  </a:extLst>
                </a:gridCol>
                <a:gridCol w="625052">
                  <a:extLst>
                    <a:ext uri="{9D8B030D-6E8A-4147-A177-3AD203B41FA5}">
                      <a16:colId xmlns:a16="http://schemas.microsoft.com/office/drawing/2014/main" val="2925200702"/>
                    </a:ext>
                  </a:extLst>
                </a:gridCol>
                <a:gridCol w="702772">
                  <a:extLst>
                    <a:ext uri="{9D8B030D-6E8A-4147-A177-3AD203B41FA5}">
                      <a16:colId xmlns:a16="http://schemas.microsoft.com/office/drawing/2014/main" val="331111184"/>
                    </a:ext>
                  </a:extLst>
                </a:gridCol>
              </a:tblGrid>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spcBef>
                          <a:spcPts val="0"/>
                        </a:spcBef>
                        <a:spcAft>
                          <a:spcPts val="0"/>
                        </a:spcAft>
                      </a:pPr>
                      <a:r>
                        <a:rPr lang="en-US" sz="1400" dirty="0">
                          <a:effectLst/>
                        </a:rPr>
                        <a:t>Expenses</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567227480"/>
                  </a:ext>
                </a:extLst>
              </a:tr>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spcBef>
                          <a:spcPts val="0"/>
                        </a:spcBef>
                        <a:spcAft>
                          <a:spcPts val="0"/>
                        </a:spcAft>
                        <a:tabLst>
                          <a:tab pos="413385" algn="l"/>
                        </a:tabLst>
                      </a:pPr>
                      <a:r>
                        <a:rPr lang="en-US" sz="1400" dirty="0">
                          <a:effectLst/>
                        </a:rPr>
                        <a:t>$</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2377791716"/>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641459983"/>
              </p:ext>
            </p:extLst>
          </p:nvPr>
        </p:nvGraphicFramePr>
        <p:xfrm>
          <a:off x="3883719" y="2699332"/>
          <a:ext cx="3980180" cy="822960"/>
        </p:xfrm>
        <a:graphic>
          <a:graphicData uri="http://schemas.openxmlformats.org/drawingml/2006/table">
            <a:tbl>
              <a:tblPr>
                <a:tableStyleId>{2D5ABB26-0587-4C30-8999-92F81FD0307C}</a:tableStyleId>
              </a:tblPr>
              <a:tblGrid>
                <a:gridCol w="3308402">
                  <a:extLst>
                    <a:ext uri="{9D8B030D-6E8A-4147-A177-3AD203B41FA5}">
                      <a16:colId xmlns:a16="http://schemas.microsoft.com/office/drawing/2014/main" val="994136560"/>
                    </a:ext>
                  </a:extLst>
                </a:gridCol>
                <a:gridCol w="95846">
                  <a:extLst>
                    <a:ext uri="{9D8B030D-6E8A-4147-A177-3AD203B41FA5}">
                      <a16:colId xmlns:a16="http://schemas.microsoft.com/office/drawing/2014/main" val="2927129112"/>
                    </a:ext>
                  </a:extLst>
                </a:gridCol>
                <a:gridCol w="95846">
                  <a:extLst>
                    <a:ext uri="{9D8B030D-6E8A-4147-A177-3AD203B41FA5}">
                      <a16:colId xmlns:a16="http://schemas.microsoft.com/office/drawing/2014/main" val="1098588383"/>
                    </a:ext>
                  </a:extLst>
                </a:gridCol>
                <a:gridCol w="95846">
                  <a:extLst>
                    <a:ext uri="{9D8B030D-6E8A-4147-A177-3AD203B41FA5}">
                      <a16:colId xmlns:a16="http://schemas.microsoft.com/office/drawing/2014/main" val="414035656"/>
                    </a:ext>
                  </a:extLst>
                </a:gridCol>
                <a:gridCol w="95846">
                  <a:extLst>
                    <a:ext uri="{9D8B030D-6E8A-4147-A177-3AD203B41FA5}">
                      <a16:colId xmlns:a16="http://schemas.microsoft.com/office/drawing/2014/main" val="2034650290"/>
                    </a:ext>
                  </a:extLst>
                </a:gridCol>
                <a:gridCol w="95846">
                  <a:extLst>
                    <a:ext uri="{9D8B030D-6E8A-4147-A177-3AD203B41FA5}">
                      <a16:colId xmlns:a16="http://schemas.microsoft.com/office/drawing/2014/main" val="1348611798"/>
                    </a:ext>
                  </a:extLst>
                </a:gridCol>
                <a:gridCol w="192548">
                  <a:extLst>
                    <a:ext uri="{9D8B030D-6E8A-4147-A177-3AD203B41FA5}">
                      <a16:colId xmlns:a16="http://schemas.microsoft.com/office/drawing/2014/main" val="405369634"/>
                    </a:ext>
                  </a:extLst>
                </a:gridCol>
              </a:tblGrid>
              <a:tr h="0">
                <a:tc>
                  <a:txBody>
                    <a:bodyPr/>
                    <a:lstStyle/>
                    <a:p>
                      <a:pPr marL="0" marR="0" indent="26670">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18415" marR="18415" marT="0" marB="0"/>
                </a:tc>
                <a:tc gridSpan="2">
                  <a:txBody>
                    <a:bodyPr/>
                    <a:lstStyle/>
                    <a:p>
                      <a:pPr marL="0" marR="0" indent="26670" algn="r">
                        <a:spcBef>
                          <a:spcPts val="0"/>
                        </a:spcBef>
                        <a:spcAft>
                          <a:spcPts val="0"/>
                        </a:spcAft>
                        <a:tabLst>
                          <a:tab pos="413385" algn="l"/>
                        </a:tabLs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lgn="r">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a:spcBef>
                          <a:spcPts val="0"/>
                        </a:spcBef>
                        <a:spcAft>
                          <a:spcPts val="0"/>
                        </a:spcAft>
                      </a:pPr>
                      <a:r>
                        <a:rPr lang="en-US" sz="1200">
                          <a:effectLst/>
                        </a:rPr>
                        <a:t> </a:t>
                      </a:r>
                      <a:endParaRPr lang="en-US" sz="1200">
                        <a:effectLst/>
                        <a:latin typeface="Cambria" panose="02040503050406030204" pitchFamily="18" charset="0"/>
                        <a:ea typeface="MS Mincho"/>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3104528543"/>
                  </a:ext>
                </a:extLst>
              </a:tr>
              <a:tr h="0">
                <a:tc gridSpan="2">
                  <a:txBody>
                    <a:bodyPr/>
                    <a:lstStyle/>
                    <a:p>
                      <a:pPr marL="0" marR="0" indent="26670">
                        <a:spcBef>
                          <a:spcPts val="0"/>
                        </a:spcBef>
                        <a:spcAft>
                          <a:spcPts val="0"/>
                        </a:spcAft>
                      </a:pPr>
                      <a:r>
                        <a:rPr lang="en-US" sz="1400" dirty="0">
                          <a:effectLst/>
                        </a:rPr>
                        <a:t>          Total expenses......................</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hMerge="1">
                  <a:txBody>
                    <a:bodyPr/>
                    <a:lstStyle/>
                    <a:p>
                      <a:endParaRPr lang="en-US"/>
                    </a:p>
                  </a:txBody>
                  <a:tcPr/>
                </a:tc>
                <a:tc gridSpan="2">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extLst>
                  <a:ext uri="{0D108BD9-81ED-4DB2-BD59-A6C34878D82A}">
                    <a16:rowId xmlns:a16="http://schemas.microsoft.com/office/drawing/2014/main" val="245553145"/>
                  </a:ext>
                </a:extLst>
              </a:tr>
              <a:tr h="0">
                <a:tc>
                  <a:txBody>
                    <a:bodyPr/>
                    <a:lstStyle/>
                    <a:p>
                      <a:pPr marL="0" marR="0" indent="2667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gridSpan="2">
                  <a:txBody>
                    <a:bodyPr/>
                    <a:lstStyle/>
                    <a:p>
                      <a:pPr marL="0" marR="0" indent="26670" algn="l">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spcBef>
                          <a:spcPts val="0"/>
                        </a:spcBef>
                        <a:spcAft>
                          <a:spcPts val="0"/>
                        </a:spcAft>
                      </a:pP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a:spcBef>
                          <a:spcPts val="0"/>
                        </a:spcBef>
                        <a:spcAft>
                          <a:spcPts val="0"/>
                        </a:spcAft>
                      </a:pPr>
                      <a:r>
                        <a:rPr lang="en-US" sz="12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2676836948"/>
                  </a:ext>
                </a:extLst>
              </a:tr>
            </a:tbl>
          </a:graphicData>
        </a:graphic>
      </p:graphicFrame>
      <p:cxnSp>
        <p:nvCxnSpPr>
          <p:cNvPr id="11" name="Straight Connector 10"/>
          <p:cNvCxnSpPr/>
          <p:nvPr/>
        </p:nvCxnSpPr>
        <p:spPr>
          <a:xfrm>
            <a:off x="6605899" y="2854295"/>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231510" y="300014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238288" y="329774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231509" y="327566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667842" y="3486316"/>
            <a:ext cx="6853466" cy="738664"/>
          </a:xfrm>
          <a:prstGeom prst="rect">
            <a:avLst/>
          </a:prstGeom>
          <a:solidFill>
            <a:schemeClr val="bg2">
              <a:lumMod val="90000"/>
            </a:schemeClr>
          </a:solidFill>
        </p:spPr>
        <p:txBody>
          <a:bodyPr wrap="square">
            <a:spAutoFit/>
          </a:bodyPr>
          <a:lstStyle/>
          <a:p>
            <a:pPr algn="ctr"/>
            <a:r>
              <a:rPr lang="en-US" sz="1400" b="1" dirty="0">
                <a:latin typeface="Times New Roman" panose="02020603050405020304" pitchFamily="18" charset="0"/>
                <a:ea typeface="MS Mincho"/>
                <a:cs typeface="Times New Roman" panose="02020603050405020304" pitchFamily="18" charset="0"/>
              </a:rPr>
              <a:t>James Nguyen Consulting Company</a:t>
            </a:r>
            <a:endParaRPr lang="en-US" sz="1400" dirty="0">
              <a:effectLst/>
              <a:latin typeface="Cambria" panose="02040503050406030204" pitchFamily="18" charset="0"/>
              <a:ea typeface="MS Mincho"/>
              <a:cs typeface="Times New Roman" panose="02020603050405020304" pitchFamily="18" charset="0"/>
            </a:endParaRPr>
          </a:p>
          <a:p>
            <a:pPr algn="ctr"/>
            <a:r>
              <a:rPr lang="en-US" sz="1400" b="1" dirty="0">
                <a:latin typeface="Times New Roman" panose="02020603050405020304" pitchFamily="18" charset="0"/>
                <a:ea typeface="MS Mincho"/>
                <a:cs typeface="Times New Roman" panose="02020603050405020304" pitchFamily="18" charset="0"/>
              </a:rPr>
              <a:t>Balance Sheet</a:t>
            </a:r>
            <a:endParaRPr lang="en-US" sz="1400" dirty="0">
              <a:effectLst/>
              <a:latin typeface="Cambria" panose="02040503050406030204" pitchFamily="18" charset="0"/>
              <a:ea typeface="MS Mincho"/>
              <a:cs typeface="Times New Roman" panose="02020603050405020304" pitchFamily="18" charset="0"/>
            </a:endParaRPr>
          </a:p>
          <a:p>
            <a:pPr algn="ctr"/>
            <a:r>
              <a:rPr lang="en-US" sz="1400" b="1" dirty="0">
                <a:latin typeface="Times New Roman" panose="02020603050405020304" pitchFamily="18" charset="0"/>
                <a:ea typeface="MS Mincho"/>
              </a:rPr>
              <a:t>September 30, 20XX</a:t>
            </a:r>
            <a:endParaRPr lang="en-US" sz="1400" dirty="0"/>
          </a:p>
        </p:txBody>
      </p:sp>
      <p:graphicFrame>
        <p:nvGraphicFramePr>
          <p:cNvPr id="16" name="Table 15"/>
          <p:cNvGraphicFramePr>
            <a:graphicFrameLocks noGrp="1"/>
          </p:cNvGraphicFramePr>
          <p:nvPr>
            <p:extLst>
              <p:ext uri="{D42A27DB-BD31-4B8C-83A1-F6EECF244321}">
                <p14:modId xmlns:p14="http://schemas.microsoft.com/office/powerpoint/2010/main" val="642287946"/>
              </p:ext>
            </p:extLst>
          </p:nvPr>
        </p:nvGraphicFramePr>
        <p:xfrm>
          <a:off x="2667842" y="4295183"/>
          <a:ext cx="7040180" cy="853440"/>
        </p:xfrm>
        <a:graphic>
          <a:graphicData uri="http://schemas.openxmlformats.org/drawingml/2006/table">
            <a:tbl>
              <a:tblPr firstRow="1" firstCol="1" bandRow="1">
                <a:tableStyleId>{2D5ABB26-0587-4C30-8999-92F81FD0307C}</a:tableStyleId>
              </a:tblPr>
              <a:tblGrid>
                <a:gridCol w="2463971">
                  <a:extLst>
                    <a:ext uri="{9D8B030D-6E8A-4147-A177-3AD203B41FA5}">
                      <a16:colId xmlns:a16="http://schemas.microsoft.com/office/drawing/2014/main" val="3453128270"/>
                    </a:ext>
                  </a:extLst>
                </a:gridCol>
                <a:gridCol w="876210">
                  <a:extLst>
                    <a:ext uri="{9D8B030D-6E8A-4147-A177-3AD203B41FA5}">
                      <a16:colId xmlns:a16="http://schemas.microsoft.com/office/drawing/2014/main" val="1499313735"/>
                    </a:ext>
                  </a:extLst>
                </a:gridCol>
                <a:gridCol w="611009">
                  <a:extLst>
                    <a:ext uri="{9D8B030D-6E8A-4147-A177-3AD203B41FA5}">
                      <a16:colId xmlns:a16="http://schemas.microsoft.com/office/drawing/2014/main" val="1932214756"/>
                    </a:ext>
                  </a:extLst>
                </a:gridCol>
                <a:gridCol w="2201981">
                  <a:extLst>
                    <a:ext uri="{9D8B030D-6E8A-4147-A177-3AD203B41FA5}">
                      <a16:colId xmlns:a16="http://schemas.microsoft.com/office/drawing/2014/main" val="2232476140"/>
                    </a:ext>
                  </a:extLst>
                </a:gridCol>
                <a:gridCol w="683339">
                  <a:extLst>
                    <a:ext uri="{9D8B030D-6E8A-4147-A177-3AD203B41FA5}">
                      <a16:colId xmlns:a16="http://schemas.microsoft.com/office/drawing/2014/main" val="679610971"/>
                    </a:ext>
                  </a:extLst>
                </a:gridCol>
                <a:gridCol w="203670">
                  <a:extLst>
                    <a:ext uri="{9D8B030D-6E8A-4147-A177-3AD203B41FA5}">
                      <a16:colId xmlns:a16="http://schemas.microsoft.com/office/drawing/2014/main" val="3974579756"/>
                    </a:ext>
                  </a:extLst>
                </a:gridCol>
              </a:tblGrid>
              <a:tr h="0">
                <a:tc>
                  <a:txBody>
                    <a:bodyPr/>
                    <a:lstStyle/>
                    <a:p>
                      <a:pPr marL="0" marR="0" algn="ctr">
                        <a:spcBef>
                          <a:spcPts val="0"/>
                        </a:spcBef>
                        <a:spcAft>
                          <a:spcPts val="0"/>
                        </a:spcAft>
                      </a:pPr>
                      <a:r>
                        <a:rPr lang="en-US" sz="1400" b="1" dirty="0">
                          <a:effectLst/>
                        </a:rPr>
                        <a:t>Assets</a:t>
                      </a:r>
                      <a:endParaRPr lang="en-US" sz="1400" b="1"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a:t>
                      </a:r>
                      <a:r>
                        <a:rPr lang="en-US" sz="1400" b="1" dirty="0">
                          <a:effectLst/>
                        </a:rPr>
                        <a:t>Liabilities</a:t>
                      </a:r>
                      <a:endParaRPr lang="en-US" sz="1400" b="1"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847655105"/>
                  </a:ext>
                </a:extLst>
              </a:tr>
              <a:tr h="0">
                <a:tc>
                  <a:txBody>
                    <a:bodyPr/>
                    <a:lstStyle/>
                    <a:p>
                      <a:pPr marL="0" marR="0">
                        <a:spcBef>
                          <a:spcPts val="0"/>
                        </a:spcBef>
                        <a:spcAft>
                          <a:spcPts val="0"/>
                        </a:spcAft>
                      </a:pPr>
                      <a:r>
                        <a:rPr lang="en-US" sz="1400" dirty="0">
                          <a:effectLst/>
                        </a:rPr>
                        <a:t>Cash.......................................</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  12,500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solidFill>
                            <a:srgbClr val="FF0000"/>
                          </a:solidFill>
                          <a:effectLst/>
                        </a:rPr>
                        <a:t>Accounts payable .............</a:t>
                      </a:r>
                      <a:endParaRPr lang="en-US" sz="1400" dirty="0">
                        <a:solidFill>
                          <a:srgbClr val="FF0000"/>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solidFill>
                            <a:srgbClr val="FF0000"/>
                          </a:solidFill>
                          <a:effectLst/>
                        </a:rPr>
                        <a:t>   $400</a:t>
                      </a:r>
                      <a:endParaRPr lang="en-US" sz="1400" dirty="0">
                        <a:solidFill>
                          <a:srgbClr val="FF0000"/>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802356148"/>
                  </a:ext>
                </a:extLst>
              </a:tr>
              <a:tr h="0">
                <a:tc>
                  <a:txBody>
                    <a:bodyPr/>
                    <a:lstStyle/>
                    <a:p>
                      <a:pPr marL="0" marR="0">
                        <a:spcBef>
                          <a:spcPts val="0"/>
                        </a:spcBef>
                        <a:spcAft>
                          <a:spcPts val="0"/>
                        </a:spcAft>
                      </a:pPr>
                      <a:r>
                        <a:rPr lang="en-US" sz="1400" dirty="0">
                          <a:effectLst/>
                        </a:rPr>
                        <a:t>Accounts receivable................</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1,500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531968055"/>
                  </a:ext>
                </a:extLst>
              </a:tr>
              <a:tr h="0">
                <a:tc>
                  <a:txBody>
                    <a:bodyPr/>
                    <a:lstStyle/>
                    <a:p>
                      <a:pPr marL="0" marR="0">
                        <a:spcBef>
                          <a:spcPts val="0"/>
                        </a:spcBef>
                        <a:spcAft>
                          <a:spcPts val="0"/>
                        </a:spcAft>
                      </a:pPr>
                      <a:r>
                        <a:rPr lang="en-US" sz="1400" dirty="0">
                          <a:solidFill>
                            <a:srgbClr val="FF0000"/>
                          </a:solidFill>
                          <a:effectLst/>
                        </a:rPr>
                        <a:t>Supplies..................................</a:t>
                      </a:r>
                      <a:endParaRPr lang="en-US" sz="1400" dirty="0">
                        <a:solidFill>
                          <a:srgbClr val="FF0000"/>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solidFill>
                            <a:srgbClr val="FF0000"/>
                          </a:solidFill>
                          <a:effectLst/>
                        </a:rPr>
                        <a:t>400</a:t>
                      </a:r>
                      <a:endParaRPr lang="en-US" sz="1400" dirty="0">
                        <a:solidFill>
                          <a:srgbClr val="FF0000"/>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049918782"/>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3955996245"/>
              </p:ext>
            </p:extLst>
          </p:nvPr>
        </p:nvGraphicFramePr>
        <p:xfrm>
          <a:off x="2670692" y="5148255"/>
          <a:ext cx="6850616" cy="1234440"/>
        </p:xfrm>
        <a:graphic>
          <a:graphicData uri="http://schemas.openxmlformats.org/drawingml/2006/table">
            <a:tbl>
              <a:tblPr firstRow="1" firstCol="1" bandRow="1">
                <a:tableStyleId>{2D5ABB26-0587-4C30-8999-92F81FD0307C}</a:tableStyleId>
              </a:tblPr>
              <a:tblGrid>
                <a:gridCol w="2353837">
                  <a:extLst>
                    <a:ext uri="{9D8B030D-6E8A-4147-A177-3AD203B41FA5}">
                      <a16:colId xmlns:a16="http://schemas.microsoft.com/office/drawing/2014/main" val="2614431965"/>
                    </a:ext>
                  </a:extLst>
                </a:gridCol>
                <a:gridCol w="993237">
                  <a:extLst>
                    <a:ext uri="{9D8B030D-6E8A-4147-A177-3AD203B41FA5}">
                      <a16:colId xmlns:a16="http://schemas.microsoft.com/office/drawing/2014/main" val="1476766535"/>
                    </a:ext>
                  </a:extLst>
                </a:gridCol>
                <a:gridCol w="612270">
                  <a:extLst>
                    <a:ext uri="{9D8B030D-6E8A-4147-A177-3AD203B41FA5}">
                      <a16:colId xmlns:a16="http://schemas.microsoft.com/office/drawing/2014/main" val="4091884503"/>
                    </a:ext>
                  </a:extLst>
                </a:gridCol>
                <a:gridCol w="1993277">
                  <a:extLst>
                    <a:ext uri="{9D8B030D-6E8A-4147-A177-3AD203B41FA5}">
                      <a16:colId xmlns:a16="http://schemas.microsoft.com/office/drawing/2014/main" val="1577655030"/>
                    </a:ext>
                  </a:extLst>
                </a:gridCol>
                <a:gridCol w="897995">
                  <a:extLst>
                    <a:ext uri="{9D8B030D-6E8A-4147-A177-3AD203B41FA5}">
                      <a16:colId xmlns:a16="http://schemas.microsoft.com/office/drawing/2014/main" val="2115751487"/>
                    </a:ext>
                  </a:extLst>
                </a:gridCol>
              </a:tblGrid>
              <a:tr h="0">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Owner’s Equity</a:t>
                      </a:r>
                      <a:endParaRPr lang="en-US" sz="1400" b="1"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85063334"/>
                  </a:ext>
                </a:extLst>
              </a:tr>
              <a:tr h="0">
                <a:tc>
                  <a:txBody>
                    <a:bodyPr/>
                    <a:lstStyle/>
                    <a:p>
                      <a:pPr marL="0" marR="0">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J. Nguyen, Capital...</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$14,000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965560198"/>
                  </a:ext>
                </a:extLst>
              </a:tr>
              <a:tr h="0">
                <a:tc>
                  <a:txBody>
                    <a:bodyPr/>
                    <a:lstStyle/>
                    <a:p>
                      <a:pPr marL="0" marR="0">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824186260"/>
                  </a:ext>
                </a:extLst>
              </a:tr>
              <a:tr h="0">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14,400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Total liabilities and</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14,400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100720915"/>
                  </a:ext>
                </a:extLst>
              </a:tr>
              <a:tr h="0">
                <a:tc>
                  <a:txBody>
                    <a:bodyPr/>
                    <a:lstStyle/>
                    <a:p>
                      <a:pPr marL="0" marR="0">
                        <a:spcBef>
                          <a:spcPts val="0"/>
                        </a:spcBef>
                        <a:spcAft>
                          <a:spcPts val="0"/>
                        </a:spcAft>
                      </a:pPr>
                      <a:r>
                        <a:rPr lang="en-US" sz="1400" dirty="0">
                          <a:effectLst/>
                        </a:rPr>
                        <a:t>    Total assets.........................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a:t>
                      </a:r>
                      <a:r>
                        <a:rPr lang="en-US" sz="1400" strike="sngStrike" dirty="0">
                          <a:effectLst/>
                        </a:rPr>
                        <a:t>14,000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owner’s equity...........</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a:t>
                      </a:r>
                      <a:r>
                        <a:rPr lang="en-US" sz="1400" strike="sngStrike" dirty="0">
                          <a:effectLst/>
                        </a:rPr>
                        <a:t>14,000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464017633"/>
                  </a:ext>
                </a:extLst>
              </a:tr>
              <a:tr h="91440">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433623"/>
                  </a:ext>
                </a:extLst>
              </a:tr>
            </a:tbl>
          </a:graphicData>
        </a:graphic>
      </p:graphicFrame>
      <p:cxnSp>
        <p:nvCxnSpPr>
          <p:cNvPr id="18" name="Straight Connector 17"/>
          <p:cNvCxnSpPr/>
          <p:nvPr/>
        </p:nvCxnSpPr>
        <p:spPr>
          <a:xfrm>
            <a:off x="8802511" y="5553912"/>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01240" y="5226459"/>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802510" y="622048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01241" y="622048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811055" y="6253650"/>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301240" y="6253650"/>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887107" y="1014784"/>
            <a:ext cx="4106600" cy="23180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667842" y="3486316"/>
            <a:ext cx="6853466" cy="307685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8371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035750" y="6511974"/>
            <a:ext cx="4114800" cy="365125"/>
          </a:xfrm>
        </p:spPr>
        <p:txBody>
          <a:bodyPr/>
          <a:lstStyle/>
          <a:p>
            <a:r>
              <a:rPr lang="en-US" dirty="0"/>
              <a:t>© Copyright 2018 Worthy and James Publishing</a:t>
            </a:r>
          </a:p>
        </p:txBody>
      </p:sp>
      <p:sp>
        <p:nvSpPr>
          <p:cNvPr id="3" name="Rectangle 2"/>
          <p:cNvSpPr/>
          <p:nvPr/>
        </p:nvSpPr>
        <p:spPr>
          <a:xfrm>
            <a:off x="264919" y="135144"/>
            <a:ext cx="11656463" cy="954107"/>
          </a:xfrm>
          <a:prstGeom prst="rect">
            <a:avLst/>
          </a:prstGeom>
        </p:spPr>
        <p:txBody>
          <a:bodyPr wrap="square">
            <a:spAutoFit/>
          </a:bodyPr>
          <a:lstStyle/>
          <a:p>
            <a:r>
              <a:rPr lang="en-US" dirty="0"/>
              <a:t>3. </a:t>
            </a:r>
            <a:r>
              <a:rPr lang="en-US" b="1" dirty="0"/>
              <a:t>Expense, using non-cash asset:</a:t>
            </a:r>
            <a:r>
              <a:rPr lang="en-US" dirty="0"/>
              <a:t> On Tuesday $100 of supplies are used up.  The expense uses up $100 of assets and reduces owner's equity by $100. </a:t>
            </a:r>
          </a:p>
          <a:p>
            <a:endParaRPr lang="en-US" sz="2000" dirty="0">
              <a:effectLst/>
              <a:latin typeface="Cambria" panose="02040503050406030204" pitchFamily="18" charset="0"/>
              <a:ea typeface="MS Mincho"/>
              <a:cs typeface="Times New Roman" panose="02020603050405020304" pitchFamily="18" charset="0"/>
            </a:endParaRPr>
          </a:p>
        </p:txBody>
      </p:sp>
      <p:graphicFrame>
        <p:nvGraphicFramePr>
          <p:cNvPr id="5" name="Table 4"/>
          <p:cNvGraphicFramePr>
            <a:graphicFrameLocks noGrp="1"/>
          </p:cNvGraphicFramePr>
          <p:nvPr/>
        </p:nvGraphicFramePr>
        <p:xfrm>
          <a:off x="3883719" y="998611"/>
          <a:ext cx="4106599" cy="665480"/>
        </p:xfrm>
        <a:graphic>
          <a:graphicData uri="http://schemas.openxmlformats.org/drawingml/2006/table">
            <a:tbl>
              <a:tblPr>
                <a:tableStyleId>{2D5ABB26-0587-4C30-8999-92F81FD0307C}</a:tableStyleId>
              </a:tblPr>
              <a:tblGrid>
                <a:gridCol w="4106599">
                  <a:extLst>
                    <a:ext uri="{9D8B030D-6E8A-4147-A177-3AD203B41FA5}">
                      <a16:colId xmlns:a16="http://schemas.microsoft.com/office/drawing/2014/main" val="2854151565"/>
                    </a:ext>
                  </a:extLst>
                </a:gridCol>
              </a:tblGrid>
              <a:tr h="643476">
                <a:tc>
                  <a:txBody>
                    <a:bodyPr/>
                    <a:lstStyle/>
                    <a:p>
                      <a:pPr marL="0" marR="0" indent="26670" algn="ctr">
                        <a:spcBef>
                          <a:spcPts val="0"/>
                        </a:spcBef>
                        <a:spcAft>
                          <a:spcPts val="0"/>
                        </a:spcAft>
                      </a:pPr>
                      <a:r>
                        <a:rPr lang="en-US" sz="1400" b="1" dirty="0">
                          <a:effectLst/>
                        </a:rPr>
                        <a:t>James Nguyen Consulting Company</a:t>
                      </a:r>
                    </a:p>
                    <a:p>
                      <a:pPr marL="0" marR="0" indent="26670" algn="ctr">
                        <a:spcBef>
                          <a:spcPts val="0"/>
                        </a:spcBef>
                        <a:spcAft>
                          <a:spcPts val="0"/>
                        </a:spcAft>
                      </a:pPr>
                      <a:r>
                        <a:rPr lang="en-US" sz="1400" b="1" dirty="0">
                          <a:effectLst/>
                        </a:rPr>
                        <a:t>Income statement</a:t>
                      </a:r>
                    </a:p>
                    <a:p>
                      <a:pPr marL="0" marR="0" indent="26670" algn="ctr">
                        <a:spcBef>
                          <a:spcPts val="200"/>
                        </a:spcBef>
                        <a:spcAft>
                          <a:spcPts val="100"/>
                        </a:spcAft>
                      </a:pPr>
                      <a:r>
                        <a:rPr lang="en-US" sz="1400" b="1" dirty="0">
                          <a:effectLst/>
                        </a:rPr>
                        <a:t>For the Week Ended September 30, 20XX</a:t>
                      </a:r>
                      <a:endParaRPr lang="en-US" sz="1400" b="1" dirty="0">
                        <a:effectLst/>
                        <a:latin typeface="Cambria" panose="02040503050406030204" pitchFamily="18" charset="0"/>
                        <a:ea typeface="MS Mincho"/>
                        <a:cs typeface="Times New Roman" panose="02020603050405020304" pitchFamily="18" charset="0"/>
                      </a:endParaRPr>
                    </a:p>
                  </a:txBody>
                  <a:tcPr marL="18415" marR="18415" marT="0" marB="0">
                    <a:solidFill>
                      <a:schemeClr val="bg2">
                        <a:lumMod val="90000"/>
                      </a:schemeClr>
                    </a:solidFill>
                  </a:tcPr>
                </a:tc>
                <a:extLst>
                  <a:ext uri="{0D108BD9-81ED-4DB2-BD59-A6C34878D82A}">
                    <a16:rowId xmlns:a16="http://schemas.microsoft.com/office/drawing/2014/main" val="1694835264"/>
                  </a:ext>
                </a:extLst>
              </a:tr>
            </a:tbl>
          </a:graphicData>
        </a:graphic>
      </p:graphicFrame>
      <p:graphicFrame>
        <p:nvGraphicFramePr>
          <p:cNvPr id="7" name="Table 6"/>
          <p:cNvGraphicFramePr>
            <a:graphicFrameLocks noGrp="1"/>
          </p:cNvGraphicFramePr>
          <p:nvPr/>
        </p:nvGraphicFramePr>
        <p:xfrm>
          <a:off x="3883718" y="1960920"/>
          <a:ext cx="3980180" cy="381000"/>
        </p:xfrm>
        <a:graphic>
          <a:graphicData uri="http://schemas.openxmlformats.org/drawingml/2006/table">
            <a:tbl>
              <a:tblPr>
                <a:tableStyleId>{2D5ABB26-0587-4C30-8999-92F81FD0307C}</a:tableStyleId>
              </a:tblPr>
              <a:tblGrid>
                <a:gridCol w="2616011">
                  <a:extLst>
                    <a:ext uri="{9D8B030D-6E8A-4147-A177-3AD203B41FA5}">
                      <a16:colId xmlns:a16="http://schemas.microsoft.com/office/drawing/2014/main" val="3743982984"/>
                    </a:ext>
                  </a:extLst>
                </a:gridCol>
                <a:gridCol w="642161">
                  <a:extLst>
                    <a:ext uri="{9D8B030D-6E8A-4147-A177-3AD203B41FA5}">
                      <a16:colId xmlns:a16="http://schemas.microsoft.com/office/drawing/2014/main" val="4100811048"/>
                    </a:ext>
                  </a:extLst>
                </a:gridCol>
                <a:gridCol w="722008">
                  <a:extLst>
                    <a:ext uri="{9D8B030D-6E8A-4147-A177-3AD203B41FA5}">
                      <a16:colId xmlns:a16="http://schemas.microsoft.com/office/drawing/2014/main" val="3700152862"/>
                    </a:ext>
                  </a:extLst>
                </a:gridCol>
              </a:tblGrid>
              <a:tr h="0">
                <a:tc>
                  <a:txBody>
                    <a:bodyPr/>
                    <a:lstStyle/>
                    <a:p>
                      <a:pPr marL="0" marR="0" indent="26670">
                        <a:spcBef>
                          <a:spcPts val="0"/>
                        </a:spcBef>
                        <a:spcAft>
                          <a:spcPts val="0"/>
                        </a:spcAft>
                      </a:pPr>
                      <a:r>
                        <a:rPr lang="en-US" sz="1400" dirty="0">
                          <a:effectLst/>
                        </a:rPr>
                        <a:t>  Consulting revenue........................</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spcBef>
                          <a:spcPts val="0"/>
                        </a:spcBef>
                        <a:spcAft>
                          <a:spcPts val="0"/>
                        </a:spcAft>
                      </a:pPr>
                      <a:r>
                        <a:rPr lang="en-US" sz="1400" dirty="0">
                          <a:effectLst/>
                        </a:rPr>
                        <a:t>$1,500</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683508751"/>
                  </a:ext>
                </a:extLst>
              </a:tr>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417599464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023317519"/>
              </p:ext>
            </p:extLst>
          </p:nvPr>
        </p:nvGraphicFramePr>
        <p:xfrm>
          <a:off x="3883719" y="2298819"/>
          <a:ext cx="3980180" cy="426720"/>
        </p:xfrm>
        <a:graphic>
          <a:graphicData uri="http://schemas.openxmlformats.org/drawingml/2006/table">
            <a:tbl>
              <a:tblPr>
                <a:tableStyleId>{2D5ABB26-0587-4C30-8999-92F81FD0307C}</a:tableStyleId>
              </a:tblPr>
              <a:tblGrid>
                <a:gridCol w="106042">
                  <a:extLst>
                    <a:ext uri="{9D8B030D-6E8A-4147-A177-3AD203B41FA5}">
                      <a16:colId xmlns:a16="http://schemas.microsoft.com/office/drawing/2014/main" val="2440503765"/>
                    </a:ext>
                  </a:extLst>
                </a:gridCol>
                <a:gridCol w="2546314">
                  <a:extLst>
                    <a:ext uri="{9D8B030D-6E8A-4147-A177-3AD203B41FA5}">
                      <a16:colId xmlns:a16="http://schemas.microsoft.com/office/drawing/2014/main" val="484767228"/>
                    </a:ext>
                  </a:extLst>
                </a:gridCol>
                <a:gridCol w="625052">
                  <a:extLst>
                    <a:ext uri="{9D8B030D-6E8A-4147-A177-3AD203B41FA5}">
                      <a16:colId xmlns:a16="http://schemas.microsoft.com/office/drawing/2014/main" val="2925200702"/>
                    </a:ext>
                  </a:extLst>
                </a:gridCol>
                <a:gridCol w="702772">
                  <a:extLst>
                    <a:ext uri="{9D8B030D-6E8A-4147-A177-3AD203B41FA5}">
                      <a16:colId xmlns:a16="http://schemas.microsoft.com/office/drawing/2014/main" val="331111184"/>
                    </a:ext>
                  </a:extLst>
                </a:gridCol>
              </a:tblGrid>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spcBef>
                          <a:spcPts val="0"/>
                        </a:spcBef>
                        <a:spcAft>
                          <a:spcPts val="0"/>
                        </a:spcAft>
                      </a:pPr>
                      <a:r>
                        <a:rPr lang="en-US" sz="1400" dirty="0">
                          <a:effectLst/>
                        </a:rPr>
                        <a:t>Expenses</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567227480"/>
                  </a:ext>
                </a:extLst>
              </a:tr>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spcBef>
                          <a:spcPts val="0"/>
                        </a:spcBef>
                        <a:spcAft>
                          <a:spcPts val="0"/>
                        </a:spcAft>
                      </a:pPr>
                      <a:r>
                        <a:rPr lang="en-US" sz="1400" dirty="0">
                          <a:solidFill>
                            <a:srgbClr val="FF0000"/>
                          </a:solidFill>
                          <a:effectLst/>
                        </a:rPr>
                        <a:t>   Supplies expense</a:t>
                      </a:r>
                      <a:endParaRPr lang="en-US" sz="1400" dirty="0">
                        <a:solidFill>
                          <a:srgbClr val="FF0000"/>
                        </a:solidFill>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spcBef>
                          <a:spcPts val="0"/>
                        </a:spcBef>
                        <a:spcAft>
                          <a:spcPts val="0"/>
                        </a:spcAft>
                        <a:tabLst>
                          <a:tab pos="413385" algn="l"/>
                        </a:tabLst>
                      </a:pPr>
                      <a:r>
                        <a:rPr lang="en-US" sz="1400" dirty="0">
                          <a:solidFill>
                            <a:srgbClr val="FF0000"/>
                          </a:solidFill>
                          <a:effectLst/>
                        </a:rPr>
                        <a:t>$100</a:t>
                      </a:r>
                      <a:endParaRPr lang="en-US" sz="1400" dirty="0">
                        <a:solidFill>
                          <a:srgbClr val="FF0000"/>
                        </a:solidFill>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2377791716"/>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506820445"/>
              </p:ext>
            </p:extLst>
          </p:nvPr>
        </p:nvGraphicFramePr>
        <p:xfrm>
          <a:off x="3926788" y="2687161"/>
          <a:ext cx="4641901" cy="822960"/>
        </p:xfrm>
        <a:graphic>
          <a:graphicData uri="http://schemas.openxmlformats.org/drawingml/2006/table">
            <a:tbl>
              <a:tblPr>
                <a:tableStyleId>{2D5ABB26-0587-4C30-8999-92F81FD0307C}</a:tableStyleId>
              </a:tblPr>
              <a:tblGrid>
                <a:gridCol w="3858436">
                  <a:extLst>
                    <a:ext uri="{9D8B030D-6E8A-4147-A177-3AD203B41FA5}">
                      <a16:colId xmlns:a16="http://schemas.microsoft.com/office/drawing/2014/main" val="994136560"/>
                    </a:ext>
                  </a:extLst>
                </a:gridCol>
                <a:gridCol w="111781">
                  <a:extLst>
                    <a:ext uri="{9D8B030D-6E8A-4147-A177-3AD203B41FA5}">
                      <a16:colId xmlns:a16="http://schemas.microsoft.com/office/drawing/2014/main" val="2927129112"/>
                    </a:ext>
                  </a:extLst>
                </a:gridCol>
                <a:gridCol w="111781">
                  <a:extLst>
                    <a:ext uri="{9D8B030D-6E8A-4147-A177-3AD203B41FA5}">
                      <a16:colId xmlns:a16="http://schemas.microsoft.com/office/drawing/2014/main" val="1098588383"/>
                    </a:ext>
                  </a:extLst>
                </a:gridCol>
                <a:gridCol w="111781">
                  <a:extLst>
                    <a:ext uri="{9D8B030D-6E8A-4147-A177-3AD203B41FA5}">
                      <a16:colId xmlns:a16="http://schemas.microsoft.com/office/drawing/2014/main" val="414035656"/>
                    </a:ext>
                  </a:extLst>
                </a:gridCol>
                <a:gridCol w="111781">
                  <a:extLst>
                    <a:ext uri="{9D8B030D-6E8A-4147-A177-3AD203B41FA5}">
                      <a16:colId xmlns:a16="http://schemas.microsoft.com/office/drawing/2014/main" val="2034650290"/>
                    </a:ext>
                  </a:extLst>
                </a:gridCol>
                <a:gridCol w="111781">
                  <a:extLst>
                    <a:ext uri="{9D8B030D-6E8A-4147-A177-3AD203B41FA5}">
                      <a16:colId xmlns:a16="http://schemas.microsoft.com/office/drawing/2014/main" val="1348611798"/>
                    </a:ext>
                  </a:extLst>
                </a:gridCol>
                <a:gridCol w="224560">
                  <a:extLst>
                    <a:ext uri="{9D8B030D-6E8A-4147-A177-3AD203B41FA5}">
                      <a16:colId xmlns:a16="http://schemas.microsoft.com/office/drawing/2014/main" val="405369634"/>
                    </a:ext>
                  </a:extLst>
                </a:gridCol>
              </a:tblGrid>
              <a:tr h="0">
                <a:tc>
                  <a:txBody>
                    <a:bodyPr/>
                    <a:lstStyle/>
                    <a:p>
                      <a:pPr marL="0" marR="0" indent="26670">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18415" marR="18415" marT="0" marB="0"/>
                </a:tc>
                <a:tc gridSpan="2">
                  <a:txBody>
                    <a:bodyPr/>
                    <a:lstStyle/>
                    <a:p>
                      <a:pPr marL="0" marR="0" indent="26670" algn="r">
                        <a:spcBef>
                          <a:spcPts val="0"/>
                        </a:spcBef>
                        <a:spcAft>
                          <a:spcPts val="0"/>
                        </a:spcAft>
                        <a:tabLst>
                          <a:tab pos="413385" algn="l"/>
                        </a:tabLs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lgn="r">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a:spcBef>
                          <a:spcPts val="0"/>
                        </a:spcBef>
                        <a:spcAft>
                          <a:spcPts val="0"/>
                        </a:spcAft>
                      </a:pPr>
                      <a:r>
                        <a:rPr lang="en-US" sz="1200">
                          <a:effectLst/>
                        </a:rPr>
                        <a:t> </a:t>
                      </a:r>
                      <a:endParaRPr lang="en-US" sz="1200">
                        <a:effectLst/>
                        <a:latin typeface="Cambria" panose="02040503050406030204" pitchFamily="18" charset="0"/>
                        <a:ea typeface="MS Mincho"/>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3104528543"/>
                  </a:ext>
                </a:extLst>
              </a:tr>
              <a:tr h="47306">
                <a:tc gridSpan="2">
                  <a:txBody>
                    <a:bodyPr/>
                    <a:lstStyle/>
                    <a:p>
                      <a:pPr marL="0" marR="0" indent="26670">
                        <a:spcBef>
                          <a:spcPts val="0"/>
                        </a:spcBef>
                        <a:spcAft>
                          <a:spcPts val="0"/>
                        </a:spcAft>
                      </a:pPr>
                      <a:r>
                        <a:rPr lang="en-US" sz="1400" dirty="0">
                          <a:effectLst/>
                        </a:rPr>
                        <a:t>          Total expenses......................</a:t>
                      </a:r>
                    </a:p>
                    <a:p>
                      <a:pPr marL="0" marR="0" indent="26670">
                        <a:spcBef>
                          <a:spcPts val="0"/>
                        </a:spcBef>
                        <a:spcAft>
                          <a:spcPts val="0"/>
                        </a:spcAft>
                      </a:pPr>
                      <a:r>
                        <a:rPr lang="en-US" sz="1400" dirty="0">
                          <a:effectLst/>
                          <a:latin typeface="Cambria" panose="02040503050406030204" pitchFamily="18" charset="0"/>
                          <a:ea typeface="MS Mincho"/>
                          <a:cs typeface="Times New Roman" panose="02020603050405020304" pitchFamily="18" charset="0"/>
                        </a:rPr>
                        <a:t>             Net income  ………………….                      $</a:t>
                      </a:r>
                    </a:p>
                  </a:txBody>
                  <a:tcPr marL="18415" marR="18415" marT="0" marB="0"/>
                </a:tc>
                <a:tc hMerge="1">
                  <a:txBody>
                    <a:bodyPr/>
                    <a:lstStyle/>
                    <a:p>
                      <a:endParaRPr lang="en-US"/>
                    </a:p>
                  </a:txBody>
                  <a:tcPr/>
                </a:tc>
                <a:tc gridSpan="2">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extLst>
                  <a:ext uri="{0D108BD9-81ED-4DB2-BD59-A6C34878D82A}">
                    <a16:rowId xmlns:a16="http://schemas.microsoft.com/office/drawing/2014/main" val="245553145"/>
                  </a:ext>
                </a:extLst>
              </a:tr>
              <a:tr h="47306">
                <a:tc>
                  <a:txBody>
                    <a:bodyPr/>
                    <a:lstStyle/>
                    <a:p>
                      <a:pPr marL="0" marR="0" indent="2667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gridSpan="2">
                  <a:txBody>
                    <a:bodyPr/>
                    <a:lstStyle/>
                    <a:p>
                      <a:pPr marL="0" marR="0" indent="26670" algn="l">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spcBef>
                          <a:spcPts val="0"/>
                        </a:spcBef>
                        <a:spcAft>
                          <a:spcPts val="0"/>
                        </a:spcAft>
                      </a:pP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a:spcBef>
                          <a:spcPts val="0"/>
                        </a:spcBef>
                        <a:spcAft>
                          <a:spcPts val="0"/>
                        </a:spcAft>
                      </a:pPr>
                      <a:r>
                        <a:rPr lang="en-US" sz="12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2676836948"/>
                  </a:ext>
                </a:extLst>
              </a:tr>
            </a:tbl>
          </a:graphicData>
        </a:graphic>
      </p:graphicFrame>
      <p:cxnSp>
        <p:nvCxnSpPr>
          <p:cNvPr id="11" name="Straight Connector 10"/>
          <p:cNvCxnSpPr/>
          <p:nvPr/>
        </p:nvCxnSpPr>
        <p:spPr>
          <a:xfrm>
            <a:off x="6599120" y="2811566"/>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231510" y="300014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238288" y="3280160"/>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231509" y="3258080"/>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667842" y="3486316"/>
            <a:ext cx="6853466" cy="738664"/>
          </a:xfrm>
          <a:prstGeom prst="rect">
            <a:avLst/>
          </a:prstGeom>
          <a:solidFill>
            <a:schemeClr val="bg2">
              <a:lumMod val="90000"/>
            </a:schemeClr>
          </a:solidFill>
        </p:spPr>
        <p:txBody>
          <a:bodyPr wrap="square">
            <a:spAutoFit/>
          </a:bodyPr>
          <a:lstStyle/>
          <a:p>
            <a:pPr algn="ctr"/>
            <a:r>
              <a:rPr lang="en-US" sz="1400" b="1" dirty="0">
                <a:latin typeface="Times New Roman" panose="02020603050405020304" pitchFamily="18" charset="0"/>
                <a:ea typeface="MS Mincho"/>
                <a:cs typeface="Times New Roman" panose="02020603050405020304" pitchFamily="18" charset="0"/>
              </a:rPr>
              <a:t>James Nguyen Consulting Company</a:t>
            </a:r>
            <a:endParaRPr lang="en-US" sz="1400" dirty="0">
              <a:effectLst/>
              <a:latin typeface="Cambria" panose="02040503050406030204" pitchFamily="18" charset="0"/>
              <a:ea typeface="MS Mincho"/>
              <a:cs typeface="Times New Roman" panose="02020603050405020304" pitchFamily="18" charset="0"/>
            </a:endParaRPr>
          </a:p>
          <a:p>
            <a:pPr algn="ctr"/>
            <a:r>
              <a:rPr lang="en-US" sz="1400" b="1" dirty="0">
                <a:latin typeface="Times New Roman" panose="02020603050405020304" pitchFamily="18" charset="0"/>
                <a:ea typeface="MS Mincho"/>
                <a:cs typeface="Times New Roman" panose="02020603050405020304" pitchFamily="18" charset="0"/>
              </a:rPr>
              <a:t>Balance Sheet</a:t>
            </a:r>
            <a:endParaRPr lang="en-US" sz="1400" dirty="0">
              <a:effectLst/>
              <a:latin typeface="Cambria" panose="02040503050406030204" pitchFamily="18" charset="0"/>
              <a:ea typeface="MS Mincho"/>
              <a:cs typeface="Times New Roman" panose="02020603050405020304" pitchFamily="18" charset="0"/>
            </a:endParaRPr>
          </a:p>
          <a:p>
            <a:pPr algn="ctr"/>
            <a:r>
              <a:rPr lang="en-US" sz="1400" b="1" dirty="0">
                <a:latin typeface="Times New Roman" panose="02020603050405020304" pitchFamily="18" charset="0"/>
                <a:ea typeface="MS Mincho"/>
              </a:rPr>
              <a:t>September 30, 20XX</a:t>
            </a:r>
            <a:endParaRPr lang="en-US" sz="1400" dirty="0"/>
          </a:p>
        </p:txBody>
      </p:sp>
      <p:graphicFrame>
        <p:nvGraphicFramePr>
          <p:cNvPr id="16" name="Table 15"/>
          <p:cNvGraphicFramePr>
            <a:graphicFrameLocks noGrp="1"/>
          </p:cNvGraphicFramePr>
          <p:nvPr>
            <p:extLst>
              <p:ext uri="{D42A27DB-BD31-4B8C-83A1-F6EECF244321}">
                <p14:modId xmlns:p14="http://schemas.microsoft.com/office/powerpoint/2010/main" val="2030717869"/>
              </p:ext>
            </p:extLst>
          </p:nvPr>
        </p:nvGraphicFramePr>
        <p:xfrm>
          <a:off x="2667842" y="4029797"/>
          <a:ext cx="7040180" cy="1280160"/>
        </p:xfrm>
        <a:graphic>
          <a:graphicData uri="http://schemas.openxmlformats.org/drawingml/2006/table">
            <a:tbl>
              <a:tblPr firstRow="1" firstCol="1" bandRow="1">
                <a:tableStyleId>{2D5ABB26-0587-4C30-8999-92F81FD0307C}</a:tableStyleId>
              </a:tblPr>
              <a:tblGrid>
                <a:gridCol w="2463971">
                  <a:extLst>
                    <a:ext uri="{9D8B030D-6E8A-4147-A177-3AD203B41FA5}">
                      <a16:colId xmlns:a16="http://schemas.microsoft.com/office/drawing/2014/main" val="3453128270"/>
                    </a:ext>
                  </a:extLst>
                </a:gridCol>
                <a:gridCol w="876210">
                  <a:extLst>
                    <a:ext uri="{9D8B030D-6E8A-4147-A177-3AD203B41FA5}">
                      <a16:colId xmlns:a16="http://schemas.microsoft.com/office/drawing/2014/main" val="1499313735"/>
                    </a:ext>
                  </a:extLst>
                </a:gridCol>
                <a:gridCol w="611009">
                  <a:extLst>
                    <a:ext uri="{9D8B030D-6E8A-4147-A177-3AD203B41FA5}">
                      <a16:colId xmlns:a16="http://schemas.microsoft.com/office/drawing/2014/main" val="1932214756"/>
                    </a:ext>
                  </a:extLst>
                </a:gridCol>
                <a:gridCol w="2201981">
                  <a:extLst>
                    <a:ext uri="{9D8B030D-6E8A-4147-A177-3AD203B41FA5}">
                      <a16:colId xmlns:a16="http://schemas.microsoft.com/office/drawing/2014/main" val="2232476140"/>
                    </a:ext>
                  </a:extLst>
                </a:gridCol>
                <a:gridCol w="683339">
                  <a:extLst>
                    <a:ext uri="{9D8B030D-6E8A-4147-A177-3AD203B41FA5}">
                      <a16:colId xmlns:a16="http://schemas.microsoft.com/office/drawing/2014/main" val="679610971"/>
                    </a:ext>
                  </a:extLst>
                </a:gridCol>
                <a:gridCol w="203670">
                  <a:extLst>
                    <a:ext uri="{9D8B030D-6E8A-4147-A177-3AD203B41FA5}">
                      <a16:colId xmlns:a16="http://schemas.microsoft.com/office/drawing/2014/main" val="3974579756"/>
                    </a:ext>
                  </a:extLst>
                </a:gridCol>
              </a:tblGrid>
              <a:tr h="0">
                <a:tc>
                  <a:txBody>
                    <a:bodyPr/>
                    <a:lstStyle/>
                    <a:p>
                      <a:pPr marL="0" marR="0" algn="ctr">
                        <a:spcBef>
                          <a:spcPts val="0"/>
                        </a:spcBef>
                        <a:spcAft>
                          <a:spcPts val="0"/>
                        </a:spcAft>
                      </a:pPr>
                      <a:endParaRPr lang="en-US" sz="1400" b="1" dirty="0">
                        <a:effectLst/>
                      </a:endParaRPr>
                    </a:p>
                    <a:p>
                      <a:pPr marL="0" marR="0" algn="ctr">
                        <a:spcBef>
                          <a:spcPts val="0"/>
                        </a:spcBef>
                        <a:spcAft>
                          <a:spcPts val="0"/>
                        </a:spcAft>
                      </a:pPr>
                      <a:r>
                        <a:rPr lang="en-US" sz="1400" b="1" dirty="0">
                          <a:effectLst/>
                        </a:rPr>
                        <a:t>Assets</a:t>
                      </a:r>
                      <a:endParaRPr lang="en-US" sz="1400" b="1"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a:t>
                      </a:r>
                    </a:p>
                    <a:p>
                      <a:pPr marL="0" marR="0" algn="ctr">
                        <a:spcBef>
                          <a:spcPts val="0"/>
                        </a:spcBef>
                        <a:spcAft>
                          <a:spcPts val="0"/>
                        </a:spcAft>
                      </a:pPr>
                      <a:r>
                        <a:rPr lang="en-US" sz="1400" dirty="0">
                          <a:effectLst/>
                        </a:rPr>
                        <a:t> </a:t>
                      </a:r>
                      <a:r>
                        <a:rPr lang="en-US" sz="1400" b="1" dirty="0">
                          <a:effectLst/>
                        </a:rPr>
                        <a:t>Liabilities</a:t>
                      </a:r>
                      <a:endParaRPr lang="en-US" sz="1400" b="1"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847655105"/>
                  </a:ext>
                </a:extLst>
              </a:tr>
              <a:tr h="0">
                <a:tc>
                  <a:txBody>
                    <a:bodyPr/>
                    <a:lstStyle/>
                    <a:p>
                      <a:pPr marL="0" marR="0">
                        <a:spcBef>
                          <a:spcPts val="0"/>
                        </a:spcBef>
                        <a:spcAft>
                          <a:spcPts val="0"/>
                        </a:spcAft>
                      </a:pPr>
                      <a:r>
                        <a:rPr lang="en-US" sz="1400" dirty="0">
                          <a:effectLst/>
                        </a:rPr>
                        <a:t>Cash.......................................</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  12,500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solidFill>
                            <a:schemeClr val="tx1"/>
                          </a:solidFill>
                          <a:effectLst/>
                        </a:rPr>
                        <a:t>Accounts payable .............</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solidFill>
                            <a:schemeClr val="tx1"/>
                          </a:solidFill>
                          <a:effectLst/>
                        </a:rPr>
                        <a:t>   $400</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802356148"/>
                  </a:ext>
                </a:extLst>
              </a:tr>
              <a:tr h="0">
                <a:tc>
                  <a:txBody>
                    <a:bodyPr/>
                    <a:lstStyle/>
                    <a:p>
                      <a:pPr marL="0" marR="0">
                        <a:spcBef>
                          <a:spcPts val="0"/>
                        </a:spcBef>
                        <a:spcAft>
                          <a:spcPts val="0"/>
                        </a:spcAft>
                      </a:pPr>
                      <a:r>
                        <a:rPr lang="en-US" sz="1400" dirty="0">
                          <a:effectLst/>
                        </a:rPr>
                        <a:t>Accounts receivable................</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1,500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531968055"/>
                  </a:ext>
                </a:extLst>
              </a:tr>
              <a:tr h="0">
                <a:tc>
                  <a:txBody>
                    <a:bodyPr/>
                    <a:lstStyle/>
                    <a:p>
                      <a:pPr marL="0" marR="0">
                        <a:spcBef>
                          <a:spcPts val="0"/>
                        </a:spcBef>
                        <a:spcAft>
                          <a:spcPts val="0"/>
                        </a:spcAft>
                      </a:pPr>
                      <a:endParaRPr lang="en-US" sz="1400" dirty="0">
                        <a:solidFill>
                          <a:srgbClr val="FF0000"/>
                        </a:solidFill>
                        <a:effectLst/>
                      </a:endParaRPr>
                    </a:p>
                    <a:p>
                      <a:pPr marL="0" marR="0">
                        <a:spcBef>
                          <a:spcPts val="0"/>
                        </a:spcBef>
                        <a:spcAft>
                          <a:spcPts val="0"/>
                        </a:spcAft>
                      </a:pPr>
                      <a:r>
                        <a:rPr lang="en-US" sz="1400" dirty="0">
                          <a:solidFill>
                            <a:srgbClr val="FF0000"/>
                          </a:solidFill>
                          <a:effectLst/>
                        </a:rPr>
                        <a:t>Supplies..................................</a:t>
                      </a:r>
                      <a:endParaRPr lang="en-US" sz="1400" dirty="0">
                        <a:solidFill>
                          <a:srgbClr val="FF0000"/>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indent="0" algn="r">
                        <a:spcBef>
                          <a:spcPts val="0"/>
                        </a:spcBef>
                        <a:spcAft>
                          <a:spcPts val="0"/>
                        </a:spcAft>
                      </a:pPr>
                      <a:r>
                        <a:rPr lang="en-US" sz="1400" dirty="0">
                          <a:solidFill>
                            <a:srgbClr val="FF0000"/>
                          </a:solidFill>
                          <a:effectLst/>
                        </a:rPr>
                        <a:t>           300</a:t>
                      </a:r>
                    </a:p>
                    <a:p>
                      <a:pPr marL="0" marR="0" algn="r">
                        <a:spcBef>
                          <a:spcPts val="0"/>
                        </a:spcBef>
                        <a:spcAft>
                          <a:spcPts val="0"/>
                        </a:spcAft>
                      </a:pPr>
                      <a:r>
                        <a:rPr lang="en-US" sz="1400" strike="sngStrike" baseline="0" dirty="0">
                          <a:solidFill>
                            <a:schemeClr val="tx1"/>
                          </a:solidFill>
                          <a:effectLst/>
                        </a:rPr>
                        <a:t>400</a:t>
                      </a:r>
                      <a:endParaRPr lang="en-US" sz="1400" strike="sngStrike" baseline="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049918782"/>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2613985308"/>
              </p:ext>
            </p:extLst>
          </p:nvPr>
        </p:nvGraphicFramePr>
        <p:xfrm>
          <a:off x="2667842" y="5166077"/>
          <a:ext cx="6850616" cy="1447800"/>
        </p:xfrm>
        <a:graphic>
          <a:graphicData uri="http://schemas.openxmlformats.org/drawingml/2006/table">
            <a:tbl>
              <a:tblPr firstRow="1" firstCol="1" bandRow="1">
                <a:tableStyleId>{2D5ABB26-0587-4C30-8999-92F81FD0307C}</a:tableStyleId>
              </a:tblPr>
              <a:tblGrid>
                <a:gridCol w="2353837">
                  <a:extLst>
                    <a:ext uri="{9D8B030D-6E8A-4147-A177-3AD203B41FA5}">
                      <a16:colId xmlns:a16="http://schemas.microsoft.com/office/drawing/2014/main" val="2614431965"/>
                    </a:ext>
                  </a:extLst>
                </a:gridCol>
                <a:gridCol w="993237">
                  <a:extLst>
                    <a:ext uri="{9D8B030D-6E8A-4147-A177-3AD203B41FA5}">
                      <a16:colId xmlns:a16="http://schemas.microsoft.com/office/drawing/2014/main" val="1476766535"/>
                    </a:ext>
                  </a:extLst>
                </a:gridCol>
                <a:gridCol w="612270">
                  <a:extLst>
                    <a:ext uri="{9D8B030D-6E8A-4147-A177-3AD203B41FA5}">
                      <a16:colId xmlns:a16="http://schemas.microsoft.com/office/drawing/2014/main" val="4091884503"/>
                    </a:ext>
                  </a:extLst>
                </a:gridCol>
                <a:gridCol w="1993277">
                  <a:extLst>
                    <a:ext uri="{9D8B030D-6E8A-4147-A177-3AD203B41FA5}">
                      <a16:colId xmlns:a16="http://schemas.microsoft.com/office/drawing/2014/main" val="1577655030"/>
                    </a:ext>
                  </a:extLst>
                </a:gridCol>
                <a:gridCol w="897995">
                  <a:extLst>
                    <a:ext uri="{9D8B030D-6E8A-4147-A177-3AD203B41FA5}">
                      <a16:colId xmlns:a16="http://schemas.microsoft.com/office/drawing/2014/main" val="2115751487"/>
                    </a:ext>
                  </a:extLst>
                </a:gridCol>
              </a:tblGrid>
              <a:tr h="353344">
                <a:tc>
                  <a:txBody>
                    <a:bodyPr/>
                    <a:lstStyle/>
                    <a:p>
                      <a:pPr marL="0" marR="0">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1400" b="1" dirty="0">
                        <a:effectLst/>
                      </a:endParaRPr>
                    </a:p>
                    <a:p>
                      <a:pPr marL="0" marR="0" algn="ctr">
                        <a:spcBef>
                          <a:spcPts val="0"/>
                        </a:spcBef>
                        <a:spcAft>
                          <a:spcPts val="0"/>
                        </a:spcAft>
                      </a:pPr>
                      <a:r>
                        <a:rPr lang="en-US" sz="1400" b="1" dirty="0">
                          <a:effectLst/>
                        </a:rPr>
                        <a:t>Owner’s Equity</a:t>
                      </a:r>
                      <a:endParaRPr lang="en-US" sz="1400" b="1"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85063334"/>
                  </a:ext>
                </a:extLst>
              </a:tr>
              <a:tr h="176672">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solidFill>
                            <a:srgbClr val="FF0000"/>
                          </a:solidFill>
                          <a:effectLst/>
                        </a:rPr>
                        <a:t>    J. Nguyen, Capital...</a:t>
                      </a:r>
                      <a:endParaRPr lang="en-US" sz="1400" dirty="0">
                        <a:solidFill>
                          <a:srgbClr val="FF0000"/>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sngStrike" baseline="0" dirty="0">
                          <a:effectLst/>
                        </a:rPr>
                        <a:t>$14,000</a:t>
                      </a:r>
                      <a:endParaRPr lang="en-US" sz="1400" strike="sng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965560198"/>
                  </a:ext>
                </a:extLst>
              </a:tr>
              <a:tr h="176672">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solidFill>
                            <a:srgbClr val="FF0000"/>
                          </a:solidFill>
                          <a:effectLst/>
                        </a:rPr>
                        <a:t> </a:t>
                      </a:r>
                      <a:endParaRPr lang="en-US" sz="1400" dirty="0">
                        <a:solidFill>
                          <a:srgbClr val="FF0000"/>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824186260"/>
                  </a:ext>
                </a:extLst>
              </a:tr>
              <a:tr h="176672">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14,300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Total liabilities and</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14,300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100720915"/>
                  </a:ext>
                </a:extLst>
              </a:tr>
              <a:tr h="176672">
                <a:tc>
                  <a:txBody>
                    <a:bodyPr/>
                    <a:lstStyle/>
                    <a:p>
                      <a:pPr marL="0" marR="0">
                        <a:spcBef>
                          <a:spcPts val="0"/>
                        </a:spcBef>
                        <a:spcAft>
                          <a:spcPts val="0"/>
                        </a:spcAft>
                      </a:pPr>
                      <a:r>
                        <a:rPr lang="en-US" sz="1400" dirty="0">
                          <a:effectLst/>
                        </a:rPr>
                        <a:t>    Total assets.........................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a:t>
                      </a:r>
                      <a:r>
                        <a:rPr lang="en-US" sz="1400" strike="sngStrike" dirty="0">
                          <a:effectLst/>
                        </a:rPr>
                        <a:t>14,400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owner’s equity...........</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a:t>
                      </a:r>
                      <a:r>
                        <a:rPr lang="en-US" sz="1400" strike="sngStrike" dirty="0">
                          <a:effectLst/>
                        </a:rPr>
                        <a:t>14,400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464017633"/>
                  </a:ext>
                </a:extLst>
              </a:tr>
              <a:tr h="138814">
                <a:tc>
                  <a:txBody>
                    <a:bodyPr/>
                    <a:lstStyle/>
                    <a:p>
                      <a:pPr marL="0" marR="0">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433623"/>
                  </a:ext>
                </a:extLst>
              </a:tr>
            </a:tbl>
          </a:graphicData>
        </a:graphic>
      </p:graphicFrame>
      <p:cxnSp>
        <p:nvCxnSpPr>
          <p:cNvPr id="19" name="Straight Connector 18"/>
          <p:cNvCxnSpPr/>
          <p:nvPr/>
        </p:nvCxnSpPr>
        <p:spPr>
          <a:xfrm>
            <a:off x="5398090" y="5488903"/>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843979" y="6459843"/>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01241" y="643413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843980" y="6424566"/>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301240" y="6407478"/>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887107" y="1014784"/>
            <a:ext cx="4106600" cy="23180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667842" y="3486316"/>
            <a:ext cx="6853466" cy="307685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860731" y="5356883"/>
            <a:ext cx="708354" cy="307777"/>
          </a:xfrm>
          <a:prstGeom prst="rect">
            <a:avLst/>
          </a:prstGeom>
          <a:noFill/>
        </p:spPr>
        <p:txBody>
          <a:bodyPr wrap="square" rtlCol="0">
            <a:spAutoFit/>
          </a:bodyPr>
          <a:lstStyle/>
          <a:p>
            <a:r>
              <a:rPr lang="en-US" sz="1400" dirty="0">
                <a:solidFill>
                  <a:srgbClr val="FF0000"/>
                </a:solidFill>
              </a:rPr>
              <a:t>13,900</a:t>
            </a:r>
          </a:p>
        </p:txBody>
      </p:sp>
      <p:cxnSp>
        <p:nvCxnSpPr>
          <p:cNvPr id="26" name="Straight Connector 25"/>
          <p:cNvCxnSpPr/>
          <p:nvPr/>
        </p:nvCxnSpPr>
        <p:spPr>
          <a:xfrm>
            <a:off x="8811055" y="579319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5940407" y="2725539"/>
            <a:ext cx="896229" cy="229920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5940407" y="5080306"/>
            <a:ext cx="2920324" cy="56205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6759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035750" y="6511974"/>
            <a:ext cx="4114800" cy="365125"/>
          </a:xfrm>
        </p:spPr>
        <p:txBody>
          <a:bodyPr/>
          <a:lstStyle/>
          <a:p>
            <a:r>
              <a:rPr lang="en-US" dirty="0"/>
              <a:t>© Copyright 2018 Worthy and James Publishing</a:t>
            </a:r>
          </a:p>
        </p:txBody>
      </p:sp>
      <p:sp>
        <p:nvSpPr>
          <p:cNvPr id="3" name="Rectangle 2"/>
          <p:cNvSpPr/>
          <p:nvPr/>
        </p:nvSpPr>
        <p:spPr>
          <a:xfrm>
            <a:off x="119641" y="135144"/>
            <a:ext cx="11801741" cy="1785104"/>
          </a:xfrm>
          <a:prstGeom prst="rect">
            <a:avLst/>
          </a:prstGeom>
        </p:spPr>
        <p:txBody>
          <a:bodyPr wrap="square">
            <a:spAutoFit/>
          </a:bodyPr>
          <a:lstStyle/>
          <a:p>
            <a:r>
              <a:rPr lang="en-US" dirty="0"/>
              <a:t>4. Later in the day on Tuesday, the business buys $1,500 of office equipment for cash.  Notice that there is no effect between the statements because the transaction is simply giving up one asset (Cash) for another asset (Office Equipment). There is no effect on income or owner's equity. </a:t>
            </a:r>
          </a:p>
          <a:p>
            <a:r>
              <a:rPr lang="en-US" dirty="0"/>
              <a:t> </a:t>
            </a:r>
          </a:p>
          <a:p>
            <a:r>
              <a:rPr lang="en-US" dirty="0"/>
              <a:t> </a:t>
            </a:r>
          </a:p>
          <a:p>
            <a:endParaRPr lang="en-US" sz="2000" dirty="0">
              <a:effectLst/>
              <a:latin typeface="Cambria" panose="02040503050406030204" pitchFamily="18" charset="0"/>
              <a:ea typeface="MS Mincho"/>
              <a:cs typeface="Times New Roman" panose="02020603050405020304" pitchFamily="18" charset="0"/>
            </a:endParaRPr>
          </a:p>
        </p:txBody>
      </p:sp>
      <p:graphicFrame>
        <p:nvGraphicFramePr>
          <p:cNvPr id="5" name="Table 4"/>
          <p:cNvGraphicFramePr>
            <a:graphicFrameLocks noGrp="1"/>
          </p:cNvGraphicFramePr>
          <p:nvPr/>
        </p:nvGraphicFramePr>
        <p:xfrm>
          <a:off x="3883719" y="998611"/>
          <a:ext cx="4106599" cy="665480"/>
        </p:xfrm>
        <a:graphic>
          <a:graphicData uri="http://schemas.openxmlformats.org/drawingml/2006/table">
            <a:tbl>
              <a:tblPr>
                <a:tableStyleId>{2D5ABB26-0587-4C30-8999-92F81FD0307C}</a:tableStyleId>
              </a:tblPr>
              <a:tblGrid>
                <a:gridCol w="4106599">
                  <a:extLst>
                    <a:ext uri="{9D8B030D-6E8A-4147-A177-3AD203B41FA5}">
                      <a16:colId xmlns:a16="http://schemas.microsoft.com/office/drawing/2014/main" val="2854151565"/>
                    </a:ext>
                  </a:extLst>
                </a:gridCol>
              </a:tblGrid>
              <a:tr h="643476">
                <a:tc>
                  <a:txBody>
                    <a:bodyPr/>
                    <a:lstStyle/>
                    <a:p>
                      <a:pPr marL="0" marR="0" indent="26670" algn="ctr">
                        <a:spcBef>
                          <a:spcPts val="0"/>
                        </a:spcBef>
                        <a:spcAft>
                          <a:spcPts val="0"/>
                        </a:spcAft>
                      </a:pPr>
                      <a:r>
                        <a:rPr lang="en-US" sz="1400" b="1" dirty="0">
                          <a:effectLst/>
                        </a:rPr>
                        <a:t>James Nguyen Consulting Company</a:t>
                      </a:r>
                    </a:p>
                    <a:p>
                      <a:pPr marL="0" marR="0" indent="26670" algn="ctr">
                        <a:spcBef>
                          <a:spcPts val="0"/>
                        </a:spcBef>
                        <a:spcAft>
                          <a:spcPts val="0"/>
                        </a:spcAft>
                      </a:pPr>
                      <a:r>
                        <a:rPr lang="en-US" sz="1400" b="1" dirty="0">
                          <a:effectLst/>
                        </a:rPr>
                        <a:t>Income statement</a:t>
                      </a:r>
                    </a:p>
                    <a:p>
                      <a:pPr marL="0" marR="0" indent="26670" algn="ctr">
                        <a:spcBef>
                          <a:spcPts val="200"/>
                        </a:spcBef>
                        <a:spcAft>
                          <a:spcPts val="100"/>
                        </a:spcAft>
                      </a:pPr>
                      <a:r>
                        <a:rPr lang="en-US" sz="1400" b="1" dirty="0">
                          <a:effectLst/>
                        </a:rPr>
                        <a:t>For the Week Ended September 30, 20XX</a:t>
                      </a:r>
                      <a:endParaRPr lang="en-US" sz="1400" b="1" dirty="0">
                        <a:effectLst/>
                        <a:latin typeface="Cambria" panose="02040503050406030204" pitchFamily="18" charset="0"/>
                        <a:ea typeface="MS Mincho"/>
                        <a:cs typeface="Times New Roman" panose="02020603050405020304" pitchFamily="18" charset="0"/>
                      </a:endParaRPr>
                    </a:p>
                  </a:txBody>
                  <a:tcPr marL="18415" marR="18415" marT="0" marB="0">
                    <a:solidFill>
                      <a:schemeClr val="bg2">
                        <a:lumMod val="90000"/>
                      </a:schemeClr>
                    </a:solidFill>
                  </a:tcPr>
                </a:tc>
                <a:extLst>
                  <a:ext uri="{0D108BD9-81ED-4DB2-BD59-A6C34878D82A}">
                    <a16:rowId xmlns:a16="http://schemas.microsoft.com/office/drawing/2014/main" val="169483526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680162587"/>
              </p:ext>
            </p:extLst>
          </p:nvPr>
        </p:nvGraphicFramePr>
        <p:xfrm>
          <a:off x="3875513" y="1753606"/>
          <a:ext cx="3980180" cy="381000"/>
        </p:xfrm>
        <a:graphic>
          <a:graphicData uri="http://schemas.openxmlformats.org/drawingml/2006/table">
            <a:tbl>
              <a:tblPr>
                <a:tableStyleId>{2D5ABB26-0587-4C30-8999-92F81FD0307C}</a:tableStyleId>
              </a:tblPr>
              <a:tblGrid>
                <a:gridCol w="2616011">
                  <a:extLst>
                    <a:ext uri="{9D8B030D-6E8A-4147-A177-3AD203B41FA5}">
                      <a16:colId xmlns:a16="http://schemas.microsoft.com/office/drawing/2014/main" val="3743982984"/>
                    </a:ext>
                  </a:extLst>
                </a:gridCol>
                <a:gridCol w="642161">
                  <a:extLst>
                    <a:ext uri="{9D8B030D-6E8A-4147-A177-3AD203B41FA5}">
                      <a16:colId xmlns:a16="http://schemas.microsoft.com/office/drawing/2014/main" val="4100811048"/>
                    </a:ext>
                  </a:extLst>
                </a:gridCol>
                <a:gridCol w="722008">
                  <a:extLst>
                    <a:ext uri="{9D8B030D-6E8A-4147-A177-3AD203B41FA5}">
                      <a16:colId xmlns:a16="http://schemas.microsoft.com/office/drawing/2014/main" val="3700152862"/>
                    </a:ext>
                  </a:extLst>
                </a:gridCol>
              </a:tblGrid>
              <a:tr h="0">
                <a:tc>
                  <a:txBody>
                    <a:bodyPr/>
                    <a:lstStyle/>
                    <a:p>
                      <a:pPr marL="0" marR="0" indent="26670">
                        <a:spcBef>
                          <a:spcPts val="0"/>
                        </a:spcBef>
                        <a:spcAft>
                          <a:spcPts val="0"/>
                        </a:spcAft>
                      </a:pPr>
                      <a:r>
                        <a:rPr lang="en-US" sz="1400" dirty="0">
                          <a:effectLst/>
                        </a:rPr>
                        <a:t>  Consulting revenue........................</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spcBef>
                          <a:spcPts val="0"/>
                        </a:spcBef>
                        <a:spcAft>
                          <a:spcPts val="0"/>
                        </a:spcAft>
                      </a:pPr>
                      <a:r>
                        <a:rPr lang="en-US" sz="1400" dirty="0">
                          <a:effectLst/>
                        </a:rPr>
                        <a:t>$1,500</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683508751"/>
                  </a:ext>
                </a:extLst>
              </a:tr>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417599464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141080876"/>
              </p:ext>
            </p:extLst>
          </p:nvPr>
        </p:nvGraphicFramePr>
        <p:xfrm>
          <a:off x="3883719" y="2195183"/>
          <a:ext cx="3980180" cy="426720"/>
        </p:xfrm>
        <a:graphic>
          <a:graphicData uri="http://schemas.openxmlformats.org/drawingml/2006/table">
            <a:tbl>
              <a:tblPr>
                <a:tableStyleId>{2D5ABB26-0587-4C30-8999-92F81FD0307C}</a:tableStyleId>
              </a:tblPr>
              <a:tblGrid>
                <a:gridCol w="106042">
                  <a:extLst>
                    <a:ext uri="{9D8B030D-6E8A-4147-A177-3AD203B41FA5}">
                      <a16:colId xmlns:a16="http://schemas.microsoft.com/office/drawing/2014/main" val="2440503765"/>
                    </a:ext>
                  </a:extLst>
                </a:gridCol>
                <a:gridCol w="2546314">
                  <a:extLst>
                    <a:ext uri="{9D8B030D-6E8A-4147-A177-3AD203B41FA5}">
                      <a16:colId xmlns:a16="http://schemas.microsoft.com/office/drawing/2014/main" val="484767228"/>
                    </a:ext>
                  </a:extLst>
                </a:gridCol>
                <a:gridCol w="625052">
                  <a:extLst>
                    <a:ext uri="{9D8B030D-6E8A-4147-A177-3AD203B41FA5}">
                      <a16:colId xmlns:a16="http://schemas.microsoft.com/office/drawing/2014/main" val="2925200702"/>
                    </a:ext>
                  </a:extLst>
                </a:gridCol>
                <a:gridCol w="702772">
                  <a:extLst>
                    <a:ext uri="{9D8B030D-6E8A-4147-A177-3AD203B41FA5}">
                      <a16:colId xmlns:a16="http://schemas.microsoft.com/office/drawing/2014/main" val="331111184"/>
                    </a:ext>
                  </a:extLst>
                </a:gridCol>
              </a:tblGrid>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spcBef>
                          <a:spcPts val="0"/>
                        </a:spcBef>
                        <a:spcAft>
                          <a:spcPts val="0"/>
                        </a:spcAft>
                      </a:pPr>
                      <a:r>
                        <a:rPr lang="en-US" sz="1400" dirty="0">
                          <a:effectLst/>
                        </a:rPr>
                        <a:t>Expenses</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567227480"/>
                  </a:ext>
                </a:extLst>
              </a:tr>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spcBef>
                          <a:spcPts val="0"/>
                        </a:spcBef>
                        <a:spcAft>
                          <a:spcPts val="0"/>
                        </a:spcAft>
                      </a:pPr>
                      <a:r>
                        <a:rPr lang="en-US" sz="1400" dirty="0">
                          <a:solidFill>
                            <a:schemeClr val="tx1"/>
                          </a:solidFill>
                          <a:effectLst/>
                        </a:rPr>
                        <a:t>   Supplies expense</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spcBef>
                          <a:spcPts val="0"/>
                        </a:spcBef>
                        <a:spcAft>
                          <a:spcPts val="0"/>
                        </a:spcAft>
                        <a:tabLst>
                          <a:tab pos="413385" algn="l"/>
                        </a:tabLst>
                      </a:pPr>
                      <a:r>
                        <a:rPr lang="en-US" sz="1400" dirty="0">
                          <a:solidFill>
                            <a:schemeClr val="tx1"/>
                          </a:solidFill>
                          <a:effectLst/>
                        </a:rPr>
                        <a:t>$100</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2377791716"/>
                  </a:ext>
                </a:extLst>
              </a:tr>
            </a:tbl>
          </a:graphicData>
        </a:graphic>
      </p:graphicFrame>
      <p:graphicFrame>
        <p:nvGraphicFramePr>
          <p:cNvPr id="9" name="Table 8"/>
          <p:cNvGraphicFramePr>
            <a:graphicFrameLocks noGrp="1"/>
          </p:cNvGraphicFramePr>
          <p:nvPr/>
        </p:nvGraphicFramePr>
        <p:xfrm>
          <a:off x="3926788" y="2687161"/>
          <a:ext cx="4641901" cy="822960"/>
        </p:xfrm>
        <a:graphic>
          <a:graphicData uri="http://schemas.openxmlformats.org/drawingml/2006/table">
            <a:tbl>
              <a:tblPr>
                <a:tableStyleId>{2D5ABB26-0587-4C30-8999-92F81FD0307C}</a:tableStyleId>
              </a:tblPr>
              <a:tblGrid>
                <a:gridCol w="3858436">
                  <a:extLst>
                    <a:ext uri="{9D8B030D-6E8A-4147-A177-3AD203B41FA5}">
                      <a16:colId xmlns:a16="http://schemas.microsoft.com/office/drawing/2014/main" val="994136560"/>
                    </a:ext>
                  </a:extLst>
                </a:gridCol>
                <a:gridCol w="111781">
                  <a:extLst>
                    <a:ext uri="{9D8B030D-6E8A-4147-A177-3AD203B41FA5}">
                      <a16:colId xmlns:a16="http://schemas.microsoft.com/office/drawing/2014/main" val="2927129112"/>
                    </a:ext>
                  </a:extLst>
                </a:gridCol>
                <a:gridCol w="111781">
                  <a:extLst>
                    <a:ext uri="{9D8B030D-6E8A-4147-A177-3AD203B41FA5}">
                      <a16:colId xmlns:a16="http://schemas.microsoft.com/office/drawing/2014/main" val="1098588383"/>
                    </a:ext>
                  </a:extLst>
                </a:gridCol>
                <a:gridCol w="111781">
                  <a:extLst>
                    <a:ext uri="{9D8B030D-6E8A-4147-A177-3AD203B41FA5}">
                      <a16:colId xmlns:a16="http://schemas.microsoft.com/office/drawing/2014/main" val="414035656"/>
                    </a:ext>
                  </a:extLst>
                </a:gridCol>
                <a:gridCol w="111781">
                  <a:extLst>
                    <a:ext uri="{9D8B030D-6E8A-4147-A177-3AD203B41FA5}">
                      <a16:colId xmlns:a16="http://schemas.microsoft.com/office/drawing/2014/main" val="2034650290"/>
                    </a:ext>
                  </a:extLst>
                </a:gridCol>
                <a:gridCol w="111781">
                  <a:extLst>
                    <a:ext uri="{9D8B030D-6E8A-4147-A177-3AD203B41FA5}">
                      <a16:colId xmlns:a16="http://schemas.microsoft.com/office/drawing/2014/main" val="1348611798"/>
                    </a:ext>
                  </a:extLst>
                </a:gridCol>
                <a:gridCol w="224560">
                  <a:extLst>
                    <a:ext uri="{9D8B030D-6E8A-4147-A177-3AD203B41FA5}">
                      <a16:colId xmlns:a16="http://schemas.microsoft.com/office/drawing/2014/main" val="405369634"/>
                    </a:ext>
                  </a:extLst>
                </a:gridCol>
              </a:tblGrid>
              <a:tr h="0">
                <a:tc>
                  <a:txBody>
                    <a:bodyPr/>
                    <a:lstStyle/>
                    <a:p>
                      <a:pPr marL="0" marR="0" indent="26670">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18415" marR="18415" marT="0" marB="0"/>
                </a:tc>
                <a:tc gridSpan="2">
                  <a:txBody>
                    <a:bodyPr/>
                    <a:lstStyle/>
                    <a:p>
                      <a:pPr marL="0" marR="0" indent="26670" algn="r">
                        <a:spcBef>
                          <a:spcPts val="0"/>
                        </a:spcBef>
                        <a:spcAft>
                          <a:spcPts val="0"/>
                        </a:spcAft>
                        <a:tabLst>
                          <a:tab pos="413385" algn="l"/>
                        </a:tabLs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lgn="r">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a:spcBef>
                          <a:spcPts val="0"/>
                        </a:spcBef>
                        <a:spcAft>
                          <a:spcPts val="0"/>
                        </a:spcAft>
                      </a:pPr>
                      <a:r>
                        <a:rPr lang="en-US" sz="1200">
                          <a:effectLst/>
                        </a:rPr>
                        <a:t> </a:t>
                      </a:r>
                      <a:endParaRPr lang="en-US" sz="1200">
                        <a:effectLst/>
                        <a:latin typeface="Cambria" panose="02040503050406030204" pitchFamily="18" charset="0"/>
                        <a:ea typeface="MS Mincho"/>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3104528543"/>
                  </a:ext>
                </a:extLst>
              </a:tr>
              <a:tr h="47306">
                <a:tc gridSpan="2">
                  <a:txBody>
                    <a:bodyPr/>
                    <a:lstStyle/>
                    <a:p>
                      <a:pPr marL="0" marR="0" indent="26670">
                        <a:spcBef>
                          <a:spcPts val="0"/>
                        </a:spcBef>
                        <a:spcAft>
                          <a:spcPts val="0"/>
                        </a:spcAft>
                      </a:pPr>
                      <a:r>
                        <a:rPr lang="en-US" sz="1400" dirty="0">
                          <a:effectLst/>
                        </a:rPr>
                        <a:t>          Total expenses......................</a:t>
                      </a:r>
                    </a:p>
                    <a:p>
                      <a:pPr marL="0" marR="0" indent="26670">
                        <a:spcBef>
                          <a:spcPts val="0"/>
                        </a:spcBef>
                        <a:spcAft>
                          <a:spcPts val="0"/>
                        </a:spcAft>
                      </a:pPr>
                      <a:r>
                        <a:rPr lang="en-US" sz="1400" dirty="0">
                          <a:effectLst/>
                          <a:latin typeface="Cambria" panose="02040503050406030204" pitchFamily="18" charset="0"/>
                          <a:ea typeface="MS Mincho"/>
                          <a:cs typeface="Times New Roman" panose="02020603050405020304" pitchFamily="18" charset="0"/>
                        </a:rPr>
                        <a:t>             Net income  ………………….                      $</a:t>
                      </a:r>
                    </a:p>
                  </a:txBody>
                  <a:tcPr marL="18415" marR="18415" marT="0" marB="0"/>
                </a:tc>
                <a:tc hMerge="1">
                  <a:txBody>
                    <a:bodyPr/>
                    <a:lstStyle/>
                    <a:p>
                      <a:endParaRPr lang="en-US"/>
                    </a:p>
                  </a:txBody>
                  <a:tcPr/>
                </a:tc>
                <a:tc gridSpan="2">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extLst>
                  <a:ext uri="{0D108BD9-81ED-4DB2-BD59-A6C34878D82A}">
                    <a16:rowId xmlns:a16="http://schemas.microsoft.com/office/drawing/2014/main" val="245553145"/>
                  </a:ext>
                </a:extLst>
              </a:tr>
              <a:tr h="47306">
                <a:tc>
                  <a:txBody>
                    <a:bodyPr/>
                    <a:lstStyle/>
                    <a:p>
                      <a:pPr marL="0" marR="0" indent="2667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gridSpan="2">
                  <a:txBody>
                    <a:bodyPr/>
                    <a:lstStyle/>
                    <a:p>
                      <a:pPr marL="0" marR="0" indent="26670" algn="l">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spcBef>
                          <a:spcPts val="0"/>
                        </a:spcBef>
                        <a:spcAft>
                          <a:spcPts val="0"/>
                        </a:spcAft>
                      </a:pP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a:spcBef>
                          <a:spcPts val="0"/>
                        </a:spcBef>
                        <a:spcAft>
                          <a:spcPts val="0"/>
                        </a:spcAft>
                      </a:pPr>
                      <a:r>
                        <a:rPr lang="en-US" sz="12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2676836948"/>
                  </a:ext>
                </a:extLst>
              </a:tr>
            </a:tbl>
          </a:graphicData>
        </a:graphic>
      </p:graphicFrame>
      <p:cxnSp>
        <p:nvCxnSpPr>
          <p:cNvPr id="11" name="Straight Connector 10"/>
          <p:cNvCxnSpPr/>
          <p:nvPr/>
        </p:nvCxnSpPr>
        <p:spPr>
          <a:xfrm>
            <a:off x="6599120" y="2777383"/>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231510" y="300014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238288" y="3280160"/>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231509" y="3258080"/>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667842" y="3486316"/>
            <a:ext cx="6853466" cy="738664"/>
          </a:xfrm>
          <a:prstGeom prst="rect">
            <a:avLst/>
          </a:prstGeom>
          <a:solidFill>
            <a:schemeClr val="bg2">
              <a:lumMod val="90000"/>
            </a:schemeClr>
          </a:solidFill>
        </p:spPr>
        <p:txBody>
          <a:bodyPr wrap="square">
            <a:spAutoFit/>
          </a:bodyPr>
          <a:lstStyle/>
          <a:p>
            <a:pPr algn="ctr"/>
            <a:r>
              <a:rPr lang="en-US" sz="1400" b="1" dirty="0">
                <a:latin typeface="Times New Roman" panose="02020603050405020304" pitchFamily="18" charset="0"/>
                <a:ea typeface="MS Mincho"/>
                <a:cs typeface="Times New Roman" panose="02020603050405020304" pitchFamily="18" charset="0"/>
              </a:rPr>
              <a:t>James Nguyen Consulting Company</a:t>
            </a:r>
            <a:endParaRPr lang="en-US" sz="1400" dirty="0">
              <a:effectLst/>
              <a:latin typeface="Cambria" panose="02040503050406030204" pitchFamily="18" charset="0"/>
              <a:ea typeface="MS Mincho"/>
              <a:cs typeface="Times New Roman" panose="02020603050405020304" pitchFamily="18" charset="0"/>
            </a:endParaRPr>
          </a:p>
          <a:p>
            <a:pPr algn="ctr"/>
            <a:r>
              <a:rPr lang="en-US" sz="1400" b="1" dirty="0">
                <a:latin typeface="Times New Roman" panose="02020603050405020304" pitchFamily="18" charset="0"/>
                <a:ea typeface="MS Mincho"/>
                <a:cs typeface="Times New Roman" panose="02020603050405020304" pitchFamily="18" charset="0"/>
              </a:rPr>
              <a:t>Balance Sheet</a:t>
            </a:r>
            <a:endParaRPr lang="en-US" sz="1400" dirty="0">
              <a:effectLst/>
              <a:latin typeface="Cambria" panose="02040503050406030204" pitchFamily="18" charset="0"/>
              <a:ea typeface="MS Mincho"/>
              <a:cs typeface="Times New Roman" panose="02020603050405020304" pitchFamily="18" charset="0"/>
            </a:endParaRPr>
          </a:p>
          <a:p>
            <a:pPr algn="ctr"/>
            <a:r>
              <a:rPr lang="en-US" sz="1400" b="1" dirty="0">
                <a:latin typeface="Times New Roman" panose="02020603050405020304" pitchFamily="18" charset="0"/>
                <a:ea typeface="MS Mincho"/>
              </a:rPr>
              <a:t>September 30, 20XX</a:t>
            </a:r>
            <a:endParaRPr lang="en-US" sz="1400" dirty="0"/>
          </a:p>
        </p:txBody>
      </p:sp>
      <p:graphicFrame>
        <p:nvGraphicFramePr>
          <p:cNvPr id="16" name="Table 15"/>
          <p:cNvGraphicFramePr>
            <a:graphicFrameLocks noGrp="1"/>
          </p:cNvGraphicFramePr>
          <p:nvPr>
            <p:extLst>
              <p:ext uri="{D42A27DB-BD31-4B8C-83A1-F6EECF244321}">
                <p14:modId xmlns:p14="http://schemas.microsoft.com/office/powerpoint/2010/main" val="4237236735"/>
              </p:ext>
            </p:extLst>
          </p:nvPr>
        </p:nvGraphicFramePr>
        <p:xfrm>
          <a:off x="2667842" y="3823104"/>
          <a:ext cx="6988905" cy="2049468"/>
        </p:xfrm>
        <a:graphic>
          <a:graphicData uri="http://schemas.openxmlformats.org/drawingml/2006/table">
            <a:tbl>
              <a:tblPr firstRow="1" firstCol="1" bandRow="1">
                <a:tableStyleId>{2D5ABB26-0587-4C30-8999-92F81FD0307C}</a:tableStyleId>
              </a:tblPr>
              <a:tblGrid>
                <a:gridCol w="2446026">
                  <a:extLst>
                    <a:ext uri="{9D8B030D-6E8A-4147-A177-3AD203B41FA5}">
                      <a16:colId xmlns:a16="http://schemas.microsoft.com/office/drawing/2014/main" val="3453128270"/>
                    </a:ext>
                  </a:extLst>
                </a:gridCol>
                <a:gridCol w="869828">
                  <a:extLst>
                    <a:ext uri="{9D8B030D-6E8A-4147-A177-3AD203B41FA5}">
                      <a16:colId xmlns:a16="http://schemas.microsoft.com/office/drawing/2014/main" val="1499313735"/>
                    </a:ext>
                  </a:extLst>
                </a:gridCol>
                <a:gridCol w="606559">
                  <a:extLst>
                    <a:ext uri="{9D8B030D-6E8A-4147-A177-3AD203B41FA5}">
                      <a16:colId xmlns:a16="http://schemas.microsoft.com/office/drawing/2014/main" val="1932214756"/>
                    </a:ext>
                  </a:extLst>
                </a:gridCol>
                <a:gridCol w="2185943">
                  <a:extLst>
                    <a:ext uri="{9D8B030D-6E8A-4147-A177-3AD203B41FA5}">
                      <a16:colId xmlns:a16="http://schemas.microsoft.com/office/drawing/2014/main" val="2232476140"/>
                    </a:ext>
                  </a:extLst>
                </a:gridCol>
                <a:gridCol w="678363">
                  <a:extLst>
                    <a:ext uri="{9D8B030D-6E8A-4147-A177-3AD203B41FA5}">
                      <a16:colId xmlns:a16="http://schemas.microsoft.com/office/drawing/2014/main" val="679610971"/>
                    </a:ext>
                  </a:extLst>
                </a:gridCol>
                <a:gridCol w="202186">
                  <a:extLst>
                    <a:ext uri="{9D8B030D-6E8A-4147-A177-3AD203B41FA5}">
                      <a16:colId xmlns:a16="http://schemas.microsoft.com/office/drawing/2014/main" val="3974579756"/>
                    </a:ext>
                  </a:extLst>
                </a:gridCol>
              </a:tblGrid>
              <a:tr h="555947">
                <a:tc>
                  <a:txBody>
                    <a:bodyPr/>
                    <a:lstStyle/>
                    <a:p>
                      <a:pPr marL="0" marR="0" algn="ctr">
                        <a:spcBef>
                          <a:spcPts val="0"/>
                        </a:spcBef>
                        <a:spcAft>
                          <a:spcPts val="0"/>
                        </a:spcAft>
                      </a:pPr>
                      <a:endParaRPr lang="en-US" sz="1400" b="1" dirty="0">
                        <a:effectLst/>
                      </a:endParaRPr>
                    </a:p>
                    <a:p>
                      <a:pPr marL="0" marR="0" algn="ctr">
                        <a:spcBef>
                          <a:spcPts val="0"/>
                        </a:spcBef>
                        <a:spcAft>
                          <a:spcPts val="0"/>
                        </a:spcAft>
                      </a:pPr>
                      <a:endParaRPr lang="en-US" sz="1400" b="1" dirty="0">
                        <a:effectLst/>
                      </a:endParaRPr>
                    </a:p>
                    <a:p>
                      <a:pPr marL="0" marR="0" algn="ctr">
                        <a:spcBef>
                          <a:spcPts val="0"/>
                        </a:spcBef>
                        <a:spcAft>
                          <a:spcPts val="0"/>
                        </a:spcAft>
                      </a:pPr>
                      <a:r>
                        <a:rPr lang="en-US" sz="1400" b="1" dirty="0">
                          <a:effectLst/>
                        </a:rPr>
                        <a:t>Assets</a:t>
                      </a:r>
                      <a:endParaRPr lang="en-US" sz="1400" b="1"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a:t>
                      </a:r>
                    </a:p>
                    <a:p>
                      <a:pPr marL="0" marR="0" algn="ctr">
                        <a:spcBef>
                          <a:spcPts val="0"/>
                        </a:spcBef>
                        <a:spcAft>
                          <a:spcPts val="0"/>
                        </a:spcAft>
                      </a:pPr>
                      <a:endParaRPr lang="en-US" sz="1400" dirty="0">
                        <a:effectLst/>
                      </a:endParaRPr>
                    </a:p>
                    <a:p>
                      <a:pPr marL="0" marR="0" algn="ctr">
                        <a:spcBef>
                          <a:spcPts val="0"/>
                        </a:spcBef>
                        <a:spcAft>
                          <a:spcPts val="0"/>
                        </a:spcAft>
                      </a:pPr>
                      <a:r>
                        <a:rPr lang="en-US" sz="1400" dirty="0">
                          <a:effectLst/>
                        </a:rPr>
                        <a:t> </a:t>
                      </a:r>
                      <a:r>
                        <a:rPr lang="en-US" sz="1400" b="1" dirty="0">
                          <a:effectLst/>
                        </a:rPr>
                        <a:t>Liabilities</a:t>
                      </a:r>
                      <a:endParaRPr lang="en-US" sz="1400" b="1"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847655105"/>
                  </a:ext>
                </a:extLst>
              </a:tr>
              <a:tr h="277974">
                <a:tc>
                  <a:txBody>
                    <a:bodyPr/>
                    <a:lstStyle/>
                    <a:p>
                      <a:pPr marL="0" marR="0">
                        <a:spcBef>
                          <a:spcPts val="0"/>
                        </a:spcBef>
                        <a:spcAft>
                          <a:spcPts val="0"/>
                        </a:spcAft>
                      </a:pPr>
                      <a:r>
                        <a:rPr lang="en-US" sz="1400" dirty="0">
                          <a:solidFill>
                            <a:srgbClr val="FF0000"/>
                          </a:solidFill>
                          <a:effectLst/>
                        </a:rPr>
                        <a:t>Cash........................................</a:t>
                      </a:r>
                      <a:endParaRPr lang="en-US" sz="1400" dirty="0">
                        <a:solidFill>
                          <a:srgbClr val="FF0000"/>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  </a:t>
                      </a:r>
                      <a:r>
                        <a:rPr lang="en-US" sz="1400" strike="sngStrike" baseline="0" dirty="0">
                          <a:effectLst/>
                        </a:rPr>
                        <a:t>12,500</a:t>
                      </a:r>
                      <a:endParaRPr lang="en-US" sz="1400" strike="sng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solidFill>
                            <a:schemeClr val="tx1"/>
                          </a:solidFill>
                          <a:effectLst/>
                        </a:rPr>
                        <a:t>Accounts payable .............</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solidFill>
                            <a:schemeClr val="tx1"/>
                          </a:solidFill>
                          <a:effectLst/>
                        </a:rPr>
                        <a:t>   $400</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802356148"/>
                  </a:ext>
                </a:extLst>
              </a:tr>
              <a:tr h="277974">
                <a:tc>
                  <a:txBody>
                    <a:bodyPr/>
                    <a:lstStyle/>
                    <a:p>
                      <a:pPr marL="0" marR="0">
                        <a:spcBef>
                          <a:spcPts val="0"/>
                        </a:spcBef>
                        <a:spcAft>
                          <a:spcPts val="0"/>
                        </a:spcAft>
                      </a:pPr>
                      <a:r>
                        <a:rPr lang="en-US" sz="1400" dirty="0">
                          <a:effectLst/>
                        </a:rPr>
                        <a:t>Accounts receivable................</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1,500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531968055"/>
                  </a:ext>
                </a:extLst>
              </a:tr>
              <a:tr h="277974">
                <a:tc>
                  <a:txBody>
                    <a:bodyPr/>
                    <a:lstStyle/>
                    <a:p>
                      <a:pPr marL="0" marR="0">
                        <a:spcBef>
                          <a:spcPts val="0"/>
                        </a:spcBef>
                        <a:spcAft>
                          <a:spcPts val="0"/>
                        </a:spcAft>
                      </a:pPr>
                      <a:r>
                        <a:rPr lang="en-US" sz="1400" dirty="0">
                          <a:solidFill>
                            <a:schemeClr val="tx1"/>
                          </a:solidFill>
                          <a:effectLst/>
                        </a:rPr>
                        <a:t>Supplies..................................</a:t>
                      </a:r>
                    </a:p>
                    <a:p>
                      <a:pPr marL="0" marR="0">
                        <a:spcBef>
                          <a:spcPts val="0"/>
                        </a:spcBef>
                        <a:spcAft>
                          <a:spcPts val="0"/>
                        </a:spcAft>
                      </a:pPr>
                      <a:r>
                        <a:rPr lang="en-US" sz="1400" dirty="0">
                          <a:solidFill>
                            <a:srgbClr val="FF0000"/>
                          </a:solidFill>
                          <a:effectLst/>
                        </a:rPr>
                        <a:t>Office</a:t>
                      </a:r>
                      <a:r>
                        <a:rPr lang="en-US" sz="1400" baseline="0" dirty="0">
                          <a:solidFill>
                            <a:srgbClr val="FF0000"/>
                          </a:solidFill>
                          <a:effectLst/>
                        </a:rPr>
                        <a:t> equipment…………………</a:t>
                      </a:r>
                      <a:r>
                        <a:rPr lang="en-US" sz="1400" dirty="0">
                          <a:solidFill>
                            <a:schemeClr val="tx1"/>
                          </a:solidFill>
                          <a:effectLst/>
                        </a:rPr>
                        <a:t>                    </a:t>
                      </a:r>
                      <a:r>
                        <a:rPr lang="en-US" sz="1400" baseline="0" dirty="0">
                          <a:solidFill>
                            <a:schemeClr val="tx1"/>
                          </a:solidFill>
                          <a:effectLst/>
                        </a:rPr>
                        <a:t>   </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indent="0" algn="l">
                        <a:spcBef>
                          <a:spcPts val="0"/>
                        </a:spcBef>
                        <a:spcAft>
                          <a:spcPts val="0"/>
                        </a:spcAft>
                      </a:pPr>
                      <a:r>
                        <a:rPr lang="en-US" sz="1400" dirty="0">
                          <a:solidFill>
                            <a:srgbClr val="FF0000"/>
                          </a:solidFill>
                          <a:effectLst/>
                        </a:rPr>
                        <a:t>           </a:t>
                      </a:r>
                      <a:r>
                        <a:rPr lang="en-US" sz="1400" dirty="0">
                          <a:solidFill>
                            <a:schemeClr val="tx1"/>
                          </a:solidFill>
                          <a:effectLst/>
                        </a:rPr>
                        <a:t>300</a:t>
                      </a:r>
                      <a:r>
                        <a:rPr lang="en-US" sz="1400" dirty="0">
                          <a:solidFill>
                            <a:srgbClr val="FF0000"/>
                          </a:solidFill>
                          <a:effectLst/>
                        </a:rPr>
                        <a:t>               </a:t>
                      </a:r>
                      <a:endParaRPr lang="en-US" sz="1400" dirty="0">
                        <a:solidFill>
                          <a:schemeClr val="tx1"/>
                        </a:solidFill>
                        <a:effectLst/>
                      </a:endParaRPr>
                    </a:p>
                    <a:p>
                      <a:pPr marL="0" marR="0" indent="0" algn="r">
                        <a:spcBef>
                          <a:spcPts val="0"/>
                        </a:spcBef>
                        <a:spcAft>
                          <a:spcPts val="0"/>
                        </a:spcAft>
                      </a:pPr>
                      <a:r>
                        <a:rPr lang="en-US" sz="1400" dirty="0">
                          <a:solidFill>
                            <a:srgbClr val="FF0000"/>
                          </a:solidFill>
                          <a:effectLst/>
                        </a:rPr>
                        <a:t>1,500</a:t>
                      </a:r>
                    </a:p>
                    <a:p>
                      <a:pPr marL="0" marR="0" indent="0" algn="l">
                        <a:spcBef>
                          <a:spcPts val="0"/>
                        </a:spcBef>
                        <a:spcAft>
                          <a:spcPts val="0"/>
                        </a:spcAft>
                      </a:pPr>
                      <a:endParaRPr lang="en-US" sz="1400" dirty="0">
                        <a:solidFill>
                          <a:schemeClr val="tx1"/>
                        </a:solidFill>
                        <a:effectLst/>
                      </a:endParaRPr>
                    </a:p>
                    <a:p>
                      <a:pPr marL="0" marR="0" indent="0" algn="l">
                        <a:spcBef>
                          <a:spcPts val="0"/>
                        </a:spcBef>
                        <a:spcAft>
                          <a:spcPts val="0"/>
                        </a:spcAft>
                      </a:pPr>
                      <a:r>
                        <a:rPr lang="en-US" sz="1400" dirty="0">
                          <a:solidFill>
                            <a:srgbClr val="FF0000"/>
                          </a:solidFill>
                          <a:effectLst/>
                        </a:rPr>
                        <a:t>           </a:t>
                      </a: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049918782"/>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706287148"/>
              </p:ext>
            </p:extLst>
          </p:nvPr>
        </p:nvGraphicFramePr>
        <p:xfrm>
          <a:off x="2667842" y="5174245"/>
          <a:ext cx="6850616" cy="1447800"/>
        </p:xfrm>
        <a:graphic>
          <a:graphicData uri="http://schemas.openxmlformats.org/drawingml/2006/table">
            <a:tbl>
              <a:tblPr firstRow="1" firstCol="1" bandRow="1">
                <a:tableStyleId>{2D5ABB26-0587-4C30-8999-92F81FD0307C}</a:tableStyleId>
              </a:tblPr>
              <a:tblGrid>
                <a:gridCol w="2353837">
                  <a:extLst>
                    <a:ext uri="{9D8B030D-6E8A-4147-A177-3AD203B41FA5}">
                      <a16:colId xmlns:a16="http://schemas.microsoft.com/office/drawing/2014/main" val="2614431965"/>
                    </a:ext>
                  </a:extLst>
                </a:gridCol>
                <a:gridCol w="993237">
                  <a:extLst>
                    <a:ext uri="{9D8B030D-6E8A-4147-A177-3AD203B41FA5}">
                      <a16:colId xmlns:a16="http://schemas.microsoft.com/office/drawing/2014/main" val="1476766535"/>
                    </a:ext>
                  </a:extLst>
                </a:gridCol>
                <a:gridCol w="612270">
                  <a:extLst>
                    <a:ext uri="{9D8B030D-6E8A-4147-A177-3AD203B41FA5}">
                      <a16:colId xmlns:a16="http://schemas.microsoft.com/office/drawing/2014/main" val="4091884503"/>
                    </a:ext>
                  </a:extLst>
                </a:gridCol>
                <a:gridCol w="1993277">
                  <a:extLst>
                    <a:ext uri="{9D8B030D-6E8A-4147-A177-3AD203B41FA5}">
                      <a16:colId xmlns:a16="http://schemas.microsoft.com/office/drawing/2014/main" val="1577655030"/>
                    </a:ext>
                  </a:extLst>
                </a:gridCol>
                <a:gridCol w="897995">
                  <a:extLst>
                    <a:ext uri="{9D8B030D-6E8A-4147-A177-3AD203B41FA5}">
                      <a16:colId xmlns:a16="http://schemas.microsoft.com/office/drawing/2014/main" val="2115751487"/>
                    </a:ext>
                  </a:extLst>
                </a:gridCol>
              </a:tblGrid>
              <a:tr h="128858">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1400" b="1" strike="noStrike" baseline="0" dirty="0">
                        <a:effectLst/>
                      </a:endParaRPr>
                    </a:p>
                    <a:p>
                      <a:pPr marL="0" marR="0" algn="ctr">
                        <a:spcBef>
                          <a:spcPts val="0"/>
                        </a:spcBef>
                        <a:spcAft>
                          <a:spcPts val="0"/>
                        </a:spcAft>
                      </a:pPr>
                      <a:r>
                        <a:rPr lang="en-US" sz="1400" b="1" strike="noStrike" baseline="0" dirty="0">
                          <a:effectLst/>
                        </a:rPr>
                        <a:t>Owner’s Equity</a:t>
                      </a:r>
                      <a:endParaRPr lang="en-US" sz="1400" b="1"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 </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85063334"/>
                  </a:ext>
                </a:extLst>
              </a:tr>
              <a:tr h="64429">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solidFill>
                            <a:schemeClr val="tx1"/>
                          </a:solidFill>
                          <a:effectLst/>
                        </a:rPr>
                        <a:t>    J. Nguyen, Capital...</a:t>
                      </a:r>
                      <a:endParaRPr lang="en-US" sz="1400" strike="noStrike" baseline="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$13,900</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965560198"/>
                  </a:ext>
                </a:extLst>
              </a:tr>
              <a:tr h="64429">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solidFill>
                            <a:schemeClr val="tx1"/>
                          </a:solidFill>
                          <a:effectLst/>
                        </a:rPr>
                        <a:t> </a:t>
                      </a:r>
                      <a:endParaRPr lang="en-US" sz="1400" strike="noStrike" baseline="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a:effectLst/>
                        </a:rPr>
                        <a:t> </a:t>
                      </a:r>
                      <a:endParaRPr lang="en-US" sz="1400" strike="noStrike" baseline="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824186260"/>
                  </a:ext>
                </a:extLst>
              </a:tr>
              <a:tr h="64429">
                <a:tc>
                  <a:txBody>
                    <a:bodyPr/>
                    <a:lstStyle/>
                    <a:p>
                      <a:pPr marL="0" marR="0">
                        <a:spcBef>
                          <a:spcPts val="0"/>
                        </a:spcBef>
                        <a:spcAft>
                          <a:spcPts val="0"/>
                        </a:spcAft>
                      </a:pPr>
                      <a:r>
                        <a:rPr lang="en-US" sz="1400" strike="noStrike" baseline="0">
                          <a:effectLst/>
                        </a:rPr>
                        <a:t> </a:t>
                      </a:r>
                      <a:endParaRPr lang="en-US" sz="14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effectLst/>
                        </a:rPr>
                        <a:t> Total liabilities and</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100720915"/>
                  </a:ext>
                </a:extLst>
              </a:tr>
              <a:tr h="64429">
                <a:tc>
                  <a:txBody>
                    <a:bodyPr/>
                    <a:lstStyle/>
                    <a:p>
                      <a:pPr marL="0" marR="0">
                        <a:spcBef>
                          <a:spcPts val="0"/>
                        </a:spcBef>
                        <a:spcAft>
                          <a:spcPts val="0"/>
                        </a:spcAft>
                      </a:pPr>
                      <a:r>
                        <a:rPr lang="en-US" sz="1400" strike="noStrike" baseline="0" dirty="0">
                          <a:effectLst/>
                        </a:rPr>
                        <a:t>    Total assets.........................</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$14,300</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effectLst/>
                        </a:rPr>
                        <a:t>    owner’s equity...........</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$14,300</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464017633"/>
                  </a:ext>
                </a:extLst>
              </a:tr>
              <a:tr h="50623">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433623"/>
                  </a:ext>
                </a:extLst>
              </a:tr>
            </a:tbl>
          </a:graphicData>
        </a:graphic>
      </p:graphicFrame>
      <p:cxnSp>
        <p:nvCxnSpPr>
          <p:cNvPr id="19" name="Straight Connector 18"/>
          <p:cNvCxnSpPr/>
          <p:nvPr/>
        </p:nvCxnSpPr>
        <p:spPr>
          <a:xfrm>
            <a:off x="5316127" y="5562110"/>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843979" y="6459843"/>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01241" y="643413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843980" y="6424566"/>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301240" y="645875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887107" y="1014784"/>
            <a:ext cx="4106600" cy="23180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667842" y="3486316"/>
            <a:ext cx="6853466" cy="307685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8811055" y="579319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316127" y="4253991"/>
            <a:ext cx="708354" cy="307777"/>
          </a:xfrm>
          <a:prstGeom prst="rect">
            <a:avLst/>
          </a:prstGeom>
          <a:noFill/>
        </p:spPr>
        <p:txBody>
          <a:bodyPr wrap="square" rtlCol="0">
            <a:spAutoFit/>
          </a:bodyPr>
          <a:lstStyle/>
          <a:p>
            <a:r>
              <a:rPr lang="en-US" sz="1400" dirty="0">
                <a:solidFill>
                  <a:srgbClr val="FF0000"/>
                </a:solidFill>
              </a:rPr>
              <a:t>11,000</a:t>
            </a:r>
          </a:p>
        </p:txBody>
      </p:sp>
    </p:spTree>
    <p:extLst>
      <p:ext uri="{BB962C8B-B14F-4D97-AF65-F5344CB8AC3E}">
        <p14:creationId xmlns:p14="http://schemas.microsoft.com/office/powerpoint/2010/main" val="3231341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035750" y="6511974"/>
            <a:ext cx="4114800" cy="365125"/>
          </a:xfrm>
        </p:spPr>
        <p:txBody>
          <a:bodyPr/>
          <a:lstStyle/>
          <a:p>
            <a:r>
              <a:rPr lang="en-US" dirty="0"/>
              <a:t>© Copyright 2018 Worthy and James Publishing</a:t>
            </a:r>
          </a:p>
        </p:txBody>
      </p:sp>
      <p:sp>
        <p:nvSpPr>
          <p:cNvPr id="3" name="Rectangle 2"/>
          <p:cNvSpPr/>
          <p:nvPr/>
        </p:nvSpPr>
        <p:spPr>
          <a:xfrm>
            <a:off x="0" y="135144"/>
            <a:ext cx="12109391" cy="677108"/>
          </a:xfrm>
          <a:prstGeom prst="rect">
            <a:avLst/>
          </a:prstGeom>
        </p:spPr>
        <p:txBody>
          <a:bodyPr wrap="square">
            <a:spAutoFit/>
          </a:bodyPr>
          <a:lstStyle/>
          <a:p>
            <a:r>
              <a:rPr lang="en-US" dirty="0"/>
              <a:t>5.  </a:t>
            </a:r>
            <a:r>
              <a:rPr lang="en-US" b="1" dirty="0"/>
              <a:t>Expense, incur liability:</a:t>
            </a:r>
            <a:r>
              <a:rPr lang="en-US" dirty="0"/>
              <a:t> On Wednesday the business received an $800 bill for advertising, which it does not pay immediately.</a:t>
            </a:r>
          </a:p>
          <a:p>
            <a:endParaRPr lang="en-US" sz="2000" dirty="0">
              <a:effectLst/>
              <a:latin typeface="Cambria" panose="020405030504060302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889351950"/>
              </p:ext>
            </p:extLst>
          </p:nvPr>
        </p:nvGraphicFramePr>
        <p:xfrm>
          <a:off x="3859825" y="1015202"/>
          <a:ext cx="4106599" cy="665480"/>
        </p:xfrm>
        <a:graphic>
          <a:graphicData uri="http://schemas.openxmlformats.org/drawingml/2006/table">
            <a:tbl>
              <a:tblPr>
                <a:tableStyleId>{2D5ABB26-0587-4C30-8999-92F81FD0307C}</a:tableStyleId>
              </a:tblPr>
              <a:tblGrid>
                <a:gridCol w="4106599">
                  <a:extLst>
                    <a:ext uri="{9D8B030D-6E8A-4147-A177-3AD203B41FA5}">
                      <a16:colId xmlns:a16="http://schemas.microsoft.com/office/drawing/2014/main" val="2854151565"/>
                    </a:ext>
                  </a:extLst>
                </a:gridCol>
              </a:tblGrid>
              <a:tr h="643476">
                <a:tc>
                  <a:txBody>
                    <a:bodyPr/>
                    <a:lstStyle/>
                    <a:p>
                      <a:pPr marL="0" marR="0" indent="26670" algn="ctr">
                        <a:spcBef>
                          <a:spcPts val="0"/>
                        </a:spcBef>
                        <a:spcAft>
                          <a:spcPts val="0"/>
                        </a:spcAft>
                      </a:pPr>
                      <a:r>
                        <a:rPr lang="en-US" sz="1400" b="1" dirty="0">
                          <a:effectLst/>
                        </a:rPr>
                        <a:t>James Nguyen Consulting Company</a:t>
                      </a:r>
                    </a:p>
                    <a:p>
                      <a:pPr marL="0" marR="0" indent="26670" algn="ctr">
                        <a:spcBef>
                          <a:spcPts val="0"/>
                        </a:spcBef>
                        <a:spcAft>
                          <a:spcPts val="0"/>
                        </a:spcAft>
                      </a:pPr>
                      <a:r>
                        <a:rPr lang="en-US" sz="1400" b="1" dirty="0">
                          <a:effectLst/>
                        </a:rPr>
                        <a:t>Income statement</a:t>
                      </a:r>
                    </a:p>
                    <a:p>
                      <a:pPr marL="0" marR="0" indent="26670" algn="ctr">
                        <a:spcBef>
                          <a:spcPts val="200"/>
                        </a:spcBef>
                        <a:spcAft>
                          <a:spcPts val="100"/>
                        </a:spcAft>
                      </a:pPr>
                      <a:r>
                        <a:rPr lang="en-US" sz="1400" b="1" dirty="0">
                          <a:effectLst/>
                        </a:rPr>
                        <a:t>For the Week Ended September 30, 20XX</a:t>
                      </a:r>
                      <a:endParaRPr lang="en-US" sz="1400" b="1" dirty="0">
                        <a:effectLst/>
                        <a:latin typeface="Cambria" panose="02040503050406030204" pitchFamily="18" charset="0"/>
                        <a:ea typeface="MS Mincho"/>
                        <a:cs typeface="Times New Roman" panose="02020603050405020304" pitchFamily="18" charset="0"/>
                      </a:endParaRPr>
                    </a:p>
                  </a:txBody>
                  <a:tcPr marL="18415" marR="18415" marT="0" marB="0">
                    <a:solidFill>
                      <a:schemeClr val="bg2">
                        <a:lumMod val="90000"/>
                      </a:schemeClr>
                    </a:solidFill>
                  </a:tcPr>
                </a:tc>
                <a:extLst>
                  <a:ext uri="{0D108BD9-81ED-4DB2-BD59-A6C34878D82A}">
                    <a16:rowId xmlns:a16="http://schemas.microsoft.com/office/drawing/2014/main" val="1694835264"/>
                  </a:ext>
                </a:extLst>
              </a:tr>
            </a:tbl>
          </a:graphicData>
        </a:graphic>
      </p:graphicFrame>
      <p:graphicFrame>
        <p:nvGraphicFramePr>
          <p:cNvPr id="7" name="Table 6"/>
          <p:cNvGraphicFramePr>
            <a:graphicFrameLocks noGrp="1"/>
          </p:cNvGraphicFramePr>
          <p:nvPr/>
        </p:nvGraphicFramePr>
        <p:xfrm>
          <a:off x="3875513" y="1753606"/>
          <a:ext cx="3980180" cy="381000"/>
        </p:xfrm>
        <a:graphic>
          <a:graphicData uri="http://schemas.openxmlformats.org/drawingml/2006/table">
            <a:tbl>
              <a:tblPr>
                <a:tableStyleId>{2D5ABB26-0587-4C30-8999-92F81FD0307C}</a:tableStyleId>
              </a:tblPr>
              <a:tblGrid>
                <a:gridCol w="2616011">
                  <a:extLst>
                    <a:ext uri="{9D8B030D-6E8A-4147-A177-3AD203B41FA5}">
                      <a16:colId xmlns:a16="http://schemas.microsoft.com/office/drawing/2014/main" val="3743982984"/>
                    </a:ext>
                  </a:extLst>
                </a:gridCol>
                <a:gridCol w="642161">
                  <a:extLst>
                    <a:ext uri="{9D8B030D-6E8A-4147-A177-3AD203B41FA5}">
                      <a16:colId xmlns:a16="http://schemas.microsoft.com/office/drawing/2014/main" val="4100811048"/>
                    </a:ext>
                  </a:extLst>
                </a:gridCol>
                <a:gridCol w="722008">
                  <a:extLst>
                    <a:ext uri="{9D8B030D-6E8A-4147-A177-3AD203B41FA5}">
                      <a16:colId xmlns:a16="http://schemas.microsoft.com/office/drawing/2014/main" val="3700152862"/>
                    </a:ext>
                  </a:extLst>
                </a:gridCol>
              </a:tblGrid>
              <a:tr h="0">
                <a:tc>
                  <a:txBody>
                    <a:bodyPr/>
                    <a:lstStyle/>
                    <a:p>
                      <a:pPr marL="0" marR="0" indent="26670">
                        <a:spcBef>
                          <a:spcPts val="0"/>
                        </a:spcBef>
                        <a:spcAft>
                          <a:spcPts val="0"/>
                        </a:spcAft>
                      </a:pPr>
                      <a:r>
                        <a:rPr lang="en-US" sz="1400" dirty="0">
                          <a:effectLst/>
                        </a:rPr>
                        <a:t>  Consulting revenue........................</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spcBef>
                          <a:spcPts val="0"/>
                        </a:spcBef>
                        <a:spcAft>
                          <a:spcPts val="0"/>
                        </a:spcAft>
                      </a:pPr>
                      <a:r>
                        <a:rPr lang="en-US" sz="1400" dirty="0">
                          <a:effectLst/>
                        </a:rPr>
                        <a:t>$1,500</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683508751"/>
                  </a:ext>
                </a:extLst>
              </a:tr>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417599464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869547498"/>
              </p:ext>
            </p:extLst>
          </p:nvPr>
        </p:nvGraphicFramePr>
        <p:xfrm>
          <a:off x="3859825" y="2039360"/>
          <a:ext cx="3980180" cy="640080"/>
        </p:xfrm>
        <a:graphic>
          <a:graphicData uri="http://schemas.openxmlformats.org/drawingml/2006/table">
            <a:tbl>
              <a:tblPr>
                <a:tableStyleId>{2D5ABB26-0587-4C30-8999-92F81FD0307C}</a:tableStyleId>
              </a:tblPr>
              <a:tblGrid>
                <a:gridCol w="106042">
                  <a:extLst>
                    <a:ext uri="{9D8B030D-6E8A-4147-A177-3AD203B41FA5}">
                      <a16:colId xmlns:a16="http://schemas.microsoft.com/office/drawing/2014/main" val="2440503765"/>
                    </a:ext>
                  </a:extLst>
                </a:gridCol>
                <a:gridCol w="2546314">
                  <a:extLst>
                    <a:ext uri="{9D8B030D-6E8A-4147-A177-3AD203B41FA5}">
                      <a16:colId xmlns:a16="http://schemas.microsoft.com/office/drawing/2014/main" val="484767228"/>
                    </a:ext>
                  </a:extLst>
                </a:gridCol>
                <a:gridCol w="625052">
                  <a:extLst>
                    <a:ext uri="{9D8B030D-6E8A-4147-A177-3AD203B41FA5}">
                      <a16:colId xmlns:a16="http://schemas.microsoft.com/office/drawing/2014/main" val="2925200702"/>
                    </a:ext>
                  </a:extLst>
                </a:gridCol>
                <a:gridCol w="702772">
                  <a:extLst>
                    <a:ext uri="{9D8B030D-6E8A-4147-A177-3AD203B41FA5}">
                      <a16:colId xmlns:a16="http://schemas.microsoft.com/office/drawing/2014/main" val="331111184"/>
                    </a:ext>
                  </a:extLst>
                </a:gridCol>
              </a:tblGrid>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spcBef>
                          <a:spcPts val="0"/>
                        </a:spcBef>
                        <a:spcAft>
                          <a:spcPts val="0"/>
                        </a:spcAft>
                      </a:pPr>
                      <a:r>
                        <a:rPr lang="en-US" sz="1400" dirty="0">
                          <a:effectLst/>
                        </a:rPr>
                        <a:t>Expenses</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567227480"/>
                  </a:ext>
                </a:extLst>
              </a:tr>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spcBef>
                          <a:spcPts val="0"/>
                        </a:spcBef>
                        <a:spcAft>
                          <a:spcPts val="0"/>
                        </a:spcAft>
                      </a:pPr>
                      <a:r>
                        <a:rPr lang="en-US" sz="1400" dirty="0">
                          <a:solidFill>
                            <a:schemeClr val="tx1"/>
                          </a:solidFill>
                          <a:effectLst/>
                        </a:rPr>
                        <a:t>   Supplies expense ……………………</a:t>
                      </a:r>
                    </a:p>
                    <a:p>
                      <a:pPr marL="0" marR="0" indent="26670">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    </a:t>
                      </a:r>
                      <a:r>
                        <a:rPr lang="en-US" sz="1400" dirty="0">
                          <a:solidFill>
                            <a:srgbClr val="FF0000"/>
                          </a:solidFill>
                          <a:effectLst/>
                          <a:latin typeface="Cambria" panose="02040503050406030204" pitchFamily="18" charset="0"/>
                          <a:ea typeface="MS Mincho"/>
                          <a:cs typeface="Times New Roman" panose="02020603050405020304" pitchFamily="18" charset="0"/>
                        </a:rPr>
                        <a:t>Advertising expense…………….</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400" dirty="0">
                          <a:solidFill>
                            <a:schemeClr val="tx1"/>
                          </a:solidFill>
                          <a:effectLst/>
                        </a:rPr>
                        <a:t>$100</a:t>
                      </a:r>
                    </a:p>
                    <a:p>
                      <a:pPr marL="0" marR="0" indent="26670" algn="r">
                        <a:spcBef>
                          <a:spcPts val="0"/>
                        </a:spcBef>
                        <a:spcAft>
                          <a:spcPts val="0"/>
                        </a:spcAft>
                        <a:tabLst>
                          <a:tab pos="413385" algn="l"/>
                        </a:tabLst>
                      </a:pPr>
                      <a:r>
                        <a:rPr lang="en-US" sz="1400" dirty="0">
                          <a:solidFill>
                            <a:srgbClr val="FF0000"/>
                          </a:solidFill>
                          <a:effectLst/>
                          <a:latin typeface="Cambria" panose="02040503050406030204" pitchFamily="18" charset="0"/>
                          <a:ea typeface="MS Mincho"/>
                          <a:cs typeface="Times New Roman" panose="02020603050405020304" pitchFamily="18" charset="0"/>
                        </a:rPr>
                        <a:t>   800</a:t>
                      </a:r>
                    </a:p>
                  </a:txBody>
                  <a:tcPr marL="45720" marR="45720" marT="0" marB="0"/>
                </a:tc>
                <a:tc>
                  <a:txBody>
                    <a:bodyPr/>
                    <a:lstStyle/>
                    <a:p>
                      <a:pPr marL="0" marR="0" indent="2667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2377791716"/>
                  </a:ext>
                </a:extLst>
              </a:tr>
            </a:tbl>
          </a:graphicData>
        </a:graphic>
      </p:graphicFrame>
      <p:graphicFrame>
        <p:nvGraphicFramePr>
          <p:cNvPr id="9" name="Table 8"/>
          <p:cNvGraphicFramePr>
            <a:graphicFrameLocks noGrp="1"/>
          </p:cNvGraphicFramePr>
          <p:nvPr/>
        </p:nvGraphicFramePr>
        <p:xfrm>
          <a:off x="3926788" y="2687161"/>
          <a:ext cx="4641901" cy="822960"/>
        </p:xfrm>
        <a:graphic>
          <a:graphicData uri="http://schemas.openxmlformats.org/drawingml/2006/table">
            <a:tbl>
              <a:tblPr>
                <a:tableStyleId>{2D5ABB26-0587-4C30-8999-92F81FD0307C}</a:tableStyleId>
              </a:tblPr>
              <a:tblGrid>
                <a:gridCol w="3858436">
                  <a:extLst>
                    <a:ext uri="{9D8B030D-6E8A-4147-A177-3AD203B41FA5}">
                      <a16:colId xmlns:a16="http://schemas.microsoft.com/office/drawing/2014/main" val="994136560"/>
                    </a:ext>
                  </a:extLst>
                </a:gridCol>
                <a:gridCol w="111781">
                  <a:extLst>
                    <a:ext uri="{9D8B030D-6E8A-4147-A177-3AD203B41FA5}">
                      <a16:colId xmlns:a16="http://schemas.microsoft.com/office/drawing/2014/main" val="2927129112"/>
                    </a:ext>
                  </a:extLst>
                </a:gridCol>
                <a:gridCol w="111781">
                  <a:extLst>
                    <a:ext uri="{9D8B030D-6E8A-4147-A177-3AD203B41FA5}">
                      <a16:colId xmlns:a16="http://schemas.microsoft.com/office/drawing/2014/main" val="1098588383"/>
                    </a:ext>
                  </a:extLst>
                </a:gridCol>
                <a:gridCol w="111781">
                  <a:extLst>
                    <a:ext uri="{9D8B030D-6E8A-4147-A177-3AD203B41FA5}">
                      <a16:colId xmlns:a16="http://schemas.microsoft.com/office/drawing/2014/main" val="414035656"/>
                    </a:ext>
                  </a:extLst>
                </a:gridCol>
                <a:gridCol w="111781">
                  <a:extLst>
                    <a:ext uri="{9D8B030D-6E8A-4147-A177-3AD203B41FA5}">
                      <a16:colId xmlns:a16="http://schemas.microsoft.com/office/drawing/2014/main" val="2034650290"/>
                    </a:ext>
                  </a:extLst>
                </a:gridCol>
                <a:gridCol w="111781">
                  <a:extLst>
                    <a:ext uri="{9D8B030D-6E8A-4147-A177-3AD203B41FA5}">
                      <a16:colId xmlns:a16="http://schemas.microsoft.com/office/drawing/2014/main" val="1348611798"/>
                    </a:ext>
                  </a:extLst>
                </a:gridCol>
                <a:gridCol w="224560">
                  <a:extLst>
                    <a:ext uri="{9D8B030D-6E8A-4147-A177-3AD203B41FA5}">
                      <a16:colId xmlns:a16="http://schemas.microsoft.com/office/drawing/2014/main" val="405369634"/>
                    </a:ext>
                  </a:extLst>
                </a:gridCol>
              </a:tblGrid>
              <a:tr h="0">
                <a:tc>
                  <a:txBody>
                    <a:bodyPr/>
                    <a:lstStyle/>
                    <a:p>
                      <a:pPr marL="0" marR="0" indent="26670">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18415" marR="18415" marT="0" marB="0"/>
                </a:tc>
                <a:tc gridSpan="2">
                  <a:txBody>
                    <a:bodyPr/>
                    <a:lstStyle/>
                    <a:p>
                      <a:pPr marL="0" marR="0" indent="26670" algn="r">
                        <a:spcBef>
                          <a:spcPts val="0"/>
                        </a:spcBef>
                        <a:spcAft>
                          <a:spcPts val="0"/>
                        </a:spcAft>
                        <a:tabLst>
                          <a:tab pos="413385" algn="l"/>
                        </a:tabLs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lgn="r">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a:spcBef>
                          <a:spcPts val="0"/>
                        </a:spcBef>
                        <a:spcAft>
                          <a:spcPts val="0"/>
                        </a:spcAft>
                      </a:pPr>
                      <a:r>
                        <a:rPr lang="en-US" sz="1200">
                          <a:effectLst/>
                        </a:rPr>
                        <a:t> </a:t>
                      </a:r>
                      <a:endParaRPr lang="en-US" sz="1200">
                        <a:effectLst/>
                        <a:latin typeface="Cambria" panose="02040503050406030204" pitchFamily="18" charset="0"/>
                        <a:ea typeface="MS Mincho"/>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3104528543"/>
                  </a:ext>
                </a:extLst>
              </a:tr>
              <a:tr h="47306">
                <a:tc gridSpan="2">
                  <a:txBody>
                    <a:bodyPr/>
                    <a:lstStyle/>
                    <a:p>
                      <a:pPr marL="0" marR="0" indent="26670">
                        <a:spcBef>
                          <a:spcPts val="0"/>
                        </a:spcBef>
                        <a:spcAft>
                          <a:spcPts val="0"/>
                        </a:spcAft>
                      </a:pPr>
                      <a:r>
                        <a:rPr lang="en-US" sz="1400" dirty="0">
                          <a:effectLst/>
                        </a:rPr>
                        <a:t>          Total expenses......................</a:t>
                      </a:r>
                    </a:p>
                    <a:p>
                      <a:pPr marL="0" marR="0" indent="26670">
                        <a:spcBef>
                          <a:spcPts val="0"/>
                        </a:spcBef>
                        <a:spcAft>
                          <a:spcPts val="0"/>
                        </a:spcAft>
                      </a:pPr>
                      <a:r>
                        <a:rPr lang="en-US" sz="1400" dirty="0">
                          <a:effectLst/>
                          <a:latin typeface="Cambria" panose="02040503050406030204" pitchFamily="18" charset="0"/>
                          <a:ea typeface="MS Mincho"/>
                          <a:cs typeface="Times New Roman" panose="02020603050405020304" pitchFamily="18" charset="0"/>
                        </a:rPr>
                        <a:t>             Net income  ………………….                      $</a:t>
                      </a:r>
                    </a:p>
                  </a:txBody>
                  <a:tcPr marL="18415" marR="18415" marT="0" marB="0"/>
                </a:tc>
                <a:tc hMerge="1">
                  <a:txBody>
                    <a:bodyPr/>
                    <a:lstStyle/>
                    <a:p>
                      <a:endParaRPr lang="en-US"/>
                    </a:p>
                  </a:txBody>
                  <a:tcPr/>
                </a:tc>
                <a:tc gridSpan="2">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extLst>
                  <a:ext uri="{0D108BD9-81ED-4DB2-BD59-A6C34878D82A}">
                    <a16:rowId xmlns:a16="http://schemas.microsoft.com/office/drawing/2014/main" val="245553145"/>
                  </a:ext>
                </a:extLst>
              </a:tr>
              <a:tr h="47306">
                <a:tc>
                  <a:txBody>
                    <a:bodyPr/>
                    <a:lstStyle/>
                    <a:p>
                      <a:pPr marL="0" marR="0" indent="2667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gridSpan="2">
                  <a:txBody>
                    <a:bodyPr/>
                    <a:lstStyle/>
                    <a:p>
                      <a:pPr marL="0" marR="0" indent="26670" algn="l">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spcBef>
                          <a:spcPts val="0"/>
                        </a:spcBef>
                        <a:spcAft>
                          <a:spcPts val="0"/>
                        </a:spcAft>
                      </a:pP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a:spcBef>
                          <a:spcPts val="0"/>
                        </a:spcBef>
                        <a:spcAft>
                          <a:spcPts val="0"/>
                        </a:spcAft>
                      </a:pPr>
                      <a:r>
                        <a:rPr lang="en-US" sz="12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2676836948"/>
                  </a:ext>
                </a:extLst>
              </a:tr>
            </a:tbl>
          </a:graphicData>
        </a:graphic>
      </p:graphicFrame>
      <p:cxnSp>
        <p:nvCxnSpPr>
          <p:cNvPr id="11" name="Straight Connector 10"/>
          <p:cNvCxnSpPr/>
          <p:nvPr/>
        </p:nvCxnSpPr>
        <p:spPr>
          <a:xfrm>
            <a:off x="6605899" y="2854295"/>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231510" y="300014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238288" y="3280160"/>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231509" y="3258080"/>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667842" y="3486316"/>
            <a:ext cx="6853466" cy="738664"/>
          </a:xfrm>
          <a:prstGeom prst="rect">
            <a:avLst/>
          </a:prstGeom>
          <a:solidFill>
            <a:schemeClr val="bg2">
              <a:lumMod val="90000"/>
            </a:schemeClr>
          </a:solidFill>
        </p:spPr>
        <p:txBody>
          <a:bodyPr wrap="square">
            <a:spAutoFit/>
          </a:bodyPr>
          <a:lstStyle/>
          <a:p>
            <a:pPr algn="ctr"/>
            <a:r>
              <a:rPr lang="en-US" sz="1400" b="1" dirty="0">
                <a:latin typeface="Times New Roman" panose="02020603050405020304" pitchFamily="18" charset="0"/>
                <a:ea typeface="MS Mincho"/>
                <a:cs typeface="Times New Roman" panose="02020603050405020304" pitchFamily="18" charset="0"/>
              </a:rPr>
              <a:t>James Nguyen Consulting Company</a:t>
            </a:r>
            <a:endParaRPr lang="en-US" sz="1400" dirty="0">
              <a:effectLst/>
              <a:latin typeface="Cambria" panose="02040503050406030204" pitchFamily="18" charset="0"/>
              <a:ea typeface="MS Mincho"/>
              <a:cs typeface="Times New Roman" panose="02020603050405020304" pitchFamily="18" charset="0"/>
            </a:endParaRPr>
          </a:p>
          <a:p>
            <a:pPr algn="ctr"/>
            <a:r>
              <a:rPr lang="en-US" sz="1400" b="1" dirty="0">
                <a:latin typeface="Times New Roman" panose="02020603050405020304" pitchFamily="18" charset="0"/>
                <a:ea typeface="MS Mincho"/>
                <a:cs typeface="Times New Roman" panose="02020603050405020304" pitchFamily="18" charset="0"/>
              </a:rPr>
              <a:t>Balance Sheet</a:t>
            </a:r>
            <a:endParaRPr lang="en-US" sz="1400" dirty="0">
              <a:effectLst/>
              <a:latin typeface="Cambria" panose="02040503050406030204" pitchFamily="18" charset="0"/>
              <a:ea typeface="MS Mincho"/>
              <a:cs typeface="Times New Roman" panose="02020603050405020304" pitchFamily="18" charset="0"/>
            </a:endParaRPr>
          </a:p>
          <a:p>
            <a:pPr algn="ctr"/>
            <a:r>
              <a:rPr lang="en-US" sz="1400" b="1" dirty="0">
                <a:latin typeface="Times New Roman" panose="02020603050405020304" pitchFamily="18" charset="0"/>
                <a:ea typeface="MS Mincho"/>
              </a:rPr>
              <a:t>September 30, 20XX</a:t>
            </a:r>
            <a:endParaRPr lang="en-US" sz="1400" dirty="0"/>
          </a:p>
        </p:txBody>
      </p:sp>
      <p:graphicFrame>
        <p:nvGraphicFramePr>
          <p:cNvPr id="16" name="Table 15"/>
          <p:cNvGraphicFramePr>
            <a:graphicFrameLocks noGrp="1"/>
          </p:cNvGraphicFramePr>
          <p:nvPr>
            <p:extLst>
              <p:ext uri="{D42A27DB-BD31-4B8C-83A1-F6EECF244321}">
                <p14:modId xmlns:p14="http://schemas.microsoft.com/office/powerpoint/2010/main" val="2694681650"/>
              </p:ext>
            </p:extLst>
          </p:nvPr>
        </p:nvGraphicFramePr>
        <p:xfrm>
          <a:off x="2667842" y="3806983"/>
          <a:ext cx="6988905" cy="2049468"/>
        </p:xfrm>
        <a:graphic>
          <a:graphicData uri="http://schemas.openxmlformats.org/drawingml/2006/table">
            <a:tbl>
              <a:tblPr firstRow="1" firstCol="1" bandRow="1">
                <a:tableStyleId>{2D5ABB26-0587-4C30-8999-92F81FD0307C}</a:tableStyleId>
              </a:tblPr>
              <a:tblGrid>
                <a:gridCol w="2446026">
                  <a:extLst>
                    <a:ext uri="{9D8B030D-6E8A-4147-A177-3AD203B41FA5}">
                      <a16:colId xmlns:a16="http://schemas.microsoft.com/office/drawing/2014/main" val="3453128270"/>
                    </a:ext>
                  </a:extLst>
                </a:gridCol>
                <a:gridCol w="869828">
                  <a:extLst>
                    <a:ext uri="{9D8B030D-6E8A-4147-A177-3AD203B41FA5}">
                      <a16:colId xmlns:a16="http://schemas.microsoft.com/office/drawing/2014/main" val="1499313735"/>
                    </a:ext>
                  </a:extLst>
                </a:gridCol>
                <a:gridCol w="606559">
                  <a:extLst>
                    <a:ext uri="{9D8B030D-6E8A-4147-A177-3AD203B41FA5}">
                      <a16:colId xmlns:a16="http://schemas.microsoft.com/office/drawing/2014/main" val="1932214756"/>
                    </a:ext>
                  </a:extLst>
                </a:gridCol>
                <a:gridCol w="2185943">
                  <a:extLst>
                    <a:ext uri="{9D8B030D-6E8A-4147-A177-3AD203B41FA5}">
                      <a16:colId xmlns:a16="http://schemas.microsoft.com/office/drawing/2014/main" val="2232476140"/>
                    </a:ext>
                  </a:extLst>
                </a:gridCol>
                <a:gridCol w="678363">
                  <a:extLst>
                    <a:ext uri="{9D8B030D-6E8A-4147-A177-3AD203B41FA5}">
                      <a16:colId xmlns:a16="http://schemas.microsoft.com/office/drawing/2014/main" val="679610971"/>
                    </a:ext>
                  </a:extLst>
                </a:gridCol>
                <a:gridCol w="202186">
                  <a:extLst>
                    <a:ext uri="{9D8B030D-6E8A-4147-A177-3AD203B41FA5}">
                      <a16:colId xmlns:a16="http://schemas.microsoft.com/office/drawing/2014/main" val="3974579756"/>
                    </a:ext>
                  </a:extLst>
                </a:gridCol>
              </a:tblGrid>
              <a:tr h="555947">
                <a:tc>
                  <a:txBody>
                    <a:bodyPr/>
                    <a:lstStyle/>
                    <a:p>
                      <a:pPr marL="0" marR="0" algn="ctr">
                        <a:spcBef>
                          <a:spcPts val="0"/>
                        </a:spcBef>
                        <a:spcAft>
                          <a:spcPts val="0"/>
                        </a:spcAft>
                      </a:pPr>
                      <a:endParaRPr lang="en-US" sz="1400" b="1" dirty="0">
                        <a:effectLst/>
                      </a:endParaRPr>
                    </a:p>
                    <a:p>
                      <a:pPr marL="0" marR="0" algn="ctr">
                        <a:spcBef>
                          <a:spcPts val="0"/>
                        </a:spcBef>
                        <a:spcAft>
                          <a:spcPts val="0"/>
                        </a:spcAft>
                      </a:pPr>
                      <a:endParaRPr lang="en-US" sz="1400" b="1" dirty="0">
                        <a:effectLst/>
                      </a:endParaRPr>
                    </a:p>
                    <a:p>
                      <a:pPr marL="0" marR="0" algn="ctr">
                        <a:spcBef>
                          <a:spcPts val="0"/>
                        </a:spcBef>
                        <a:spcAft>
                          <a:spcPts val="0"/>
                        </a:spcAft>
                      </a:pPr>
                      <a:r>
                        <a:rPr lang="en-US" sz="1400" b="1" dirty="0">
                          <a:effectLst/>
                        </a:rPr>
                        <a:t>Assets</a:t>
                      </a:r>
                      <a:endParaRPr lang="en-US" sz="1400" b="1"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a:t>
                      </a:r>
                    </a:p>
                    <a:p>
                      <a:pPr marL="0" marR="0" algn="ctr">
                        <a:spcBef>
                          <a:spcPts val="0"/>
                        </a:spcBef>
                        <a:spcAft>
                          <a:spcPts val="0"/>
                        </a:spcAft>
                      </a:pPr>
                      <a:endParaRPr lang="en-US" sz="1400" dirty="0">
                        <a:effectLst/>
                      </a:endParaRPr>
                    </a:p>
                    <a:p>
                      <a:pPr marL="0" marR="0" algn="ctr">
                        <a:spcBef>
                          <a:spcPts val="0"/>
                        </a:spcBef>
                        <a:spcAft>
                          <a:spcPts val="0"/>
                        </a:spcAft>
                      </a:pPr>
                      <a:r>
                        <a:rPr lang="en-US" sz="1400" dirty="0">
                          <a:effectLst/>
                        </a:rPr>
                        <a:t> </a:t>
                      </a:r>
                      <a:r>
                        <a:rPr lang="en-US" sz="1400" b="1" dirty="0">
                          <a:effectLst/>
                        </a:rPr>
                        <a:t>Liabilities</a:t>
                      </a:r>
                      <a:endParaRPr lang="en-US" sz="1400" b="1"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847655105"/>
                  </a:ext>
                </a:extLst>
              </a:tr>
              <a:tr h="277974">
                <a:tc>
                  <a:txBody>
                    <a:bodyPr/>
                    <a:lstStyle/>
                    <a:p>
                      <a:pPr marL="0" marR="0">
                        <a:spcBef>
                          <a:spcPts val="0"/>
                        </a:spcBef>
                        <a:spcAft>
                          <a:spcPts val="0"/>
                        </a:spcAft>
                      </a:pPr>
                      <a:r>
                        <a:rPr lang="en-US" sz="1400" dirty="0">
                          <a:solidFill>
                            <a:schemeClr val="tx1"/>
                          </a:solidFill>
                          <a:effectLst/>
                        </a:rPr>
                        <a:t>Cash........................................</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  </a:t>
                      </a:r>
                      <a:r>
                        <a:rPr lang="en-US" sz="1400" strike="noStrike" baseline="0" dirty="0">
                          <a:effectLst/>
                        </a:rPr>
                        <a:t>11,000</a:t>
                      </a:r>
                      <a:endParaRPr lang="en-US" sz="1400" strike="sng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solidFill>
                            <a:srgbClr val="FF0000"/>
                          </a:solidFill>
                          <a:effectLst/>
                        </a:rPr>
                        <a:t>Accounts payable .............</a:t>
                      </a:r>
                      <a:endParaRPr lang="en-US" sz="1400" dirty="0">
                        <a:solidFill>
                          <a:srgbClr val="FF0000"/>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solidFill>
                            <a:schemeClr val="tx1"/>
                          </a:solidFill>
                          <a:effectLst/>
                        </a:rPr>
                        <a:t>   $</a:t>
                      </a:r>
                      <a:r>
                        <a:rPr lang="en-US" sz="1400" strike="sngStrike" baseline="0" dirty="0">
                          <a:solidFill>
                            <a:schemeClr val="tx1"/>
                          </a:solidFill>
                          <a:effectLst/>
                        </a:rPr>
                        <a:t>400</a:t>
                      </a:r>
                      <a:endParaRPr lang="en-US" sz="1400" strike="sngStrike" baseline="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802356148"/>
                  </a:ext>
                </a:extLst>
              </a:tr>
              <a:tr h="277974">
                <a:tc>
                  <a:txBody>
                    <a:bodyPr/>
                    <a:lstStyle/>
                    <a:p>
                      <a:pPr marL="0" marR="0">
                        <a:spcBef>
                          <a:spcPts val="0"/>
                        </a:spcBef>
                        <a:spcAft>
                          <a:spcPts val="0"/>
                        </a:spcAft>
                      </a:pPr>
                      <a:r>
                        <a:rPr lang="en-US" sz="1400" dirty="0">
                          <a:solidFill>
                            <a:schemeClr val="tx1"/>
                          </a:solidFill>
                          <a:effectLst/>
                        </a:rPr>
                        <a:t>Accounts receivable................</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1,500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531968055"/>
                  </a:ext>
                </a:extLst>
              </a:tr>
              <a:tr h="277974">
                <a:tc>
                  <a:txBody>
                    <a:bodyPr/>
                    <a:lstStyle/>
                    <a:p>
                      <a:pPr marL="0" marR="0">
                        <a:spcBef>
                          <a:spcPts val="0"/>
                        </a:spcBef>
                        <a:spcAft>
                          <a:spcPts val="0"/>
                        </a:spcAft>
                      </a:pPr>
                      <a:r>
                        <a:rPr lang="en-US" sz="1400" dirty="0">
                          <a:solidFill>
                            <a:schemeClr val="tx1"/>
                          </a:solidFill>
                          <a:effectLst/>
                        </a:rPr>
                        <a:t>Supplies..................................</a:t>
                      </a:r>
                    </a:p>
                    <a:p>
                      <a:pPr marL="0" marR="0">
                        <a:spcBef>
                          <a:spcPts val="0"/>
                        </a:spcBef>
                        <a:spcAft>
                          <a:spcPts val="0"/>
                        </a:spcAft>
                      </a:pPr>
                      <a:r>
                        <a:rPr lang="en-US" sz="1400" dirty="0">
                          <a:solidFill>
                            <a:schemeClr val="tx1"/>
                          </a:solidFill>
                          <a:effectLst/>
                        </a:rPr>
                        <a:t>Office</a:t>
                      </a:r>
                      <a:r>
                        <a:rPr lang="en-US" sz="1400" baseline="0" dirty="0">
                          <a:solidFill>
                            <a:schemeClr val="tx1"/>
                          </a:solidFill>
                          <a:effectLst/>
                        </a:rPr>
                        <a:t> equipment…………………</a:t>
                      </a:r>
                      <a:r>
                        <a:rPr lang="en-US" sz="1400" dirty="0">
                          <a:solidFill>
                            <a:schemeClr val="tx1"/>
                          </a:solidFill>
                          <a:effectLst/>
                        </a:rPr>
                        <a:t>                    </a:t>
                      </a:r>
                      <a:r>
                        <a:rPr lang="en-US" sz="1400" baseline="0" dirty="0">
                          <a:solidFill>
                            <a:schemeClr val="tx1"/>
                          </a:solidFill>
                          <a:effectLst/>
                        </a:rPr>
                        <a:t>   </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indent="0" algn="l">
                        <a:spcBef>
                          <a:spcPts val="0"/>
                        </a:spcBef>
                        <a:spcAft>
                          <a:spcPts val="0"/>
                        </a:spcAft>
                      </a:pPr>
                      <a:r>
                        <a:rPr lang="en-US" sz="1400" dirty="0">
                          <a:solidFill>
                            <a:schemeClr val="tx1"/>
                          </a:solidFill>
                          <a:effectLst/>
                        </a:rPr>
                        <a:t>           300               </a:t>
                      </a:r>
                    </a:p>
                    <a:p>
                      <a:pPr marL="0" marR="0" indent="0" algn="r">
                        <a:spcBef>
                          <a:spcPts val="0"/>
                        </a:spcBef>
                        <a:spcAft>
                          <a:spcPts val="0"/>
                        </a:spcAft>
                      </a:pPr>
                      <a:r>
                        <a:rPr lang="en-US" sz="1400" dirty="0">
                          <a:solidFill>
                            <a:schemeClr val="tx1"/>
                          </a:solidFill>
                          <a:effectLst/>
                        </a:rPr>
                        <a:t>1,500</a:t>
                      </a:r>
                    </a:p>
                    <a:p>
                      <a:pPr marL="0" marR="0" indent="0" algn="l">
                        <a:spcBef>
                          <a:spcPts val="0"/>
                        </a:spcBef>
                        <a:spcAft>
                          <a:spcPts val="0"/>
                        </a:spcAft>
                      </a:pPr>
                      <a:endParaRPr lang="en-US" sz="1400" dirty="0">
                        <a:solidFill>
                          <a:schemeClr val="tx1"/>
                        </a:solidFill>
                        <a:effectLst/>
                      </a:endParaRPr>
                    </a:p>
                    <a:p>
                      <a:pPr marL="0" marR="0" indent="0" algn="l">
                        <a:spcBef>
                          <a:spcPts val="0"/>
                        </a:spcBef>
                        <a:spcAft>
                          <a:spcPts val="0"/>
                        </a:spcAft>
                      </a:pPr>
                      <a:r>
                        <a:rPr lang="en-US" sz="1400" dirty="0">
                          <a:solidFill>
                            <a:schemeClr val="tx1"/>
                          </a:solidFill>
                          <a:effectLst/>
                        </a:rPr>
                        <a:t>           </a:t>
                      </a: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049918782"/>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079370223"/>
              </p:ext>
            </p:extLst>
          </p:nvPr>
        </p:nvGraphicFramePr>
        <p:xfrm>
          <a:off x="2670692" y="5151261"/>
          <a:ext cx="6850616" cy="1447800"/>
        </p:xfrm>
        <a:graphic>
          <a:graphicData uri="http://schemas.openxmlformats.org/drawingml/2006/table">
            <a:tbl>
              <a:tblPr firstRow="1" firstCol="1" bandRow="1">
                <a:tableStyleId>{2D5ABB26-0587-4C30-8999-92F81FD0307C}</a:tableStyleId>
              </a:tblPr>
              <a:tblGrid>
                <a:gridCol w="2353837">
                  <a:extLst>
                    <a:ext uri="{9D8B030D-6E8A-4147-A177-3AD203B41FA5}">
                      <a16:colId xmlns:a16="http://schemas.microsoft.com/office/drawing/2014/main" val="2614431965"/>
                    </a:ext>
                  </a:extLst>
                </a:gridCol>
                <a:gridCol w="993237">
                  <a:extLst>
                    <a:ext uri="{9D8B030D-6E8A-4147-A177-3AD203B41FA5}">
                      <a16:colId xmlns:a16="http://schemas.microsoft.com/office/drawing/2014/main" val="1476766535"/>
                    </a:ext>
                  </a:extLst>
                </a:gridCol>
                <a:gridCol w="612270">
                  <a:extLst>
                    <a:ext uri="{9D8B030D-6E8A-4147-A177-3AD203B41FA5}">
                      <a16:colId xmlns:a16="http://schemas.microsoft.com/office/drawing/2014/main" val="4091884503"/>
                    </a:ext>
                  </a:extLst>
                </a:gridCol>
                <a:gridCol w="1993277">
                  <a:extLst>
                    <a:ext uri="{9D8B030D-6E8A-4147-A177-3AD203B41FA5}">
                      <a16:colId xmlns:a16="http://schemas.microsoft.com/office/drawing/2014/main" val="1577655030"/>
                    </a:ext>
                  </a:extLst>
                </a:gridCol>
                <a:gridCol w="897995">
                  <a:extLst>
                    <a:ext uri="{9D8B030D-6E8A-4147-A177-3AD203B41FA5}">
                      <a16:colId xmlns:a16="http://schemas.microsoft.com/office/drawing/2014/main" val="2115751487"/>
                    </a:ext>
                  </a:extLst>
                </a:gridCol>
              </a:tblGrid>
              <a:tr h="128858">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1400" b="1" strike="noStrike" baseline="0" dirty="0">
                        <a:effectLst/>
                      </a:endParaRPr>
                    </a:p>
                    <a:p>
                      <a:pPr marL="0" marR="0" algn="ctr">
                        <a:spcBef>
                          <a:spcPts val="0"/>
                        </a:spcBef>
                        <a:spcAft>
                          <a:spcPts val="0"/>
                        </a:spcAft>
                      </a:pPr>
                      <a:r>
                        <a:rPr lang="en-US" sz="1400" b="1" strike="noStrike" baseline="0" dirty="0">
                          <a:effectLst/>
                        </a:rPr>
                        <a:t>Owner’s Equity</a:t>
                      </a:r>
                      <a:endParaRPr lang="en-US" sz="1400" b="1"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 </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85063334"/>
                  </a:ext>
                </a:extLst>
              </a:tr>
              <a:tr h="64429">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solidFill>
                            <a:srgbClr val="FF0000"/>
                          </a:solidFill>
                          <a:effectLst/>
                        </a:rPr>
                        <a:t>    J. Nguyen, Capital...</a:t>
                      </a:r>
                      <a:endParaRPr lang="en-US" sz="1400" strike="noStrike" baseline="0" dirty="0">
                        <a:solidFill>
                          <a:srgbClr val="FF0000"/>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a:t>
                      </a:r>
                      <a:r>
                        <a:rPr lang="en-US" sz="1400" strike="sngStrike" baseline="0" dirty="0">
                          <a:effectLst/>
                        </a:rPr>
                        <a:t>13,900</a:t>
                      </a:r>
                      <a:endParaRPr lang="en-US" sz="1400" strike="sng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965560198"/>
                  </a:ext>
                </a:extLst>
              </a:tr>
              <a:tr h="64429">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solidFill>
                            <a:schemeClr val="tx1"/>
                          </a:solidFill>
                          <a:effectLst/>
                        </a:rPr>
                        <a:t> </a:t>
                      </a:r>
                      <a:endParaRPr lang="en-US" sz="1400" strike="noStrike" baseline="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a:effectLst/>
                        </a:rPr>
                        <a:t> </a:t>
                      </a:r>
                      <a:endParaRPr lang="en-US" sz="1400" strike="noStrike" baseline="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824186260"/>
                  </a:ext>
                </a:extLst>
              </a:tr>
              <a:tr h="64429">
                <a:tc>
                  <a:txBody>
                    <a:bodyPr/>
                    <a:lstStyle/>
                    <a:p>
                      <a:pPr marL="0" marR="0">
                        <a:spcBef>
                          <a:spcPts val="0"/>
                        </a:spcBef>
                        <a:spcAft>
                          <a:spcPts val="0"/>
                        </a:spcAft>
                      </a:pPr>
                      <a:r>
                        <a:rPr lang="en-US" sz="1400" strike="noStrike" baseline="0">
                          <a:effectLst/>
                        </a:rPr>
                        <a:t> </a:t>
                      </a:r>
                      <a:endParaRPr lang="en-US" sz="14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effectLst/>
                        </a:rPr>
                        <a:t> Total liabilities and</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100720915"/>
                  </a:ext>
                </a:extLst>
              </a:tr>
              <a:tr h="64429">
                <a:tc>
                  <a:txBody>
                    <a:bodyPr/>
                    <a:lstStyle/>
                    <a:p>
                      <a:pPr marL="0" marR="0">
                        <a:spcBef>
                          <a:spcPts val="0"/>
                        </a:spcBef>
                        <a:spcAft>
                          <a:spcPts val="0"/>
                        </a:spcAft>
                      </a:pPr>
                      <a:r>
                        <a:rPr lang="en-US" sz="1400" strike="noStrike" baseline="0" dirty="0">
                          <a:effectLst/>
                        </a:rPr>
                        <a:t>    Total assets.........................</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$14,300</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effectLst/>
                        </a:rPr>
                        <a:t>    owner’s equity...........</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$14,300</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464017633"/>
                  </a:ext>
                </a:extLst>
              </a:tr>
              <a:tr h="50623">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433623"/>
                  </a:ext>
                </a:extLst>
              </a:tr>
            </a:tbl>
          </a:graphicData>
        </a:graphic>
      </p:graphicFrame>
      <p:cxnSp>
        <p:nvCxnSpPr>
          <p:cNvPr id="19" name="Straight Connector 18"/>
          <p:cNvCxnSpPr/>
          <p:nvPr/>
        </p:nvCxnSpPr>
        <p:spPr>
          <a:xfrm>
            <a:off x="5326872" y="5536585"/>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843979" y="6459843"/>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01241" y="643413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843980" y="6424566"/>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301240" y="645875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849876" y="1031925"/>
            <a:ext cx="4106600" cy="23180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667842" y="3486316"/>
            <a:ext cx="6853466" cy="307685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8811055" y="579319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8918419" y="4191319"/>
            <a:ext cx="806047" cy="307777"/>
          </a:xfrm>
          <a:prstGeom prst="rect">
            <a:avLst/>
          </a:prstGeom>
          <a:noFill/>
        </p:spPr>
        <p:txBody>
          <a:bodyPr wrap="square" rtlCol="0">
            <a:spAutoFit/>
          </a:bodyPr>
          <a:lstStyle/>
          <a:p>
            <a:r>
              <a:rPr lang="en-US" sz="1400" dirty="0">
                <a:solidFill>
                  <a:srgbClr val="FF0000"/>
                </a:solidFill>
              </a:rPr>
              <a:t>1,200</a:t>
            </a:r>
          </a:p>
        </p:txBody>
      </p:sp>
      <p:sp>
        <p:nvSpPr>
          <p:cNvPr id="28" name="TextBox 27"/>
          <p:cNvSpPr txBox="1"/>
          <p:nvPr/>
        </p:nvSpPr>
        <p:spPr>
          <a:xfrm>
            <a:off x="8843979" y="5382697"/>
            <a:ext cx="806047" cy="307777"/>
          </a:xfrm>
          <a:prstGeom prst="rect">
            <a:avLst/>
          </a:prstGeom>
          <a:noFill/>
        </p:spPr>
        <p:txBody>
          <a:bodyPr wrap="square" rtlCol="0">
            <a:spAutoFit/>
          </a:bodyPr>
          <a:lstStyle/>
          <a:p>
            <a:r>
              <a:rPr lang="en-US" sz="1400" dirty="0">
                <a:solidFill>
                  <a:srgbClr val="FF0000"/>
                </a:solidFill>
              </a:rPr>
              <a:t>13,100</a:t>
            </a:r>
          </a:p>
        </p:txBody>
      </p:sp>
      <p:cxnSp>
        <p:nvCxnSpPr>
          <p:cNvPr id="10" name="Straight Arrow Connector 9"/>
          <p:cNvCxnSpPr/>
          <p:nvPr/>
        </p:nvCxnSpPr>
        <p:spPr>
          <a:xfrm>
            <a:off x="6990460" y="2687161"/>
            <a:ext cx="2068082" cy="160282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28" idx="0"/>
          </p:cNvCxnSpPr>
          <p:nvPr/>
        </p:nvCxnSpPr>
        <p:spPr>
          <a:xfrm>
            <a:off x="9247002" y="4674550"/>
            <a:ext cx="1" cy="70814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3660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035750" y="6511974"/>
            <a:ext cx="4114800" cy="365125"/>
          </a:xfrm>
        </p:spPr>
        <p:txBody>
          <a:bodyPr/>
          <a:lstStyle/>
          <a:p>
            <a:r>
              <a:rPr lang="en-US" dirty="0"/>
              <a:t>© Copyright 2018 Worthy and James Publishing</a:t>
            </a:r>
          </a:p>
        </p:txBody>
      </p:sp>
      <p:sp>
        <p:nvSpPr>
          <p:cNvPr id="3" name="Rectangle 2"/>
          <p:cNvSpPr/>
          <p:nvPr/>
        </p:nvSpPr>
        <p:spPr>
          <a:xfrm>
            <a:off x="0" y="135144"/>
            <a:ext cx="12109391" cy="1231106"/>
          </a:xfrm>
          <a:prstGeom prst="rect">
            <a:avLst/>
          </a:prstGeom>
        </p:spPr>
        <p:txBody>
          <a:bodyPr wrap="square">
            <a:spAutoFit/>
          </a:bodyPr>
          <a:lstStyle/>
          <a:p>
            <a:r>
              <a:rPr lang="en-US" dirty="0"/>
              <a:t>6.  Later in the day on Wednesday, the business receives a $1,600 advance payment from a customer (no services performed yet). There is no effect between the statements because there is no effect on income and owner's equity.  It is simply an increase in assets and liabilities.</a:t>
            </a:r>
          </a:p>
          <a:p>
            <a:endParaRPr lang="en-US" sz="2000" dirty="0">
              <a:effectLst/>
              <a:latin typeface="Cambria" panose="02040503050406030204" pitchFamily="18" charset="0"/>
              <a:ea typeface="MS Mincho"/>
              <a:cs typeface="Times New Roman" panose="02020603050405020304" pitchFamily="18" charset="0"/>
            </a:endParaRPr>
          </a:p>
        </p:txBody>
      </p:sp>
      <p:graphicFrame>
        <p:nvGraphicFramePr>
          <p:cNvPr id="5" name="Table 4"/>
          <p:cNvGraphicFramePr>
            <a:graphicFrameLocks noGrp="1"/>
          </p:cNvGraphicFramePr>
          <p:nvPr/>
        </p:nvGraphicFramePr>
        <p:xfrm>
          <a:off x="3883719" y="998611"/>
          <a:ext cx="4106599" cy="665480"/>
        </p:xfrm>
        <a:graphic>
          <a:graphicData uri="http://schemas.openxmlformats.org/drawingml/2006/table">
            <a:tbl>
              <a:tblPr>
                <a:tableStyleId>{2D5ABB26-0587-4C30-8999-92F81FD0307C}</a:tableStyleId>
              </a:tblPr>
              <a:tblGrid>
                <a:gridCol w="4106599">
                  <a:extLst>
                    <a:ext uri="{9D8B030D-6E8A-4147-A177-3AD203B41FA5}">
                      <a16:colId xmlns:a16="http://schemas.microsoft.com/office/drawing/2014/main" val="2854151565"/>
                    </a:ext>
                  </a:extLst>
                </a:gridCol>
              </a:tblGrid>
              <a:tr h="643476">
                <a:tc>
                  <a:txBody>
                    <a:bodyPr/>
                    <a:lstStyle/>
                    <a:p>
                      <a:pPr marL="0" marR="0" indent="26670" algn="ctr">
                        <a:spcBef>
                          <a:spcPts val="0"/>
                        </a:spcBef>
                        <a:spcAft>
                          <a:spcPts val="0"/>
                        </a:spcAft>
                      </a:pPr>
                      <a:r>
                        <a:rPr lang="en-US" sz="1400" b="1" dirty="0">
                          <a:effectLst/>
                        </a:rPr>
                        <a:t>James Nguyen Consulting Company</a:t>
                      </a:r>
                    </a:p>
                    <a:p>
                      <a:pPr marL="0" marR="0" indent="26670" algn="ctr">
                        <a:spcBef>
                          <a:spcPts val="0"/>
                        </a:spcBef>
                        <a:spcAft>
                          <a:spcPts val="0"/>
                        </a:spcAft>
                      </a:pPr>
                      <a:r>
                        <a:rPr lang="en-US" sz="1400" b="1" dirty="0">
                          <a:effectLst/>
                        </a:rPr>
                        <a:t>Income statement</a:t>
                      </a:r>
                    </a:p>
                    <a:p>
                      <a:pPr marL="0" marR="0" indent="26670" algn="ctr">
                        <a:spcBef>
                          <a:spcPts val="200"/>
                        </a:spcBef>
                        <a:spcAft>
                          <a:spcPts val="100"/>
                        </a:spcAft>
                      </a:pPr>
                      <a:r>
                        <a:rPr lang="en-US" sz="1400" b="1" dirty="0">
                          <a:effectLst/>
                        </a:rPr>
                        <a:t>For the Week Ended September 30, 20XX</a:t>
                      </a:r>
                      <a:endParaRPr lang="en-US" sz="1400" b="1" dirty="0">
                        <a:effectLst/>
                        <a:latin typeface="Cambria" panose="02040503050406030204" pitchFamily="18" charset="0"/>
                        <a:ea typeface="MS Mincho"/>
                        <a:cs typeface="Times New Roman" panose="02020603050405020304" pitchFamily="18" charset="0"/>
                      </a:endParaRPr>
                    </a:p>
                  </a:txBody>
                  <a:tcPr marL="18415" marR="18415" marT="0" marB="0">
                    <a:solidFill>
                      <a:schemeClr val="bg2">
                        <a:lumMod val="90000"/>
                      </a:schemeClr>
                    </a:solidFill>
                  </a:tcPr>
                </a:tc>
                <a:extLst>
                  <a:ext uri="{0D108BD9-81ED-4DB2-BD59-A6C34878D82A}">
                    <a16:rowId xmlns:a16="http://schemas.microsoft.com/office/drawing/2014/main" val="1694835264"/>
                  </a:ext>
                </a:extLst>
              </a:tr>
            </a:tbl>
          </a:graphicData>
        </a:graphic>
      </p:graphicFrame>
      <p:graphicFrame>
        <p:nvGraphicFramePr>
          <p:cNvPr id="7" name="Table 6"/>
          <p:cNvGraphicFramePr>
            <a:graphicFrameLocks noGrp="1"/>
          </p:cNvGraphicFramePr>
          <p:nvPr/>
        </p:nvGraphicFramePr>
        <p:xfrm>
          <a:off x="3875513" y="1753606"/>
          <a:ext cx="3980180" cy="381000"/>
        </p:xfrm>
        <a:graphic>
          <a:graphicData uri="http://schemas.openxmlformats.org/drawingml/2006/table">
            <a:tbl>
              <a:tblPr>
                <a:tableStyleId>{2D5ABB26-0587-4C30-8999-92F81FD0307C}</a:tableStyleId>
              </a:tblPr>
              <a:tblGrid>
                <a:gridCol w="2616011">
                  <a:extLst>
                    <a:ext uri="{9D8B030D-6E8A-4147-A177-3AD203B41FA5}">
                      <a16:colId xmlns:a16="http://schemas.microsoft.com/office/drawing/2014/main" val="3743982984"/>
                    </a:ext>
                  </a:extLst>
                </a:gridCol>
                <a:gridCol w="642161">
                  <a:extLst>
                    <a:ext uri="{9D8B030D-6E8A-4147-A177-3AD203B41FA5}">
                      <a16:colId xmlns:a16="http://schemas.microsoft.com/office/drawing/2014/main" val="4100811048"/>
                    </a:ext>
                  </a:extLst>
                </a:gridCol>
                <a:gridCol w="722008">
                  <a:extLst>
                    <a:ext uri="{9D8B030D-6E8A-4147-A177-3AD203B41FA5}">
                      <a16:colId xmlns:a16="http://schemas.microsoft.com/office/drawing/2014/main" val="3700152862"/>
                    </a:ext>
                  </a:extLst>
                </a:gridCol>
              </a:tblGrid>
              <a:tr h="0">
                <a:tc>
                  <a:txBody>
                    <a:bodyPr/>
                    <a:lstStyle/>
                    <a:p>
                      <a:pPr marL="0" marR="0" indent="26670">
                        <a:spcBef>
                          <a:spcPts val="0"/>
                        </a:spcBef>
                        <a:spcAft>
                          <a:spcPts val="0"/>
                        </a:spcAft>
                      </a:pPr>
                      <a:r>
                        <a:rPr lang="en-US" sz="1400" dirty="0">
                          <a:effectLst/>
                        </a:rPr>
                        <a:t>  Consulting revenue........................</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spcBef>
                          <a:spcPts val="0"/>
                        </a:spcBef>
                        <a:spcAft>
                          <a:spcPts val="0"/>
                        </a:spcAft>
                      </a:pPr>
                      <a:r>
                        <a:rPr lang="en-US" sz="1400" dirty="0">
                          <a:effectLst/>
                        </a:rPr>
                        <a:t>$1,500</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683508751"/>
                  </a:ext>
                </a:extLst>
              </a:tr>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417599464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897968987"/>
              </p:ext>
            </p:extLst>
          </p:nvPr>
        </p:nvGraphicFramePr>
        <p:xfrm>
          <a:off x="3859825" y="2039360"/>
          <a:ext cx="3980180" cy="640080"/>
        </p:xfrm>
        <a:graphic>
          <a:graphicData uri="http://schemas.openxmlformats.org/drawingml/2006/table">
            <a:tbl>
              <a:tblPr>
                <a:tableStyleId>{2D5ABB26-0587-4C30-8999-92F81FD0307C}</a:tableStyleId>
              </a:tblPr>
              <a:tblGrid>
                <a:gridCol w="106042">
                  <a:extLst>
                    <a:ext uri="{9D8B030D-6E8A-4147-A177-3AD203B41FA5}">
                      <a16:colId xmlns:a16="http://schemas.microsoft.com/office/drawing/2014/main" val="2440503765"/>
                    </a:ext>
                  </a:extLst>
                </a:gridCol>
                <a:gridCol w="2546314">
                  <a:extLst>
                    <a:ext uri="{9D8B030D-6E8A-4147-A177-3AD203B41FA5}">
                      <a16:colId xmlns:a16="http://schemas.microsoft.com/office/drawing/2014/main" val="484767228"/>
                    </a:ext>
                  </a:extLst>
                </a:gridCol>
                <a:gridCol w="625052">
                  <a:extLst>
                    <a:ext uri="{9D8B030D-6E8A-4147-A177-3AD203B41FA5}">
                      <a16:colId xmlns:a16="http://schemas.microsoft.com/office/drawing/2014/main" val="2925200702"/>
                    </a:ext>
                  </a:extLst>
                </a:gridCol>
                <a:gridCol w="702772">
                  <a:extLst>
                    <a:ext uri="{9D8B030D-6E8A-4147-A177-3AD203B41FA5}">
                      <a16:colId xmlns:a16="http://schemas.microsoft.com/office/drawing/2014/main" val="331111184"/>
                    </a:ext>
                  </a:extLst>
                </a:gridCol>
              </a:tblGrid>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spcBef>
                          <a:spcPts val="0"/>
                        </a:spcBef>
                        <a:spcAft>
                          <a:spcPts val="0"/>
                        </a:spcAft>
                      </a:pPr>
                      <a:r>
                        <a:rPr lang="en-US" sz="1400" dirty="0">
                          <a:effectLst/>
                        </a:rPr>
                        <a:t>Expenses</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a:txBody>
                    <a:bodyPr/>
                    <a:lstStyle/>
                    <a:p>
                      <a:pPr marL="0" marR="0" indent="26670" algn="r">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567227480"/>
                  </a:ext>
                </a:extLst>
              </a:tr>
              <a:tr h="0">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tc>
                  <a:txBody>
                    <a:bodyPr/>
                    <a:lstStyle/>
                    <a:p>
                      <a:pPr marL="0" marR="0" indent="26670">
                        <a:spcBef>
                          <a:spcPts val="0"/>
                        </a:spcBef>
                        <a:spcAft>
                          <a:spcPts val="0"/>
                        </a:spcAft>
                      </a:pPr>
                      <a:r>
                        <a:rPr lang="en-US" sz="1400" dirty="0">
                          <a:solidFill>
                            <a:schemeClr val="tx1"/>
                          </a:solidFill>
                          <a:effectLst/>
                        </a:rPr>
                        <a:t>   Supplies expense ……………………</a:t>
                      </a:r>
                    </a:p>
                    <a:p>
                      <a:pPr marL="0" marR="0" indent="26670">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    Advertising expense…………….</a:t>
                      </a:r>
                    </a:p>
                  </a:txBody>
                  <a:tcPr marL="18415" marR="18415" marT="0" marB="0"/>
                </a:tc>
                <a:tc>
                  <a:txBody>
                    <a:bodyPr/>
                    <a:lstStyle/>
                    <a:p>
                      <a:pPr marL="0" marR="0" indent="26670" algn="r">
                        <a:spcBef>
                          <a:spcPts val="0"/>
                        </a:spcBef>
                        <a:spcAft>
                          <a:spcPts val="0"/>
                        </a:spcAft>
                        <a:tabLst>
                          <a:tab pos="413385" algn="l"/>
                        </a:tabLst>
                      </a:pPr>
                      <a:r>
                        <a:rPr lang="en-US" sz="1400" dirty="0">
                          <a:solidFill>
                            <a:schemeClr val="tx1"/>
                          </a:solidFill>
                          <a:effectLst/>
                        </a:rPr>
                        <a:t>$100</a:t>
                      </a:r>
                    </a:p>
                    <a:p>
                      <a:pPr marL="0" marR="0" indent="26670" algn="r">
                        <a:spcBef>
                          <a:spcPts val="0"/>
                        </a:spcBef>
                        <a:spcAft>
                          <a:spcPts val="0"/>
                        </a:spcAft>
                        <a:tabLst>
                          <a:tab pos="413385" algn="l"/>
                        </a:tabLst>
                      </a:pPr>
                      <a:r>
                        <a:rPr lang="en-US" sz="1400" dirty="0">
                          <a:solidFill>
                            <a:schemeClr val="tx1"/>
                          </a:solidFill>
                          <a:effectLst/>
                          <a:latin typeface="Cambria" panose="02040503050406030204" pitchFamily="18" charset="0"/>
                          <a:ea typeface="MS Mincho"/>
                          <a:cs typeface="Times New Roman" panose="02020603050405020304" pitchFamily="18" charset="0"/>
                        </a:rPr>
                        <a:t>   800</a:t>
                      </a:r>
                    </a:p>
                  </a:txBody>
                  <a:tcPr marL="45720" marR="45720" marT="0" marB="0"/>
                </a:tc>
                <a:tc>
                  <a:txBody>
                    <a:bodyPr/>
                    <a:lstStyle/>
                    <a:p>
                      <a:pPr marL="0" marR="0" indent="26670" algn="r">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45720" marR="45720" marT="0" marB="0"/>
                </a:tc>
                <a:extLst>
                  <a:ext uri="{0D108BD9-81ED-4DB2-BD59-A6C34878D82A}">
                    <a16:rowId xmlns:a16="http://schemas.microsoft.com/office/drawing/2014/main" val="2377791716"/>
                  </a:ext>
                </a:extLst>
              </a:tr>
            </a:tbl>
          </a:graphicData>
        </a:graphic>
      </p:graphicFrame>
      <p:graphicFrame>
        <p:nvGraphicFramePr>
          <p:cNvPr id="9" name="Table 8"/>
          <p:cNvGraphicFramePr>
            <a:graphicFrameLocks noGrp="1"/>
          </p:cNvGraphicFramePr>
          <p:nvPr/>
        </p:nvGraphicFramePr>
        <p:xfrm>
          <a:off x="3926788" y="2687161"/>
          <a:ext cx="4641901" cy="822960"/>
        </p:xfrm>
        <a:graphic>
          <a:graphicData uri="http://schemas.openxmlformats.org/drawingml/2006/table">
            <a:tbl>
              <a:tblPr>
                <a:tableStyleId>{2D5ABB26-0587-4C30-8999-92F81FD0307C}</a:tableStyleId>
              </a:tblPr>
              <a:tblGrid>
                <a:gridCol w="3858436">
                  <a:extLst>
                    <a:ext uri="{9D8B030D-6E8A-4147-A177-3AD203B41FA5}">
                      <a16:colId xmlns:a16="http://schemas.microsoft.com/office/drawing/2014/main" val="994136560"/>
                    </a:ext>
                  </a:extLst>
                </a:gridCol>
                <a:gridCol w="111781">
                  <a:extLst>
                    <a:ext uri="{9D8B030D-6E8A-4147-A177-3AD203B41FA5}">
                      <a16:colId xmlns:a16="http://schemas.microsoft.com/office/drawing/2014/main" val="2927129112"/>
                    </a:ext>
                  </a:extLst>
                </a:gridCol>
                <a:gridCol w="111781">
                  <a:extLst>
                    <a:ext uri="{9D8B030D-6E8A-4147-A177-3AD203B41FA5}">
                      <a16:colId xmlns:a16="http://schemas.microsoft.com/office/drawing/2014/main" val="1098588383"/>
                    </a:ext>
                  </a:extLst>
                </a:gridCol>
                <a:gridCol w="111781">
                  <a:extLst>
                    <a:ext uri="{9D8B030D-6E8A-4147-A177-3AD203B41FA5}">
                      <a16:colId xmlns:a16="http://schemas.microsoft.com/office/drawing/2014/main" val="414035656"/>
                    </a:ext>
                  </a:extLst>
                </a:gridCol>
                <a:gridCol w="111781">
                  <a:extLst>
                    <a:ext uri="{9D8B030D-6E8A-4147-A177-3AD203B41FA5}">
                      <a16:colId xmlns:a16="http://schemas.microsoft.com/office/drawing/2014/main" val="2034650290"/>
                    </a:ext>
                  </a:extLst>
                </a:gridCol>
                <a:gridCol w="111781">
                  <a:extLst>
                    <a:ext uri="{9D8B030D-6E8A-4147-A177-3AD203B41FA5}">
                      <a16:colId xmlns:a16="http://schemas.microsoft.com/office/drawing/2014/main" val="1348611798"/>
                    </a:ext>
                  </a:extLst>
                </a:gridCol>
                <a:gridCol w="224560">
                  <a:extLst>
                    <a:ext uri="{9D8B030D-6E8A-4147-A177-3AD203B41FA5}">
                      <a16:colId xmlns:a16="http://schemas.microsoft.com/office/drawing/2014/main" val="405369634"/>
                    </a:ext>
                  </a:extLst>
                </a:gridCol>
              </a:tblGrid>
              <a:tr h="0">
                <a:tc>
                  <a:txBody>
                    <a:bodyPr/>
                    <a:lstStyle/>
                    <a:p>
                      <a:pPr marL="0" marR="0" indent="26670">
                        <a:spcBef>
                          <a:spcPts val="0"/>
                        </a:spcBef>
                        <a:spcAft>
                          <a:spcPts val="0"/>
                        </a:spcAft>
                      </a:pPr>
                      <a:r>
                        <a:rPr lang="en-US" sz="11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18415" marR="18415" marT="0" marB="0"/>
                </a:tc>
                <a:tc gridSpan="2">
                  <a:txBody>
                    <a:bodyPr/>
                    <a:lstStyle/>
                    <a:p>
                      <a:pPr marL="0" marR="0" indent="26670" algn="r">
                        <a:spcBef>
                          <a:spcPts val="0"/>
                        </a:spcBef>
                        <a:spcAft>
                          <a:spcPts val="0"/>
                        </a:spcAft>
                        <a:tabLst>
                          <a:tab pos="413385" algn="l"/>
                        </a:tabLs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lgn="r">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a:spcBef>
                          <a:spcPts val="0"/>
                        </a:spcBef>
                        <a:spcAft>
                          <a:spcPts val="0"/>
                        </a:spcAft>
                      </a:pPr>
                      <a:r>
                        <a:rPr lang="en-US" sz="1200">
                          <a:effectLst/>
                        </a:rPr>
                        <a:t> </a:t>
                      </a:r>
                      <a:endParaRPr lang="en-US" sz="1200">
                        <a:effectLst/>
                        <a:latin typeface="Cambria" panose="02040503050406030204" pitchFamily="18" charset="0"/>
                        <a:ea typeface="MS Mincho"/>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3104528543"/>
                  </a:ext>
                </a:extLst>
              </a:tr>
              <a:tr h="47306">
                <a:tc gridSpan="2">
                  <a:txBody>
                    <a:bodyPr/>
                    <a:lstStyle/>
                    <a:p>
                      <a:pPr marL="0" marR="0" indent="26670">
                        <a:spcBef>
                          <a:spcPts val="0"/>
                        </a:spcBef>
                        <a:spcAft>
                          <a:spcPts val="0"/>
                        </a:spcAft>
                      </a:pPr>
                      <a:r>
                        <a:rPr lang="en-US" sz="1400" dirty="0">
                          <a:effectLst/>
                        </a:rPr>
                        <a:t>          Total expenses......................</a:t>
                      </a:r>
                    </a:p>
                    <a:p>
                      <a:pPr marL="0" marR="0" indent="26670">
                        <a:spcBef>
                          <a:spcPts val="0"/>
                        </a:spcBef>
                        <a:spcAft>
                          <a:spcPts val="0"/>
                        </a:spcAft>
                      </a:pPr>
                      <a:r>
                        <a:rPr lang="en-US" sz="1400" dirty="0">
                          <a:effectLst/>
                          <a:latin typeface="Cambria" panose="02040503050406030204" pitchFamily="18" charset="0"/>
                          <a:ea typeface="MS Mincho"/>
                          <a:cs typeface="Times New Roman" panose="02020603050405020304" pitchFamily="18" charset="0"/>
                        </a:rPr>
                        <a:t>             Net income  ………………….                      $</a:t>
                      </a:r>
                    </a:p>
                  </a:txBody>
                  <a:tcPr marL="18415" marR="18415" marT="0" marB="0"/>
                </a:tc>
                <a:tc hMerge="1">
                  <a:txBody>
                    <a:bodyPr/>
                    <a:lstStyle/>
                    <a:p>
                      <a:endParaRPr lang="en-US"/>
                    </a:p>
                  </a:txBody>
                  <a:tcPr/>
                </a:tc>
                <a:tc gridSpan="2">
                  <a:txBody>
                    <a:bodyPr/>
                    <a:lstStyle/>
                    <a:p>
                      <a:pPr marL="0" marR="0" indent="26670" algn="r">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a:txBody>
                    <a:bodyPr/>
                    <a:lstStyle/>
                    <a:p>
                      <a:pPr marL="0" marR="0" indent="26670">
                        <a:spcBef>
                          <a:spcPts val="0"/>
                        </a:spcBef>
                        <a:spcAft>
                          <a:spcPts val="0"/>
                        </a:spcAft>
                      </a:pPr>
                      <a:r>
                        <a:rPr lang="en-US" sz="1100">
                          <a:effectLst/>
                        </a:rPr>
                        <a:t> </a:t>
                      </a:r>
                      <a:endParaRPr lang="en-US" sz="1200">
                        <a:effectLst/>
                        <a:latin typeface="Cambria" panose="02040503050406030204" pitchFamily="18" charset="0"/>
                        <a:ea typeface="MS Mincho"/>
                        <a:cs typeface="Times New Roman" panose="02020603050405020304" pitchFamily="18" charset="0"/>
                      </a:endParaRPr>
                    </a:p>
                  </a:txBody>
                  <a:tcPr marL="18415" marR="18415" marT="0" marB="0"/>
                </a:tc>
                <a:extLst>
                  <a:ext uri="{0D108BD9-81ED-4DB2-BD59-A6C34878D82A}">
                    <a16:rowId xmlns:a16="http://schemas.microsoft.com/office/drawing/2014/main" val="245553145"/>
                  </a:ext>
                </a:extLst>
              </a:tr>
              <a:tr h="47306">
                <a:tc>
                  <a:txBody>
                    <a:bodyPr/>
                    <a:lstStyle/>
                    <a:p>
                      <a:pPr marL="0" marR="0" indent="2667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18415" marR="18415" marT="0" marB="0"/>
                </a:tc>
                <a:tc gridSpan="2">
                  <a:txBody>
                    <a:bodyPr/>
                    <a:lstStyle/>
                    <a:p>
                      <a:pPr marL="0" marR="0" indent="26670" algn="l">
                        <a:spcBef>
                          <a:spcPts val="0"/>
                        </a:spcBef>
                        <a:spcAft>
                          <a:spcPts val="0"/>
                        </a:spcAft>
                        <a:tabLst>
                          <a:tab pos="413385" algn="l"/>
                        </a:tabLs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indent="26670">
                        <a:spcBef>
                          <a:spcPts val="0"/>
                        </a:spcBef>
                        <a:spcAft>
                          <a:spcPts val="0"/>
                        </a:spcAft>
                      </a:pPr>
                      <a:endParaRPr lang="en-US" sz="1400" dirty="0">
                        <a:effectLst/>
                        <a:latin typeface="Cambria" panose="02040503050406030204" pitchFamily="18" charset="0"/>
                        <a:ea typeface="MS Mincho"/>
                        <a:cs typeface="Times New Roman" panose="02020603050405020304" pitchFamily="18" charset="0"/>
                      </a:endParaRPr>
                    </a:p>
                  </a:txBody>
                  <a:tcPr marL="45720" marR="45720" marT="0" marB="0"/>
                </a:tc>
                <a:tc hMerge="1">
                  <a:txBody>
                    <a:bodyPr/>
                    <a:lstStyle/>
                    <a:p>
                      <a:endParaRPr lang="en-US"/>
                    </a:p>
                  </a:txBody>
                  <a:tcPr/>
                </a:tc>
                <a:tc gridSpan="2">
                  <a:txBody>
                    <a:bodyPr/>
                    <a:lstStyle/>
                    <a:p>
                      <a:pPr marL="0" marR="0">
                        <a:spcBef>
                          <a:spcPts val="0"/>
                        </a:spcBef>
                        <a:spcAft>
                          <a:spcPts val="0"/>
                        </a:spcAft>
                      </a:pPr>
                      <a:r>
                        <a:rPr lang="en-US" sz="1200" dirty="0">
                          <a:effectLst/>
                        </a:rPr>
                        <a:t> </a:t>
                      </a:r>
                      <a:endParaRPr lang="en-US" sz="1200" dirty="0">
                        <a:effectLst/>
                        <a:latin typeface="Cambria" panose="02040503050406030204" pitchFamily="18" charset="0"/>
                        <a:ea typeface="MS Mincho"/>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2676836948"/>
                  </a:ext>
                </a:extLst>
              </a:tr>
            </a:tbl>
          </a:graphicData>
        </a:graphic>
      </p:graphicFrame>
      <p:cxnSp>
        <p:nvCxnSpPr>
          <p:cNvPr id="11" name="Straight Connector 10"/>
          <p:cNvCxnSpPr/>
          <p:nvPr/>
        </p:nvCxnSpPr>
        <p:spPr>
          <a:xfrm>
            <a:off x="6605899" y="2854295"/>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231510" y="300014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238288" y="3280160"/>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231509" y="3258080"/>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667842" y="3486316"/>
            <a:ext cx="6853466" cy="738664"/>
          </a:xfrm>
          <a:prstGeom prst="rect">
            <a:avLst/>
          </a:prstGeom>
          <a:solidFill>
            <a:schemeClr val="bg2">
              <a:lumMod val="90000"/>
            </a:schemeClr>
          </a:solidFill>
        </p:spPr>
        <p:txBody>
          <a:bodyPr wrap="square">
            <a:spAutoFit/>
          </a:bodyPr>
          <a:lstStyle/>
          <a:p>
            <a:pPr algn="ctr"/>
            <a:r>
              <a:rPr lang="en-US" sz="1400" b="1" dirty="0">
                <a:latin typeface="Times New Roman" panose="02020603050405020304" pitchFamily="18" charset="0"/>
                <a:ea typeface="MS Mincho"/>
                <a:cs typeface="Times New Roman" panose="02020603050405020304" pitchFamily="18" charset="0"/>
              </a:rPr>
              <a:t>James Nguyen Consulting Company</a:t>
            </a:r>
            <a:endParaRPr lang="en-US" sz="1400" dirty="0">
              <a:effectLst/>
              <a:latin typeface="Cambria" panose="02040503050406030204" pitchFamily="18" charset="0"/>
              <a:ea typeface="MS Mincho"/>
              <a:cs typeface="Times New Roman" panose="02020603050405020304" pitchFamily="18" charset="0"/>
            </a:endParaRPr>
          </a:p>
          <a:p>
            <a:pPr algn="ctr"/>
            <a:r>
              <a:rPr lang="en-US" sz="1400" b="1" dirty="0">
                <a:latin typeface="Times New Roman" panose="02020603050405020304" pitchFamily="18" charset="0"/>
                <a:ea typeface="MS Mincho"/>
                <a:cs typeface="Times New Roman" panose="02020603050405020304" pitchFamily="18" charset="0"/>
              </a:rPr>
              <a:t>Balance Sheet</a:t>
            </a:r>
            <a:endParaRPr lang="en-US" sz="1400" dirty="0">
              <a:effectLst/>
              <a:latin typeface="Cambria" panose="02040503050406030204" pitchFamily="18" charset="0"/>
              <a:ea typeface="MS Mincho"/>
              <a:cs typeface="Times New Roman" panose="02020603050405020304" pitchFamily="18" charset="0"/>
            </a:endParaRPr>
          </a:p>
          <a:p>
            <a:pPr algn="ctr"/>
            <a:r>
              <a:rPr lang="en-US" sz="1400" b="1" dirty="0">
                <a:latin typeface="Times New Roman" panose="02020603050405020304" pitchFamily="18" charset="0"/>
                <a:ea typeface="MS Mincho"/>
              </a:rPr>
              <a:t>September 30, 20XX</a:t>
            </a:r>
            <a:endParaRPr lang="en-US" sz="1400" dirty="0"/>
          </a:p>
        </p:txBody>
      </p:sp>
      <p:graphicFrame>
        <p:nvGraphicFramePr>
          <p:cNvPr id="16" name="Table 15"/>
          <p:cNvGraphicFramePr>
            <a:graphicFrameLocks noGrp="1"/>
          </p:cNvGraphicFramePr>
          <p:nvPr>
            <p:extLst>
              <p:ext uri="{D42A27DB-BD31-4B8C-83A1-F6EECF244321}">
                <p14:modId xmlns:p14="http://schemas.microsoft.com/office/powerpoint/2010/main" val="2867039503"/>
              </p:ext>
            </p:extLst>
          </p:nvPr>
        </p:nvGraphicFramePr>
        <p:xfrm>
          <a:off x="2667842" y="3792655"/>
          <a:ext cx="7074347" cy="2538153"/>
        </p:xfrm>
        <a:graphic>
          <a:graphicData uri="http://schemas.openxmlformats.org/drawingml/2006/table">
            <a:tbl>
              <a:tblPr firstRow="1" firstCol="1" bandRow="1">
                <a:tableStyleId>{2D5ABB26-0587-4C30-8999-92F81FD0307C}</a:tableStyleId>
              </a:tblPr>
              <a:tblGrid>
                <a:gridCol w="2475930">
                  <a:extLst>
                    <a:ext uri="{9D8B030D-6E8A-4147-A177-3AD203B41FA5}">
                      <a16:colId xmlns:a16="http://schemas.microsoft.com/office/drawing/2014/main" val="3453128270"/>
                    </a:ext>
                  </a:extLst>
                </a:gridCol>
                <a:gridCol w="880462">
                  <a:extLst>
                    <a:ext uri="{9D8B030D-6E8A-4147-A177-3AD203B41FA5}">
                      <a16:colId xmlns:a16="http://schemas.microsoft.com/office/drawing/2014/main" val="1499313735"/>
                    </a:ext>
                  </a:extLst>
                </a:gridCol>
                <a:gridCol w="613974">
                  <a:extLst>
                    <a:ext uri="{9D8B030D-6E8A-4147-A177-3AD203B41FA5}">
                      <a16:colId xmlns:a16="http://schemas.microsoft.com/office/drawing/2014/main" val="1932214756"/>
                    </a:ext>
                  </a:extLst>
                </a:gridCol>
                <a:gridCol w="2212667">
                  <a:extLst>
                    <a:ext uri="{9D8B030D-6E8A-4147-A177-3AD203B41FA5}">
                      <a16:colId xmlns:a16="http://schemas.microsoft.com/office/drawing/2014/main" val="2232476140"/>
                    </a:ext>
                  </a:extLst>
                </a:gridCol>
                <a:gridCol w="686656">
                  <a:extLst>
                    <a:ext uri="{9D8B030D-6E8A-4147-A177-3AD203B41FA5}">
                      <a16:colId xmlns:a16="http://schemas.microsoft.com/office/drawing/2014/main" val="679610971"/>
                    </a:ext>
                  </a:extLst>
                </a:gridCol>
                <a:gridCol w="204658">
                  <a:extLst>
                    <a:ext uri="{9D8B030D-6E8A-4147-A177-3AD203B41FA5}">
                      <a16:colId xmlns:a16="http://schemas.microsoft.com/office/drawing/2014/main" val="3974579756"/>
                    </a:ext>
                  </a:extLst>
                </a:gridCol>
              </a:tblGrid>
              <a:tr h="623455">
                <a:tc>
                  <a:txBody>
                    <a:bodyPr/>
                    <a:lstStyle/>
                    <a:p>
                      <a:pPr marL="0" marR="0" algn="ctr">
                        <a:spcBef>
                          <a:spcPts val="0"/>
                        </a:spcBef>
                        <a:spcAft>
                          <a:spcPts val="0"/>
                        </a:spcAft>
                      </a:pPr>
                      <a:endParaRPr lang="en-US" sz="1400" b="1" dirty="0">
                        <a:effectLst/>
                      </a:endParaRPr>
                    </a:p>
                    <a:p>
                      <a:pPr marL="0" marR="0" algn="ctr">
                        <a:spcBef>
                          <a:spcPts val="0"/>
                        </a:spcBef>
                        <a:spcAft>
                          <a:spcPts val="0"/>
                        </a:spcAft>
                      </a:pPr>
                      <a:endParaRPr lang="en-US" sz="1400" b="1" dirty="0">
                        <a:effectLst/>
                      </a:endParaRPr>
                    </a:p>
                    <a:p>
                      <a:pPr marL="0" marR="0" algn="ctr">
                        <a:spcBef>
                          <a:spcPts val="0"/>
                        </a:spcBef>
                        <a:spcAft>
                          <a:spcPts val="0"/>
                        </a:spcAft>
                      </a:pPr>
                      <a:r>
                        <a:rPr lang="en-US" sz="1400" b="1" dirty="0">
                          <a:effectLst/>
                        </a:rPr>
                        <a:t>Assets</a:t>
                      </a:r>
                      <a:endParaRPr lang="en-US" sz="1400" b="1"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solidFill>
                            <a:schemeClr val="tx1"/>
                          </a:solidFill>
                          <a:effectLst/>
                        </a:rPr>
                        <a:t>          </a:t>
                      </a:r>
                    </a:p>
                    <a:p>
                      <a:pPr marL="0" marR="0" algn="ctr">
                        <a:spcBef>
                          <a:spcPts val="0"/>
                        </a:spcBef>
                        <a:spcAft>
                          <a:spcPts val="0"/>
                        </a:spcAft>
                      </a:pPr>
                      <a:endParaRPr lang="en-US" sz="1400" dirty="0">
                        <a:solidFill>
                          <a:schemeClr val="tx1"/>
                        </a:solidFill>
                        <a:effectLst/>
                      </a:endParaRPr>
                    </a:p>
                    <a:p>
                      <a:pPr marL="0" marR="0" algn="ctr">
                        <a:spcBef>
                          <a:spcPts val="0"/>
                        </a:spcBef>
                        <a:spcAft>
                          <a:spcPts val="0"/>
                        </a:spcAft>
                      </a:pPr>
                      <a:r>
                        <a:rPr lang="en-US" sz="1400" dirty="0">
                          <a:solidFill>
                            <a:schemeClr val="tx1"/>
                          </a:solidFill>
                          <a:effectLst/>
                        </a:rPr>
                        <a:t> </a:t>
                      </a:r>
                      <a:r>
                        <a:rPr lang="en-US" sz="1400" b="1" dirty="0">
                          <a:solidFill>
                            <a:schemeClr val="tx1"/>
                          </a:solidFill>
                          <a:effectLst/>
                        </a:rPr>
                        <a:t>Liabilities</a:t>
                      </a:r>
                      <a:endParaRPr lang="en-US" sz="1400" b="1"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847655105"/>
                  </a:ext>
                </a:extLst>
              </a:tr>
              <a:tr h="623455">
                <a:tc>
                  <a:txBody>
                    <a:bodyPr/>
                    <a:lstStyle/>
                    <a:p>
                      <a:pPr marL="0" marR="0">
                        <a:spcBef>
                          <a:spcPts val="0"/>
                        </a:spcBef>
                        <a:spcAft>
                          <a:spcPts val="0"/>
                        </a:spcAft>
                      </a:pPr>
                      <a:r>
                        <a:rPr lang="en-US" sz="1400" dirty="0">
                          <a:solidFill>
                            <a:srgbClr val="FF0000"/>
                          </a:solidFill>
                          <a:effectLst/>
                        </a:rPr>
                        <a:t>Cash........................................</a:t>
                      </a:r>
                    </a:p>
                    <a:p>
                      <a:pPr marL="0" marR="0">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Accounts</a:t>
                      </a:r>
                      <a:r>
                        <a:rPr lang="en-US" sz="1400" baseline="0" dirty="0">
                          <a:solidFill>
                            <a:schemeClr val="tx1"/>
                          </a:solidFill>
                          <a:effectLst/>
                          <a:latin typeface="Cambria" panose="02040503050406030204" pitchFamily="18" charset="0"/>
                          <a:ea typeface="MS Mincho"/>
                          <a:cs typeface="Times New Roman" panose="02020603050405020304" pitchFamily="18" charset="0"/>
                        </a:rPr>
                        <a:t> receivable…………..</a:t>
                      </a:r>
                    </a:p>
                    <a:p>
                      <a:pPr marL="0" marR="0">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Supplies ……………………………</a:t>
                      </a:r>
                    </a:p>
                    <a:p>
                      <a:pPr marL="0" marR="0">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Office</a:t>
                      </a:r>
                      <a:r>
                        <a:rPr lang="en-US" sz="1400" baseline="0" dirty="0">
                          <a:solidFill>
                            <a:schemeClr val="tx1"/>
                          </a:solidFill>
                          <a:effectLst/>
                          <a:latin typeface="Cambria" panose="02040503050406030204" pitchFamily="18" charset="0"/>
                          <a:ea typeface="MS Mincho"/>
                          <a:cs typeface="Times New Roman" panose="02020603050405020304" pitchFamily="18" charset="0"/>
                        </a:rPr>
                        <a:t> equipment……………….</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solidFill>
                            <a:srgbClr val="FF0000"/>
                          </a:solidFill>
                          <a:effectLst/>
                        </a:rPr>
                        <a:t> $  </a:t>
                      </a:r>
                      <a:r>
                        <a:rPr lang="en-US" sz="1400" strike="sngStrike" baseline="0" dirty="0">
                          <a:solidFill>
                            <a:srgbClr val="FF0000"/>
                          </a:solidFill>
                          <a:effectLst/>
                        </a:rPr>
                        <a:t>11,000</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baseline="0" dirty="0">
                          <a:solidFill>
                            <a:srgbClr val="FF0000"/>
                          </a:solidFill>
                          <a:effectLst/>
                          <a:latin typeface="Cambria" panose="02040503050406030204" pitchFamily="18" charset="0"/>
                          <a:ea typeface="MS Mincho"/>
                          <a:cs typeface="Times New Roman" panose="02020603050405020304" pitchFamily="18" charset="0"/>
                        </a:rPr>
                        <a:t>        </a:t>
                      </a:r>
                      <a:r>
                        <a:rPr lang="en-US" sz="1400" dirty="0">
                          <a:effectLst/>
                        </a:rPr>
                        <a:t>1,500</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Cambria" panose="02040503050406030204" pitchFamily="18" charset="0"/>
                          <a:ea typeface="MS Mincho"/>
                          <a:cs typeface="Times New Roman" panose="02020603050405020304" pitchFamily="18" charset="0"/>
                        </a:rPr>
                        <a:t>           300</a:t>
                      </a:r>
                    </a:p>
                    <a:p>
                      <a:pPr marL="0" marR="0" algn="l">
                        <a:spcBef>
                          <a:spcPts val="0"/>
                        </a:spcBef>
                        <a:spcAft>
                          <a:spcPts val="0"/>
                        </a:spcAft>
                      </a:pPr>
                      <a:r>
                        <a:rPr lang="en-US" sz="1400" strike="noStrike" baseline="0" dirty="0">
                          <a:solidFill>
                            <a:schemeClr val="tx1"/>
                          </a:solidFill>
                          <a:effectLst/>
                          <a:latin typeface="Cambria" panose="02040503050406030204" pitchFamily="18" charset="0"/>
                          <a:ea typeface="MS Mincho"/>
                          <a:cs typeface="Times New Roman" panose="02020603050405020304" pitchFamily="18" charset="0"/>
                        </a:rPr>
                        <a:t>       1,500</a:t>
                      </a: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solidFill>
                            <a:schemeClr val="tx1"/>
                          </a:solidFill>
                          <a:effectLst/>
                        </a:rPr>
                        <a:t>Accounts payable .............</a:t>
                      </a:r>
                    </a:p>
                    <a:p>
                      <a:pPr marL="0" marR="0">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Unearned revenue………..</a:t>
                      </a:r>
                    </a:p>
                    <a:p>
                      <a:pPr marL="0" marR="0">
                        <a:spcBef>
                          <a:spcPts val="0"/>
                        </a:spcBef>
                        <a:spcAft>
                          <a:spcPts val="0"/>
                        </a:spcAft>
                      </a:pPr>
                      <a:r>
                        <a:rPr lang="en-US" sz="1400" dirty="0">
                          <a:solidFill>
                            <a:schemeClr val="tx1"/>
                          </a:solidFill>
                          <a:effectLst/>
                          <a:latin typeface="Cambria" panose="02040503050406030204" pitchFamily="18" charset="0"/>
                          <a:ea typeface="MS Mincho"/>
                          <a:cs typeface="Times New Roman" panose="02020603050405020304" pitchFamily="18" charset="0"/>
                        </a:rPr>
                        <a:t>      Total liabilities</a:t>
                      </a:r>
                      <a:r>
                        <a:rPr lang="en-US" sz="1400" baseline="0" dirty="0">
                          <a:solidFill>
                            <a:schemeClr val="tx1"/>
                          </a:solidFill>
                          <a:effectLst/>
                          <a:latin typeface="Cambria" panose="02040503050406030204" pitchFamily="18" charset="0"/>
                          <a:ea typeface="MS Mincho"/>
                          <a:cs typeface="Times New Roman" panose="02020603050405020304" pitchFamily="18" charset="0"/>
                        </a:rPr>
                        <a:t> ………..</a:t>
                      </a: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solidFill>
                            <a:schemeClr val="tx1"/>
                          </a:solidFill>
                          <a:effectLst/>
                        </a:rPr>
                        <a:t>1,200</a:t>
                      </a:r>
                    </a:p>
                    <a:p>
                      <a:pPr marL="0" marR="0" algn="r">
                        <a:spcBef>
                          <a:spcPts val="0"/>
                        </a:spcBef>
                        <a:spcAft>
                          <a:spcPts val="0"/>
                        </a:spcAft>
                      </a:pPr>
                      <a:r>
                        <a:rPr lang="en-US" sz="1400" u="none" strike="noStrike" baseline="0" dirty="0">
                          <a:solidFill>
                            <a:srgbClr val="FF0000"/>
                          </a:solidFill>
                          <a:effectLst/>
                          <a:latin typeface="Cambria" panose="02040503050406030204" pitchFamily="18" charset="0"/>
                          <a:ea typeface="MS Mincho"/>
                          <a:cs typeface="Times New Roman" panose="02020603050405020304" pitchFamily="18" charset="0"/>
                        </a:rPr>
                        <a:t>1,600</a:t>
                      </a:r>
                    </a:p>
                    <a:p>
                      <a:pPr marL="0" marR="0" algn="r">
                        <a:spcBef>
                          <a:spcPts val="0"/>
                        </a:spcBef>
                        <a:spcAft>
                          <a:spcPts val="0"/>
                        </a:spcAft>
                      </a:pPr>
                      <a:r>
                        <a:rPr lang="en-US" sz="1400" strike="noStrike" baseline="0" dirty="0">
                          <a:solidFill>
                            <a:schemeClr val="tx1"/>
                          </a:solidFill>
                          <a:effectLst/>
                          <a:latin typeface="Cambria" panose="02040503050406030204" pitchFamily="18" charset="0"/>
                          <a:ea typeface="MS Mincho"/>
                          <a:cs typeface="Times New Roman" panose="02020603050405020304" pitchFamily="18" charset="0"/>
                        </a:rPr>
                        <a:t>2,800</a:t>
                      </a: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802356148"/>
                  </a:ext>
                </a:extLst>
              </a:tr>
              <a:tr h="207818">
                <a:tc>
                  <a:txBody>
                    <a:bodyPr/>
                    <a:lstStyle/>
                    <a:p>
                      <a:pPr marL="0" marR="0">
                        <a:spcBef>
                          <a:spcPts val="0"/>
                        </a:spcBef>
                        <a:spcAft>
                          <a:spcPts val="0"/>
                        </a:spcAft>
                      </a:pP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531968055"/>
                  </a:ext>
                </a:extLst>
              </a:tr>
              <a:tr h="831273">
                <a:tc>
                  <a:txBody>
                    <a:bodyPr/>
                    <a:lstStyle/>
                    <a:p>
                      <a:pPr marL="0" marR="0">
                        <a:spcBef>
                          <a:spcPts val="0"/>
                        </a:spcBef>
                        <a:spcAft>
                          <a:spcPts val="0"/>
                        </a:spcAft>
                      </a:pPr>
                      <a:endParaRPr lang="en-US" sz="140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indent="0" algn="l">
                        <a:spcBef>
                          <a:spcPts val="0"/>
                        </a:spcBef>
                        <a:spcAft>
                          <a:spcPts val="0"/>
                        </a:spcAft>
                      </a:pPr>
                      <a:endParaRPr lang="en-US" sz="1400" dirty="0">
                        <a:solidFill>
                          <a:schemeClr val="tx1"/>
                        </a:solidFill>
                        <a:effectLst/>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049918782"/>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3591095947"/>
              </p:ext>
            </p:extLst>
          </p:nvPr>
        </p:nvGraphicFramePr>
        <p:xfrm>
          <a:off x="2670692" y="5179343"/>
          <a:ext cx="6850616" cy="1447800"/>
        </p:xfrm>
        <a:graphic>
          <a:graphicData uri="http://schemas.openxmlformats.org/drawingml/2006/table">
            <a:tbl>
              <a:tblPr firstRow="1" firstCol="1" bandRow="1">
                <a:tableStyleId>{2D5ABB26-0587-4C30-8999-92F81FD0307C}</a:tableStyleId>
              </a:tblPr>
              <a:tblGrid>
                <a:gridCol w="2353837">
                  <a:extLst>
                    <a:ext uri="{9D8B030D-6E8A-4147-A177-3AD203B41FA5}">
                      <a16:colId xmlns:a16="http://schemas.microsoft.com/office/drawing/2014/main" val="2614431965"/>
                    </a:ext>
                  </a:extLst>
                </a:gridCol>
                <a:gridCol w="993237">
                  <a:extLst>
                    <a:ext uri="{9D8B030D-6E8A-4147-A177-3AD203B41FA5}">
                      <a16:colId xmlns:a16="http://schemas.microsoft.com/office/drawing/2014/main" val="1476766535"/>
                    </a:ext>
                  </a:extLst>
                </a:gridCol>
                <a:gridCol w="612270">
                  <a:extLst>
                    <a:ext uri="{9D8B030D-6E8A-4147-A177-3AD203B41FA5}">
                      <a16:colId xmlns:a16="http://schemas.microsoft.com/office/drawing/2014/main" val="4091884503"/>
                    </a:ext>
                  </a:extLst>
                </a:gridCol>
                <a:gridCol w="1993277">
                  <a:extLst>
                    <a:ext uri="{9D8B030D-6E8A-4147-A177-3AD203B41FA5}">
                      <a16:colId xmlns:a16="http://schemas.microsoft.com/office/drawing/2014/main" val="1577655030"/>
                    </a:ext>
                  </a:extLst>
                </a:gridCol>
                <a:gridCol w="897995">
                  <a:extLst>
                    <a:ext uri="{9D8B030D-6E8A-4147-A177-3AD203B41FA5}">
                      <a16:colId xmlns:a16="http://schemas.microsoft.com/office/drawing/2014/main" val="2115751487"/>
                    </a:ext>
                  </a:extLst>
                </a:gridCol>
              </a:tblGrid>
              <a:tr h="128858">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1400" b="1" strike="noStrike" baseline="0" dirty="0">
                        <a:effectLst/>
                      </a:endParaRPr>
                    </a:p>
                    <a:p>
                      <a:pPr marL="0" marR="0" algn="ctr">
                        <a:spcBef>
                          <a:spcPts val="0"/>
                        </a:spcBef>
                        <a:spcAft>
                          <a:spcPts val="0"/>
                        </a:spcAft>
                      </a:pPr>
                      <a:r>
                        <a:rPr lang="en-US" sz="1400" b="1" strike="noStrike" baseline="0" dirty="0">
                          <a:effectLst/>
                        </a:rPr>
                        <a:t>Owner’s Equity</a:t>
                      </a:r>
                      <a:endParaRPr lang="en-US" sz="1400" b="1"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 </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85063334"/>
                  </a:ext>
                </a:extLst>
              </a:tr>
              <a:tr h="64429">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solidFill>
                            <a:schemeClr val="tx1"/>
                          </a:solidFill>
                          <a:effectLst/>
                        </a:rPr>
                        <a:t>    J. Nguyen, Capital...</a:t>
                      </a:r>
                      <a:endParaRPr lang="en-US" sz="1400" strike="noStrike" baseline="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$13,100</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965560198"/>
                  </a:ext>
                </a:extLst>
              </a:tr>
              <a:tr h="64429">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solidFill>
                            <a:schemeClr val="tx1"/>
                          </a:solidFill>
                          <a:effectLst/>
                        </a:rPr>
                        <a:t> </a:t>
                      </a:r>
                      <a:endParaRPr lang="en-US" sz="1400" strike="noStrike" baseline="0" dirty="0">
                        <a:solidFill>
                          <a:schemeClr val="tx1"/>
                        </a:solidFill>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a:effectLst/>
                        </a:rPr>
                        <a:t> </a:t>
                      </a:r>
                      <a:endParaRPr lang="en-US" sz="1400" strike="noStrike" baseline="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824186260"/>
                  </a:ext>
                </a:extLst>
              </a:tr>
              <a:tr h="64429">
                <a:tc>
                  <a:txBody>
                    <a:bodyPr/>
                    <a:lstStyle/>
                    <a:p>
                      <a:pPr marL="0" marR="0">
                        <a:spcBef>
                          <a:spcPts val="0"/>
                        </a:spcBef>
                        <a:spcAft>
                          <a:spcPts val="0"/>
                        </a:spcAft>
                      </a:pPr>
                      <a:r>
                        <a:rPr lang="en-US" sz="1400" strike="noStrike" baseline="0">
                          <a:effectLst/>
                        </a:rPr>
                        <a:t> </a:t>
                      </a:r>
                      <a:endParaRPr lang="en-US" sz="14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effectLst/>
                        </a:rPr>
                        <a:t> Total liabilities and</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100720915"/>
                  </a:ext>
                </a:extLst>
              </a:tr>
              <a:tr h="64429">
                <a:tc>
                  <a:txBody>
                    <a:bodyPr/>
                    <a:lstStyle/>
                    <a:p>
                      <a:pPr marL="0" marR="0">
                        <a:spcBef>
                          <a:spcPts val="0"/>
                        </a:spcBef>
                        <a:spcAft>
                          <a:spcPts val="0"/>
                        </a:spcAft>
                      </a:pPr>
                      <a:r>
                        <a:rPr lang="en-US" sz="1400" strike="noStrike" baseline="0" dirty="0">
                          <a:effectLst/>
                        </a:rPr>
                        <a:t>    Total assets.........................</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a:t>
                      </a:r>
                      <a:r>
                        <a:rPr lang="en-US" sz="1400" strike="sngStrike" baseline="0" dirty="0">
                          <a:effectLst/>
                        </a:rPr>
                        <a:t>14,300</a:t>
                      </a:r>
                      <a:endParaRPr lang="en-US" sz="1400" strike="sng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strike="noStrike" baseline="0" dirty="0">
                          <a:effectLst/>
                        </a:rPr>
                        <a:t>    owner’s equity...........</a:t>
                      </a:r>
                      <a:endParaRPr lang="en-US" sz="14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strike="noStrike" baseline="0" dirty="0">
                          <a:effectLst/>
                        </a:rPr>
                        <a:t>$</a:t>
                      </a:r>
                      <a:r>
                        <a:rPr lang="en-US" sz="1400" strike="sngStrike" baseline="0" dirty="0">
                          <a:effectLst/>
                        </a:rPr>
                        <a:t>14,300</a:t>
                      </a:r>
                      <a:endParaRPr lang="en-US" sz="1400" strike="sng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464017633"/>
                  </a:ext>
                </a:extLst>
              </a:tr>
              <a:tr h="50623">
                <a:tc>
                  <a:txBody>
                    <a:bodyPr/>
                    <a:lstStyle/>
                    <a:p>
                      <a:pPr marL="0" marR="0">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strike="noStrike" baseline="0">
                          <a:effectLst/>
                        </a:rPr>
                        <a:t> </a:t>
                      </a:r>
                      <a:endParaRPr lang="en-US" sz="1200" strike="noStrike" baseline="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strike="noStrike" baseline="0" dirty="0">
                          <a:effectLst/>
                        </a:rPr>
                        <a:t> </a:t>
                      </a:r>
                      <a:endParaRPr lang="en-US" sz="1200" strike="noStrike" baseline="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433623"/>
                  </a:ext>
                </a:extLst>
              </a:tr>
            </a:tbl>
          </a:graphicData>
        </a:graphic>
      </p:graphicFrame>
      <p:cxnSp>
        <p:nvCxnSpPr>
          <p:cNvPr id="19" name="Straight Connector 18"/>
          <p:cNvCxnSpPr/>
          <p:nvPr/>
        </p:nvCxnSpPr>
        <p:spPr>
          <a:xfrm>
            <a:off x="5341116" y="5485198"/>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843979" y="6459843"/>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01241" y="643413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843980" y="6424566"/>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301240" y="645875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887107" y="1014784"/>
            <a:ext cx="4106600" cy="23180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667842" y="3486316"/>
            <a:ext cx="6853466" cy="307685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8811055" y="5793194"/>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843979" y="4859931"/>
            <a:ext cx="6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341117" y="4206382"/>
            <a:ext cx="1213503" cy="307777"/>
          </a:xfrm>
          <a:prstGeom prst="rect">
            <a:avLst/>
          </a:prstGeom>
          <a:noFill/>
        </p:spPr>
        <p:txBody>
          <a:bodyPr wrap="square" rtlCol="0">
            <a:spAutoFit/>
          </a:bodyPr>
          <a:lstStyle/>
          <a:p>
            <a:r>
              <a:rPr lang="en-US" sz="1400" dirty="0">
                <a:solidFill>
                  <a:srgbClr val="FF0000"/>
                </a:solidFill>
              </a:rPr>
              <a:t>12,600</a:t>
            </a:r>
          </a:p>
        </p:txBody>
      </p:sp>
      <p:sp>
        <p:nvSpPr>
          <p:cNvPr id="30" name="TextBox 29"/>
          <p:cNvSpPr txBox="1"/>
          <p:nvPr/>
        </p:nvSpPr>
        <p:spPr>
          <a:xfrm>
            <a:off x="5341116" y="6003794"/>
            <a:ext cx="1213503" cy="307777"/>
          </a:xfrm>
          <a:prstGeom prst="rect">
            <a:avLst/>
          </a:prstGeom>
          <a:noFill/>
        </p:spPr>
        <p:txBody>
          <a:bodyPr wrap="square" rtlCol="0">
            <a:spAutoFit/>
          </a:bodyPr>
          <a:lstStyle/>
          <a:p>
            <a:r>
              <a:rPr lang="en-US" sz="1400" dirty="0"/>
              <a:t>15,900</a:t>
            </a:r>
          </a:p>
        </p:txBody>
      </p:sp>
      <p:sp>
        <p:nvSpPr>
          <p:cNvPr id="31" name="TextBox 30"/>
          <p:cNvSpPr txBox="1"/>
          <p:nvPr/>
        </p:nvSpPr>
        <p:spPr>
          <a:xfrm>
            <a:off x="8843979" y="6003794"/>
            <a:ext cx="1213503" cy="307777"/>
          </a:xfrm>
          <a:prstGeom prst="rect">
            <a:avLst/>
          </a:prstGeom>
          <a:noFill/>
        </p:spPr>
        <p:txBody>
          <a:bodyPr wrap="square" rtlCol="0">
            <a:spAutoFit/>
          </a:bodyPr>
          <a:lstStyle/>
          <a:p>
            <a:r>
              <a:rPr lang="en-US" sz="1400" dirty="0"/>
              <a:t>15,900</a:t>
            </a:r>
          </a:p>
        </p:txBody>
      </p:sp>
    </p:spTree>
    <p:extLst>
      <p:ext uri="{BB962C8B-B14F-4D97-AF65-F5344CB8AC3E}">
        <p14:creationId xmlns:p14="http://schemas.microsoft.com/office/powerpoint/2010/main" val="12518399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TotalTime>
  <Words>1980</Words>
  <Application>Microsoft Office PowerPoint</Application>
  <PresentationFormat>Widescreen</PresentationFormat>
  <Paragraphs>1319</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Cambria</vt:lpstr>
      <vt:lpstr>Times</vt:lpstr>
      <vt:lpstr>Times New Roman</vt:lpstr>
      <vt:lpstr>Office Theme</vt:lpstr>
      <vt:lpstr>Basic Accounting Concepts Principles and Procedures, 2nd Edition, Volume 1  </vt:lpstr>
      <vt:lpstr>Learning Goal 17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Windows User</dc:creator>
  <cp:lastModifiedBy>djudie</cp:lastModifiedBy>
  <cp:revision>55</cp:revision>
  <dcterms:created xsi:type="dcterms:W3CDTF">2018-10-29T21:33:14Z</dcterms:created>
  <dcterms:modified xsi:type="dcterms:W3CDTF">2018-12-16T20:39:03Z</dcterms:modified>
</cp:coreProperties>
</file>