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57" r:id="rId2"/>
    <p:sldId id="258" r:id="rId3"/>
    <p:sldId id="259" r:id="rId4"/>
    <p:sldId id="260" r:id="rId5"/>
    <p:sldId id="262" r:id="rId6"/>
    <p:sldId id="263" r:id="rId7"/>
    <p:sldId id="264" r:id="rId8"/>
    <p:sldId id="265" r:id="rId9"/>
    <p:sldId id="266" r:id="rId10"/>
    <p:sldId id="267" r:id="rId11"/>
    <p:sldId id="268" r:id="rId12"/>
    <p:sldId id="269" r:id="rId13"/>
    <p:sldId id="270" r:id="rId14"/>
    <p:sldId id="271" r:id="rId15"/>
    <p:sldId id="272" r:id="rId16"/>
    <p:sldId id="278" r:id="rId17"/>
    <p:sldId id="274" r:id="rId18"/>
    <p:sldId id="275" r:id="rId19"/>
    <p:sldId id="276" r:id="rId20"/>
    <p:sldId id="277"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showGuides="1">
      <p:cViewPr varScale="1">
        <p:scale>
          <a:sx n="79" d="100"/>
          <a:sy n="79" d="100"/>
        </p:scale>
        <p:origin x="773" y="82"/>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60D6E81-476A-44B8-B1D2-E59CE390675C}" type="datetimeFigureOut">
              <a:rPr lang="en-US" smtClean="0"/>
              <a:t>11/7/2018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C22D039-C7A8-462E-B463-ED3C60C8D862}" type="slidenum">
              <a:rPr lang="en-US" smtClean="0"/>
              <a:t>‹#›</a:t>
            </a:fld>
            <a:endParaRPr lang="en-US"/>
          </a:p>
        </p:txBody>
      </p:sp>
    </p:spTree>
    <p:extLst>
      <p:ext uri="{BB962C8B-B14F-4D97-AF65-F5344CB8AC3E}">
        <p14:creationId xmlns:p14="http://schemas.microsoft.com/office/powerpoint/2010/main" val="23488951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9222DF-9425-4A13-B4C0-39B10CAC998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EA6ACD5-CB38-4751-97C5-EF533B17CC8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E7C6156-70FA-4347-99BD-8F947AF4EF1C}"/>
              </a:ext>
            </a:extLst>
          </p:cNvPr>
          <p:cNvSpPr>
            <a:spLocks noGrp="1"/>
          </p:cNvSpPr>
          <p:nvPr>
            <p:ph type="dt" sz="half" idx="10"/>
          </p:nvPr>
        </p:nvSpPr>
        <p:spPr/>
        <p:txBody>
          <a:bodyPr/>
          <a:lstStyle/>
          <a:p>
            <a:fld id="{327E05AF-1F08-4A5F-A279-96B579CC127C}" type="datetime1">
              <a:rPr lang="en-US" smtClean="0"/>
              <a:t>11/7/2018</a:t>
            </a:fld>
            <a:endParaRPr lang="en-US"/>
          </a:p>
        </p:txBody>
      </p:sp>
      <p:sp>
        <p:nvSpPr>
          <p:cNvPr id="5" name="Footer Placeholder 4">
            <a:extLst>
              <a:ext uri="{FF2B5EF4-FFF2-40B4-BE49-F238E27FC236}">
                <a16:creationId xmlns:a16="http://schemas.microsoft.com/office/drawing/2014/main" id="{E418F22A-026F-4DED-B145-69F415062400}"/>
              </a:ext>
            </a:extLst>
          </p:cNvPr>
          <p:cNvSpPr>
            <a:spLocks noGrp="1"/>
          </p:cNvSpPr>
          <p:nvPr>
            <p:ph type="ftr" sz="quarter" idx="11"/>
          </p:nvPr>
        </p:nvSpPr>
        <p:spPr/>
        <p:txBody>
          <a:bodyPr/>
          <a:lstStyle/>
          <a:p>
            <a:r>
              <a:rPr lang="en-US"/>
              <a:t>© Copyright 2018 Worthy and James Publishing</a:t>
            </a:r>
          </a:p>
        </p:txBody>
      </p:sp>
      <p:sp>
        <p:nvSpPr>
          <p:cNvPr id="6" name="Slide Number Placeholder 5">
            <a:extLst>
              <a:ext uri="{FF2B5EF4-FFF2-40B4-BE49-F238E27FC236}">
                <a16:creationId xmlns:a16="http://schemas.microsoft.com/office/drawing/2014/main" id="{21EFC79E-8AED-4335-8D6F-A264C4CC4DC2}"/>
              </a:ext>
            </a:extLst>
          </p:cNvPr>
          <p:cNvSpPr>
            <a:spLocks noGrp="1"/>
          </p:cNvSpPr>
          <p:nvPr>
            <p:ph type="sldNum" sz="quarter" idx="12"/>
          </p:nvPr>
        </p:nvSpPr>
        <p:spPr/>
        <p:txBody>
          <a:bodyPr/>
          <a:lstStyle/>
          <a:p>
            <a:fld id="{FFD3B062-6889-4B4A-8C3F-3FF64EC40AA2}" type="slidenum">
              <a:rPr lang="en-US" smtClean="0"/>
              <a:t>‹#›</a:t>
            </a:fld>
            <a:endParaRPr lang="en-US"/>
          </a:p>
        </p:txBody>
      </p:sp>
    </p:spTree>
    <p:extLst>
      <p:ext uri="{BB962C8B-B14F-4D97-AF65-F5344CB8AC3E}">
        <p14:creationId xmlns:p14="http://schemas.microsoft.com/office/powerpoint/2010/main" val="21961967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D6CDCE-EF27-4C91-9752-C4D5A6B46F0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92121E7-AEFA-4A05-9533-BADDB1B508BA}"/>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BD5BBCA-AF73-44EF-9157-CED0C7EE9C5B}"/>
              </a:ext>
            </a:extLst>
          </p:cNvPr>
          <p:cNvSpPr>
            <a:spLocks noGrp="1"/>
          </p:cNvSpPr>
          <p:nvPr>
            <p:ph type="dt" sz="half" idx="10"/>
          </p:nvPr>
        </p:nvSpPr>
        <p:spPr/>
        <p:txBody>
          <a:bodyPr/>
          <a:lstStyle/>
          <a:p>
            <a:fld id="{0E2D62C2-E64F-4CA4-A033-AFCAFB950D2F}" type="datetime1">
              <a:rPr lang="en-US" smtClean="0"/>
              <a:t>11/7/2018</a:t>
            </a:fld>
            <a:endParaRPr lang="en-US"/>
          </a:p>
        </p:txBody>
      </p:sp>
      <p:sp>
        <p:nvSpPr>
          <p:cNvPr id="5" name="Footer Placeholder 4">
            <a:extLst>
              <a:ext uri="{FF2B5EF4-FFF2-40B4-BE49-F238E27FC236}">
                <a16:creationId xmlns:a16="http://schemas.microsoft.com/office/drawing/2014/main" id="{B6057EA3-E57D-45D0-9718-FF552A4155F1}"/>
              </a:ext>
            </a:extLst>
          </p:cNvPr>
          <p:cNvSpPr>
            <a:spLocks noGrp="1"/>
          </p:cNvSpPr>
          <p:nvPr>
            <p:ph type="ftr" sz="quarter" idx="11"/>
          </p:nvPr>
        </p:nvSpPr>
        <p:spPr/>
        <p:txBody>
          <a:bodyPr/>
          <a:lstStyle/>
          <a:p>
            <a:r>
              <a:rPr lang="en-US"/>
              <a:t>© Copyright 2018 Worthy and James Publishing</a:t>
            </a:r>
          </a:p>
        </p:txBody>
      </p:sp>
      <p:sp>
        <p:nvSpPr>
          <p:cNvPr id="6" name="Slide Number Placeholder 5">
            <a:extLst>
              <a:ext uri="{FF2B5EF4-FFF2-40B4-BE49-F238E27FC236}">
                <a16:creationId xmlns:a16="http://schemas.microsoft.com/office/drawing/2014/main" id="{B4B7B85F-598F-4976-9C16-AEA246611ED5}"/>
              </a:ext>
            </a:extLst>
          </p:cNvPr>
          <p:cNvSpPr>
            <a:spLocks noGrp="1"/>
          </p:cNvSpPr>
          <p:nvPr>
            <p:ph type="sldNum" sz="quarter" idx="12"/>
          </p:nvPr>
        </p:nvSpPr>
        <p:spPr/>
        <p:txBody>
          <a:bodyPr/>
          <a:lstStyle/>
          <a:p>
            <a:fld id="{FFD3B062-6889-4B4A-8C3F-3FF64EC40AA2}" type="slidenum">
              <a:rPr lang="en-US" smtClean="0"/>
              <a:t>‹#›</a:t>
            </a:fld>
            <a:endParaRPr lang="en-US"/>
          </a:p>
        </p:txBody>
      </p:sp>
    </p:spTree>
    <p:extLst>
      <p:ext uri="{BB962C8B-B14F-4D97-AF65-F5344CB8AC3E}">
        <p14:creationId xmlns:p14="http://schemas.microsoft.com/office/powerpoint/2010/main" val="14560918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787D626-59FF-4C0A-8CA9-8501C501283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D58A91E-7563-4FBB-8CC0-E077642190FB}"/>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14CEA60-A950-4F9B-B92D-8FDFBE3E5CA0}"/>
              </a:ext>
            </a:extLst>
          </p:cNvPr>
          <p:cNvSpPr>
            <a:spLocks noGrp="1"/>
          </p:cNvSpPr>
          <p:nvPr>
            <p:ph type="dt" sz="half" idx="10"/>
          </p:nvPr>
        </p:nvSpPr>
        <p:spPr/>
        <p:txBody>
          <a:bodyPr/>
          <a:lstStyle/>
          <a:p>
            <a:fld id="{4E2221F4-C4FB-4B5B-8C0E-6EEF623BF8DE}" type="datetime1">
              <a:rPr lang="en-US" smtClean="0"/>
              <a:t>11/7/2018</a:t>
            </a:fld>
            <a:endParaRPr lang="en-US"/>
          </a:p>
        </p:txBody>
      </p:sp>
      <p:sp>
        <p:nvSpPr>
          <p:cNvPr id="5" name="Footer Placeholder 4">
            <a:extLst>
              <a:ext uri="{FF2B5EF4-FFF2-40B4-BE49-F238E27FC236}">
                <a16:creationId xmlns:a16="http://schemas.microsoft.com/office/drawing/2014/main" id="{D9926752-EC1C-4E2D-B37F-D53A3F7F86ED}"/>
              </a:ext>
            </a:extLst>
          </p:cNvPr>
          <p:cNvSpPr>
            <a:spLocks noGrp="1"/>
          </p:cNvSpPr>
          <p:nvPr>
            <p:ph type="ftr" sz="quarter" idx="11"/>
          </p:nvPr>
        </p:nvSpPr>
        <p:spPr/>
        <p:txBody>
          <a:bodyPr/>
          <a:lstStyle/>
          <a:p>
            <a:r>
              <a:rPr lang="en-US"/>
              <a:t>© Copyright 2018 Worthy and James Publishing</a:t>
            </a:r>
          </a:p>
        </p:txBody>
      </p:sp>
      <p:sp>
        <p:nvSpPr>
          <p:cNvPr id="6" name="Slide Number Placeholder 5">
            <a:extLst>
              <a:ext uri="{FF2B5EF4-FFF2-40B4-BE49-F238E27FC236}">
                <a16:creationId xmlns:a16="http://schemas.microsoft.com/office/drawing/2014/main" id="{882912AF-EFAE-40CE-9831-4A776BAE50EA}"/>
              </a:ext>
            </a:extLst>
          </p:cNvPr>
          <p:cNvSpPr>
            <a:spLocks noGrp="1"/>
          </p:cNvSpPr>
          <p:nvPr>
            <p:ph type="sldNum" sz="quarter" idx="12"/>
          </p:nvPr>
        </p:nvSpPr>
        <p:spPr/>
        <p:txBody>
          <a:bodyPr/>
          <a:lstStyle/>
          <a:p>
            <a:fld id="{FFD3B062-6889-4B4A-8C3F-3FF64EC40AA2}" type="slidenum">
              <a:rPr lang="en-US" smtClean="0"/>
              <a:t>‹#›</a:t>
            </a:fld>
            <a:endParaRPr lang="en-US"/>
          </a:p>
        </p:txBody>
      </p:sp>
    </p:spTree>
    <p:extLst>
      <p:ext uri="{BB962C8B-B14F-4D97-AF65-F5344CB8AC3E}">
        <p14:creationId xmlns:p14="http://schemas.microsoft.com/office/powerpoint/2010/main" val="19282122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77DC31-D40F-4BF1-88CC-A19EBCC5DD9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C7A523C-8232-464F-B4F8-39CFAF7B8FA6}"/>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A5C5DF6-AD77-4397-830D-BB97E6FEB61D}"/>
              </a:ext>
            </a:extLst>
          </p:cNvPr>
          <p:cNvSpPr>
            <a:spLocks noGrp="1"/>
          </p:cNvSpPr>
          <p:nvPr>
            <p:ph type="dt" sz="half" idx="10"/>
          </p:nvPr>
        </p:nvSpPr>
        <p:spPr/>
        <p:txBody>
          <a:bodyPr/>
          <a:lstStyle/>
          <a:p>
            <a:fld id="{1DE22022-75D7-4159-A2EA-9C6A08476793}" type="datetime1">
              <a:rPr lang="en-US" smtClean="0"/>
              <a:t>11/7/2018</a:t>
            </a:fld>
            <a:endParaRPr lang="en-US"/>
          </a:p>
        </p:txBody>
      </p:sp>
      <p:sp>
        <p:nvSpPr>
          <p:cNvPr id="5" name="Footer Placeholder 4">
            <a:extLst>
              <a:ext uri="{FF2B5EF4-FFF2-40B4-BE49-F238E27FC236}">
                <a16:creationId xmlns:a16="http://schemas.microsoft.com/office/drawing/2014/main" id="{3F390F1D-1420-4C52-8D65-1DA755FB43ED}"/>
              </a:ext>
            </a:extLst>
          </p:cNvPr>
          <p:cNvSpPr>
            <a:spLocks noGrp="1"/>
          </p:cNvSpPr>
          <p:nvPr>
            <p:ph type="ftr" sz="quarter" idx="11"/>
          </p:nvPr>
        </p:nvSpPr>
        <p:spPr/>
        <p:txBody>
          <a:bodyPr/>
          <a:lstStyle/>
          <a:p>
            <a:r>
              <a:rPr lang="en-US"/>
              <a:t>© Copyright 2018 Worthy and James Publishing</a:t>
            </a:r>
          </a:p>
        </p:txBody>
      </p:sp>
      <p:sp>
        <p:nvSpPr>
          <p:cNvPr id="6" name="Slide Number Placeholder 5">
            <a:extLst>
              <a:ext uri="{FF2B5EF4-FFF2-40B4-BE49-F238E27FC236}">
                <a16:creationId xmlns:a16="http://schemas.microsoft.com/office/drawing/2014/main" id="{3BFCB4BA-74F1-4C9C-8648-AF6128BF3E10}"/>
              </a:ext>
            </a:extLst>
          </p:cNvPr>
          <p:cNvSpPr>
            <a:spLocks noGrp="1"/>
          </p:cNvSpPr>
          <p:nvPr>
            <p:ph type="sldNum" sz="quarter" idx="12"/>
          </p:nvPr>
        </p:nvSpPr>
        <p:spPr/>
        <p:txBody>
          <a:bodyPr/>
          <a:lstStyle/>
          <a:p>
            <a:fld id="{FFD3B062-6889-4B4A-8C3F-3FF64EC40AA2}" type="slidenum">
              <a:rPr lang="en-US" smtClean="0"/>
              <a:t>‹#›</a:t>
            </a:fld>
            <a:endParaRPr lang="en-US"/>
          </a:p>
        </p:txBody>
      </p:sp>
    </p:spTree>
    <p:extLst>
      <p:ext uri="{BB962C8B-B14F-4D97-AF65-F5344CB8AC3E}">
        <p14:creationId xmlns:p14="http://schemas.microsoft.com/office/powerpoint/2010/main" val="42028614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1728D5-AAD1-42F3-ACB9-2D57A76BE7E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56F1832-3940-4645-94C9-04C458B46D5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D37FFF95-BAE0-4584-B193-A2ED49ADB464}"/>
              </a:ext>
            </a:extLst>
          </p:cNvPr>
          <p:cNvSpPr>
            <a:spLocks noGrp="1"/>
          </p:cNvSpPr>
          <p:nvPr>
            <p:ph type="dt" sz="half" idx="10"/>
          </p:nvPr>
        </p:nvSpPr>
        <p:spPr/>
        <p:txBody>
          <a:bodyPr/>
          <a:lstStyle/>
          <a:p>
            <a:fld id="{A6086B81-C65B-4949-99C7-A18AE3D4A331}" type="datetime1">
              <a:rPr lang="en-US" smtClean="0"/>
              <a:t>11/7/2018</a:t>
            </a:fld>
            <a:endParaRPr lang="en-US"/>
          </a:p>
        </p:txBody>
      </p:sp>
      <p:sp>
        <p:nvSpPr>
          <p:cNvPr id="5" name="Footer Placeholder 4">
            <a:extLst>
              <a:ext uri="{FF2B5EF4-FFF2-40B4-BE49-F238E27FC236}">
                <a16:creationId xmlns:a16="http://schemas.microsoft.com/office/drawing/2014/main" id="{BA0B1A15-45C5-4296-A5FC-2756F1E05389}"/>
              </a:ext>
            </a:extLst>
          </p:cNvPr>
          <p:cNvSpPr>
            <a:spLocks noGrp="1"/>
          </p:cNvSpPr>
          <p:nvPr>
            <p:ph type="ftr" sz="quarter" idx="11"/>
          </p:nvPr>
        </p:nvSpPr>
        <p:spPr/>
        <p:txBody>
          <a:bodyPr/>
          <a:lstStyle/>
          <a:p>
            <a:r>
              <a:rPr lang="en-US"/>
              <a:t>© Copyright 2018 Worthy and James Publishing</a:t>
            </a:r>
          </a:p>
        </p:txBody>
      </p:sp>
      <p:sp>
        <p:nvSpPr>
          <p:cNvPr id="6" name="Slide Number Placeholder 5">
            <a:extLst>
              <a:ext uri="{FF2B5EF4-FFF2-40B4-BE49-F238E27FC236}">
                <a16:creationId xmlns:a16="http://schemas.microsoft.com/office/drawing/2014/main" id="{120754E0-00D6-4A29-BEA3-DA5517875D05}"/>
              </a:ext>
            </a:extLst>
          </p:cNvPr>
          <p:cNvSpPr>
            <a:spLocks noGrp="1"/>
          </p:cNvSpPr>
          <p:nvPr>
            <p:ph type="sldNum" sz="quarter" idx="12"/>
          </p:nvPr>
        </p:nvSpPr>
        <p:spPr/>
        <p:txBody>
          <a:bodyPr/>
          <a:lstStyle/>
          <a:p>
            <a:fld id="{FFD3B062-6889-4B4A-8C3F-3FF64EC40AA2}" type="slidenum">
              <a:rPr lang="en-US" smtClean="0"/>
              <a:t>‹#›</a:t>
            </a:fld>
            <a:endParaRPr lang="en-US"/>
          </a:p>
        </p:txBody>
      </p:sp>
    </p:spTree>
    <p:extLst>
      <p:ext uri="{BB962C8B-B14F-4D97-AF65-F5344CB8AC3E}">
        <p14:creationId xmlns:p14="http://schemas.microsoft.com/office/powerpoint/2010/main" val="34733962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D6D5C2-AF3A-4B54-8686-2F954A433FD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0B6F69E-43D6-47D1-ADDB-7FA6BFFFDCD0}"/>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274EF8D-AA2B-495C-818B-43C9703152FD}"/>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26B2678-836B-4B62-98CA-D32CFD44F61C}"/>
              </a:ext>
            </a:extLst>
          </p:cNvPr>
          <p:cNvSpPr>
            <a:spLocks noGrp="1"/>
          </p:cNvSpPr>
          <p:nvPr>
            <p:ph type="dt" sz="half" idx="10"/>
          </p:nvPr>
        </p:nvSpPr>
        <p:spPr/>
        <p:txBody>
          <a:bodyPr/>
          <a:lstStyle/>
          <a:p>
            <a:fld id="{2A4A65B4-554E-4888-9CA2-0CC383DC959B}" type="datetime1">
              <a:rPr lang="en-US" smtClean="0"/>
              <a:t>11/7/2018</a:t>
            </a:fld>
            <a:endParaRPr lang="en-US"/>
          </a:p>
        </p:txBody>
      </p:sp>
      <p:sp>
        <p:nvSpPr>
          <p:cNvPr id="6" name="Footer Placeholder 5">
            <a:extLst>
              <a:ext uri="{FF2B5EF4-FFF2-40B4-BE49-F238E27FC236}">
                <a16:creationId xmlns:a16="http://schemas.microsoft.com/office/drawing/2014/main" id="{DFB2313B-90EB-487E-8CDD-3F5CCEAF39B6}"/>
              </a:ext>
            </a:extLst>
          </p:cNvPr>
          <p:cNvSpPr>
            <a:spLocks noGrp="1"/>
          </p:cNvSpPr>
          <p:nvPr>
            <p:ph type="ftr" sz="quarter" idx="11"/>
          </p:nvPr>
        </p:nvSpPr>
        <p:spPr/>
        <p:txBody>
          <a:bodyPr/>
          <a:lstStyle/>
          <a:p>
            <a:r>
              <a:rPr lang="en-US"/>
              <a:t>© Copyright 2018 Worthy and James Publishing</a:t>
            </a:r>
          </a:p>
        </p:txBody>
      </p:sp>
      <p:sp>
        <p:nvSpPr>
          <p:cNvPr id="7" name="Slide Number Placeholder 6">
            <a:extLst>
              <a:ext uri="{FF2B5EF4-FFF2-40B4-BE49-F238E27FC236}">
                <a16:creationId xmlns:a16="http://schemas.microsoft.com/office/drawing/2014/main" id="{C3363957-17A3-47A1-8CB7-DEE3F0DF6697}"/>
              </a:ext>
            </a:extLst>
          </p:cNvPr>
          <p:cNvSpPr>
            <a:spLocks noGrp="1"/>
          </p:cNvSpPr>
          <p:nvPr>
            <p:ph type="sldNum" sz="quarter" idx="12"/>
          </p:nvPr>
        </p:nvSpPr>
        <p:spPr/>
        <p:txBody>
          <a:bodyPr/>
          <a:lstStyle/>
          <a:p>
            <a:fld id="{FFD3B062-6889-4B4A-8C3F-3FF64EC40AA2}" type="slidenum">
              <a:rPr lang="en-US" smtClean="0"/>
              <a:t>‹#›</a:t>
            </a:fld>
            <a:endParaRPr lang="en-US"/>
          </a:p>
        </p:txBody>
      </p:sp>
    </p:spTree>
    <p:extLst>
      <p:ext uri="{BB962C8B-B14F-4D97-AF65-F5344CB8AC3E}">
        <p14:creationId xmlns:p14="http://schemas.microsoft.com/office/powerpoint/2010/main" val="20081790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D93683-C21D-4F29-ADC7-E03D2564E0B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3225537-3A63-4873-AD2C-047E60D34C3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6FB2551E-CF6C-406B-BB46-3E29795D9DCA}"/>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12BBE25-F845-448D-828A-DEBD65FCCF8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C989D9C0-6B6D-4837-BDCA-99548856BD5E}"/>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57DC89C-77AF-459E-9515-1277E7DE52B3}"/>
              </a:ext>
            </a:extLst>
          </p:cNvPr>
          <p:cNvSpPr>
            <a:spLocks noGrp="1"/>
          </p:cNvSpPr>
          <p:nvPr>
            <p:ph type="dt" sz="half" idx="10"/>
          </p:nvPr>
        </p:nvSpPr>
        <p:spPr/>
        <p:txBody>
          <a:bodyPr/>
          <a:lstStyle/>
          <a:p>
            <a:fld id="{B7C574A9-056D-4D44-A21D-18926AF881EE}" type="datetime1">
              <a:rPr lang="en-US" smtClean="0"/>
              <a:t>11/7/2018</a:t>
            </a:fld>
            <a:endParaRPr lang="en-US"/>
          </a:p>
        </p:txBody>
      </p:sp>
      <p:sp>
        <p:nvSpPr>
          <p:cNvPr id="8" name="Footer Placeholder 7">
            <a:extLst>
              <a:ext uri="{FF2B5EF4-FFF2-40B4-BE49-F238E27FC236}">
                <a16:creationId xmlns:a16="http://schemas.microsoft.com/office/drawing/2014/main" id="{7656A8D3-361B-47C5-B9AE-949121989240}"/>
              </a:ext>
            </a:extLst>
          </p:cNvPr>
          <p:cNvSpPr>
            <a:spLocks noGrp="1"/>
          </p:cNvSpPr>
          <p:nvPr>
            <p:ph type="ftr" sz="quarter" idx="11"/>
          </p:nvPr>
        </p:nvSpPr>
        <p:spPr/>
        <p:txBody>
          <a:bodyPr/>
          <a:lstStyle/>
          <a:p>
            <a:r>
              <a:rPr lang="en-US"/>
              <a:t>© Copyright 2018 Worthy and James Publishing</a:t>
            </a:r>
          </a:p>
        </p:txBody>
      </p:sp>
      <p:sp>
        <p:nvSpPr>
          <p:cNvPr id="9" name="Slide Number Placeholder 8">
            <a:extLst>
              <a:ext uri="{FF2B5EF4-FFF2-40B4-BE49-F238E27FC236}">
                <a16:creationId xmlns:a16="http://schemas.microsoft.com/office/drawing/2014/main" id="{5ADB643E-38C0-4BD7-9A88-DBD50E0DCAC8}"/>
              </a:ext>
            </a:extLst>
          </p:cNvPr>
          <p:cNvSpPr>
            <a:spLocks noGrp="1"/>
          </p:cNvSpPr>
          <p:nvPr>
            <p:ph type="sldNum" sz="quarter" idx="12"/>
          </p:nvPr>
        </p:nvSpPr>
        <p:spPr/>
        <p:txBody>
          <a:bodyPr/>
          <a:lstStyle/>
          <a:p>
            <a:fld id="{FFD3B062-6889-4B4A-8C3F-3FF64EC40AA2}" type="slidenum">
              <a:rPr lang="en-US" smtClean="0"/>
              <a:t>‹#›</a:t>
            </a:fld>
            <a:endParaRPr lang="en-US"/>
          </a:p>
        </p:txBody>
      </p:sp>
    </p:spTree>
    <p:extLst>
      <p:ext uri="{BB962C8B-B14F-4D97-AF65-F5344CB8AC3E}">
        <p14:creationId xmlns:p14="http://schemas.microsoft.com/office/powerpoint/2010/main" val="34445797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02B211-883A-4B86-9B50-29A07856BF7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F1BF2F0-FAC1-47E9-935C-D7F72BE49BB2}"/>
              </a:ext>
            </a:extLst>
          </p:cNvPr>
          <p:cNvSpPr>
            <a:spLocks noGrp="1"/>
          </p:cNvSpPr>
          <p:nvPr>
            <p:ph type="dt" sz="half" idx="10"/>
          </p:nvPr>
        </p:nvSpPr>
        <p:spPr/>
        <p:txBody>
          <a:bodyPr/>
          <a:lstStyle/>
          <a:p>
            <a:fld id="{38CF28A3-7505-4FE2-A217-DF9B9C8A88C9}" type="datetime1">
              <a:rPr lang="en-US" smtClean="0"/>
              <a:t>11/7/2018</a:t>
            </a:fld>
            <a:endParaRPr lang="en-US"/>
          </a:p>
        </p:txBody>
      </p:sp>
      <p:sp>
        <p:nvSpPr>
          <p:cNvPr id="4" name="Footer Placeholder 3">
            <a:extLst>
              <a:ext uri="{FF2B5EF4-FFF2-40B4-BE49-F238E27FC236}">
                <a16:creationId xmlns:a16="http://schemas.microsoft.com/office/drawing/2014/main" id="{D413572E-CCAB-496B-8333-A8F87D0CA29C}"/>
              </a:ext>
            </a:extLst>
          </p:cNvPr>
          <p:cNvSpPr>
            <a:spLocks noGrp="1"/>
          </p:cNvSpPr>
          <p:nvPr>
            <p:ph type="ftr" sz="quarter" idx="11"/>
          </p:nvPr>
        </p:nvSpPr>
        <p:spPr/>
        <p:txBody>
          <a:bodyPr/>
          <a:lstStyle/>
          <a:p>
            <a:r>
              <a:rPr lang="en-US"/>
              <a:t>© Copyright 2018 Worthy and James Publishing</a:t>
            </a:r>
          </a:p>
        </p:txBody>
      </p:sp>
      <p:sp>
        <p:nvSpPr>
          <p:cNvPr id="5" name="Slide Number Placeholder 4">
            <a:extLst>
              <a:ext uri="{FF2B5EF4-FFF2-40B4-BE49-F238E27FC236}">
                <a16:creationId xmlns:a16="http://schemas.microsoft.com/office/drawing/2014/main" id="{FFA27E3B-C725-479E-8D57-ECE00155CF4D}"/>
              </a:ext>
            </a:extLst>
          </p:cNvPr>
          <p:cNvSpPr>
            <a:spLocks noGrp="1"/>
          </p:cNvSpPr>
          <p:nvPr>
            <p:ph type="sldNum" sz="quarter" idx="12"/>
          </p:nvPr>
        </p:nvSpPr>
        <p:spPr/>
        <p:txBody>
          <a:bodyPr/>
          <a:lstStyle/>
          <a:p>
            <a:fld id="{FFD3B062-6889-4B4A-8C3F-3FF64EC40AA2}" type="slidenum">
              <a:rPr lang="en-US" smtClean="0"/>
              <a:t>‹#›</a:t>
            </a:fld>
            <a:endParaRPr lang="en-US"/>
          </a:p>
        </p:txBody>
      </p:sp>
    </p:spTree>
    <p:extLst>
      <p:ext uri="{BB962C8B-B14F-4D97-AF65-F5344CB8AC3E}">
        <p14:creationId xmlns:p14="http://schemas.microsoft.com/office/powerpoint/2010/main" val="39899445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9DE5970-42AE-4846-823C-7AF2ADA81439}"/>
              </a:ext>
            </a:extLst>
          </p:cNvPr>
          <p:cNvSpPr>
            <a:spLocks noGrp="1"/>
          </p:cNvSpPr>
          <p:nvPr>
            <p:ph type="dt" sz="half" idx="10"/>
          </p:nvPr>
        </p:nvSpPr>
        <p:spPr/>
        <p:txBody>
          <a:bodyPr/>
          <a:lstStyle/>
          <a:p>
            <a:fld id="{4E1F77C9-BB9D-4C17-893C-0C69BF6A3A23}" type="datetime1">
              <a:rPr lang="en-US" smtClean="0"/>
              <a:t>11/7/2018</a:t>
            </a:fld>
            <a:endParaRPr lang="en-US"/>
          </a:p>
        </p:txBody>
      </p:sp>
      <p:sp>
        <p:nvSpPr>
          <p:cNvPr id="3" name="Footer Placeholder 2">
            <a:extLst>
              <a:ext uri="{FF2B5EF4-FFF2-40B4-BE49-F238E27FC236}">
                <a16:creationId xmlns:a16="http://schemas.microsoft.com/office/drawing/2014/main" id="{1B2E8771-F110-4F00-924A-A87473994371}"/>
              </a:ext>
            </a:extLst>
          </p:cNvPr>
          <p:cNvSpPr>
            <a:spLocks noGrp="1"/>
          </p:cNvSpPr>
          <p:nvPr>
            <p:ph type="ftr" sz="quarter" idx="11"/>
          </p:nvPr>
        </p:nvSpPr>
        <p:spPr/>
        <p:txBody>
          <a:bodyPr/>
          <a:lstStyle/>
          <a:p>
            <a:r>
              <a:rPr lang="en-US"/>
              <a:t>© Copyright 2018 Worthy and James Publishing</a:t>
            </a:r>
          </a:p>
        </p:txBody>
      </p:sp>
      <p:sp>
        <p:nvSpPr>
          <p:cNvPr id="4" name="Slide Number Placeholder 3">
            <a:extLst>
              <a:ext uri="{FF2B5EF4-FFF2-40B4-BE49-F238E27FC236}">
                <a16:creationId xmlns:a16="http://schemas.microsoft.com/office/drawing/2014/main" id="{E4F26D77-FF8E-4AC5-9836-E3C11EBB7E7A}"/>
              </a:ext>
            </a:extLst>
          </p:cNvPr>
          <p:cNvSpPr>
            <a:spLocks noGrp="1"/>
          </p:cNvSpPr>
          <p:nvPr>
            <p:ph type="sldNum" sz="quarter" idx="12"/>
          </p:nvPr>
        </p:nvSpPr>
        <p:spPr/>
        <p:txBody>
          <a:bodyPr/>
          <a:lstStyle/>
          <a:p>
            <a:fld id="{FFD3B062-6889-4B4A-8C3F-3FF64EC40AA2}" type="slidenum">
              <a:rPr lang="en-US" smtClean="0"/>
              <a:t>‹#›</a:t>
            </a:fld>
            <a:endParaRPr lang="en-US"/>
          </a:p>
        </p:txBody>
      </p:sp>
    </p:spTree>
    <p:extLst>
      <p:ext uri="{BB962C8B-B14F-4D97-AF65-F5344CB8AC3E}">
        <p14:creationId xmlns:p14="http://schemas.microsoft.com/office/powerpoint/2010/main" val="31194019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A87AFD-EF21-4817-BC04-C9288D95415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35518AC-9696-422D-B1D6-26F8291DD34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771C35D-C4F3-40A5-8C27-E3D014B1D9A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7D9E5705-F6F7-49D2-B777-7740276E10B7}"/>
              </a:ext>
            </a:extLst>
          </p:cNvPr>
          <p:cNvSpPr>
            <a:spLocks noGrp="1"/>
          </p:cNvSpPr>
          <p:nvPr>
            <p:ph type="dt" sz="half" idx="10"/>
          </p:nvPr>
        </p:nvSpPr>
        <p:spPr/>
        <p:txBody>
          <a:bodyPr/>
          <a:lstStyle/>
          <a:p>
            <a:fld id="{66B2D504-86DD-4F38-B7BC-7BA2F706328B}" type="datetime1">
              <a:rPr lang="en-US" smtClean="0"/>
              <a:t>11/7/2018</a:t>
            </a:fld>
            <a:endParaRPr lang="en-US"/>
          </a:p>
        </p:txBody>
      </p:sp>
      <p:sp>
        <p:nvSpPr>
          <p:cNvPr id="6" name="Footer Placeholder 5">
            <a:extLst>
              <a:ext uri="{FF2B5EF4-FFF2-40B4-BE49-F238E27FC236}">
                <a16:creationId xmlns:a16="http://schemas.microsoft.com/office/drawing/2014/main" id="{FC7B1C80-95E6-46A8-803B-3583438CBF7E}"/>
              </a:ext>
            </a:extLst>
          </p:cNvPr>
          <p:cNvSpPr>
            <a:spLocks noGrp="1"/>
          </p:cNvSpPr>
          <p:nvPr>
            <p:ph type="ftr" sz="quarter" idx="11"/>
          </p:nvPr>
        </p:nvSpPr>
        <p:spPr/>
        <p:txBody>
          <a:bodyPr/>
          <a:lstStyle/>
          <a:p>
            <a:r>
              <a:rPr lang="en-US"/>
              <a:t>© Copyright 2018 Worthy and James Publishing</a:t>
            </a:r>
          </a:p>
        </p:txBody>
      </p:sp>
      <p:sp>
        <p:nvSpPr>
          <p:cNvPr id="7" name="Slide Number Placeholder 6">
            <a:extLst>
              <a:ext uri="{FF2B5EF4-FFF2-40B4-BE49-F238E27FC236}">
                <a16:creationId xmlns:a16="http://schemas.microsoft.com/office/drawing/2014/main" id="{88746776-D7ED-4338-8699-9B69E2B084B4}"/>
              </a:ext>
            </a:extLst>
          </p:cNvPr>
          <p:cNvSpPr>
            <a:spLocks noGrp="1"/>
          </p:cNvSpPr>
          <p:nvPr>
            <p:ph type="sldNum" sz="quarter" idx="12"/>
          </p:nvPr>
        </p:nvSpPr>
        <p:spPr/>
        <p:txBody>
          <a:bodyPr/>
          <a:lstStyle/>
          <a:p>
            <a:fld id="{FFD3B062-6889-4B4A-8C3F-3FF64EC40AA2}" type="slidenum">
              <a:rPr lang="en-US" smtClean="0"/>
              <a:t>‹#›</a:t>
            </a:fld>
            <a:endParaRPr lang="en-US"/>
          </a:p>
        </p:txBody>
      </p:sp>
    </p:spTree>
    <p:extLst>
      <p:ext uri="{BB962C8B-B14F-4D97-AF65-F5344CB8AC3E}">
        <p14:creationId xmlns:p14="http://schemas.microsoft.com/office/powerpoint/2010/main" val="36415676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61D215-728C-4222-8D63-38118FA89A3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2887AE8-1616-49E1-8518-E85F233E516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37F57D4-AEC2-4E76-B886-AA02949EAEE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84DA05B0-3DB5-4FD8-851A-760C2384B5B6}"/>
              </a:ext>
            </a:extLst>
          </p:cNvPr>
          <p:cNvSpPr>
            <a:spLocks noGrp="1"/>
          </p:cNvSpPr>
          <p:nvPr>
            <p:ph type="dt" sz="half" idx="10"/>
          </p:nvPr>
        </p:nvSpPr>
        <p:spPr/>
        <p:txBody>
          <a:bodyPr/>
          <a:lstStyle/>
          <a:p>
            <a:fld id="{3EC55120-8CE8-46EA-9B46-7BC9F498F2D0}" type="datetime1">
              <a:rPr lang="en-US" smtClean="0"/>
              <a:t>11/7/2018</a:t>
            </a:fld>
            <a:endParaRPr lang="en-US"/>
          </a:p>
        </p:txBody>
      </p:sp>
      <p:sp>
        <p:nvSpPr>
          <p:cNvPr id="6" name="Footer Placeholder 5">
            <a:extLst>
              <a:ext uri="{FF2B5EF4-FFF2-40B4-BE49-F238E27FC236}">
                <a16:creationId xmlns:a16="http://schemas.microsoft.com/office/drawing/2014/main" id="{0D3FEC52-065B-4112-9DDA-AA55348D94C5}"/>
              </a:ext>
            </a:extLst>
          </p:cNvPr>
          <p:cNvSpPr>
            <a:spLocks noGrp="1"/>
          </p:cNvSpPr>
          <p:nvPr>
            <p:ph type="ftr" sz="quarter" idx="11"/>
          </p:nvPr>
        </p:nvSpPr>
        <p:spPr/>
        <p:txBody>
          <a:bodyPr/>
          <a:lstStyle/>
          <a:p>
            <a:r>
              <a:rPr lang="en-US"/>
              <a:t>© Copyright 2018 Worthy and James Publishing</a:t>
            </a:r>
          </a:p>
        </p:txBody>
      </p:sp>
      <p:sp>
        <p:nvSpPr>
          <p:cNvPr id="7" name="Slide Number Placeholder 6">
            <a:extLst>
              <a:ext uri="{FF2B5EF4-FFF2-40B4-BE49-F238E27FC236}">
                <a16:creationId xmlns:a16="http://schemas.microsoft.com/office/drawing/2014/main" id="{F3EDF8EA-C38B-4F04-A2A4-207FDB836082}"/>
              </a:ext>
            </a:extLst>
          </p:cNvPr>
          <p:cNvSpPr>
            <a:spLocks noGrp="1"/>
          </p:cNvSpPr>
          <p:nvPr>
            <p:ph type="sldNum" sz="quarter" idx="12"/>
          </p:nvPr>
        </p:nvSpPr>
        <p:spPr/>
        <p:txBody>
          <a:bodyPr/>
          <a:lstStyle/>
          <a:p>
            <a:fld id="{FFD3B062-6889-4B4A-8C3F-3FF64EC40AA2}" type="slidenum">
              <a:rPr lang="en-US" smtClean="0"/>
              <a:t>‹#›</a:t>
            </a:fld>
            <a:endParaRPr lang="en-US"/>
          </a:p>
        </p:txBody>
      </p:sp>
    </p:spTree>
    <p:extLst>
      <p:ext uri="{BB962C8B-B14F-4D97-AF65-F5344CB8AC3E}">
        <p14:creationId xmlns:p14="http://schemas.microsoft.com/office/powerpoint/2010/main" val="27932650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93FE3EF-A691-492E-948E-DFDF97FEB54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24AB50A-7335-47B2-83D0-ED681FC78EE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49E316C-BCB9-4E31-B72E-6249518BE86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B01926D-360F-44A9-B6D8-5571F17586FE}" type="datetime1">
              <a:rPr lang="en-US" smtClean="0"/>
              <a:t>11/7/2018</a:t>
            </a:fld>
            <a:endParaRPr lang="en-US"/>
          </a:p>
        </p:txBody>
      </p:sp>
      <p:sp>
        <p:nvSpPr>
          <p:cNvPr id="5" name="Footer Placeholder 4">
            <a:extLst>
              <a:ext uri="{FF2B5EF4-FFF2-40B4-BE49-F238E27FC236}">
                <a16:creationId xmlns:a16="http://schemas.microsoft.com/office/drawing/2014/main" id="{B61C6CF3-54B2-4751-9F11-50FB9852369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 Copyright 2018 Worthy and James Publishing</a:t>
            </a:r>
          </a:p>
        </p:txBody>
      </p:sp>
      <p:sp>
        <p:nvSpPr>
          <p:cNvPr id="6" name="Slide Number Placeholder 5">
            <a:extLst>
              <a:ext uri="{FF2B5EF4-FFF2-40B4-BE49-F238E27FC236}">
                <a16:creationId xmlns:a16="http://schemas.microsoft.com/office/drawing/2014/main" id="{4A4D1F99-0E3F-45D5-97AC-74DBCE15006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D3B062-6889-4B4A-8C3F-3FF64EC40AA2}" type="slidenum">
              <a:rPr lang="en-US" smtClean="0"/>
              <a:t>‹#›</a:t>
            </a:fld>
            <a:endParaRPr lang="en-US"/>
          </a:p>
        </p:txBody>
      </p:sp>
    </p:spTree>
    <p:extLst>
      <p:ext uri="{BB962C8B-B14F-4D97-AF65-F5344CB8AC3E}">
        <p14:creationId xmlns:p14="http://schemas.microsoft.com/office/powerpoint/2010/main" val="15182966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B47A53-ACC0-4E8F-9121-BEA30AF085F9}"/>
              </a:ext>
            </a:extLst>
          </p:cNvPr>
          <p:cNvSpPr>
            <a:spLocks noGrp="1"/>
          </p:cNvSpPr>
          <p:nvPr>
            <p:ph type="ctrTitle"/>
          </p:nvPr>
        </p:nvSpPr>
        <p:spPr>
          <a:xfrm>
            <a:off x="5277328" y="640082"/>
            <a:ext cx="6274591" cy="3351602"/>
          </a:xfrm>
        </p:spPr>
        <p:txBody>
          <a:bodyPr>
            <a:normAutofit/>
          </a:bodyPr>
          <a:lstStyle/>
          <a:p>
            <a:pPr algn="l"/>
            <a:r>
              <a:rPr lang="en-US" sz="4700" b="1" dirty="0">
                <a:solidFill>
                  <a:schemeClr val="bg1"/>
                </a:solidFill>
              </a:rPr>
              <a:t>Basic Accounting Concepts Principles and Procedures, 2</a:t>
            </a:r>
            <a:r>
              <a:rPr lang="en-US" sz="4700" b="1" baseline="30000" dirty="0">
                <a:solidFill>
                  <a:schemeClr val="bg1"/>
                </a:solidFill>
              </a:rPr>
              <a:t>nd</a:t>
            </a:r>
            <a:r>
              <a:rPr lang="en-US" sz="4700" b="1" dirty="0">
                <a:solidFill>
                  <a:schemeClr val="bg1"/>
                </a:solidFill>
              </a:rPr>
              <a:t> Edition, Volume 1 </a:t>
            </a:r>
            <a:br>
              <a:rPr lang="en-US" sz="4700" dirty="0">
                <a:solidFill>
                  <a:schemeClr val="bg1"/>
                </a:solidFill>
              </a:rPr>
            </a:br>
            <a:endParaRPr lang="en-US" sz="4700" dirty="0">
              <a:solidFill>
                <a:schemeClr val="bg1"/>
              </a:solidFill>
            </a:endParaRPr>
          </a:p>
        </p:txBody>
      </p:sp>
      <p:sp>
        <p:nvSpPr>
          <p:cNvPr id="5" name="Footer Placeholder 4">
            <a:extLst>
              <a:ext uri="{FF2B5EF4-FFF2-40B4-BE49-F238E27FC236}">
                <a16:creationId xmlns:a16="http://schemas.microsoft.com/office/drawing/2014/main" id="{A6002148-351F-4AC2-BF7F-BC24060DA456}"/>
              </a:ext>
            </a:extLst>
          </p:cNvPr>
          <p:cNvSpPr>
            <a:spLocks noGrp="1"/>
          </p:cNvSpPr>
          <p:nvPr>
            <p:ph type="ftr" sz="quarter" idx="11"/>
          </p:nvPr>
        </p:nvSpPr>
        <p:spPr>
          <a:xfrm>
            <a:off x="5093108" y="6356350"/>
            <a:ext cx="4114800" cy="365125"/>
          </a:xfrm>
        </p:spPr>
        <p:txBody>
          <a:bodyPr>
            <a:normAutofit/>
          </a:bodyPr>
          <a:lstStyle/>
          <a:p>
            <a:pPr algn="l">
              <a:spcAft>
                <a:spcPts val="600"/>
              </a:spcAft>
            </a:pPr>
            <a:r>
              <a:rPr lang="en-US">
                <a:solidFill>
                  <a:schemeClr val="bg1">
                    <a:lumMod val="85000"/>
                  </a:schemeClr>
                </a:solidFill>
              </a:rPr>
              <a:t>© Copyright 2018 Worthy and James Publishing</a:t>
            </a:r>
          </a:p>
        </p:txBody>
      </p:sp>
      <p:pic>
        <p:nvPicPr>
          <p:cNvPr id="6" name="Picture 5" descr="Macintosh HD:Users:gregmostyn:Desktop:Covers:wetransfer-002f23 2:Cover-v1-blue-front copy.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4637246" cy="6858000"/>
          </a:xfrm>
          <a:prstGeom prst="rect">
            <a:avLst/>
          </a:prstGeom>
          <a:noFill/>
          <a:ln>
            <a:noFill/>
          </a:ln>
        </p:spPr>
      </p:pic>
      <p:sp>
        <p:nvSpPr>
          <p:cNvPr id="3" name="Rectangle 2"/>
          <p:cNvSpPr/>
          <p:nvPr/>
        </p:nvSpPr>
        <p:spPr>
          <a:xfrm>
            <a:off x="4637246" y="0"/>
            <a:ext cx="7554754" cy="68580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7" name="Title 1">
            <a:extLst>
              <a:ext uri="{FF2B5EF4-FFF2-40B4-BE49-F238E27FC236}">
                <a16:creationId xmlns:a16="http://schemas.microsoft.com/office/drawing/2014/main" id="{D4B47A53-ACC0-4E8F-9121-BEA30AF085F9}"/>
              </a:ext>
            </a:extLst>
          </p:cNvPr>
          <p:cNvSpPr txBox="1">
            <a:spLocks/>
          </p:cNvSpPr>
          <p:nvPr/>
        </p:nvSpPr>
        <p:spPr>
          <a:xfrm>
            <a:off x="5429728" y="792482"/>
            <a:ext cx="6274591" cy="3351602"/>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sz="4700" b="1">
                <a:solidFill>
                  <a:schemeClr val="bg1"/>
                </a:solidFill>
              </a:rPr>
              <a:t>Basic Accounting Concepts Principles and Procedures, 2</a:t>
            </a:r>
            <a:r>
              <a:rPr lang="en-US" sz="4700" b="1" baseline="30000">
                <a:solidFill>
                  <a:schemeClr val="bg1"/>
                </a:solidFill>
              </a:rPr>
              <a:t>nd</a:t>
            </a:r>
            <a:r>
              <a:rPr lang="en-US" sz="4700" b="1">
                <a:solidFill>
                  <a:schemeClr val="bg1"/>
                </a:solidFill>
              </a:rPr>
              <a:t> Edition, Volume 1 </a:t>
            </a:r>
            <a:br>
              <a:rPr lang="en-US" sz="4700">
                <a:solidFill>
                  <a:schemeClr val="bg1"/>
                </a:solidFill>
              </a:rPr>
            </a:br>
            <a:endParaRPr lang="en-US" sz="4700" dirty="0">
              <a:solidFill>
                <a:schemeClr val="bg1"/>
              </a:solidFill>
            </a:endParaRPr>
          </a:p>
        </p:txBody>
      </p:sp>
    </p:spTree>
    <p:extLst>
      <p:ext uri="{BB962C8B-B14F-4D97-AF65-F5344CB8AC3E}">
        <p14:creationId xmlns:p14="http://schemas.microsoft.com/office/powerpoint/2010/main" val="26210936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D8F4CDD7-8D47-4E00-A672-1FF587E42D5B}"/>
              </a:ext>
            </a:extLst>
          </p:cNvPr>
          <p:cNvSpPr>
            <a:spLocks noGrp="1"/>
          </p:cNvSpPr>
          <p:nvPr>
            <p:ph type="ftr" sz="quarter" idx="11"/>
          </p:nvPr>
        </p:nvSpPr>
        <p:spPr/>
        <p:txBody>
          <a:bodyPr/>
          <a:lstStyle/>
          <a:p>
            <a:r>
              <a:rPr lang="en-US"/>
              <a:t>© Copyright 2018 Worthy and James Publishing</a:t>
            </a:r>
          </a:p>
        </p:txBody>
      </p:sp>
      <p:sp>
        <p:nvSpPr>
          <p:cNvPr id="3" name="Rectangle 2">
            <a:extLst>
              <a:ext uri="{FF2B5EF4-FFF2-40B4-BE49-F238E27FC236}">
                <a16:creationId xmlns:a16="http://schemas.microsoft.com/office/drawing/2014/main" id="{D26B25FF-223C-4262-8113-703E3C4594EB}"/>
              </a:ext>
            </a:extLst>
          </p:cNvPr>
          <p:cNvSpPr/>
          <p:nvPr/>
        </p:nvSpPr>
        <p:spPr>
          <a:xfrm>
            <a:off x="2383277" y="1012954"/>
            <a:ext cx="7714034" cy="4001095"/>
          </a:xfrm>
          <a:prstGeom prst="rect">
            <a:avLst/>
          </a:prstGeom>
          <a:ln>
            <a:solidFill>
              <a:schemeClr val="tx1"/>
            </a:solidFill>
          </a:ln>
        </p:spPr>
        <p:txBody>
          <a:bodyPr wrap="square">
            <a:spAutoFit/>
          </a:bodyPr>
          <a:lstStyle/>
          <a:p>
            <a:pPr algn="ctr"/>
            <a:r>
              <a:rPr lang="en-US" sz="2000" b="1" dirty="0">
                <a:latin typeface="Times New Roman" panose="02020603050405020304" pitchFamily="18" charset="0"/>
                <a:ea typeface="MS Mincho" panose="02020609040205080304" pitchFamily="49" charset="-128"/>
                <a:cs typeface="Times New Roman" panose="02020603050405020304" pitchFamily="18" charset="0"/>
              </a:rPr>
              <a:t>More About GAAP</a:t>
            </a:r>
            <a:endParaRPr lang="en-US" sz="2000" dirty="0">
              <a:latin typeface="Cambria" panose="02040503050406030204" pitchFamily="18" charset="0"/>
              <a:ea typeface="MS Mincho" panose="02020609040205080304" pitchFamily="49" charset="-128"/>
              <a:cs typeface="Times New Roman" panose="02020603050405020304" pitchFamily="18" charset="0"/>
            </a:endParaRPr>
          </a:p>
          <a:p>
            <a:r>
              <a:rPr lang="en-US" dirty="0">
                <a:latin typeface="Times New Roman" panose="02020603050405020304" pitchFamily="18" charset="0"/>
                <a:ea typeface="MS Mincho" panose="02020609040205080304" pitchFamily="49" charset="-128"/>
                <a:cs typeface="Times New Roman" panose="02020603050405020304" pitchFamily="18" charset="0"/>
              </a:rPr>
              <a:t> </a:t>
            </a:r>
            <a:endParaRPr lang="en-US" sz="2000" dirty="0">
              <a:latin typeface="Cambria" panose="02040503050406030204" pitchFamily="18" charset="0"/>
              <a:ea typeface="MS Mincho" panose="02020609040205080304" pitchFamily="49" charset="-128"/>
              <a:cs typeface="Times New Roman" panose="02020603050405020304" pitchFamily="18" charset="0"/>
            </a:endParaRPr>
          </a:p>
          <a:p>
            <a:r>
              <a:rPr lang="en-US" dirty="0">
                <a:latin typeface="Times New Roman" panose="02020603050405020304" pitchFamily="18" charset="0"/>
                <a:ea typeface="MS Mincho" panose="02020609040205080304" pitchFamily="49" charset="-128"/>
                <a:cs typeface="Times New Roman" panose="02020603050405020304" pitchFamily="18" charset="0"/>
              </a:rPr>
              <a:t> </a:t>
            </a:r>
            <a:endParaRPr lang="en-US" sz="2000" dirty="0">
              <a:latin typeface="Cambria" panose="02040503050406030204" pitchFamily="18" charset="0"/>
              <a:ea typeface="MS Mincho" panose="02020609040205080304" pitchFamily="49" charset="-128"/>
              <a:cs typeface="Times New Roman" panose="02020603050405020304" pitchFamily="18" charset="0"/>
            </a:endParaRPr>
          </a:p>
          <a:p>
            <a:pPr marL="174625" indent="-174625"/>
            <a:r>
              <a:rPr lang="en-US" dirty="0">
                <a:latin typeface="Times New Roman" panose="02020603050405020304" pitchFamily="18" charset="0"/>
                <a:ea typeface="MS Mincho" panose="02020609040205080304" pitchFamily="49" charset="-128"/>
                <a:cs typeface="Times New Roman" panose="02020603050405020304" pitchFamily="18" charset="0"/>
              </a:rPr>
              <a:t>• Generally accepted accounting principles (GAAP) are the source that provides authoritative guidance for recording business transaction and preparing financial statements from the transactions.</a:t>
            </a:r>
            <a:endParaRPr lang="en-US" sz="2000" dirty="0">
              <a:latin typeface="Cambria" panose="02040503050406030204" pitchFamily="18" charset="0"/>
              <a:ea typeface="MS Mincho" panose="02020609040205080304" pitchFamily="49" charset="-128"/>
              <a:cs typeface="Times New Roman" panose="02020603050405020304" pitchFamily="18" charset="0"/>
            </a:endParaRPr>
          </a:p>
          <a:p>
            <a:pPr marL="174625" indent="-174625"/>
            <a:r>
              <a:rPr lang="en-US" dirty="0">
                <a:latin typeface="Times New Roman" panose="02020603050405020304" pitchFamily="18" charset="0"/>
                <a:ea typeface="MS Mincho" panose="02020609040205080304" pitchFamily="49" charset="-128"/>
                <a:cs typeface="Times New Roman" panose="02020603050405020304" pitchFamily="18" charset="0"/>
              </a:rPr>
              <a:t> </a:t>
            </a:r>
            <a:endParaRPr lang="en-US" sz="2000" dirty="0">
              <a:latin typeface="Cambria" panose="02040503050406030204" pitchFamily="18" charset="0"/>
              <a:ea typeface="MS Mincho" panose="02020609040205080304" pitchFamily="49" charset="-128"/>
              <a:cs typeface="Times New Roman" panose="02020603050405020304" pitchFamily="18" charset="0"/>
            </a:endParaRPr>
          </a:p>
          <a:p>
            <a:pPr marL="174625" indent="-174625"/>
            <a:r>
              <a:rPr lang="en-US" dirty="0">
                <a:latin typeface="Times New Roman" panose="02020603050405020304" pitchFamily="18" charset="0"/>
                <a:ea typeface="MS Mincho" panose="02020609040205080304" pitchFamily="49" charset="-128"/>
                <a:cs typeface="Times New Roman" panose="02020603050405020304" pitchFamily="18" charset="0"/>
              </a:rPr>
              <a:t>• Some principles are very specific and are designed to deal with specific situations. </a:t>
            </a:r>
            <a:endParaRPr lang="en-US" sz="2000" dirty="0">
              <a:latin typeface="Cambria" panose="02040503050406030204" pitchFamily="18" charset="0"/>
              <a:ea typeface="MS Mincho" panose="02020609040205080304" pitchFamily="49" charset="-128"/>
              <a:cs typeface="Times New Roman" panose="02020603050405020304" pitchFamily="18" charset="0"/>
            </a:endParaRPr>
          </a:p>
          <a:p>
            <a:pPr marL="174625" indent="-174625"/>
            <a:r>
              <a:rPr lang="en-US" dirty="0">
                <a:latin typeface="Times New Roman" panose="02020603050405020304" pitchFamily="18" charset="0"/>
                <a:ea typeface="MS Mincho" panose="02020609040205080304" pitchFamily="49" charset="-128"/>
                <a:cs typeface="Times New Roman" panose="02020603050405020304" pitchFamily="18" charset="0"/>
              </a:rPr>
              <a:t> </a:t>
            </a:r>
            <a:endParaRPr lang="en-US" sz="2000" dirty="0">
              <a:latin typeface="Cambria" panose="02040503050406030204" pitchFamily="18" charset="0"/>
              <a:ea typeface="MS Mincho" panose="02020609040205080304" pitchFamily="49" charset="-128"/>
              <a:cs typeface="Times New Roman" panose="02020603050405020304" pitchFamily="18" charset="0"/>
            </a:endParaRPr>
          </a:p>
          <a:p>
            <a:pPr marL="174625" indent="-174625"/>
            <a:r>
              <a:rPr lang="en-US" dirty="0">
                <a:latin typeface="Times New Roman" panose="02020603050405020304" pitchFamily="18" charset="0"/>
                <a:ea typeface="MS Mincho" panose="02020609040205080304" pitchFamily="49" charset="-128"/>
                <a:cs typeface="Times New Roman" panose="02020603050405020304" pitchFamily="18" charset="0"/>
              </a:rPr>
              <a:t> • Other principles are very broad and basic, and apply to all transactions.  </a:t>
            </a:r>
            <a:endParaRPr lang="en-US" sz="2000" dirty="0">
              <a:latin typeface="Cambria" panose="02040503050406030204" pitchFamily="18" charset="0"/>
              <a:ea typeface="MS Mincho" panose="02020609040205080304" pitchFamily="49" charset="-128"/>
              <a:cs typeface="Times New Roman" panose="02020603050405020304" pitchFamily="18" charset="0"/>
            </a:endParaRPr>
          </a:p>
          <a:p>
            <a:r>
              <a:rPr lang="en-US" dirty="0">
                <a:latin typeface="Times New Roman" panose="02020603050405020304" pitchFamily="18" charset="0"/>
                <a:ea typeface="MS Mincho" panose="02020609040205080304" pitchFamily="49" charset="-128"/>
                <a:cs typeface="Times New Roman" panose="02020603050405020304" pitchFamily="18" charset="0"/>
              </a:rPr>
              <a:t> </a:t>
            </a:r>
            <a:endParaRPr lang="en-US" sz="2000" dirty="0">
              <a:latin typeface="Cambria" panose="02040503050406030204" pitchFamily="18" charset="0"/>
              <a:ea typeface="MS Mincho" panose="02020609040205080304" pitchFamily="49" charset="-128"/>
              <a:cs typeface="Times New Roman" panose="02020603050405020304" pitchFamily="18" charset="0"/>
            </a:endParaRPr>
          </a:p>
          <a:p>
            <a:r>
              <a:rPr lang="en-US" dirty="0">
                <a:latin typeface="Times New Roman" panose="02020603050405020304" pitchFamily="18" charset="0"/>
                <a:ea typeface="MS Mincho" panose="02020609040205080304" pitchFamily="49" charset="-128"/>
                <a:cs typeface="Times New Roman" panose="02020603050405020304" pitchFamily="18" charset="0"/>
              </a:rPr>
              <a:t>The following discussion presents some essential and important basic principles.</a:t>
            </a:r>
            <a:endParaRPr lang="en-US" sz="2000" dirty="0">
              <a:latin typeface="Cambria" panose="02040503050406030204" pitchFamily="18" charset="0"/>
              <a:ea typeface="MS Mincho" panose="02020609040205080304" pitchFamily="49" charset="-128"/>
              <a:cs typeface="Times New Roman" panose="02020603050405020304" pitchFamily="18" charset="0"/>
            </a:endParaRPr>
          </a:p>
          <a:p>
            <a:r>
              <a:rPr lang="en-US" dirty="0">
                <a:latin typeface="Times New Roman" panose="02020603050405020304" pitchFamily="18" charset="0"/>
                <a:ea typeface="MS Mincho" panose="02020609040205080304" pitchFamily="49" charset="-128"/>
                <a:cs typeface="Times New Roman" panose="02020603050405020304" pitchFamily="18" charset="0"/>
              </a:rPr>
              <a:t> </a:t>
            </a:r>
            <a:endParaRPr lang="en-US" sz="2000" dirty="0">
              <a:effectLst/>
              <a:latin typeface="Cambria" panose="02040503050406030204" pitchFamily="18" charset="0"/>
              <a:ea typeface="MS Mincho" panose="02020609040205080304" pitchFamily="49" charset="-128"/>
              <a:cs typeface="Times New Roman" panose="02020603050405020304" pitchFamily="18" charset="0"/>
            </a:endParaRPr>
          </a:p>
        </p:txBody>
      </p:sp>
    </p:spTree>
    <p:extLst>
      <p:ext uri="{BB962C8B-B14F-4D97-AF65-F5344CB8AC3E}">
        <p14:creationId xmlns:p14="http://schemas.microsoft.com/office/powerpoint/2010/main" val="14677824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EB30D856-9D4C-4D7E-86A0-ED9D5DAFE20D}"/>
              </a:ext>
            </a:extLst>
          </p:cNvPr>
          <p:cNvSpPr>
            <a:spLocks noGrp="1"/>
          </p:cNvSpPr>
          <p:nvPr>
            <p:ph type="ftr" sz="quarter" idx="11"/>
          </p:nvPr>
        </p:nvSpPr>
        <p:spPr/>
        <p:txBody>
          <a:bodyPr/>
          <a:lstStyle/>
          <a:p>
            <a:r>
              <a:rPr lang="en-US"/>
              <a:t>© Copyright 2018 Worthy and James Publishing</a:t>
            </a:r>
          </a:p>
        </p:txBody>
      </p:sp>
      <p:sp>
        <p:nvSpPr>
          <p:cNvPr id="3" name="Rectangle 2">
            <a:extLst>
              <a:ext uri="{FF2B5EF4-FFF2-40B4-BE49-F238E27FC236}">
                <a16:creationId xmlns:a16="http://schemas.microsoft.com/office/drawing/2014/main" id="{0E0A29B5-F412-42E3-9FD6-9F4F5FD59F9C}"/>
              </a:ext>
            </a:extLst>
          </p:cNvPr>
          <p:cNvSpPr/>
          <p:nvPr/>
        </p:nvSpPr>
        <p:spPr>
          <a:xfrm>
            <a:off x="2214664" y="1436905"/>
            <a:ext cx="7762672" cy="3693319"/>
          </a:xfrm>
          <a:prstGeom prst="rect">
            <a:avLst/>
          </a:prstGeom>
          <a:ln>
            <a:solidFill>
              <a:schemeClr val="tx1"/>
            </a:solidFill>
          </a:ln>
        </p:spPr>
        <p:txBody>
          <a:bodyPr wrap="square">
            <a:spAutoFit/>
          </a:bodyPr>
          <a:lstStyle/>
          <a:p>
            <a:pPr algn="ctr"/>
            <a:r>
              <a:rPr lang="en-US" sz="2000" b="1" dirty="0">
                <a:latin typeface="Times New Roman" panose="02020603050405020304" pitchFamily="18" charset="0"/>
                <a:ea typeface="MS Mincho" panose="02020609040205080304" pitchFamily="49" charset="-128"/>
                <a:cs typeface="Times New Roman" panose="02020603050405020304" pitchFamily="18" charset="0"/>
              </a:rPr>
              <a:t>Reliability Principle</a:t>
            </a:r>
            <a:endParaRPr lang="en-US" sz="2000" dirty="0">
              <a:latin typeface="Cambria" panose="02040503050406030204" pitchFamily="18" charset="0"/>
              <a:ea typeface="MS Mincho" panose="02020609040205080304" pitchFamily="49" charset="-128"/>
              <a:cs typeface="Times New Roman" panose="02020603050405020304" pitchFamily="18" charset="0"/>
            </a:endParaRPr>
          </a:p>
          <a:p>
            <a:r>
              <a:rPr lang="en-US" dirty="0">
                <a:latin typeface="Times New Roman" panose="02020603050405020304" pitchFamily="18" charset="0"/>
                <a:ea typeface="MS Mincho" panose="02020609040205080304" pitchFamily="49" charset="-128"/>
                <a:cs typeface="Times New Roman" panose="02020603050405020304" pitchFamily="18" charset="0"/>
              </a:rPr>
              <a:t> </a:t>
            </a:r>
            <a:endParaRPr lang="en-US" sz="2000" dirty="0">
              <a:latin typeface="Cambria" panose="02040503050406030204" pitchFamily="18" charset="0"/>
              <a:ea typeface="MS Mincho" panose="02020609040205080304" pitchFamily="49" charset="-128"/>
              <a:cs typeface="Times New Roman" panose="02020603050405020304" pitchFamily="18" charset="0"/>
            </a:endParaRPr>
          </a:p>
          <a:p>
            <a:r>
              <a:rPr lang="en-US" dirty="0">
                <a:latin typeface="Times New Roman" panose="02020603050405020304" pitchFamily="18" charset="0"/>
                <a:ea typeface="MS Mincho" panose="02020609040205080304" pitchFamily="49" charset="-128"/>
                <a:cs typeface="Times New Roman" panose="02020603050405020304" pitchFamily="18" charset="0"/>
              </a:rPr>
              <a:t> </a:t>
            </a:r>
            <a:endParaRPr lang="en-US" sz="2000" dirty="0">
              <a:latin typeface="Cambria" panose="02040503050406030204" pitchFamily="18" charset="0"/>
              <a:ea typeface="MS Mincho" panose="02020609040205080304" pitchFamily="49" charset="-128"/>
              <a:cs typeface="Times New Roman" panose="02020603050405020304" pitchFamily="18" charset="0"/>
            </a:endParaRPr>
          </a:p>
          <a:p>
            <a:r>
              <a:rPr lang="en-US" dirty="0">
                <a:latin typeface="Times New Roman" panose="02020603050405020304" pitchFamily="18" charset="0"/>
                <a:ea typeface="MS Mincho" panose="02020609040205080304" pitchFamily="49" charset="-128"/>
                <a:cs typeface="Times New Roman" panose="02020603050405020304" pitchFamily="18" charset="0"/>
              </a:rPr>
              <a:t>• The reliability principle means that accounting must provide information that is </a:t>
            </a:r>
            <a:endParaRPr lang="en-US" sz="2000" dirty="0">
              <a:latin typeface="Cambria" panose="02040503050406030204" pitchFamily="18" charset="0"/>
              <a:ea typeface="MS Mincho" panose="02020609040205080304" pitchFamily="49" charset="-128"/>
              <a:cs typeface="Times New Roman" panose="02020603050405020304" pitchFamily="18" charset="0"/>
            </a:endParaRPr>
          </a:p>
          <a:p>
            <a:r>
              <a:rPr lang="en-US" dirty="0">
                <a:latin typeface="Times New Roman" panose="02020603050405020304" pitchFamily="18" charset="0"/>
                <a:ea typeface="MS Mincho" panose="02020609040205080304" pitchFamily="49" charset="-128"/>
                <a:cs typeface="Times New Roman" panose="02020603050405020304" pitchFamily="18" charset="0"/>
              </a:rPr>
              <a:t>   dependable and can be verified.</a:t>
            </a:r>
            <a:endParaRPr lang="en-US" sz="2000" dirty="0">
              <a:latin typeface="Cambria" panose="02040503050406030204" pitchFamily="18" charset="0"/>
              <a:ea typeface="MS Mincho" panose="02020609040205080304" pitchFamily="49" charset="-128"/>
              <a:cs typeface="Times New Roman" panose="02020603050405020304" pitchFamily="18" charset="0"/>
            </a:endParaRPr>
          </a:p>
          <a:p>
            <a:r>
              <a:rPr lang="en-US" dirty="0">
                <a:latin typeface="Times New Roman" panose="02020603050405020304" pitchFamily="18" charset="0"/>
                <a:ea typeface="MS Mincho" panose="02020609040205080304" pitchFamily="49" charset="-128"/>
                <a:cs typeface="Times New Roman" panose="02020603050405020304" pitchFamily="18" charset="0"/>
              </a:rPr>
              <a:t> </a:t>
            </a:r>
            <a:endParaRPr lang="en-US" sz="2000" dirty="0">
              <a:latin typeface="Cambria" panose="02040503050406030204" pitchFamily="18" charset="0"/>
              <a:ea typeface="MS Mincho" panose="02020609040205080304" pitchFamily="49" charset="-128"/>
              <a:cs typeface="Times New Roman" panose="02020603050405020304" pitchFamily="18" charset="0"/>
            </a:endParaRPr>
          </a:p>
          <a:p>
            <a:r>
              <a:rPr lang="en-US" dirty="0">
                <a:latin typeface="Times New Roman" panose="02020603050405020304" pitchFamily="18" charset="0"/>
                <a:ea typeface="MS Mincho" panose="02020609040205080304" pitchFamily="49" charset="-128"/>
                <a:cs typeface="Times New Roman" panose="02020603050405020304" pitchFamily="18" charset="0"/>
              </a:rPr>
              <a:t>• This is accomplished by using verifiable information such as receipts, invoices, </a:t>
            </a:r>
            <a:endParaRPr lang="en-US" sz="2000" dirty="0">
              <a:latin typeface="Cambria" panose="02040503050406030204" pitchFamily="18" charset="0"/>
              <a:ea typeface="MS Mincho" panose="02020609040205080304" pitchFamily="49" charset="-128"/>
              <a:cs typeface="Times New Roman" panose="02020603050405020304" pitchFamily="18" charset="0"/>
            </a:endParaRPr>
          </a:p>
          <a:p>
            <a:r>
              <a:rPr lang="en-US" dirty="0">
                <a:latin typeface="Times New Roman" panose="02020603050405020304" pitchFamily="18" charset="0"/>
                <a:ea typeface="MS Mincho" panose="02020609040205080304" pitchFamily="49" charset="-128"/>
                <a:cs typeface="Times New Roman" panose="02020603050405020304" pitchFamily="18" charset="0"/>
              </a:rPr>
              <a:t>  cleared checks, bank statements, and documents from the work of independent </a:t>
            </a:r>
            <a:endParaRPr lang="en-US" sz="2000" dirty="0">
              <a:latin typeface="Cambria" panose="02040503050406030204" pitchFamily="18" charset="0"/>
              <a:ea typeface="MS Mincho" panose="02020609040205080304" pitchFamily="49" charset="-128"/>
              <a:cs typeface="Times New Roman" panose="02020603050405020304" pitchFamily="18" charset="0"/>
            </a:endParaRPr>
          </a:p>
          <a:p>
            <a:r>
              <a:rPr lang="en-US" dirty="0">
                <a:latin typeface="Times New Roman" panose="02020603050405020304" pitchFamily="18" charset="0"/>
                <a:ea typeface="MS Mincho" panose="02020609040205080304" pitchFamily="49" charset="-128"/>
                <a:cs typeface="Times New Roman" panose="02020603050405020304" pitchFamily="18" charset="0"/>
              </a:rPr>
              <a:t>  third parties.  This is called “</a:t>
            </a:r>
            <a:r>
              <a:rPr lang="en-US" b="1" dirty="0">
                <a:latin typeface="Times New Roman" panose="02020603050405020304" pitchFamily="18" charset="0"/>
                <a:ea typeface="MS Mincho" panose="02020609040205080304" pitchFamily="49" charset="-128"/>
                <a:cs typeface="Times New Roman" panose="02020603050405020304" pitchFamily="18" charset="0"/>
              </a:rPr>
              <a:t>objective evidence</a:t>
            </a:r>
            <a:r>
              <a:rPr lang="en-US" dirty="0">
                <a:latin typeface="Times New Roman" panose="02020603050405020304" pitchFamily="18" charset="0"/>
                <a:ea typeface="MS Mincho" panose="02020609040205080304" pitchFamily="49" charset="-128"/>
                <a:cs typeface="Times New Roman" panose="02020603050405020304" pitchFamily="18" charset="0"/>
              </a:rPr>
              <a:t>”. </a:t>
            </a:r>
            <a:endParaRPr lang="en-US" sz="2000" dirty="0">
              <a:latin typeface="Cambria" panose="02040503050406030204" pitchFamily="18" charset="0"/>
              <a:ea typeface="MS Mincho" panose="02020609040205080304" pitchFamily="49" charset="-128"/>
              <a:cs typeface="Times New Roman" panose="02020603050405020304" pitchFamily="18" charset="0"/>
            </a:endParaRPr>
          </a:p>
          <a:p>
            <a:r>
              <a:rPr lang="en-US" dirty="0">
                <a:latin typeface="Times New Roman" panose="02020603050405020304" pitchFamily="18" charset="0"/>
                <a:ea typeface="MS Mincho" panose="02020609040205080304" pitchFamily="49" charset="-128"/>
                <a:cs typeface="Times New Roman" panose="02020603050405020304" pitchFamily="18" charset="0"/>
              </a:rPr>
              <a:t> </a:t>
            </a:r>
            <a:endParaRPr lang="en-US" sz="2000" dirty="0">
              <a:latin typeface="Cambria" panose="02040503050406030204" pitchFamily="18" charset="0"/>
              <a:ea typeface="MS Mincho" panose="02020609040205080304" pitchFamily="49" charset="-128"/>
              <a:cs typeface="Times New Roman" panose="02020603050405020304" pitchFamily="18" charset="0"/>
            </a:endParaRPr>
          </a:p>
          <a:p>
            <a:r>
              <a:rPr lang="en-US" dirty="0">
                <a:latin typeface="Times New Roman" panose="02020603050405020304" pitchFamily="18" charset="0"/>
                <a:ea typeface="MS Mincho" panose="02020609040205080304" pitchFamily="49" charset="-128"/>
                <a:cs typeface="Times New Roman" panose="02020603050405020304" pitchFamily="18" charset="0"/>
              </a:rPr>
              <a:t>• Whenever estimates are required, the estimates should be based on the best </a:t>
            </a:r>
            <a:endParaRPr lang="en-US" sz="2000" dirty="0">
              <a:latin typeface="Cambria" panose="02040503050406030204" pitchFamily="18" charset="0"/>
              <a:ea typeface="MS Mincho" panose="02020609040205080304" pitchFamily="49" charset="-128"/>
              <a:cs typeface="Times New Roman" panose="02020603050405020304" pitchFamily="18" charset="0"/>
            </a:endParaRPr>
          </a:p>
          <a:p>
            <a:r>
              <a:rPr lang="en-US" dirty="0">
                <a:latin typeface="Times New Roman" panose="02020603050405020304" pitchFamily="18" charset="0"/>
                <a:ea typeface="MS Mincho" panose="02020609040205080304" pitchFamily="49" charset="-128"/>
                <a:cs typeface="Times New Roman" panose="02020603050405020304" pitchFamily="18" charset="0"/>
              </a:rPr>
              <a:t>   information, using best practices and GAAP.</a:t>
            </a:r>
            <a:endParaRPr lang="en-US" sz="2000" dirty="0">
              <a:latin typeface="Cambria" panose="02040503050406030204" pitchFamily="18" charset="0"/>
              <a:ea typeface="MS Mincho" panose="02020609040205080304" pitchFamily="49" charset="-128"/>
              <a:cs typeface="Times New Roman" panose="02020603050405020304" pitchFamily="18" charset="0"/>
            </a:endParaRPr>
          </a:p>
          <a:p>
            <a:r>
              <a:rPr lang="en-US" dirty="0">
                <a:latin typeface="Times New Roman" panose="02020603050405020304" pitchFamily="18" charset="0"/>
                <a:ea typeface="MS Mincho" panose="02020609040205080304" pitchFamily="49" charset="-128"/>
                <a:cs typeface="Times New Roman" panose="02020603050405020304" pitchFamily="18" charset="0"/>
              </a:rPr>
              <a:t> </a:t>
            </a:r>
            <a:endParaRPr lang="en-US" sz="2000" dirty="0">
              <a:effectLst/>
              <a:latin typeface="Cambria" panose="02040503050406030204" pitchFamily="18" charset="0"/>
              <a:ea typeface="MS Mincho" panose="02020609040205080304" pitchFamily="49" charset="-128"/>
              <a:cs typeface="Times New Roman" panose="02020603050405020304" pitchFamily="18" charset="0"/>
            </a:endParaRPr>
          </a:p>
        </p:txBody>
      </p:sp>
    </p:spTree>
    <p:extLst>
      <p:ext uri="{BB962C8B-B14F-4D97-AF65-F5344CB8AC3E}">
        <p14:creationId xmlns:p14="http://schemas.microsoft.com/office/powerpoint/2010/main" val="32010625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81A6FE55-C69C-4A2C-9F75-481EADFAC123}"/>
              </a:ext>
            </a:extLst>
          </p:cNvPr>
          <p:cNvSpPr>
            <a:spLocks noGrp="1"/>
          </p:cNvSpPr>
          <p:nvPr>
            <p:ph type="ftr" sz="quarter" idx="11"/>
          </p:nvPr>
        </p:nvSpPr>
        <p:spPr/>
        <p:txBody>
          <a:bodyPr/>
          <a:lstStyle/>
          <a:p>
            <a:r>
              <a:rPr lang="en-US"/>
              <a:t>© Copyright 2018 Worthy and James Publishing</a:t>
            </a:r>
          </a:p>
        </p:txBody>
      </p:sp>
      <p:sp>
        <p:nvSpPr>
          <p:cNvPr id="3" name="Rectangle 2">
            <a:extLst>
              <a:ext uri="{FF2B5EF4-FFF2-40B4-BE49-F238E27FC236}">
                <a16:creationId xmlns:a16="http://schemas.microsoft.com/office/drawing/2014/main" id="{072E1F0F-209E-4EAF-BCCF-A4548BDC446C}"/>
              </a:ext>
            </a:extLst>
          </p:cNvPr>
          <p:cNvSpPr/>
          <p:nvPr/>
        </p:nvSpPr>
        <p:spPr>
          <a:xfrm>
            <a:off x="2003897" y="1028343"/>
            <a:ext cx="8550613" cy="4801314"/>
          </a:xfrm>
          <a:prstGeom prst="rect">
            <a:avLst/>
          </a:prstGeom>
          <a:ln>
            <a:solidFill>
              <a:schemeClr val="tx1"/>
            </a:solidFill>
          </a:ln>
        </p:spPr>
        <p:txBody>
          <a:bodyPr wrap="square">
            <a:spAutoFit/>
          </a:bodyPr>
          <a:lstStyle/>
          <a:p>
            <a:pPr algn="ctr"/>
            <a:r>
              <a:rPr lang="en-US" sz="2000" b="1" dirty="0">
                <a:latin typeface="Times New Roman" panose="02020603050405020304" pitchFamily="18" charset="0"/>
                <a:ea typeface="MS Mincho" panose="02020609040205080304" pitchFamily="49" charset="-128"/>
                <a:cs typeface="Times New Roman" panose="02020603050405020304" pitchFamily="18" charset="0"/>
              </a:rPr>
              <a:t>Cost Principle</a:t>
            </a:r>
            <a:endParaRPr lang="en-US" sz="2000" dirty="0">
              <a:latin typeface="Times New Roman" panose="02020603050405020304" pitchFamily="18" charset="0"/>
              <a:ea typeface="MS Mincho" panose="02020609040205080304" pitchFamily="49" charset="-128"/>
              <a:cs typeface="Times New Roman" panose="02020603050405020304" pitchFamily="18" charset="0"/>
            </a:endParaRPr>
          </a:p>
          <a:p>
            <a:r>
              <a:rPr lang="en-US" dirty="0">
                <a:latin typeface="Times New Roman" panose="02020603050405020304" pitchFamily="18" charset="0"/>
                <a:ea typeface="MS Mincho" panose="02020609040205080304" pitchFamily="49" charset="-128"/>
                <a:cs typeface="Times New Roman" panose="02020603050405020304" pitchFamily="18" charset="0"/>
              </a:rPr>
              <a:t> </a:t>
            </a:r>
            <a:endParaRPr lang="en-US" sz="2000" dirty="0">
              <a:latin typeface="Cambria" panose="02040503050406030204" pitchFamily="18" charset="0"/>
              <a:ea typeface="MS Mincho" panose="02020609040205080304" pitchFamily="49" charset="-128"/>
              <a:cs typeface="Times New Roman" panose="02020603050405020304" pitchFamily="18" charset="0"/>
            </a:endParaRPr>
          </a:p>
          <a:p>
            <a:r>
              <a:rPr lang="en-US" dirty="0">
                <a:latin typeface="Times New Roman" panose="02020603050405020304" pitchFamily="18" charset="0"/>
                <a:ea typeface="MS Mincho" panose="02020609040205080304" pitchFamily="49" charset="-128"/>
                <a:cs typeface="Times New Roman" panose="02020603050405020304" pitchFamily="18" charset="0"/>
              </a:rPr>
              <a:t> </a:t>
            </a:r>
            <a:endParaRPr lang="en-US" sz="2000" dirty="0">
              <a:latin typeface="Cambria" panose="02040503050406030204" pitchFamily="18" charset="0"/>
              <a:ea typeface="MS Mincho" panose="02020609040205080304" pitchFamily="49" charset="-128"/>
              <a:cs typeface="Times New Roman" panose="02020603050405020304" pitchFamily="18" charset="0"/>
            </a:endParaRPr>
          </a:p>
          <a:p>
            <a:r>
              <a:rPr lang="en-US" dirty="0">
                <a:latin typeface="Times New Roman" panose="02020603050405020304" pitchFamily="18" charset="0"/>
                <a:ea typeface="MS Mincho" panose="02020609040205080304" pitchFamily="49" charset="-128"/>
                <a:cs typeface="Times New Roman" panose="02020603050405020304" pitchFamily="18" charset="0"/>
              </a:rPr>
              <a:t>• The cost principle is often called the “historical cost principle”, meaning that the </a:t>
            </a:r>
            <a:endParaRPr lang="en-US" sz="2000" dirty="0">
              <a:latin typeface="Cambria" panose="02040503050406030204" pitchFamily="18" charset="0"/>
              <a:ea typeface="MS Mincho" panose="02020609040205080304" pitchFamily="49" charset="-128"/>
              <a:cs typeface="Times New Roman" panose="02020603050405020304" pitchFamily="18" charset="0"/>
            </a:endParaRPr>
          </a:p>
          <a:p>
            <a:r>
              <a:rPr lang="en-US" dirty="0">
                <a:latin typeface="Times New Roman" panose="02020603050405020304" pitchFamily="18" charset="0"/>
                <a:ea typeface="MS Mincho" panose="02020609040205080304" pitchFamily="49" charset="-128"/>
                <a:cs typeface="Times New Roman" panose="02020603050405020304" pitchFamily="18" charset="0"/>
              </a:rPr>
              <a:t>  values of assets and liabilities should maintained at original transaction values, </a:t>
            </a:r>
            <a:endParaRPr lang="en-US" sz="2000" dirty="0">
              <a:latin typeface="Cambria" panose="02040503050406030204" pitchFamily="18" charset="0"/>
              <a:ea typeface="MS Mincho" panose="02020609040205080304" pitchFamily="49" charset="-128"/>
              <a:cs typeface="Times New Roman" panose="02020603050405020304" pitchFamily="18" charset="0"/>
            </a:endParaRPr>
          </a:p>
          <a:p>
            <a:r>
              <a:rPr lang="en-US" dirty="0">
                <a:latin typeface="Times New Roman" panose="02020603050405020304" pitchFamily="18" charset="0"/>
                <a:ea typeface="MS Mincho" panose="02020609040205080304" pitchFamily="49" charset="-128"/>
                <a:cs typeface="Times New Roman" panose="02020603050405020304" pitchFamily="18" charset="0"/>
              </a:rPr>
              <a:t>  when initially recorded.   </a:t>
            </a:r>
            <a:endParaRPr lang="en-US" sz="2000" dirty="0">
              <a:latin typeface="Cambria" panose="02040503050406030204" pitchFamily="18" charset="0"/>
              <a:ea typeface="MS Mincho" panose="02020609040205080304" pitchFamily="49" charset="-128"/>
              <a:cs typeface="Times New Roman" panose="02020603050405020304" pitchFamily="18" charset="0"/>
            </a:endParaRPr>
          </a:p>
          <a:p>
            <a:r>
              <a:rPr lang="en-US" dirty="0">
                <a:latin typeface="Times New Roman" panose="02020603050405020304" pitchFamily="18" charset="0"/>
                <a:ea typeface="MS Mincho" panose="02020609040205080304" pitchFamily="49" charset="-128"/>
                <a:cs typeface="Times New Roman" panose="02020603050405020304" pitchFamily="18" charset="0"/>
              </a:rPr>
              <a:t> </a:t>
            </a:r>
            <a:endParaRPr lang="en-US" sz="2000" dirty="0">
              <a:latin typeface="Cambria" panose="02040503050406030204" pitchFamily="18" charset="0"/>
              <a:ea typeface="MS Mincho" panose="02020609040205080304" pitchFamily="49" charset="-128"/>
              <a:cs typeface="Times New Roman" panose="02020603050405020304" pitchFamily="18" charset="0"/>
            </a:endParaRPr>
          </a:p>
          <a:p>
            <a:r>
              <a:rPr lang="en-US" dirty="0">
                <a:latin typeface="Times New Roman" panose="02020603050405020304" pitchFamily="18" charset="0"/>
                <a:ea typeface="MS Mincho" panose="02020609040205080304" pitchFamily="49" charset="-128"/>
                <a:cs typeface="Times New Roman" panose="02020603050405020304" pitchFamily="18" charset="0"/>
              </a:rPr>
              <a:t>• Instead of using the words “historical cost” a better description might be </a:t>
            </a:r>
            <a:endParaRPr lang="en-US" sz="2000" dirty="0">
              <a:latin typeface="Cambria" panose="02040503050406030204" pitchFamily="18" charset="0"/>
              <a:ea typeface="MS Mincho" panose="02020609040205080304" pitchFamily="49" charset="-128"/>
              <a:cs typeface="Times New Roman" panose="02020603050405020304" pitchFamily="18" charset="0"/>
            </a:endParaRPr>
          </a:p>
          <a:p>
            <a:r>
              <a:rPr lang="en-US" dirty="0">
                <a:latin typeface="Times New Roman" panose="02020603050405020304" pitchFamily="18" charset="0"/>
                <a:ea typeface="MS Mincho" panose="02020609040205080304" pitchFamily="49" charset="-128"/>
                <a:cs typeface="Times New Roman" panose="02020603050405020304" pitchFamily="18" charset="0"/>
              </a:rPr>
              <a:t>  “original transaction value”.  Original transaction value is reliable.</a:t>
            </a:r>
            <a:endParaRPr lang="en-US" sz="2000" dirty="0">
              <a:latin typeface="Cambria" panose="02040503050406030204" pitchFamily="18" charset="0"/>
              <a:ea typeface="MS Mincho" panose="02020609040205080304" pitchFamily="49" charset="-128"/>
              <a:cs typeface="Times New Roman" panose="02020603050405020304" pitchFamily="18" charset="0"/>
            </a:endParaRPr>
          </a:p>
          <a:p>
            <a:r>
              <a:rPr lang="en-US" dirty="0">
                <a:latin typeface="Times New Roman" panose="02020603050405020304" pitchFamily="18" charset="0"/>
                <a:ea typeface="MS Mincho" panose="02020609040205080304" pitchFamily="49" charset="-128"/>
                <a:cs typeface="Times New Roman" panose="02020603050405020304" pitchFamily="18" charset="0"/>
              </a:rPr>
              <a:t> </a:t>
            </a:r>
            <a:endParaRPr lang="en-US" sz="2000" dirty="0">
              <a:latin typeface="Cambria" panose="02040503050406030204" pitchFamily="18" charset="0"/>
              <a:ea typeface="MS Mincho" panose="02020609040205080304" pitchFamily="49" charset="-128"/>
              <a:cs typeface="Times New Roman" panose="02020603050405020304" pitchFamily="18" charset="0"/>
            </a:endParaRPr>
          </a:p>
          <a:p>
            <a:r>
              <a:rPr lang="en-US" dirty="0">
                <a:latin typeface="Times New Roman" panose="02020603050405020304" pitchFamily="18" charset="0"/>
                <a:ea typeface="MS Mincho" panose="02020609040205080304" pitchFamily="49" charset="-128"/>
                <a:cs typeface="Times New Roman" panose="02020603050405020304" pitchFamily="18" charset="0"/>
              </a:rPr>
              <a:t>Example: A business purchases supplies for $250.  A month later the same supplies would cost $300.  The original $250 cost remains in the accounting records, not the new cost. </a:t>
            </a:r>
            <a:endParaRPr lang="en-US" sz="2000" dirty="0">
              <a:latin typeface="Cambria" panose="02040503050406030204" pitchFamily="18" charset="0"/>
              <a:ea typeface="MS Mincho" panose="02020609040205080304" pitchFamily="49" charset="-128"/>
              <a:cs typeface="Times New Roman" panose="02020603050405020304" pitchFamily="18" charset="0"/>
            </a:endParaRPr>
          </a:p>
          <a:p>
            <a:r>
              <a:rPr lang="en-US" dirty="0">
                <a:latin typeface="Times New Roman" panose="02020603050405020304" pitchFamily="18" charset="0"/>
                <a:ea typeface="MS Mincho" panose="02020609040205080304" pitchFamily="49" charset="-128"/>
                <a:cs typeface="Times New Roman" panose="02020603050405020304" pitchFamily="18" charset="0"/>
              </a:rPr>
              <a:t> </a:t>
            </a:r>
            <a:endParaRPr lang="en-US" sz="2000" dirty="0">
              <a:latin typeface="Cambria" panose="02040503050406030204" pitchFamily="18" charset="0"/>
              <a:ea typeface="MS Mincho" panose="02020609040205080304" pitchFamily="49" charset="-128"/>
              <a:cs typeface="Times New Roman" panose="02020603050405020304" pitchFamily="18" charset="0"/>
            </a:endParaRPr>
          </a:p>
          <a:p>
            <a:r>
              <a:rPr lang="en-US" dirty="0">
                <a:latin typeface="Times New Roman" panose="02020603050405020304" pitchFamily="18" charset="0"/>
                <a:ea typeface="MS Mincho" panose="02020609040205080304" pitchFamily="49" charset="-128"/>
                <a:cs typeface="Times New Roman" panose="02020603050405020304" pitchFamily="18" charset="0"/>
              </a:rPr>
              <a:t>(Note: There are certain circumstances in which GAAP does require a change from historical cost.  This usually happens when an asset has lost significant value.  You will see these discussions later in your accounting studies.)</a:t>
            </a:r>
            <a:endParaRPr lang="en-US" sz="2000" dirty="0">
              <a:latin typeface="Cambria" panose="02040503050406030204" pitchFamily="18" charset="0"/>
              <a:ea typeface="MS Mincho" panose="02020609040205080304" pitchFamily="49" charset="-128"/>
              <a:cs typeface="Times New Roman" panose="02020603050405020304" pitchFamily="18" charset="0"/>
            </a:endParaRPr>
          </a:p>
          <a:p>
            <a:r>
              <a:rPr lang="en-US" dirty="0">
                <a:latin typeface="Times New Roman" panose="02020603050405020304" pitchFamily="18" charset="0"/>
                <a:ea typeface="MS Mincho" panose="02020609040205080304" pitchFamily="49" charset="-128"/>
                <a:cs typeface="Times New Roman" panose="02020603050405020304" pitchFamily="18" charset="0"/>
              </a:rPr>
              <a:t> </a:t>
            </a:r>
            <a:endParaRPr lang="en-US" sz="2000" dirty="0">
              <a:effectLst/>
              <a:latin typeface="Cambria" panose="02040503050406030204" pitchFamily="18" charset="0"/>
              <a:ea typeface="MS Mincho" panose="02020609040205080304" pitchFamily="49" charset="-128"/>
              <a:cs typeface="Times New Roman" panose="02020603050405020304" pitchFamily="18" charset="0"/>
            </a:endParaRPr>
          </a:p>
        </p:txBody>
      </p:sp>
    </p:spTree>
    <p:extLst>
      <p:ext uri="{BB962C8B-B14F-4D97-AF65-F5344CB8AC3E}">
        <p14:creationId xmlns:p14="http://schemas.microsoft.com/office/powerpoint/2010/main" val="20759150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A99E8639-3C48-450D-87E8-FCCF09286AF5}"/>
              </a:ext>
            </a:extLst>
          </p:cNvPr>
          <p:cNvSpPr>
            <a:spLocks noGrp="1"/>
          </p:cNvSpPr>
          <p:nvPr>
            <p:ph type="ftr" sz="quarter" idx="11"/>
          </p:nvPr>
        </p:nvSpPr>
        <p:spPr/>
        <p:txBody>
          <a:bodyPr/>
          <a:lstStyle/>
          <a:p>
            <a:r>
              <a:rPr lang="en-US"/>
              <a:t>© Copyright 2018 Worthy and James Publishing</a:t>
            </a:r>
          </a:p>
        </p:txBody>
      </p:sp>
      <p:sp>
        <p:nvSpPr>
          <p:cNvPr id="3" name="Rectangle 2">
            <a:extLst>
              <a:ext uri="{FF2B5EF4-FFF2-40B4-BE49-F238E27FC236}">
                <a16:creationId xmlns:a16="http://schemas.microsoft.com/office/drawing/2014/main" id="{D2C79195-BAC6-4292-A2FC-EE22704D9C47}"/>
              </a:ext>
            </a:extLst>
          </p:cNvPr>
          <p:cNvSpPr/>
          <p:nvPr/>
        </p:nvSpPr>
        <p:spPr>
          <a:xfrm>
            <a:off x="2256817" y="761550"/>
            <a:ext cx="8307421" cy="4832092"/>
          </a:xfrm>
          <a:prstGeom prst="rect">
            <a:avLst/>
          </a:prstGeom>
          <a:ln>
            <a:solidFill>
              <a:schemeClr val="tx1"/>
            </a:solidFill>
          </a:ln>
        </p:spPr>
        <p:txBody>
          <a:bodyPr wrap="square">
            <a:spAutoFit/>
          </a:bodyPr>
          <a:lstStyle/>
          <a:p>
            <a:pPr algn="ctr"/>
            <a:r>
              <a:rPr lang="en-US" sz="2000" b="1" dirty="0">
                <a:latin typeface="Times New Roman" panose="02020603050405020304" pitchFamily="18" charset="0"/>
                <a:ea typeface="MS Mincho" panose="02020609040205080304" pitchFamily="49" charset="-128"/>
                <a:cs typeface="Times New Roman" panose="02020603050405020304" pitchFamily="18" charset="0"/>
              </a:rPr>
              <a:t>Revenue Recognition Principle</a:t>
            </a:r>
            <a:endParaRPr lang="en-US" sz="2000" dirty="0">
              <a:latin typeface="Cambria" panose="02040503050406030204" pitchFamily="18" charset="0"/>
              <a:ea typeface="MS Mincho" panose="02020609040205080304" pitchFamily="49" charset="-128"/>
              <a:cs typeface="Times New Roman" panose="02020603050405020304" pitchFamily="18" charset="0"/>
            </a:endParaRPr>
          </a:p>
          <a:p>
            <a:r>
              <a:rPr lang="en-US" dirty="0">
                <a:latin typeface="Times New Roman" panose="02020603050405020304" pitchFamily="18" charset="0"/>
                <a:ea typeface="MS Mincho" panose="02020609040205080304" pitchFamily="49" charset="-128"/>
                <a:cs typeface="Times New Roman" panose="02020603050405020304" pitchFamily="18" charset="0"/>
              </a:rPr>
              <a:t> </a:t>
            </a:r>
            <a:endParaRPr lang="en-US" sz="2000" dirty="0">
              <a:latin typeface="Cambria" panose="02040503050406030204" pitchFamily="18" charset="0"/>
              <a:ea typeface="MS Mincho" panose="02020609040205080304" pitchFamily="49" charset="-128"/>
              <a:cs typeface="Times New Roman" panose="02020603050405020304" pitchFamily="18" charset="0"/>
            </a:endParaRPr>
          </a:p>
          <a:p>
            <a:r>
              <a:rPr lang="en-US" dirty="0">
                <a:latin typeface="Times New Roman" panose="02020603050405020304" pitchFamily="18" charset="0"/>
                <a:ea typeface="MS Mincho" panose="02020609040205080304" pitchFamily="49" charset="-128"/>
                <a:cs typeface="Times New Roman" panose="02020603050405020304" pitchFamily="18" charset="0"/>
              </a:rPr>
              <a:t> </a:t>
            </a:r>
            <a:endParaRPr lang="en-US" sz="2000" dirty="0">
              <a:latin typeface="Cambria" panose="02040503050406030204" pitchFamily="18" charset="0"/>
              <a:ea typeface="MS Mincho" panose="02020609040205080304" pitchFamily="49" charset="-128"/>
              <a:cs typeface="Times New Roman" panose="02020603050405020304" pitchFamily="18" charset="0"/>
            </a:endParaRPr>
          </a:p>
          <a:p>
            <a:r>
              <a:rPr lang="en-US" dirty="0">
                <a:latin typeface="Times New Roman" panose="02020603050405020304" pitchFamily="18" charset="0"/>
                <a:ea typeface="MS Mincho" panose="02020609040205080304" pitchFamily="49" charset="-128"/>
                <a:cs typeface="Times New Roman" panose="02020603050405020304" pitchFamily="18" charset="0"/>
              </a:rPr>
              <a:t>• In accounting, to “recognize” means to record.  The revenue recognition </a:t>
            </a:r>
            <a:endParaRPr lang="en-US" sz="2000" dirty="0">
              <a:latin typeface="Cambria" panose="02040503050406030204" pitchFamily="18" charset="0"/>
              <a:ea typeface="MS Mincho" panose="02020609040205080304" pitchFamily="49" charset="-128"/>
              <a:cs typeface="Times New Roman" panose="02020603050405020304" pitchFamily="18" charset="0"/>
            </a:endParaRPr>
          </a:p>
          <a:p>
            <a:r>
              <a:rPr lang="en-US" dirty="0">
                <a:latin typeface="Times New Roman" panose="02020603050405020304" pitchFamily="18" charset="0"/>
                <a:ea typeface="MS Mincho" panose="02020609040205080304" pitchFamily="49" charset="-128"/>
                <a:cs typeface="Times New Roman" panose="02020603050405020304" pitchFamily="18" charset="0"/>
              </a:rPr>
              <a:t>  principle establishes when is the correct time to record revenue.</a:t>
            </a:r>
            <a:endParaRPr lang="en-US" sz="2000" dirty="0">
              <a:latin typeface="Cambria" panose="02040503050406030204" pitchFamily="18" charset="0"/>
              <a:ea typeface="MS Mincho" panose="02020609040205080304" pitchFamily="49" charset="-128"/>
              <a:cs typeface="Times New Roman" panose="02020603050405020304" pitchFamily="18" charset="0"/>
            </a:endParaRPr>
          </a:p>
          <a:p>
            <a:r>
              <a:rPr lang="en-US" dirty="0">
                <a:latin typeface="Times New Roman" panose="02020603050405020304" pitchFamily="18" charset="0"/>
                <a:ea typeface="MS Mincho" panose="02020609040205080304" pitchFamily="49" charset="-128"/>
                <a:cs typeface="Times New Roman" panose="02020603050405020304" pitchFamily="18" charset="0"/>
              </a:rPr>
              <a:t> </a:t>
            </a:r>
            <a:endParaRPr lang="en-US" sz="2000" dirty="0">
              <a:latin typeface="Cambria" panose="02040503050406030204" pitchFamily="18" charset="0"/>
              <a:ea typeface="MS Mincho" panose="02020609040205080304" pitchFamily="49" charset="-128"/>
              <a:cs typeface="Times New Roman" panose="02020603050405020304" pitchFamily="18" charset="0"/>
            </a:endParaRPr>
          </a:p>
          <a:p>
            <a:r>
              <a:rPr lang="en-US" dirty="0">
                <a:latin typeface="Times New Roman" panose="02020603050405020304" pitchFamily="18" charset="0"/>
                <a:ea typeface="MS Mincho" panose="02020609040205080304" pitchFamily="49" charset="-128"/>
                <a:cs typeface="Times New Roman" panose="02020603050405020304" pitchFamily="18" charset="0"/>
              </a:rPr>
              <a:t>• Rule: Revenue can be recorded </a:t>
            </a:r>
            <a:r>
              <a:rPr lang="en-US" b="1" dirty="0">
                <a:latin typeface="Times New Roman" panose="02020603050405020304" pitchFamily="18" charset="0"/>
                <a:ea typeface="MS Mincho" panose="02020609040205080304" pitchFamily="49" charset="-128"/>
                <a:cs typeface="Times New Roman" panose="02020603050405020304" pitchFamily="18" charset="0"/>
              </a:rPr>
              <a:t>only</a:t>
            </a:r>
            <a:r>
              <a:rPr lang="en-US" dirty="0">
                <a:latin typeface="Times New Roman" panose="02020603050405020304" pitchFamily="18" charset="0"/>
                <a:ea typeface="MS Mincho" panose="02020609040205080304" pitchFamily="49" charset="-128"/>
                <a:cs typeface="Times New Roman" panose="02020603050405020304" pitchFamily="18" charset="0"/>
              </a:rPr>
              <a:t> when the revenue has been </a:t>
            </a:r>
            <a:r>
              <a:rPr lang="en-US" b="1" dirty="0">
                <a:latin typeface="Times New Roman" panose="02020603050405020304" pitchFamily="18" charset="0"/>
                <a:ea typeface="MS Mincho" panose="02020609040205080304" pitchFamily="49" charset="-128"/>
                <a:cs typeface="Times New Roman" panose="02020603050405020304" pitchFamily="18" charset="0"/>
              </a:rPr>
              <a:t>earned</a:t>
            </a:r>
            <a:r>
              <a:rPr lang="en-US" dirty="0">
                <a:latin typeface="Times New Roman" panose="02020603050405020304" pitchFamily="18" charset="0"/>
                <a:ea typeface="MS Mincho" panose="02020609040205080304" pitchFamily="49" charset="-128"/>
                <a:cs typeface="Times New Roman" panose="02020603050405020304" pitchFamily="18" charset="0"/>
              </a:rPr>
              <a:t>.</a:t>
            </a:r>
            <a:endParaRPr lang="en-US" sz="2000" dirty="0">
              <a:latin typeface="Cambria" panose="02040503050406030204" pitchFamily="18" charset="0"/>
              <a:ea typeface="MS Mincho" panose="02020609040205080304" pitchFamily="49" charset="-128"/>
              <a:cs typeface="Times New Roman" panose="02020603050405020304" pitchFamily="18" charset="0"/>
            </a:endParaRPr>
          </a:p>
          <a:p>
            <a:r>
              <a:rPr lang="en-US" dirty="0">
                <a:latin typeface="Times New Roman" panose="02020603050405020304" pitchFamily="18" charset="0"/>
                <a:ea typeface="MS Mincho" panose="02020609040205080304" pitchFamily="49" charset="-128"/>
                <a:cs typeface="Times New Roman" panose="02020603050405020304" pitchFamily="18" charset="0"/>
              </a:rPr>
              <a:t> </a:t>
            </a:r>
            <a:endParaRPr lang="en-US" sz="2000" dirty="0">
              <a:latin typeface="Cambria" panose="02040503050406030204" pitchFamily="18" charset="0"/>
              <a:ea typeface="MS Mincho" panose="02020609040205080304" pitchFamily="49" charset="-128"/>
              <a:cs typeface="Times New Roman" panose="02020603050405020304" pitchFamily="18" charset="0"/>
            </a:endParaRPr>
          </a:p>
          <a:p>
            <a:r>
              <a:rPr lang="en-US" dirty="0">
                <a:latin typeface="Times New Roman" panose="02020603050405020304" pitchFamily="18" charset="0"/>
                <a:ea typeface="MS Mincho" panose="02020609040205080304" pitchFamily="49" charset="-128"/>
                <a:cs typeface="Times New Roman" panose="02020603050405020304" pitchFamily="18" charset="0"/>
              </a:rPr>
              <a:t>• When is revenue earned?   </a:t>
            </a:r>
            <a:endParaRPr lang="en-US" sz="2000" dirty="0">
              <a:latin typeface="Cambria" panose="02040503050406030204" pitchFamily="18" charset="0"/>
              <a:ea typeface="MS Mincho" panose="02020609040205080304" pitchFamily="49" charset="-128"/>
              <a:cs typeface="Times New Roman" panose="02020603050405020304" pitchFamily="18" charset="0"/>
            </a:endParaRPr>
          </a:p>
          <a:p>
            <a:r>
              <a:rPr lang="en-US" dirty="0">
                <a:latin typeface="Times New Roman" panose="02020603050405020304" pitchFamily="18" charset="0"/>
                <a:ea typeface="MS Mincho" panose="02020609040205080304" pitchFamily="49" charset="-128"/>
                <a:cs typeface="Times New Roman" panose="02020603050405020304" pitchFamily="18" charset="0"/>
              </a:rPr>
              <a:t>  1) The agreed service or product must have been delivered</a:t>
            </a:r>
            <a:endParaRPr lang="en-US" sz="2000" dirty="0">
              <a:latin typeface="Cambria" panose="02040503050406030204" pitchFamily="18" charset="0"/>
              <a:ea typeface="MS Mincho" panose="02020609040205080304" pitchFamily="49" charset="-128"/>
              <a:cs typeface="Times New Roman" panose="02020603050405020304" pitchFamily="18" charset="0"/>
            </a:endParaRPr>
          </a:p>
          <a:p>
            <a:r>
              <a:rPr lang="en-US" dirty="0">
                <a:latin typeface="Times New Roman" panose="02020603050405020304" pitchFamily="18" charset="0"/>
                <a:ea typeface="MS Mincho" panose="02020609040205080304" pitchFamily="49" charset="-128"/>
                <a:cs typeface="Times New Roman" panose="02020603050405020304" pitchFamily="18" charset="0"/>
              </a:rPr>
              <a:t>  2) The customer can reasonably be expected to pay or has already paid.</a:t>
            </a:r>
            <a:endParaRPr lang="en-US" sz="2000" dirty="0">
              <a:latin typeface="Cambria" panose="02040503050406030204" pitchFamily="18" charset="0"/>
              <a:ea typeface="MS Mincho" panose="02020609040205080304" pitchFamily="49" charset="-128"/>
              <a:cs typeface="Times New Roman" panose="02020603050405020304" pitchFamily="18" charset="0"/>
            </a:endParaRPr>
          </a:p>
          <a:p>
            <a:r>
              <a:rPr lang="en-US" dirty="0">
                <a:latin typeface="Times New Roman" panose="02020603050405020304" pitchFamily="18" charset="0"/>
                <a:ea typeface="MS Mincho" panose="02020609040205080304" pitchFamily="49" charset="-128"/>
                <a:cs typeface="Times New Roman" panose="02020603050405020304" pitchFamily="18" charset="0"/>
              </a:rPr>
              <a:t> </a:t>
            </a:r>
            <a:endParaRPr lang="en-US" sz="2000" dirty="0">
              <a:latin typeface="Cambria" panose="02040503050406030204" pitchFamily="18" charset="0"/>
              <a:ea typeface="MS Mincho" panose="02020609040205080304" pitchFamily="49" charset="-128"/>
              <a:cs typeface="Times New Roman" panose="02020603050405020304" pitchFamily="18" charset="0"/>
            </a:endParaRPr>
          </a:p>
          <a:p>
            <a:r>
              <a:rPr lang="en-US" dirty="0">
                <a:latin typeface="Times New Roman" panose="02020603050405020304" pitchFamily="18" charset="0"/>
                <a:ea typeface="MS Mincho" panose="02020609040205080304" pitchFamily="49" charset="-128"/>
                <a:cs typeface="Times New Roman" panose="02020603050405020304" pitchFamily="18" charset="0"/>
              </a:rPr>
              <a:t>It does not matter when cash is received.  Both requirements must be satisfied. </a:t>
            </a:r>
            <a:endParaRPr lang="en-US" sz="2000" dirty="0">
              <a:latin typeface="Cambria" panose="02040503050406030204" pitchFamily="18" charset="0"/>
              <a:ea typeface="MS Mincho" panose="02020609040205080304" pitchFamily="49" charset="-128"/>
              <a:cs typeface="Times New Roman" panose="02020603050405020304" pitchFamily="18" charset="0"/>
            </a:endParaRPr>
          </a:p>
          <a:p>
            <a:r>
              <a:rPr lang="en-US" dirty="0">
                <a:latin typeface="Times New Roman" panose="02020603050405020304" pitchFamily="18" charset="0"/>
                <a:ea typeface="MS Mincho" panose="02020609040205080304" pitchFamily="49" charset="-128"/>
                <a:cs typeface="Times New Roman" panose="02020603050405020304" pitchFamily="18" charset="0"/>
              </a:rPr>
              <a:t> </a:t>
            </a:r>
            <a:endParaRPr lang="en-US" sz="2000" dirty="0">
              <a:latin typeface="Cambria" panose="02040503050406030204" pitchFamily="18" charset="0"/>
              <a:ea typeface="MS Mincho" panose="02020609040205080304" pitchFamily="49" charset="-128"/>
              <a:cs typeface="Times New Roman" panose="02020603050405020304" pitchFamily="18" charset="0"/>
            </a:endParaRPr>
          </a:p>
          <a:p>
            <a:r>
              <a:rPr lang="en-US" dirty="0">
                <a:latin typeface="Times New Roman" panose="02020603050405020304" pitchFamily="18" charset="0"/>
                <a:ea typeface="MS Mincho" panose="02020609040205080304" pitchFamily="49" charset="-128"/>
                <a:cs typeface="Times New Roman" panose="02020603050405020304" pitchFamily="18" charset="0"/>
              </a:rPr>
              <a:t> </a:t>
            </a:r>
            <a:endParaRPr lang="en-US" sz="2000" dirty="0">
              <a:latin typeface="Cambria" panose="02040503050406030204" pitchFamily="18" charset="0"/>
              <a:ea typeface="MS Mincho" panose="02020609040205080304" pitchFamily="49" charset="-128"/>
              <a:cs typeface="Times New Roman" panose="02020603050405020304" pitchFamily="18" charset="0"/>
            </a:endParaRPr>
          </a:p>
          <a:p>
            <a:r>
              <a:rPr lang="en-US" b="1" dirty="0">
                <a:latin typeface="Times New Roman" panose="02020603050405020304" pitchFamily="18" charset="0"/>
                <a:ea typeface="MS Mincho" panose="02020609040205080304" pitchFamily="49" charset="-128"/>
                <a:cs typeface="Times New Roman" panose="02020603050405020304" pitchFamily="18" charset="0"/>
              </a:rPr>
              <a:t>Question</a:t>
            </a:r>
            <a:r>
              <a:rPr lang="en-US" dirty="0">
                <a:latin typeface="Times New Roman" panose="02020603050405020304" pitchFamily="18" charset="0"/>
                <a:ea typeface="MS Mincho" panose="02020609040205080304" pitchFamily="49" charset="-128"/>
                <a:cs typeface="Times New Roman" panose="02020603050405020304" pitchFamily="18" charset="0"/>
              </a:rPr>
              <a:t>: Suppose a customer pays in advance, before services are provided.  Should revenue be recorded?</a:t>
            </a:r>
            <a:endParaRPr lang="en-US" sz="2000" dirty="0">
              <a:effectLst/>
              <a:latin typeface="Cambria" panose="02040503050406030204" pitchFamily="18" charset="0"/>
              <a:ea typeface="MS Mincho" panose="02020609040205080304" pitchFamily="49" charset="-128"/>
              <a:cs typeface="Times New Roman" panose="02020603050405020304" pitchFamily="18" charset="0"/>
            </a:endParaRPr>
          </a:p>
        </p:txBody>
      </p:sp>
    </p:spTree>
    <p:extLst>
      <p:ext uri="{BB962C8B-B14F-4D97-AF65-F5344CB8AC3E}">
        <p14:creationId xmlns:p14="http://schemas.microsoft.com/office/powerpoint/2010/main" val="40192910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EFD93B40-A7B1-4410-8F9C-B0154BCE3278}"/>
              </a:ext>
            </a:extLst>
          </p:cNvPr>
          <p:cNvSpPr>
            <a:spLocks noGrp="1"/>
          </p:cNvSpPr>
          <p:nvPr>
            <p:ph type="ftr" sz="quarter" idx="11"/>
          </p:nvPr>
        </p:nvSpPr>
        <p:spPr/>
        <p:txBody>
          <a:bodyPr/>
          <a:lstStyle/>
          <a:p>
            <a:r>
              <a:rPr lang="en-US"/>
              <a:t>© Copyright 2018 Worthy and James Publishing</a:t>
            </a:r>
          </a:p>
        </p:txBody>
      </p:sp>
      <p:sp>
        <p:nvSpPr>
          <p:cNvPr id="3" name="Rectangle 2">
            <a:extLst>
              <a:ext uri="{FF2B5EF4-FFF2-40B4-BE49-F238E27FC236}">
                <a16:creationId xmlns:a16="http://schemas.microsoft.com/office/drawing/2014/main" id="{4DCDFAFA-2365-4BCA-B8C7-AEE70FA099C6}"/>
              </a:ext>
            </a:extLst>
          </p:cNvPr>
          <p:cNvSpPr/>
          <p:nvPr/>
        </p:nvSpPr>
        <p:spPr>
          <a:xfrm>
            <a:off x="1887166" y="724039"/>
            <a:ext cx="8715983" cy="5632311"/>
          </a:xfrm>
          <a:prstGeom prst="rect">
            <a:avLst/>
          </a:prstGeom>
          <a:ln>
            <a:solidFill>
              <a:schemeClr val="tx1"/>
            </a:solidFill>
          </a:ln>
        </p:spPr>
        <p:txBody>
          <a:bodyPr wrap="square">
            <a:spAutoFit/>
          </a:bodyPr>
          <a:lstStyle/>
          <a:p>
            <a:pPr algn="ctr"/>
            <a:r>
              <a:rPr lang="en-US" sz="2000" b="1" dirty="0">
                <a:latin typeface="Times New Roman" panose="02020603050405020304" pitchFamily="18" charset="0"/>
                <a:ea typeface="MS Mincho" panose="02020609040205080304" pitchFamily="49" charset="-128"/>
                <a:cs typeface="Times New Roman" panose="02020603050405020304" pitchFamily="18" charset="0"/>
              </a:rPr>
              <a:t>Matching Principle</a:t>
            </a:r>
            <a:endParaRPr lang="en-US" sz="2000" dirty="0">
              <a:latin typeface="Cambria" panose="02040503050406030204" pitchFamily="18" charset="0"/>
              <a:ea typeface="MS Mincho" panose="02020609040205080304" pitchFamily="49" charset="-128"/>
              <a:cs typeface="Times New Roman" panose="02020603050405020304" pitchFamily="18" charset="0"/>
            </a:endParaRPr>
          </a:p>
          <a:p>
            <a:r>
              <a:rPr lang="en-US" dirty="0">
                <a:latin typeface="Times New Roman" panose="02020603050405020304" pitchFamily="18" charset="0"/>
                <a:ea typeface="MS Mincho" panose="02020609040205080304" pitchFamily="49" charset="-128"/>
                <a:cs typeface="Times New Roman" panose="02020603050405020304" pitchFamily="18" charset="0"/>
              </a:rPr>
              <a:t> </a:t>
            </a:r>
            <a:endParaRPr lang="en-US" sz="2000" dirty="0">
              <a:latin typeface="Cambria" panose="02040503050406030204" pitchFamily="18" charset="0"/>
              <a:ea typeface="MS Mincho" panose="02020609040205080304" pitchFamily="49" charset="-128"/>
              <a:cs typeface="Times New Roman" panose="02020603050405020304" pitchFamily="18" charset="0"/>
            </a:endParaRPr>
          </a:p>
          <a:p>
            <a:r>
              <a:rPr lang="en-US" dirty="0">
                <a:latin typeface="Times New Roman" panose="02020603050405020304" pitchFamily="18" charset="0"/>
                <a:ea typeface="MS Mincho" panose="02020609040205080304" pitchFamily="49" charset="-128"/>
                <a:cs typeface="Times New Roman" panose="02020603050405020304" pitchFamily="18" charset="0"/>
              </a:rPr>
              <a:t> </a:t>
            </a:r>
            <a:endParaRPr lang="en-US" sz="2000" dirty="0">
              <a:latin typeface="Cambria" panose="02040503050406030204" pitchFamily="18" charset="0"/>
              <a:ea typeface="MS Mincho" panose="02020609040205080304" pitchFamily="49" charset="-128"/>
              <a:cs typeface="Times New Roman" panose="02020603050405020304" pitchFamily="18" charset="0"/>
            </a:endParaRPr>
          </a:p>
          <a:p>
            <a:r>
              <a:rPr lang="en-US" dirty="0">
                <a:latin typeface="Times New Roman" panose="02020603050405020304" pitchFamily="18" charset="0"/>
                <a:ea typeface="MS Mincho" panose="02020609040205080304" pitchFamily="49" charset="-128"/>
                <a:cs typeface="Times New Roman" panose="02020603050405020304" pitchFamily="18" charset="0"/>
              </a:rPr>
              <a:t>• The matching principle tells accountants when to record expenses.</a:t>
            </a:r>
            <a:endParaRPr lang="en-US" sz="2000" dirty="0">
              <a:latin typeface="Cambria" panose="02040503050406030204" pitchFamily="18" charset="0"/>
              <a:ea typeface="MS Mincho" panose="02020609040205080304" pitchFamily="49" charset="-128"/>
              <a:cs typeface="Times New Roman" panose="02020603050405020304" pitchFamily="18" charset="0"/>
            </a:endParaRPr>
          </a:p>
          <a:p>
            <a:r>
              <a:rPr lang="en-US" dirty="0">
                <a:latin typeface="Times New Roman" panose="02020603050405020304" pitchFamily="18" charset="0"/>
                <a:ea typeface="MS Mincho" panose="02020609040205080304" pitchFamily="49" charset="-128"/>
                <a:cs typeface="Times New Roman" panose="02020603050405020304" pitchFamily="18" charset="0"/>
              </a:rPr>
              <a:t> </a:t>
            </a:r>
            <a:endParaRPr lang="en-US" sz="2000" dirty="0">
              <a:latin typeface="Cambria" panose="02040503050406030204" pitchFamily="18" charset="0"/>
              <a:ea typeface="MS Mincho" panose="02020609040205080304" pitchFamily="49" charset="-128"/>
              <a:cs typeface="Times New Roman" panose="02020603050405020304" pitchFamily="18" charset="0"/>
            </a:endParaRPr>
          </a:p>
          <a:p>
            <a:r>
              <a:rPr lang="en-US" dirty="0">
                <a:latin typeface="Times New Roman" panose="02020603050405020304" pitchFamily="18" charset="0"/>
                <a:ea typeface="MS Mincho" panose="02020609040205080304" pitchFamily="49" charset="-128"/>
                <a:cs typeface="Times New Roman" panose="02020603050405020304" pitchFamily="18" charset="0"/>
              </a:rPr>
              <a:t>• Rule: An expense must be recorded in the same accounting period in which it </a:t>
            </a:r>
            <a:endParaRPr lang="en-US" sz="2000" dirty="0">
              <a:latin typeface="Cambria" panose="02040503050406030204" pitchFamily="18" charset="0"/>
              <a:ea typeface="MS Mincho" panose="02020609040205080304" pitchFamily="49" charset="-128"/>
              <a:cs typeface="Times New Roman" panose="02020603050405020304" pitchFamily="18" charset="0"/>
            </a:endParaRPr>
          </a:p>
          <a:p>
            <a:r>
              <a:rPr lang="en-US" dirty="0">
                <a:latin typeface="Times New Roman" panose="02020603050405020304" pitchFamily="18" charset="0"/>
                <a:ea typeface="MS Mincho" panose="02020609040205080304" pitchFamily="49" charset="-128"/>
                <a:cs typeface="Times New Roman" panose="02020603050405020304" pitchFamily="18" charset="0"/>
              </a:rPr>
              <a:t>   helped to create revenue of that period.  In other words, an expense is “matched” </a:t>
            </a:r>
            <a:endParaRPr lang="en-US" sz="2000" dirty="0">
              <a:latin typeface="Cambria" panose="02040503050406030204" pitchFamily="18" charset="0"/>
              <a:ea typeface="MS Mincho" panose="02020609040205080304" pitchFamily="49" charset="-128"/>
              <a:cs typeface="Times New Roman" panose="02020603050405020304" pitchFamily="18" charset="0"/>
            </a:endParaRPr>
          </a:p>
          <a:p>
            <a:r>
              <a:rPr lang="en-US" dirty="0">
                <a:latin typeface="Times New Roman" panose="02020603050405020304" pitchFamily="18" charset="0"/>
                <a:ea typeface="MS Mincho" panose="02020609040205080304" pitchFamily="49" charset="-128"/>
                <a:cs typeface="Times New Roman" panose="02020603050405020304" pitchFamily="18" charset="0"/>
              </a:rPr>
              <a:t>   against the revenue that it helped to create.</a:t>
            </a:r>
            <a:endParaRPr lang="en-US" sz="2000" dirty="0">
              <a:latin typeface="Cambria" panose="02040503050406030204" pitchFamily="18" charset="0"/>
              <a:ea typeface="MS Mincho" panose="02020609040205080304" pitchFamily="49" charset="-128"/>
              <a:cs typeface="Times New Roman" panose="02020603050405020304" pitchFamily="18" charset="0"/>
            </a:endParaRPr>
          </a:p>
          <a:p>
            <a:r>
              <a:rPr lang="en-US" dirty="0">
                <a:latin typeface="Times New Roman" panose="02020603050405020304" pitchFamily="18" charset="0"/>
                <a:ea typeface="MS Mincho" panose="02020609040205080304" pitchFamily="49" charset="-128"/>
                <a:cs typeface="Times New Roman" panose="02020603050405020304" pitchFamily="18" charset="0"/>
              </a:rPr>
              <a:t> </a:t>
            </a:r>
            <a:endParaRPr lang="en-US" sz="2000" dirty="0">
              <a:latin typeface="Cambria" panose="02040503050406030204" pitchFamily="18" charset="0"/>
              <a:ea typeface="MS Mincho" panose="02020609040205080304" pitchFamily="49" charset="-128"/>
              <a:cs typeface="Times New Roman" panose="02020603050405020304" pitchFamily="18" charset="0"/>
            </a:endParaRPr>
          </a:p>
          <a:p>
            <a:r>
              <a:rPr lang="en-US" dirty="0">
                <a:latin typeface="Times New Roman" panose="02020603050405020304" pitchFamily="18" charset="0"/>
                <a:ea typeface="MS Mincho" panose="02020609040205080304" pitchFamily="49" charset="-128"/>
                <a:cs typeface="Times New Roman" panose="02020603050405020304" pitchFamily="18" charset="0"/>
              </a:rPr>
              <a:t>• When expenses are matched against their related revenues, the important result </a:t>
            </a:r>
            <a:endParaRPr lang="en-US" sz="2000" dirty="0">
              <a:latin typeface="Cambria" panose="02040503050406030204" pitchFamily="18" charset="0"/>
              <a:ea typeface="MS Mincho" panose="02020609040205080304" pitchFamily="49" charset="-128"/>
              <a:cs typeface="Times New Roman" panose="02020603050405020304" pitchFamily="18" charset="0"/>
            </a:endParaRPr>
          </a:p>
          <a:p>
            <a:r>
              <a:rPr lang="en-US" dirty="0">
                <a:latin typeface="Times New Roman" panose="02020603050405020304" pitchFamily="18" charset="0"/>
                <a:ea typeface="MS Mincho" panose="02020609040205080304" pitchFamily="49" charset="-128"/>
                <a:cs typeface="Times New Roman" panose="02020603050405020304" pitchFamily="18" charset="0"/>
              </a:rPr>
              <a:t>   is correct net income.</a:t>
            </a:r>
            <a:endParaRPr lang="en-US" sz="2000" dirty="0">
              <a:latin typeface="Cambria" panose="02040503050406030204" pitchFamily="18" charset="0"/>
              <a:ea typeface="MS Mincho" panose="02020609040205080304" pitchFamily="49" charset="-128"/>
              <a:cs typeface="Times New Roman" panose="02020603050405020304" pitchFamily="18" charset="0"/>
            </a:endParaRPr>
          </a:p>
          <a:p>
            <a:r>
              <a:rPr lang="en-US" dirty="0">
                <a:latin typeface="Times New Roman" panose="02020603050405020304" pitchFamily="18" charset="0"/>
                <a:ea typeface="MS Mincho" panose="02020609040205080304" pitchFamily="49" charset="-128"/>
                <a:cs typeface="Times New Roman" panose="02020603050405020304" pitchFamily="18" charset="0"/>
              </a:rPr>
              <a:t> </a:t>
            </a:r>
            <a:endParaRPr lang="en-US" sz="2000" dirty="0">
              <a:latin typeface="Cambria" panose="02040503050406030204" pitchFamily="18" charset="0"/>
              <a:ea typeface="MS Mincho" panose="02020609040205080304" pitchFamily="49" charset="-128"/>
              <a:cs typeface="Times New Roman" panose="02020603050405020304" pitchFamily="18" charset="0"/>
            </a:endParaRPr>
          </a:p>
          <a:p>
            <a:r>
              <a:rPr lang="en-US" dirty="0">
                <a:latin typeface="Times New Roman" panose="02020603050405020304" pitchFamily="18" charset="0"/>
                <a:ea typeface="MS Mincho" panose="02020609040205080304" pitchFamily="49" charset="-128"/>
                <a:cs typeface="Times New Roman" panose="02020603050405020304" pitchFamily="18" charset="0"/>
              </a:rPr>
              <a:t>Example: A September telephone bill of $200 is recorded as $200 of telephone expense in September because it provided a service to help create September revenue, even though the bill was paid in October.</a:t>
            </a:r>
            <a:endParaRPr lang="en-US" sz="2000" dirty="0">
              <a:latin typeface="Cambria" panose="02040503050406030204" pitchFamily="18" charset="0"/>
              <a:ea typeface="MS Mincho" panose="02020609040205080304" pitchFamily="49" charset="-128"/>
              <a:cs typeface="Times New Roman" panose="02020603050405020304" pitchFamily="18" charset="0"/>
            </a:endParaRPr>
          </a:p>
          <a:p>
            <a:r>
              <a:rPr lang="en-US" dirty="0">
                <a:latin typeface="Times New Roman" panose="02020603050405020304" pitchFamily="18" charset="0"/>
                <a:ea typeface="MS Mincho" panose="02020609040205080304" pitchFamily="49" charset="-128"/>
                <a:cs typeface="Times New Roman" panose="02020603050405020304" pitchFamily="18" charset="0"/>
              </a:rPr>
              <a:t> </a:t>
            </a:r>
            <a:endParaRPr lang="en-US" sz="2000" dirty="0">
              <a:latin typeface="Cambria" panose="02040503050406030204" pitchFamily="18" charset="0"/>
              <a:ea typeface="MS Mincho" panose="02020609040205080304" pitchFamily="49" charset="-128"/>
              <a:cs typeface="Times New Roman" panose="02020603050405020304" pitchFamily="18" charset="0"/>
            </a:endParaRPr>
          </a:p>
          <a:p>
            <a:r>
              <a:rPr lang="en-US" dirty="0">
                <a:latin typeface="Times New Roman" panose="02020603050405020304" pitchFamily="18" charset="0"/>
                <a:ea typeface="MS Mincho" panose="02020609040205080304" pitchFamily="49" charset="-128"/>
                <a:cs typeface="Times New Roman" panose="02020603050405020304" pitchFamily="18" charset="0"/>
              </a:rPr>
              <a:t> </a:t>
            </a:r>
            <a:endParaRPr lang="en-US" sz="2000" dirty="0">
              <a:latin typeface="Cambria" panose="02040503050406030204" pitchFamily="18" charset="0"/>
              <a:ea typeface="MS Mincho" panose="02020609040205080304" pitchFamily="49" charset="-128"/>
              <a:cs typeface="Times New Roman" panose="02020603050405020304" pitchFamily="18" charset="0"/>
            </a:endParaRPr>
          </a:p>
          <a:p>
            <a:r>
              <a:rPr lang="en-US" b="1" dirty="0">
                <a:latin typeface="Times New Roman" panose="02020603050405020304" pitchFamily="18" charset="0"/>
                <a:ea typeface="MS Mincho" panose="02020609040205080304" pitchFamily="49" charset="-128"/>
                <a:cs typeface="Times New Roman" panose="02020603050405020304" pitchFamily="18" charset="0"/>
              </a:rPr>
              <a:t>Question</a:t>
            </a:r>
            <a:r>
              <a:rPr lang="en-US" dirty="0">
                <a:latin typeface="Times New Roman" panose="02020603050405020304" pitchFamily="18" charset="0"/>
                <a:ea typeface="MS Mincho" panose="02020609040205080304" pitchFamily="49" charset="-128"/>
                <a:cs typeface="Times New Roman" panose="02020603050405020304" pitchFamily="18" charset="0"/>
              </a:rPr>
              <a:t>: Suppose airline tickets were used in June but purchased in advance in April.  When should the travel expense be recorded?</a:t>
            </a:r>
            <a:endParaRPr lang="en-US" sz="2000" dirty="0">
              <a:latin typeface="Cambria" panose="02040503050406030204" pitchFamily="18" charset="0"/>
              <a:ea typeface="MS Mincho" panose="02020609040205080304" pitchFamily="49" charset="-128"/>
              <a:cs typeface="Times New Roman" panose="02020603050405020304" pitchFamily="18" charset="0"/>
            </a:endParaRPr>
          </a:p>
          <a:p>
            <a:r>
              <a:rPr lang="en-US" dirty="0">
                <a:latin typeface="Times New Roman" panose="02020603050405020304" pitchFamily="18" charset="0"/>
                <a:ea typeface="MS Mincho" panose="02020609040205080304" pitchFamily="49" charset="-128"/>
                <a:cs typeface="Times New Roman" panose="02020603050405020304" pitchFamily="18" charset="0"/>
              </a:rPr>
              <a:t> </a:t>
            </a:r>
            <a:endParaRPr lang="en-US" sz="2000" dirty="0">
              <a:effectLst/>
              <a:latin typeface="Cambria" panose="02040503050406030204" pitchFamily="18" charset="0"/>
              <a:ea typeface="MS Mincho" panose="02020609040205080304" pitchFamily="49" charset="-128"/>
              <a:cs typeface="Times New Roman" panose="02020603050405020304" pitchFamily="18" charset="0"/>
            </a:endParaRPr>
          </a:p>
        </p:txBody>
      </p:sp>
    </p:spTree>
    <p:extLst>
      <p:ext uri="{BB962C8B-B14F-4D97-AF65-F5344CB8AC3E}">
        <p14:creationId xmlns:p14="http://schemas.microsoft.com/office/powerpoint/2010/main" val="10684150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291CDAB3-93FC-489D-96BF-017EBEBE6E97}"/>
              </a:ext>
            </a:extLst>
          </p:cNvPr>
          <p:cNvSpPr>
            <a:spLocks noGrp="1"/>
          </p:cNvSpPr>
          <p:nvPr>
            <p:ph type="ftr" sz="quarter" idx="11"/>
          </p:nvPr>
        </p:nvSpPr>
        <p:spPr/>
        <p:txBody>
          <a:bodyPr/>
          <a:lstStyle/>
          <a:p>
            <a:r>
              <a:rPr lang="en-US"/>
              <a:t>© Copyright 2018 Worthy and James Publishing</a:t>
            </a:r>
          </a:p>
        </p:txBody>
      </p:sp>
      <p:sp>
        <p:nvSpPr>
          <p:cNvPr id="3" name="Rectangle 2">
            <a:extLst>
              <a:ext uri="{FF2B5EF4-FFF2-40B4-BE49-F238E27FC236}">
                <a16:creationId xmlns:a16="http://schemas.microsoft.com/office/drawing/2014/main" id="{9C8660FB-B2F5-4950-AE2C-EB9058F9F029}"/>
              </a:ext>
            </a:extLst>
          </p:cNvPr>
          <p:cNvSpPr/>
          <p:nvPr/>
        </p:nvSpPr>
        <p:spPr>
          <a:xfrm>
            <a:off x="2198451" y="960728"/>
            <a:ext cx="8132323" cy="4524315"/>
          </a:xfrm>
          <a:prstGeom prst="rect">
            <a:avLst/>
          </a:prstGeom>
          <a:ln>
            <a:solidFill>
              <a:schemeClr val="tx1"/>
            </a:solidFill>
          </a:ln>
        </p:spPr>
        <p:txBody>
          <a:bodyPr wrap="square">
            <a:spAutoFit/>
          </a:bodyPr>
          <a:lstStyle/>
          <a:p>
            <a:pPr algn="ctr"/>
            <a:r>
              <a:rPr lang="en-US" sz="2000" b="1" dirty="0">
                <a:latin typeface="Times New Roman" panose="02020603050405020304" pitchFamily="18" charset="0"/>
                <a:ea typeface="MS Mincho" panose="02020609040205080304" pitchFamily="49" charset="-128"/>
                <a:cs typeface="Times New Roman" panose="02020603050405020304" pitchFamily="18" charset="0"/>
              </a:rPr>
              <a:t>The Full Disclosure Principle</a:t>
            </a:r>
            <a:endParaRPr lang="en-US" sz="2000" dirty="0">
              <a:latin typeface="Cambria" panose="02040503050406030204" pitchFamily="18" charset="0"/>
              <a:ea typeface="MS Mincho" panose="02020609040205080304" pitchFamily="49" charset="-128"/>
              <a:cs typeface="Times New Roman" panose="02020603050405020304" pitchFamily="18" charset="0"/>
            </a:endParaRPr>
          </a:p>
          <a:p>
            <a:r>
              <a:rPr lang="en-US" dirty="0">
                <a:latin typeface="Times New Roman" panose="02020603050405020304" pitchFamily="18" charset="0"/>
                <a:ea typeface="MS Mincho" panose="02020609040205080304" pitchFamily="49" charset="-128"/>
                <a:cs typeface="Times New Roman" panose="02020603050405020304" pitchFamily="18" charset="0"/>
              </a:rPr>
              <a:t> </a:t>
            </a:r>
            <a:endParaRPr lang="en-US" sz="2000" dirty="0">
              <a:latin typeface="Cambria" panose="02040503050406030204" pitchFamily="18" charset="0"/>
              <a:ea typeface="MS Mincho" panose="02020609040205080304" pitchFamily="49" charset="-128"/>
              <a:cs typeface="Times New Roman" panose="02020603050405020304" pitchFamily="18" charset="0"/>
            </a:endParaRPr>
          </a:p>
          <a:p>
            <a:r>
              <a:rPr lang="en-US" dirty="0">
                <a:latin typeface="Times New Roman" panose="02020603050405020304" pitchFamily="18" charset="0"/>
                <a:ea typeface="MS Mincho" panose="02020609040205080304" pitchFamily="49" charset="-128"/>
                <a:cs typeface="Times New Roman" panose="02020603050405020304" pitchFamily="18" charset="0"/>
              </a:rPr>
              <a:t> </a:t>
            </a:r>
            <a:endParaRPr lang="en-US" sz="2000" dirty="0">
              <a:latin typeface="Cambria" panose="02040503050406030204" pitchFamily="18" charset="0"/>
              <a:ea typeface="MS Mincho" panose="02020609040205080304" pitchFamily="49" charset="-128"/>
              <a:cs typeface="Times New Roman" panose="02020603050405020304" pitchFamily="18" charset="0"/>
            </a:endParaRPr>
          </a:p>
          <a:p>
            <a:r>
              <a:rPr lang="en-US" dirty="0">
                <a:latin typeface="Times New Roman" panose="02020603050405020304" pitchFamily="18" charset="0"/>
                <a:ea typeface="MS Mincho" panose="02020609040205080304" pitchFamily="49" charset="-128"/>
                <a:cs typeface="Times New Roman" panose="02020603050405020304" pitchFamily="18" charset="0"/>
              </a:rPr>
              <a:t>• All information that is relevant or potentially relevant to provide full </a:t>
            </a:r>
            <a:endParaRPr lang="en-US" sz="2000" dirty="0">
              <a:latin typeface="Cambria" panose="02040503050406030204" pitchFamily="18" charset="0"/>
              <a:ea typeface="MS Mincho" panose="02020609040205080304" pitchFamily="49" charset="-128"/>
              <a:cs typeface="Times New Roman" panose="02020603050405020304" pitchFamily="18" charset="0"/>
            </a:endParaRPr>
          </a:p>
          <a:p>
            <a:r>
              <a:rPr lang="en-US" dirty="0">
                <a:latin typeface="Times New Roman" panose="02020603050405020304" pitchFamily="18" charset="0"/>
                <a:ea typeface="MS Mincho" panose="02020609040205080304" pitchFamily="49" charset="-128"/>
                <a:cs typeface="Times New Roman" panose="02020603050405020304" pitchFamily="18" charset="0"/>
              </a:rPr>
              <a:t>   understanding must be disclosed with financial statements.</a:t>
            </a:r>
            <a:endParaRPr lang="en-US" sz="2000" dirty="0">
              <a:latin typeface="Cambria" panose="02040503050406030204" pitchFamily="18" charset="0"/>
              <a:ea typeface="MS Mincho" panose="02020609040205080304" pitchFamily="49" charset="-128"/>
              <a:cs typeface="Times New Roman" panose="02020603050405020304" pitchFamily="18" charset="0"/>
            </a:endParaRPr>
          </a:p>
          <a:p>
            <a:r>
              <a:rPr lang="en-US" dirty="0">
                <a:latin typeface="Times New Roman" panose="02020603050405020304" pitchFamily="18" charset="0"/>
                <a:ea typeface="MS Mincho" panose="02020609040205080304" pitchFamily="49" charset="-128"/>
                <a:cs typeface="Times New Roman" panose="02020603050405020304" pitchFamily="18" charset="0"/>
              </a:rPr>
              <a:t> </a:t>
            </a:r>
            <a:endParaRPr lang="en-US" sz="2000" dirty="0">
              <a:latin typeface="Cambria" panose="02040503050406030204" pitchFamily="18" charset="0"/>
              <a:ea typeface="MS Mincho" panose="02020609040205080304" pitchFamily="49" charset="-128"/>
              <a:cs typeface="Times New Roman" panose="02020603050405020304" pitchFamily="18" charset="0"/>
            </a:endParaRPr>
          </a:p>
          <a:p>
            <a:r>
              <a:rPr lang="en-US" dirty="0">
                <a:latin typeface="Times New Roman" panose="02020603050405020304" pitchFamily="18" charset="0"/>
                <a:ea typeface="MS Mincho" panose="02020609040205080304" pitchFamily="49" charset="-128"/>
                <a:cs typeface="Times New Roman" panose="02020603050405020304" pitchFamily="18" charset="0"/>
              </a:rPr>
              <a:t>• This includes footnotes, and other methods such as tables, charts, graphs, and </a:t>
            </a:r>
            <a:endParaRPr lang="en-US" sz="2000" dirty="0">
              <a:latin typeface="Cambria" panose="02040503050406030204" pitchFamily="18" charset="0"/>
              <a:ea typeface="MS Mincho" panose="02020609040205080304" pitchFamily="49" charset="-128"/>
              <a:cs typeface="Times New Roman" panose="02020603050405020304" pitchFamily="18" charset="0"/>
            </a:endParaRPr>
          </a:p>
          <a:p>
            <a:r>
              <a:rPr lang="en-US" dirty="0">
                <a:latin typeface="Times New Roman" panose="02020603050405020304" pitchFamily="18" charset="0"/>
                <a:ea typeface="MS Mincho" panose="02020609040205080304" pitchFamily="49" charset="-128"/>
                <a:cs typeface="Times New Roman" panose="02020603050405020304" pitchFamily="18" charset="0"/>
              </a:rPr>
              <a:t>   how related types of information is grouped together. </a:t>
            </a:r>
            <a:endParaRPr lang="en-US" sz="2000" dirty="0">
              <a:latin typeface="Cambria" panose="02040503050406030204" pitchFamily="18" charset="0"/>
              <a:ea typeface="MS Mincho" panose="02020609040205080304" pitchFamily="49" charset="-128"/>
              <a:cs typeface="Times New Roman" panose="02020603050405020304" pitchFamily="18" charset="0"/>
            </a:endParaRPr>
          </a:p>
          <a:p>
            <a:r>
              <a:rPr lang="en-US" dirty="0">
                <a:latin typeface="Times New Roman" panose="02020603050405020304" pitchFamily="18" charset="0"/>
                <a:ea typeface="MS Mincho" panose="02020609040205080304" pitchFamily="49" charset="-128"/>
                <a:cs typeface="Times New Roman" panose="02020603050405020304" pitchFamily="18" charset="0"/>
              </a:rPr>
              <a:t> </a:t>
            </a:r>
            <a:endParaRPr lang="en-US" sz="2000" dirty="0">
              <a:latin typeface="Cambria" panose="02040503050406030204" pitchFamily="18" charset="0"/>
              <a:ea typeface="MS Mincho" panose="02020609040205080304" pitchFamily="49" charset="-128"/>
              <a:cs typeface="Times New Roman" panose="02020603050405020304" pitchFamily="18" charset="0"/>
            </a:endParaRPr>
          </a:p>
          <a:p>
            <a:r>
              <a:rPr lang="en-US" dirty="0">
                <a:latin typeface="Times New Roman" panose="02020603050405020304" pitchFamily="18" charset="0"/>
                <a:ea typeface="MS Mincho" panose="02020609040205080304" pitchFamily="49" charset="-128"/>
                <a:cs typeface="Times New Roman" panose="02020603050405020304" pitchFamily="18" charset="0"/>
              </a:rPr>
              <a:t>• Disclosure examples: details on accounting calculation methods, loan terms, </a:t>
            </a:r>
            <a:endParaRPr lang="en-US" sz="2000" dirty="0">
              <a:latin typeface="Cambria" panose="02040503050406030204" pitchFamily="18" charset="0"/>
              <a:ea typeface="MS Mincho" panose="02020609040205080304" pitchFamily="49" charset="-128"/>
              <a:cs typeface="Times New Roman" panose="02020603050405020304" pitchFamily="18" charset="0"/>
            </a:endParaRPr>
          </a:p>
          <a:p>
            <a:r>
              <a:rPr lang="en-US" dirty="0">
                <a:latin typeface="Times New Roman" panose="02020603050405020304" pitchFamily="18" charset="0"/>
                <a:ea typeface="MS Mincho" panose="02020609040205080304" pitchFamily="49" charset="-128"/>
                <a:cs typeface="Times New Roman" panose="02020603050405020304" pitchFamily="18" charset="0"/>
              </a:rPr>
              <a:t>   events after the financial statement date, and significant concentration in sources </a:t>
            </a:r>
            <a:endParaRPr lang="en-US" sz="2000" dirty="0">
              <a:latin typeface="Cambria" panose="02040503050406030204" pitchFamily="18" charset="0"/>
              <a:ea typeface="MS Mincho" panose="02020609040205080304" pitchFamily="49" charset="-128"/>
              <a:cs typeface="Times New Roman" panose="02020603050405020304" pitchFamily="18" charset="0"/>
            </a:endParaRPr>
          </a:p>
          <a:p>
            <a:r>
              <a:rPr lang="en-US" dirty="0">
                <a:latin typeface="Times New Roman" panose="02020603050405020304" pitchFamily="18" charset="0"/>
                <a:ea typeface="MS Mincho" panose="02020609040205080304" pitchFamily="49" charset="-128"/>
                <a:cs typeface="Times New Roman" panose="02020603050405020304" pitchFamily="18" charset="0"/>
              </a:rPr>
              <a:t>   of revenue.</a:t>
            </a:r>
            <a:endParaRPr lang="en-US" sz="2000" dirty="0">
              <a:latin typeface="Cambria" panose="02040503050406030204" pitchFamily="18" charset="0"/>
              <a:ea typeface="MS Mincho" panose="02020609040205080304" pitchFamily="49" charset="-128"/>
              <a:cs typeface="Times New Roman" panose="02020603050405020304" pitchFamily="18" charset="0"/>
            </a:endParaRPr>
          </a:p>
          <a:p>
            <a:r>
              <a:rPr lang="en-US" dirty="0">
                <a:latin typeface="Times New Roman" panose="02020603050405020304" pitchFamily="18" charset="0"/>
                <a:ea typeface="MS Mincho" panose="02020609040205080304" pitchFamily="49" charset="-128"/>
                <a:cs typeface="Times New Roman" panose="02020603050405020304" pitchFamily="18" charset="0"/>
              </a:rPr>
              <a:t> </a:t>
            </a:r>
            <a:endParaRPr lang="en-US" sz="2000" dirty="0">
              <a:latin typeface="Cambria" panose="02040503050406030204" pitchFamily="18" charset="0"/>
              <a:ea typeface="MS Mincho" panose="02020609040205080304" pitchFamily="49" charset="-128"/>
              <a:cs typeface="Times New Roman" panose="02020603050405020304" pitchFamily="18" charset="0"/>
            </a:endParaRPr>
          </a:p>
          <a:p>
            <a:r>
              <a:rPr lang="en-US" b="1" dirty="0">
                <a:latin typeface="Times New Roman" panose="02020603050405020304" pitchFamily="18" charset="0"/>
                <a:ea typeface="MS Mincho" panose="02020609040205080304" pitchFamily="49" charset="-128"/>
                <a:cs typeface="Times New Roman" panose="02020603050405020304" pitchFamily="18" charset="0"/>
              </a:rPr>
              <a:t>Question:</a:t>
            </a:r>
            <a:r>
              <a:rPr lang="en-US" dirty="0">
                <a:latin typeface="Times New Roman" panose="02020603050405020304" pitchFamily="18" charset="0"/>
                <a:ea typeface="MS Mincho" panose="02020609040205080304" pitchFamily="49" charset="-128"/>
                <a:cs typeface="Times New Roman" panose="02020603050405020304" pitchFamily="18" charset="0"/>
              </a:rPr>
              <a:t> A balance sheet shows a $250,000 note payable.  Do you think the date the repayment is due should be disclosed in the footnotes?  Why or why not?</a:t>
            </a:r>
            <a:endParaRPr lang="en-US" sz="2000" dirty="0">
              <a:latin typeface="Cambria" panose="02040503050406030204" pitchFamily="18" charset="0"/>
              <a:ea typeface="MS Mincho" panose="02020609040205080304" pitchFamily="49" charset="-128"/>
              <a:cs typeface="Times New Roman" panose="02020603050405020304" pitchFamily="18" charset="0"/>
            </a:endParaRPr>
          </a:p>
          <a:p>
            <a:r>
              <a:rPr lang="en-US" dirty="0">
                <a:latin typeface="Times New Roman" panose="02020603050405020304" pitchFamily="18" charset="0"/>
                <a:ea typeface="MS Mincho" panose="02020609040205080304" pitchFamily="49" charset="-128"/>
                <a:cs typeface="Times New Roman" panose="02020603050405020304" pitchFamily="18" charset="0"/>
              </a:rPr>
              <a:t> </a:t>
            </a:r>
            <a:endParaRPr lang="en-US" sz="2000" dirty="0">
              <a:effectLst/>
              <a:latin typeface="Cambria" panose="02040503050406030204" pitchFamily="18" charset="0"/>
              <a:ea typeface="MS Mincho" panose="02020609040205080304" pitchFamily="49" charset="-128"/>
              <a:cs typeface="Times New Roman" panose="02020603050405020304" pitchFamily="18" charset="0"/>
            </a:endParaRPr>
          </a:p>
        </p:txBody>
      </p:sp>
    </p:spTree>
    <p:extLst>
      <p:ext uri="{BB962C8B-B14F-4D97-AF65-F5344CB8AC3E}">
        <p14:creationId xmlns:p14="http://schemas.microsoft.com/office/powerpoint/2010/main" val="21388907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C6DCBD82-F20F-4AF5-9533-8FE8A4F2046A}"/>
              </a:ext>
            </a:extLst>
          </p:cNvPr>
          <p:cNvSpPr>
            <a:spLocks noGrp="1"/>
          </p:cNvSpPr>
          <p:nvPr>
            <p:ph type="ftr" sz="quarter" idx="11"/>
          </p:nvPr>
        </p:nvSpPr>
        <p:spPr/>
        <p:txBody>
          <a:bodyPr/>
          <a:lstStyle/>
          <a:p>
            <a:r>
              <a:rPr lang="en-US"/>
              <a:t>© Copyright 2018 Worthy and James Publishing</a:t>
            </a:r>
          </a:p>
        </p:txBody>
      </p:sp>
      <p:sp>
        <p:nvSpPr>
          <p:cNvPr id="3" name="Rectangle 2">
            <a:extLst>
              <a:ext uri="{FF2B5EF4-FFF2-40B4-BE49-F238E27FC236}">
                <a16:creationId xmlns:a16="http://schemas.microsoft.com/office/drawing/2014/main" id="{81A34FC9-75DD-4F6B-BA7D-6FA332106B77}"/>
              </a:ext>
            </a:extLst>
          </p:cNvPr>
          <p:cNvSpPr/>
          <p:nvPr/>
        </p:nvSpPr>
        <p:spPr>
          <a:xfrm>
            <a:off x="3297039" y="491406"/>
            <a:ext cx="5873146" cy="523220"/>
          </a:xfrm>
          <a:prstGeom prst="rect">
            <a:avLst/>
          </a:prstGeom>
        </p:spPr>
        <p:txBody>
          <a:bodyPr wrap="none">
            <a:spAutoFit/>
          </a:bodyPr>
          <a:lstStyle/>
          <a:p>
            <a:pPr algn="ctr"/>
            <a:r>
              <a:rPr lang="en-US" sz="2800" b="1" dirty="0">
                <a:solidFill>
                  <a:schemeClr val="accent1">
                    <a:lumMod val="50000"/>
                  </a:schemeClr>
                </a:solidFill>
                <a:latin typeface="Times New Roman" panose="02020603050405020304" pitchFamily="18" charset="0"/>
                <a:ea typeface="MS Mincho" panose="02020609040205080304" pitchFamily="49" charset="-128"/>
                <a:cs typeface="Times New Roman" panose="02020603050405020304" pitchFamily="18" charset="0"/>
              </a:rPr>
              <a:t>Important Accounting Organizations</a:t>
            </a:r>
            <a:endParaRPr lang="en-US" sz="2800" dirty="0">
              <a:solidFill>
                <a:schemeClr val="accent1">
                  <a:lumMod val="50000"/>
                </a:schemeClr>
              </a:solidFill>
              <a:latin typeface="Cambria" panose="02040503050406030204" pitchFamily="18" charset="0"/>
              <a:ea typeface="MS Mincho" panose="02020609040205080304" pitchFamily="49" charset="-128"/>
              <a:cs typeface="Times New Roman" panose="02020603050405020304" pitchFamily="18" charset="0"/>
            </a:endParaRPr>
          </a:p>
        </p:txBody>
      </p:sp>
      <p:sp>
        <p:nvSpPr>
          <p:cNvPr id="4" name="Rectangle 3">
            <a:extLst>
              <a:ext uri="{FF2B5EF4-FFF2-40B4-BE49-F238E27FC236}">
                <a16:creationId xmlns:a16="http://schemas.microsoft.com/office/drawing/2014/main" id="{448038AC-613C-4882-9C3B-D181E6D89AA6}"/>
              </a:ext>
            </a:extLst>
          </p:cNvPr>
          <p:cNvSpPr/>
          <p:nvPr/>
        </p:nvSpPr>
        <p:spPr>
          <a:xfrm>
            <a:off x="2422188" y="1561052"/>
            <a:ext cx="7947498" cy="4247317"/>
          </a:xfrm>
          <a:prstGeom prst="rect">
            <a:avLst/>
          </a:prstGeom>
          <a:ln>
            <a:solidFill>
              <a:schemeClr val="tx1"/>
            </a:solidFill>
          </a:ln>
        </p:spPr>
        <p:txBody>
          <a:bodyPr wrap="square">
            <a:spAutoFit/>
          </a:bodyPr>
          <a:lstStyle/>
          <a:p>
            <a:pPr algn="ctr"/>
            <a:r>
              <a:rPr lang="en-US" sz="2000" b="1" dirty="0">
                <a:latin typeface="Times New Roman" panose="02020603050405020304" pitchFamily="18" charset="0"/>
                <a:ea typeface="MS Mincho" panose="02020609040205080304" pitchFamily="49" charset="-128"/>
                <a:cs typeface="Times New Roman" panose="02020603050405020304" pitchFamily="18" charset="0"/>
              </a:rPr>
              <a:t>Financial Accounting Standards Board (FASB)</a:t>
            </a:r>
            <a:endParaRPr lang="en-US" sz="2000" dirty="0">
              <a:latin typeface="Cambria" panose="02040503050406030204" pitchFamily="18" charset="0"/>
              <a:ea typeface="MS Mincho" panose="02020609040205080304" pitchFamily="49" charset="-128"/>
              <a:cs typeface="Times New Roman" panose="02020603050405020304" pitchFamily="18" charset="0"/>
            </a:endParaRPr>
          </a:p>
          <a:p>
            <a:pPr algn="ctr"/>
            <a:r>
              <a:rPr lang="en-US" b="1" dirty="0">
                <a:latin typeface="Times New Roman" panose="02020603050405020304" pitchFamily="18" charset="0"/>
                <a:ea typeface="MS Mincho" panose="02020609040205080304" pitchFamily="49" charset="-128"/>
                <a:cs typeface="Times New Roman" panose="02020603050405020304" pitchFamily="18" charset="0"/>
              </a:rPr>
              <a:t> </a:t>
            </a:r>
            <a:endParaRPr lang="en-US" sz="2000" dirty="0">
              <a:latin typeface="Cambria" panose="02040503050406030204" pitchFamily="18" charset="0"/>
              <a:ea typeface="MS Mincho" panose="02020609040205080304" pitchFamily="49" charset="-128"/>
              <a:cs typeface="Times New Roman" panose="02020603050405020304" pitchFamily="18" charset="0"/>
            </a:endParaRPr>
          </a:p>
          <a:p>
            <a:pPr algn="ctr"/>
            <a:r>
              <a:rPr lang="en-US" b="1" dirty="0">
                <a:latin typeface="Times New Roman" panose="02020603050405020304" pitchFamily="18" charset="0"/>
                <a:ea typeface="MS Mincho" panose="02020609040205080304" pitchFamily="49" charset="-128"/>
                <a:cs typeface="Times New Roman" panose="02020603050405020304" pitchFamily="18" charset="0"/>
              </a:rPr>
              <a:t> </a:t>
            </a:r>
            <a:endParaRPr lang="en-US" sz="2000" dirty="0">
              <a:latin typeface="Cambria" panose="02040503050406030204" pitchFamily="18" charset="0"/>
              <a:ea typeface="MS Mincho" panose="02020609040205080304" pitchFamily="49" charset="-128"/>
              <a:cs typeface="Times New Roman" panose="02020603050405020304" pitchFamily="18" charset="0"/>
            </a:endParaRPr>
          </a:p>
          <a:p>
            <a:r>
              <a:rPr lang="en-US" dirty="0">
                <a:latin typeface="Times New Roman" panose="02020603050405020304" pitchFamily="18" charset="0"/>
                <a:ea typeface="MS Mincho" panose="02020609040205080304" pitchFamily="49" charset="-128"/>
                <a:cs typeface="Times New Roman" panose="02020603050405020304" pitchFamily="18" charset="0"/>
              </a:rPr>
              <a:t>The Financial Accounting Standards Board (FASB) is the most important American organization for developing accounting principles and standards that are used in the United States.  The FASB establishes the most authoritative accounting standards used for business entities.</a:t>
            </a:r>
            <a:endParaRPr lang="en-US" sz="2000" dirty="0">
              <a:latin typeface="Cambria" panose="02040503050406030204" pitchFamily="18" charset="0"/>
              <a:ea typeface="MS Mincho" panose="02020609040205080304" pitchFamily="49" charset="-128"/>
              <a:cs typeface="Times New Roman" panose="02020603050405020304" pitchFamily="18" charset="0"/>
            </a:endParaRPr>
          </a:p>
          <a:p>
            <a:r>
              <a:rPr lang="en-US" dirty="0">
                <a:latin typeface="Times New Roman" panose="02020603050405020304" pitchFamily="18" charset="0"/>
                <a:ea typeface="MS Mincho" panose="02020609040205080304" pitchFamily="49" charset="-128"/>
                <a:cs typeface="Times New Roman" panose="02020603050405020304" pitchFamily="18" charset="0"/>
              </a:rPr>
              <a:t> </a:t>
            </a:r>
            <a:endParaRPr lang="en-US" sz="2000" dirty="0">
              <a:latin typeface="Cambria" panose="02040503050406030204" pitchFamily="18" charset="0"/>
              <a:ea typeface="MS Mincho" panose="02020609040205080304" pitchFamily="49" charset="-128"/>
              <a:cs typeface="Times New Roman" panose="02020603050405020304" pitchFamily="18" charset="0"/>
            </a:endParaRPr>
          </a:p>
          <a:p>
            <a:pPr marL="117475" indent="-117475"/>
            <a:r>
              <a:rPr lang="en-US" dirty="0">
                <a:latin typeface="Times New Roman" panose="02020603050405020304" pitchFamily="18" charset="0"/>
                <a:ea typeface="MS Mincho" panose="02020609040205080304" pitchFamily="49" charset="-128"/>
                <a:cs typeface="Times New Roman" panose="02020603050405020304" pitchFamily="18" charset="0"/>
              </a:rPr>
              <a:t>• Authority: The board derives its authority from the Federal Security and Exchange Commission and the fact that all state licensing boards accept FASB pronouncements as highest authority.</a:t>
            </a:r>
            <a:endParaRPr lang="en-US" sz="2000" dirty="0">
              <a:latin typeface="Cambria" panose="02040503050406030204" pitchFamily="18" charset="0"/>
              <a:ea typeface="MS Mincho" panose="02020609040205080304" pitchFamily="49" charset="-128"/>
              <a:cs typeface="Times New Roman" panose="02020603050405020304" pitchFamily="18" charset="0"/>
            </a:endParaRPr>
          </a:p>
          <a:p>
            <a:pPr marL="117475" indent="-117475"/>
            <a:r>
              <a:rPr lang="en-US" dirty="0">
                <a:latin typeface="Times New Roman" panose="02020603050405020304" pitchFamily="18" charset="0"/>
                <a:ea typeface="MS Mincho" panose="02020609040205080304" pitchFamily="49" charset="-128"/>
                <a:cs typeface="Times New Roman" panose="02020603050405020304" pitchFamily="18" charset="0"/>
              </a:rPr>
              <a:t> </a:t>
            </a:r>
            <a:endParaRPr lang="en-US" sz="2000" dirty="0">
              <a:latin typeface="Cambria" panose="02040503050406030204" pitchFamily="18" charset="0"/>
              <a:ea typeface="MS Mincho" panose="02020609040205080304" pitchFamily="49" charset="-128"/>
              <a:cs typeface="Times New Roman" panose="02020603050405020304" pitchFamily="18" charset="0"/>
            </a:endParaRPr>
          </a:p>
          <a:p>
            <a:pPr marL="117475" indent="-117475"/>
            <a:r>
              <a:rPr lang="en-US" dirty="0">
                <a:latin typeface="Times New Roman" panose="02020603050405020304" pitchFamily="18" charset="0"/>
                <a:ea typeface="MS Mincho" panose="02020609040205080304" pitchFamily="49" charset="-128"/>
                <a:cs typeface="Times New Roman" panose="02020603050405020304" pitchFamily="18" charset="0"/>
              </a:rPr>
              <a:t>• Official pronouncements: The FASB publishes official pronouncements of new standards and guidance.  An pronouncement is called a “Statement of Financial Accounting Standards” or “SFAS”.</a:t>
            </a:r>
            <a:endParaRPr lang="en-US" sz="2000" dirty="0">
              <a:effectLst/>
              <a:latin typeface="Cambria" panose="02040503050406030204" pitchFamily="18" charset="0"/>
              <a:ea typeface="MS Mincho" panose="02020609040205080304" pitchFamily="49" charset="-128"/>
              <a:cs typeface="Times New Roman" panose="02020603050405020304" pitchFamily="18" charset="0"/>
            </a:endParaRPr>
          </a:p>
        </p:txBody>
      </p:sp>
    </p:spTree>
    <p:extLst>
      <p:ext uri="{BB962C8B-B14F-4D97-AF65-F5344CB8AC3E}">
        <p14:creationId xmlns:p14="http://schemas.microsoft.com/office/powerpoint/2010/main" val="99846887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41F9A81B-9494-43A1-ABD4-DD594C4EB880}"/>
              </a:ext>
            </a:extLst>
          </p:cNvPr>
          <p:cNvSpPr>
            <a:spLocks noGrp="1"/>
          </p:cNvSpPr>
          <p:nvPr>
            <p:ph type="ftr" sz="quarter" idx="11"/>
          </p:nvPr>
        </p:nvSpPr>
        <p:spPr/>
        <p:txBody>
          <a:bodyPr/>
          <a:lstStyle/>
          <a:p>
            <a:r>
              <a:rPr lang="en-US"/>
              <a:t>© Copyright 2018 Worthy and James Publishing</a:t>
            </a:r>
          </a:p>
        </p:txBody>
      </p:sp>
      <p:sp>
        <p:nvSpPr>
          <p:cNvPr id="3" name="Rectangle 2">
            <a:extLst>
              <a:ext uri="{FF2B5EF4-FFF2-40B4-BE49-F238E27FC236}">
                <a16:creationId xmlns:a16="http://schemas.microsoft.com/office/drawing/2014/main" id="{51A9CCDC-2A7E-43DF-A469-398E48A70E7E}"/>
              </a:ext>
            </a:extLst>
          </p:cNvPr>
          <p:cNvSpPr/>
          <p:nvPr/>
        </p:nvSpPr>
        <p:spPr>
          <a:xfrm>
            <a:off x="1935804" y="2013150"/>
            <a:ext cx="8608979" cy="3693319"/>
          </a:xfrm>
          <a:prstGeom prst="rect">
            <a:avLst/>
          </a:prstGeom>
          <a:ln>
            <a:solidFill>
              <a:schemeClr val="tx1"/>
            </a:solidFill>
          </a:ln>
        </p:spPr>
        <p:txBody>
          <a:bodyPr wrap="square">
            <a:spAutoFit/>
          </a:bodyPr>
          <a:lstStyle/>
          <a:p>
            <a:r>
              <a:rPr lang="en-US" b="1" dirty="0">
                <a:latin typeface="Times New Roman" panose="02020603050405020304" pitchFamily="18" charset="0"/>
                <a:ea typeface="MS Mincho" panose="02020609040205080304" pitchFamily="49" charset="-128"/>
                <a:cs typeface="Times New Roman" panose="02020603050405020304" pitchFamily="18" charset="0"/>
              </a:rPr>
              <a:t> </a:t>
            </a:r>
            <a:endParaRPr lang="en-US" sz="2000" dirty="0">
              <a:latin typeface="Cambria" panose="02040503050406030204" pitchFamily="18" charset="0"/>
              <a:ea typeface="MS Mincho" panose="02020609040205080304" pitchFamily="49" charset="-128"/>
              <a:cs typeface="Times New Roman" panose="02020603050405020304" pitchFamily="18" charset="0"/>
            </a:endParaRPr>
          </a:p>
          <a:p>
            <a:pPr algn="ctr"/>
            <a:r>
              <a:rPr lang="en-US" sz="2000" b="1" dirty="0">
                <a:latin typeface="Times New Roman" panose="02020603050405020304" pitchFamily="18" charset="0"/>
                <a:ea typeface="MS Mincho" panose="02020609040205080304" pitchFamily="49" charset="-128"/>
                <a:cs typeface="Times New Roman" panose="02020603050405020304" pitchFamily="18" charset="0"/>
              </a:rPr>
              <a:t>Securities and Exchange Commission (SEC)</a:t>
            </a:r>
            <a:endParaRPr lang="en-US" sz="2000" dirty="0">
              <a:latin typeface="Cambria" panose="02040503050406030204" pitchFamily="18" charset="0"/>
              <a:ea typeface="MS Mincho" panose="02020609040205080304" pitchFamily="49" charset="-128"/>
              <a:cs typeface="Times New Roman" panose="02020603050405020304" pitchFamily="18" charset="0"/>
            </a:endParaRPr>
          </a:p>
          <a:p>
            <a:pPr algn="ctr"/>
            <a:r>
              <a:rPr lang="en-US" b="1" dirty="0">
                <a:latin typeface="Times New Roman" panose="02020603050405020304" pitchFamily="18" charset="0"/>
                <a:ea typeface="MS Mincho" panose="02020609040205080304" pitchFamily="49" charset="-128"/>
                <a:cs typeface="Times New Roman" panose="02020603050405020304" pitchFamily="18" charset="0"/>
              </a:rPr>
              <a:t> </a:t>
            </a:r>
            <a:endParaRPr lang="en-US" sz="2000" dirty="0">
              <a:latin typeface="Cambria" panose="02040503050406030204" pitchFamily="18" charset="0"/>
              <a:ea typeface="MS Mincho" panose="02020609040205080304" pitchFamily="49" charset="-128"/>
              <a:cs typeface="Times New Roman" panose="02020603050405020304" pitchFamily="18" charset="0"/>
            </a:endParaRPr>
          </a:p>
          <a:p>
            <a:pPr algn="ctr"/>
            <a:r>
              <a:rPr lang="en-US" b="1" dirty="0">
                <a:latin typeface="Times New Roman" panose="02020603050405020304" pitchFamily="18" charset="0"/>
                <a:ea typeface="MS Mincho" panose="02020609040205080304" pitchFamily="49" charset="-128"/>
                <a:cs typeface="Times New Roman" panose="02020603050405020304" pitchFamily="18" charset="0"/>
              </a:rPr>
              <a:t> </a:t>
            </a:r>
            <a:endParaRPr lang="en-US" sz="2000" dirty="0">
              <a:latin typeface="Cambria" panose="02040503050406030204" pitchFamily="18" charset="0"/>
              <a:ea typeface="MS Mincho" panose="02020609040205080304" pitchFamily="49" charset="-128"/>
              <a:cs typeface="Times New Roman" panose="02020603050405020304" pitchFamily="18" charset="0"/>
            </a:endParaRPr>
          </a:p>
          <a:p>
            <a:r>
              <a:rPr lang="en-US" dirty="0">
                <a:latin typeface="Times New Roman" panose="02020603050405020304" pitchFamily="18" charset="0"/>
                <a:ea typeface="MS Mincho" panose="02020609040205080304" pitchFamily="49" charset="-128"/>
                <a:cs typeface="Times New Roman" panose="02020603050405020304" pitchFamily="18" charset="0"/>
              </a:rPr>
              <a:t>The Securities and Exchange Commission (SEC) is a federal government agency that was created by the Securities acts of 1933 and 1934.  It is part of the United States Treasury Department.</a:t>
            </a:r>
            <a:endParaRPr lang="en-US" sz="2000" dirty="0">
              <a:latin typeface="Cambria" panose="02040503050406030204" pitchFamily="18" charset="0"/>
              <a:ea typeface="MS Mincho" panose="02020609040205080304" pitchFamily="49" charset="-128"/>
              <a:cs typeface="Times New Roman" panose="02020603050405020304" pitchFamily="18" charset="0"/>
            </a:endParaRPr>
          </a:p>
          <a:p>
            <a:r>
              <a:rPr lang="en-US" dirty="0">
                <a:latin typeface="Times New Roman" panose="02020603050405020304" pitchFamily="18" charset="0"/>
                <a:ea typeface="MS Mincho" panose="02020609040205080304" pitchFamily="49" charset="-128"/>
                <a:cs typeface="Times New Roman" panose="02020603050405020304" pitchFamily="18" charset="0"/>
              </a:rPr>
              <a:t> </a:t>
            </a:r>
            <a:endParaRPr lang="en-US" sz="2000" dirty="0">
              <a:latin typeface="Cambria" panose="02040503050406030204" pitchFamily="18" charset="0"/>
              <a:ea typeface="MS Mincho" panose="02020609040205080304" pitchFamily="49" charset="-128"/>
              <a:cs typeface="Times New Roman" panose="02020603050405020304" pitchFamily="18" charset="0"/>
            </a:endParaRPr>
          </a:p>
          <a:p>
            <a:r>
              <a:rPr lang="en-US" dirty="0">
                <a:latin typeface="Times New Roman" panose="02020603050405020304" pitchFamily="18" charset="0"/>
                <a:ea typeface="MS Mincho" panose="02020609040205080304" pitchFamily="49" charset="-128"/>
                <a:cs typeface="Times New Roman" panose="02020603050405020304" pitchFamily="18" charset="0"/>
              </a:rPr>
              <a:t>The SEC is the highest U.S. authority for:</a:t>
            </a:r>
            <a:endParaRPr lang="en-US" sz="2000" dirty="0">
              <a:latin typeface="Cambria" panose="02040503050406030204" pitchFamily="18" charset="0"/>
              <a:ea typeface="MS Mincho" panose="02020609040205080304" pitchFamily="49" charset="-128"/>
              <a:cs typeface="Times New Roman" panose="02020603050405020304" pitchFamily="18" charset="0"/>
            </a:endParaRPr>
          </a:p>
          <a:p>
            <a:r>
              <a:rPr lang="en-US" dirty="0">
                <a:latin typeface="Times New Roman" panose="02020603050405020304" pitchFamily="18" charset="0"/>
                <a:ea typeface="MS Mincho" panose="02020609040205080304" pitchFamily="49" charset="-128"/>
                <a:cs typeface="Times New Roman" panose="02020603050405020304" pitchFamily="18" charset="0"/>
              </a:rPr>
              <a:t>• Securities investigation and enforcement of federal securities laws</a:t>
            </a:r>
            <a:endParaRPr lang="en-US" sz="2000" dirty="0">
              <a:latin typeface="Cambria" panose="02040503050406030204" pitchFamily="18" charset="0"/>
              <a:ea typeface="MS Mincho" panose="02020609040205080304" pitchFamily="49" charset="-128"/>
              <a:cs typeface="Times New Roman" panose="02020603050405020304" pitchFamily="18" charset="0"/>
            </a:endParaRPr>
          </a:p>
          <a:p>
            <a:r>
              <a:rPr lang="en-US" dirty="0">
                <a:latin typeface="Times New Roman" panose="02020603050405020304" pitchFamily="18" charset="0"/>
                <a:ea typeface="MS Mincho" panose="02020609040205080304" pitchFamily="49" charset="-128"/>
                <a:cs typeface="Times New Roman" panose="02020603050405020304" pitchFamily="18" charset="0"/>
              </a:rPr>
              <a:t>• Regulation of how publicly traded securities (stocks and bonds) are issued and traded</a:t>
            </a:r>
            <a:endParaRPr lang="en-US" sz="2000" dirty="0">
              <a:latin typeface="Cambria" panose="02040503050406030204" pitchFamily="18" charset="0"/>
              <a:ea typeface="MS Mincho" panose="02020609040205080304" pitchFamily="49" charset="-128"/>
              <a:cs typeface="Times New Roman" panose="02020603050405020304" pitchFamily="18" charset="0"/>
            </a:endParaRPr>
          </a:p>
          <a:p>
            <a:r>
              <a:rPr lang="en-US" dirty="0">
                <a:latin typeface="Times New Roman" panose="02020603050405020304" pitchFamily="18" charset="0"/>
                <a:ea typeface="MS Mincho" panose="02020609040205080304" pitchFamily="49" charset="-128"/>
                <a:cs typeface="Times New Roman" panose="02020603050405020304" pitchFamily="18" charset="0"/>
              </a:rPr>
              <a:t>• Oversight of American accounting standards</a:t>
            </a:r>
            <a:endParaRPr lang="en-US" sz="2000" dirty="0">
              <a:latin typeface="Cambria" panose="02040503050406030204" pitchFamily="18" charset="0"/>
              <a:ea typeface="MS Mincho" panose="02020609040205080304" pitchFamily="49" charset="-128"/>
              <a:cs typeface="Times New Roman" panose="02020603050405020304" pitchFamily="18" charset="0"/>
            </a:endParaRPr>
          </a:p>
          <a:p>
            <a:r>
              <a:rPr lang="en-US" dirty="0">
                <a:latin typeface="Times New Roman" panose="02020603050405020304" pitchFamily="18" charset="0"/>
                <a:ea typeface="MS Mincho" panose="02020609040205080304" pitchFamily="49" charset="-128"/>
                <a:cs typeface="Times New Roman" panose="02020603050405020304" pitchFamily="18" charset="0"/>
              </a:rPr>
              <a:t> </a:t>
            </a:r>
            <a:endParaRPr lang="en-US" sz="2000" dirty="0">
              <a:effectLst/>
              <a:latin typeface="Cambria" panose="02040503050406030204" pitchFamily="18" charset="0"/>
              <a:ea typeface="MS Mincho" panose="02020609040205080304" pitchFamily="49" charset="-128"/>
              <a:cs typeface="Times New Roman" panose="02020603050405020304" pitchFamily="18" charset="0"/>
            </a:endParaRPr>
          </a:p>
        </p:txBody>
      </p:sp>
      <p:sp>
        <p:nvSpPr>
          <p:cNvPr id="4" name="Rectangle 3">
            <a:extLst>
              <a:ext uri="{FF2B5EF4-FFF2-40B4-BE49-F238E27FC236}">
                <a16:creationId xmlns:a16="http://schemas.microsoft.com/office/drawing/2014/main" id="{C6C58D3A-FD18-44AD-B36B-4C836E03C6C1}"/>
              </a:ext>
            </a:extLst>
          </p:cNvPr>
          <p:cNvSpPr/>
          <p:nvPr/>
        </p:nvSpPr>
        <p:spPr>
          <a:xfrm>
            <a:off x="3021815" y="306581"/>
            <a:ext cx="5873146" cy="523220"/>
          </a:xfrm>
          <a:prstGeom prst="rect">
            <a:avLst/>
          </a:prstGeom>
        </p:spPr>
        <p:txBody>
          <a:bodyPr wrap="none">
            <a:spAutoFit/>
          </a:bodyPr>
          <a:lstStyle/>
          <a:p>
            <a:pPr algn="ctr"/>
            <a:r>
              <a:rPr lang="en-US" sz="2800" b="1" dirty="0">
                <a:solidFill>
                  <a:schemeClr val="accent1">
                    <a:lumMod val="50000"/>
                  </a:schemeClr>
                </a:solidFill>
                <a:latin typeface="Times New Roman" panose="02020603050405020304" pitchFamily="18" charset="0"/>
                <a:ea typeface="MS Mincho" panose="02020609040205080304" pitchFamily="49" charset="-128"/>
                <a:cs typeface="Times New Roman" panose="02020603050405020304" pitchFamily="18" charset="0"/>
              </a:rPr>
              <a:t>Important Accounting Organizations</a:t>
            </a:r>
            <a:endParaRPr lang="en-US" sz="2800" dirty="0">
              <a:solidFill>
                <a:schemeClr val="accent1">
                  <a:lumMod val="50000"/>
                </a:schemeClr>
              </a:solidFill>
              <a:latin typeface="Cambria" panose="02040503050406030204" pitchFamily="18" charset="0"/>
              <a:ea typeface="MS Mincho" panose="02020609040205080304" pitchFamily="49" charset="-128"/>
              <a:cs typeface="Times New Roman" panose="02020603050405020304" pitchFamily="18" charset="0"/>
            </a:endParaRPr>
          </a:p>
        </p:txBody>
      </p:sp>
    </p:spTree>
    <p:extLst>
      <p:ext uri="{BB962C8B-B14F-4D97-AF65-F5344CB8AC3E}">
        <p14:creationId xmlns:p14="http://schemas.microsoft.com/office/powerpoint/2010/main" val="428096575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76F1A434-B827-4E09-B0D7-749945484EB9}"/>
              </a:ext>
            </a:extLst>
          </p:cNvPr>
          <p:cNvSpPr>
            <a:spLocks noGrp="1"/>
          </p:cNvSpPr>
          <p:nvPr>
            <p:ph type="ftr" sz="quarter" idx="11"/>
          </p:nvPr>
        </p:nvSpPr>
        <p:spPr/>
        <p:txBody>
          <a:bodyPr/>
          <a:lstStyle/>
          <a:p>
            <a:r>
              <a:rPr lang="en-US"/>
              <a:t>© Copyright 2018 Worthy and James Publishing</a:t>
            </a:r>
          </a:p>
        </p:txBody>
      </p:sp>
      <p:sp>
        <p:nvSpPr>
          <p:cNvPr id="3" name="Rectangle 2">
            <a:extLst>
              <a:ext uri="{FF2B5EF4-FFF2-40B4-BE49-F238E27FC236}">
                <a16:creationId xmlns:a16="http://schemas.microsoft.com/office/drawing/2014/main" id="{89EA6A43-63BC-473D-A0A2-0160ECC5A84B}"/>
              </a:ext>
            </a:extLst>
          </p:cNvPr>
          <p:cNvSpPr/>
          <p:nvPr/>
        </p:nvSpPr>
        <p:spPr>
          <a:xfrm>
            <a:off x="1206229" y="1804775"/>
            <a:ext cx="10214043" cy="4247317"/>
          </a:xfrm>
          <a:prstGeom prst="rect">
            <a:avLst/>
          </a:prstGeom>
          <a:ln>
            <a:solidFill>
              <a:schemeClr val="tx1"/>
            </a:solidFill>
          </a:ln>
        </p:spPr>
        <p:txBody>
          <a:bodyPr wrap="square">
            <a:spAutoFit/>
          </a:bodyPr>
          <a:lstStyle/>
          <a:p>
            <a:pPr algn="ctr"/>
            <a:r>
              <a:rPr lang="en-US" sz="2000" b="1" dirty="0">
                <a:latin typeface="Times New Roman" panose="02020603050405020304" pitchFamily="18" charset="0"/>
                <a:ea typeface="MS Mincho" panose="02020609040205080304" pitchFamily="49" charset="-128"/>
                <a:cs typeface="Times New Roman" panose="02020603050405020304" pitchFamily="18" charset="0"/>
              </a:rPr>
              <a:t>Public Company Accounting Oversight Board (PCAOB)</a:t>
            </a:r>
            <a:endParaRPr lang="en-US" sz="2000" dirty="0">
              <a:latin typeface="Cambria" panose="02040503050406030204" pitchFamily="18" charset="0"/>
              <a:ea typeface="MS Mincho" panose="02020609040205080304" pitchFamily="49" charset="-128"/>
              <a:cs typeface="Times New Roman" panose="02020603050405020304" pitchFamily="18" charset="0"/>
            </a:endParaRPr>
          </a:p>
          <a:p>
            <a:pPr algn="ctr"/>
            <a:r>
              <a:rPr lang="en-US" b="1" dirty="0">
                <a:latin typeface="Times New Roman" panose="02020603050405020304" pitchFamily="18" charset="0"/>
                <a:ea typeface="MS Mincho" panose="02020609040205080304" pitchFamily="49" charset="-128"/>
                <a:cs typeface="Times New Roman" panose="02020603050405020304" pitchFamily="18" charset="0"/>
              </a:rPr>
              <a:t> </a:t>
            </a:r>
            <a:endParaRPr lang="en-US" sz="2000" dirty="0">
              <a:latin typeface="Cambria" panose="02040503050406030204" pitchFamily="18" charset="0"/>
              <a:ea typeface="MS Mincho" panose="02020609040205080304" pitchFamily="49" charset="-128"/>
              <a:cs typeface="Times New Roman" panose="02020603050405020304" pitchFamily="18" charset="0"/>
            </a:endParaRPr>
          </a:p>
          <a:p>
            <a:pPr algn="ctr"/>
            <a:r>
              <a:rPr lang="en-US" b="1" dirty="0">
                <a:latin typeface="Times New Roman" panose="02020603050405020304" pitchFamily="18" charset="0"/>
                <a:ea typeface="MS Mincho" panose="02020609040205080304" pitchFamily="49" charset="-128"/>
                <a:cs typeface="Times New Roman" panose="02020603050405020304" pitchFamily="18" charset="0"/>
              </a:rPr>
              <a:t> </a:t>
            </a:r>
            <a:endParaRPr lang="en-US" sz="2000" dirty="0">
              <a:latin typeface="Cambria" panose="02040503050406030204" pitchFamily="18" charset="0"/>
              <a:ea typeface="MS Mincho" panose="02020609040205080304" pitchFamily="49" charset="-128"/>
              <a:cs typeface="Times New Roman" panose="02020603050405020304" pitchFamily="18" charset="0"/>
            </a:endParaRPr>
          </a:p>
          <a:p>
            <a:r>
              <a:rPr lang="en-US" dirty="0">
                <a:latin typeface="Times New Roman" panose="02020603050405020304" pitchFamily="18" charset="0"/>
                <a:ea typeface="MS Mincho" panose="02020609040205080304" pitchFamily="49" charset="-128"/>
                <a:cs typeface="Times New Roman" panose="02020603050405020304" pitchFamily="18" charset="0"/>
              </a:rPr>
              <a:t>The Public Company Oversight Board (PCAOB) was created by the Sarbanes-Oxley Act in 2002.  This occurred following the bankruptcies of large corporations that had issued inadequately examined financial statements. The PCAOB reports to the SEC.</a:t>
            </a:r>
            <a:endParaRPr lang="en-US" sz="2000" dirty="0">
              <a:latin typeface="Cambria" panose="02040503050406030204" pitchFamily="18" charset="0"/>
              <a:ea typeface="MS Mincho" panose="02020609040205080304" pitchFamily="49" charset="-128"/>
              <a:cs typeface="Times New Roman" panose="02020603050405020304" pitchFamily="18" charset="0"/>
            </a:endParaRPr>
          </a:p>
          <a:p>
            <a:r>
              <a:rPr lang="en-US" dirty="0">
                <a:latin typeface="Times New Roman" panose="02020603050405020304" pitchFamily="18" charset="0"/>
                <a:ea typeface="MS Mincho" panose="02020609040205080304" pitchFamily="49" charset="-128"/>
                <a:cs typeface="Times New Roman" panose="02020603050405020304" pitchFamily="18" charset="0"/>
              </a:rPr>
              <a:t> </a:t>
            </a:r>
            <a:endParaRPr lang="en-US" sz="2000" dirty="0">
              <a:latin typeface="Cambria" panose="02040503050406030204" pitchFamily="18" charset="0"/>
              <a:ea typeface="MS Mincho" panose="02020609040205080304" pitchFamily="49" charset="-128"/>
              <a:cs typeface="Times New Roman" panose="02020603050405020304" pitchFamily="18" charset="0"/>
            </a:endParaRPr>
          </a:p>
          <a:p>
            <a:r>
              <a:rPr lang="en-US" dirty="0">
                <a:latin typeface="Times New Roman" panose="02020603050405020304" pitchFamily="18" charset="0"/>
                <a:ea typeface="MS Mincho" panose="02020609040205080304" pitchFamily="49" charset="-128"/>
                <a:cs typeface="Times New Roman" panose="02020603050405020304" pitchFamily="18" charset="0"/>
              </a:rPr>
              <a:t>The PCAOB performs the following functions:</a:t>
            </a:r>
            <a:endParaRPr lang="en-US" sz="2000" dirty="0">
              <a:latin typeface="Cambria" panose="02040503050406030204" pitchFamily="18" charset="0"/>
              <a:ea typeface="MS Mincho" panose="02020609040205080304" pitchFamily="49" charset="-128"/>
              <a:cs typeface="Times New Roman" panose="02020603050405020304" pitchFamily="18" charset="0"/>
            </a:endParaRPr>
          </a:p>
          <a:p>
            <a:r>
              <a:rPr lang="en-US" dirty="0">
                <a:latin typeface="Times New Roman" panose="02020603050405020304" pitchFamily="18" charset="0"/>
                <a:ea typeface="MS Mincho" panose="02020609040205080304" pitchFamily="49" charset="-128"/>
                <a:cs typeface="Times New Roman" panose="02020603050405020304" pitchFamily="18" charset="0"/>
              </a:rPr>
              <a:t> </a:t>
            </a:r>
            <a:endParaRPr lang="en-US" sz="2000" dirty="0">
              <a:latin typeface="Cambria" panose="02040503050406030204" pitchFamily="18" charset="0"/>
              <a:ea typeface="MS Mincho" panose="02020609040205080304" pitchFamily="49" charset="-128"/>
              <a:cs typeface="Times New Roman" panose="02020603050405020304" pitchFamily="18" charset="0"/>
            </a:endParaRPr>
          </a:p>
          <a:p>
            <a:pPr marL="285750" indent="-285750">
              <a:buFont typeface="Arial" panose="020B0604020202020204" pitchFamily="34" charset="0"/>
              <a:buChar char="•"/>
            </a:pPr>
            <a:r>
              <a:rPr lang="en-US" dirty="0">
                <a:latin typeface="Times New Roman" panose="02020603050405020304" pitchFamily="18" charset="0"/>
                <a:ea typeface="MS Mincho" panose="02020609040205080304" pitchFamily="49" charset="-128"/>
                <a:cs typeface="Times New Roman" panose="02020603050405020304" pitchFamily="18" charset="0"/>
              </a:rPr>
              <a:t>Supervise and enforce auditing and disclosure rules for companies that issue publicly traded securities.</a:t>
            </a:r>
            <a:endParaRPr lang="en-US" sz="2000" dirty="0">
              <a:latin typeface="Cambria" panose="02040503050406030204" pitchFamily="18" charset="0"/>
              <a:ea typeface="MS Mincho" panose="02020609040205080304" pitchFamily="49" charset="-128"/>
              <a:cs typeface="Times New Roman" panose="02020603050405020304" pitchFamily="18" charset="0"/>
            </a:endParaRPr>
          </a:p>
          <a:p>
            <a:pPr marL="285750" indent="-285750">
              <a:buFont typeface="Arial" panose="020B0604020202020204" pitchFamily="34" charset="0"/>
              <a:buChar char="•"/>
            </a:pPr>
            <a:r>
              <a:rPr lang="en-US" dirty="0">
                <a:latin typeface="Times New Roman" panose="02020603050405020304" pitchFamily="18" charset="0"/>
                <a:ea typeface="MS Mincho" panose="02020609040205080304" pitchFamily="49" charset="-128"/>
                <a:cs typeface="Times New Roman" panose="02020603050405020304" pitchFamily="18" charset="0"/>
              </a:rPr>
              <a:t>Supervise and enforce auditing and disclosure rules for companies that sell and promote publicly traded  securities.</a:t>
            </a:r>
          </a:p>
          <a:p>
            <a:pPr marL="285750" indent="-285750">
              <a:buFont typeface="Arial" panose="020B0604020202020204" pitchFamily="34" charset="0"/>
              <a:buChar char="•"/>
            </a:pPr>
            <a:r>
              <a:rPr lang="en-US" dirty="0">
                <a:latin typeface="Times New Roman" panose="02020603050405020304" pitchFamily="18" charset="0"/>
                <a:ea typeface="MS Mincho" panose="02020609040205080304" pitchFamily="49" charset="-128"/>
                <a:cs typeface="Times New Roman" panose="02020603050405020304" pitchFamily="18" charset="0"/>
              </a:rPr>
              <a:t>Enforcement penalties for auditors and responsible corporate officers who must certify financial statements.</a:t>
            </a:r>
            <a:endParaRPr lang="en-US" sz="2000" dirty="0">
              <a:latin typeface="Cambria" panose="02040503050406030204" pitchFamily="18" charset="0"/>
              <a:ea typeface="MS Mincho" panose="02020609040205080304" pitchFamily="49" charset="-128"/>
              <a:cs typeface="Times New Roman" panose="02020603050405020304" pitchFamily="18" charset="0"/>
            </a:endParaRPr>
          </a:p>
          <a:p>
            <a:r>
              <a:rPr lang="en-US" dirty="0">
                <a:latin typeface="Times New Roman" panose="02020603050405020304" pitchFamily="18" charset="0"/>
                <a:ea typeface="MS Mincho" panose="02020609040205080304" pitchFamily="49" charset="-128"/>
                <a:cs typeface="Times New Roman" panose="02020603050405020304" pitchFamily="18" charset="0"/>
              </a:rPr>
              <a:t> </a:t>
            </a:r>
            <a:endParaRPr lang="en-US" sz="2000" dirty="0">
              <a:effectLst/>
              <a:latin typeface="Cambria" panose="02040503050406030204" pitchFamily="18" charset="0"/>
              <a:ea typeface="MS Mincho" panose="02020609040205080304" pitchFamily="49" charset="-128"/>
              <a:cs typeface="Times New Roman" panose="02020603050405020304" pitchFamily="18" charset="0"/>
            </a:endParaRPr>
          </a:p>
        </p:txBody>
      </p:sp>
      <p:sp>
        <p:nvSpPr>
          <p:cNvPr id="4" name="Rectangle 3">
            <a:extLst>
              <a:ext uri="{FF2B5EF4-FFF2-40B4-BE49-F238E27FC236}">
                <a16:creationId xmlns:a16="http://schemas.microsoft.com/office/drawing/2014/main" id="{0BBBDD36-C4FB-410E-B26E-BA6A051CFA94}"/>
              </a:ext>
            </a:extLst>
          </p:cNvPr>
          <p:cNvSpPr/>
          <p:nvPr/>
        </p:nvSpPr>
        <p:spPr>
          <a:xfrm>
            <a:off x="3159427" y="209305"/>
            <a:ext cx="5873146" cy="523220"/>
          </a:xfrm>
          <a:prstGeom prst="rect">
            <a:avLst/>
          </a:prstGeom>
        </p:spPr>
        <p:txBody>
          <a:bodyPr wrap="none">
            <a:spAutoFit/>
          </a:bodyPr>
          <a:lstStyle/>
          <a:p>
            <a:pPr algn="ctr"/>
            <a:r>
              <a:rPr lang="en-US" sz="2800" b="1" dirty="0">
                <a:solidFill>
                  <a:schemeClr val="accent1">
                    <a:lumMod val="50000"/>
                  </a:schemeClr>
                </a:solidFill>
                <a:latin typeface="Times New Roman" panose="02020603050405020304" pitchFamily="18" charset="0"/>
                <a:ea typeface="MS Mincho" panose="02020609040205080304" pitchFamily="49" charset="-128"/>
                <a:cs typeface="Times New Roman" panose="02020603050405020304" pitchFamily="18" charset="0"/>
              </a:rPr>
              <a:t>Important Accounting Organizations</a:t>
            </a:r>
            <a:endParaRPr lang="en-US" sz="2800" dirty="0">
              <a:solidFill>
                <a:schemeClr val="accent1">
                  <a:lumMod val="50000"/>
                </a:schemeClr>
              </a:solidFill>
              <a:latin typeface="Cambria" panose="02040503050406030204" pitchFamily="18" charset="0"/>
              <a:ea typeface="MS Mincho" panose="02020609040205080304" pitchFamily="49" charset="-128"/>
              <a:cs typeface="Times New Roman" panose="02020603050405020304" pitchFamily="18" charset="0"/>
            </a:endParaRPr>
          </a:p>
        </p:txBody>
      </p:sp>
    </p:spTree>
    <p:extLst>
      <p:ext uri="{BB962C8B-B14F-4D97-AF65-F5344CB8AC3E}">
        <p14:creationId xmlns:p14="http://schemas.microsoft.com/office/powerpoint/2010/main" val="245335293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2DF9EC7E-AE75-4685-B33F-7CB453ADB9A0}"/>
              </a:ext>
            </a:extLst>
          </p:cNvPr>
          <p:cNvSpPr>
            <a:spLocks noGrp="1"/>
          </p:cNvSpPr>
          <p:nvPr>
            <p:ph type="ftr" sz="quarter" idx="11"/>
          </p:nvPr>
        </p:nvSpPr>
        <p:spPr/>
        <p:txBody>
          <a:bodyPr/>
          <a:lstStyle/>
          <a:p>
            <a:r>
              <a:rPr lang="en-US"/>
              <a:t>© Copyright 2018 Worthy and James Publishing</a:t>
            </a:r>
          </a:p>
        </p:txBody>
      </p:sp>
      <p:sp>
        <p:nvSpPr>
          <p:cNvPr id="3" name="Rectangle 2">
            <a:extLst>
              <a:ext uri="{FF2B5EF4-FFF2-40B4-BE49-F238E27FC236}">
                <a16:creationId xmlns:a16="http://schemas.microsoft.com/office/drawing/2014/main" id="{E2F389EB-AEEE-4442-831B-3DCB2D162C45}"/>
              </a:ext>
            </a:extLst>
          </p:cNvPr>
          <p:cNvSpPr/>
          <p:nvPr/>
        </p:nvSpPr>
        <p:spPr>
          <a:xfrm>
            <a:off x="1420237" y="1839241"/>
            <a:ext cx="9513651" cy="3793346"/>
          </a:xfrm>
          <a:prstGeom prst="rect">
            <a:avLst/>
          </a:prstGeom>
          <a:ln>
            <a:solidFill>
              <a:schemeClr val="tx1"/>
            </a:solidFill>
          </a:ln>
        </p:spPr>
        <p:txBody>
          <a:bodyPr wrap="square">
            <a:spAutoFit/>
          </a:bodyPr>
          <a:lstStyle/>
          <a:p>
            <a:pPr algn="ctr"/>
            <a:r>
              <a:rPr lang="en-US" sz="2000" b="1" dirty="0">
                <a:latin typeface="Times New Roman" panose="02020603050405020304" pitchFamily="18" charset="0"/>
                <a:ea typeface="MS Mincho" panose="02020609040205080304" pitchFamily="49" charset="-128"/>
                <a:cs typeface="Times New Roman" panose="02020603050405020304" pitchFamily="18" charset="0"/>
              </a:rPr>
              <a:t>American Institute of Certified Public Accountants (AICPA)</a:t>
            </a:r>
            <a:endParaRPr lang="en-US" sz="2000" dirty="0">
              <a:latin typeface="Cambria" panose="02040503050406030204" pitchFamily="18" charset="0"/>
              <a:ea typeface="MS Mincho" panose="02020609040205080304" pitchFamily="49" charset="-128"/>
              <a:cs typeface="Times New Roman" panose="02020603050405020304" pitchFamily="18" charset="0"/>
            </a:endParaRPr>
          </a:p>
          <a:p>
            <a:pPr algn="ctr"/>
            <a:r>
              <a:rPr lang="en-US" b="1" dirty="0">
                <a:latin typeface="Times New Roman" panose="02020603050405020304" pitchFamily="18" charset="0"/>
                <a:ea typeface="MS Mincho" panose="02020609040205080304" pitchFamily="49" charset="-128"/>
                <a:cs typeface="Times New Roman" panose="02020603050405020304" pitchFamily="18" charset="0"/>
              </a:rPr>
              <a:t> </a:t>
            </a:r>
            <a:endParaRPr lang="en-US" sz="2000" dirty="0">
              <a:latin typeface="Cambria" panose="02040503050406030204" pitchFamily="18" charset="0"/>
              <a:ea typeface="MS Mincho" panose="02020609040205080304" pitchFamily="49" charset="-128"/>
              <a:cs typeface="Times New Roman" panose="02020603050405020304" pitchFamily="18" charset="0"/>
            </a:endParaRPr>
          </a:p>
          <a:p>
            <a:pPr algn="ctr"/>
            <a:r>
              <a:rPr lang="en-US" b="1" dirty="0">
                <a:latin typeface="Times New Roman" panose="02020603050405020304" pitchFamily="18" charset="0"/>
                <a:ea typeface="MS Mincho" panose="02020609040205080304" pitchFamily="49" charset="-128"/>
                <a:cs typeface="Times New Roman" panose="02020603050405020304" pitchFamily="18" charset="0"/>
              </a:rPr>
              <a:t> </a:t>
            </a:r>
            <a:endParaRPr lang="en-US" sz="2000" dirty="0">
              <a:latin typeface="Cambria" panose="02040503050406030204" pitchFamily="18" charset="0"/>
              <a:ea typeface="MS Mincho" panose="02020609040205080304" pitchFamily="49" charset="-128"/>
              <a:cs typeface="Times New Roman" panose="02020603050405020304" pitchFamily="18" charset="0"/>
            </a:endParaRPr>
          </a:p>
          <a:p>
            <a:r>
              <a:rPr lang="en-US" dirty="0">
                <a:latin typeface="Times New Roman" panose="02020603050405020304" pitchFamily="18" charset="0"/>
                <a:ea typeface="MS Mincho" panose="02020609040205080304" pitchFamily="49" charset="-128"/>
                <a:cs typeface="Times New Roman" panose="02020603050405020304" pitchFamily="18" charset="0"/>
              </a:rPr>
              <a:t>The American Institute of Certified Public Accountants (AICPA) is the national organization of certified public accountants.  The AICPA provides the following functions:</a:t>
            </a:r>
            <a:endParaRPr lang="en-US" sz="2000" dirty="0">
              <a:latin typeface="Cambria" panose="02040503050406030204" pitchFamily="18" charset="0"/>
              <a:ea typeface="MS Mincho" panose="02020609040205080304" pitchFamily="49" charset="-128"/>
              <a:cs typeface="Times New Roman" panose="02020603050405020304" pitchFamily="18" charset="0"/>
            </a:endParaRPr>
          </a:p>
          <a:p>
            <a:r>
              <a:rPr lang="en-US" dirty="0">
                <a:latin typeface="Times New Roman" panose="02020603050405020304" pitchFamily="18" charset="0"/>
                <a:ea typeface="MS Mincho" panose="02020609040205080304" pitchFamily="49" charset="-128"/>
                <a:cs typeface="Times New Roman" panose="02020603050405020304" pitchFamily="18" charset="0"/>
              </a:rPr>
              <a:t> </a:t>
            </a:r>
            <a:endParaRPr lang="en-US" sz="2000" dirty="0">
              <a:latin typeface="Cambria" panose="02040503050406030204" pitchFamily="18" charset="0"/>
              <a:ea typeface="MS Mincho" panose="02020609040205080304" pitchFamily="49" charset="-128"/>
              <a:cs typeface="Times New Roman" panose="02020603050405020304" pitchFamily="18" charset="0"/>
            </a:endParaRPr>
          </a:p>
          <a:p>
            <a:pPr marL="117475" indent="-117475"/>
            <a:r>
              <a:rPr lang="en-US" dirty="0">
                <a:latin typeface="Times New Roman" panose="02020603050405020304" pitchFamily="18" charset="0"/>
                <a:ea typeface="MS Mincho" panose="02020609040205080304" pitchFamily="49" charset="-128"/>
                <a:cs typeface="Times New Roman" panose="02020603050405020304" pitchFamily="18" charset="0"/>
              </a:rPr>
              <a:t>• Audit rules for non-public companies.  The AICPA develops and oversees auditing standards for companies that do not have publicly traded stock.</a:t>
            </a:r>
            <a:endParaRPr lang="en-US" sz="2000" dirty="0">
              <a:latin typeface="Cambria" panose="02040503050406030204" pitchFamily="18" charset="0"/>
              <a:ea typeface="MS Mincho" panose="02020609040205080304" pitchFamily="49" charset="-128"/>
              <a:cs typeface="Times New Roman" panose="02020603050405020304" pitchFamily="18" charset="0"/>
            </a:endParaRPr>
          </a:p>
          <a:p>
            <a:pPr marL="117475" indent="-117475">
              <a:spcAft>
                <a:spcPts val="300"/>
              </a:spcAft>
            </a:pPr>
            <a:r>
              <a:rPr lang="en-US" dirty="0">
                <a:latin typeface="Times New Roman" panose="02020603050405020304" pitchFamily="18" charset="0"/>
                <a:ea typeface="MS Mincho" panose="02020609040205080304" pitchFamily="49" charset="-128"/>
                <a:cs typeface="Times New Roman" panose="02020603050405020304" pitchFamily="18" charset="0"/>
              </a:rPr>
              <a:t>• Ethics rules: Professional ethics rules are developed and enforced for certified public accountants.</a:t>
            </a:r>
            <a:endParaRPr lang="en-US" sz="2000" dirty="0">
              <a:latin typeface="Cambria" panose="02040503050406030204" pitchFamily="18" charset="0"/>
              <a:ea typeface="MS Mincho" panose="02020609040205080304" pitchFamily="49" charset="-128"/>
              <a:cs typeface="Times New Roman" panose="02020603050405020304" pitchFamily="18" charset="0"/>
            </a:endParaRPr>
          </a:p>
          <a:p>
            <a:pPr marL="117475" indent="-117475"/>
            <a:r>
              <a:rPr lang="en-US" dirty="0">
                <a:latin typeface="Times New Roman" panose="02020603050405020304" pitchFamily="18" charset="0"/>
                <a:ea typeface="MS Mincho" panose="02020609040205080304" pitchFamily="49" charset="-128"/>
                <a:cs typeface="Times New Roman" panose="02020603050405020304" pitchFamily="18" charset="0"/>
              </a:rPr>
              <a:t>• Education: To ensure high levels of skill and to meet state continuing education requirements, extensive continuing education is offered to all interested parties.</a:t>
            </a:r>
            <a:endParaRPr lang="en-US" sz="2000" dirty="0">
              <a:latin typeface="Cambria" panose="02040503050406030204" pitchFamily="18" charset="0"/>
              <a:ea typeface="MS Mincho" panose="02020609040205080304" pitchFamily="49" charset="-128"/>
              <a:cs typeface="Times New Roman" panose="02020603050405020304" pitchFamily="18" charset="0"/>
            </a:endParaRPr>
          </a:p>
          <a:p>
            <a:pPr marL="117475" indent="-117475"/>
            <a:r>
              <a:rPr lang="en-US" dirty="0">
                <a:latin typeface="Times New Roman" panose="02020603050405020304" pitchFamily="18" charset="0"/>
                <a:ea typeface="MS Mincho" panose="02020609040205080304" pitchFamily="49" charset="-128"/>
                <a:cs typeface="Times New Roman" panose="02020603050405020304" pitchFamily="18" charset="0"/>
              </a:rPr>
              <a:t>• Guidance: The AICPA issues audit and accounting guides for practitioners.</a:t>
            </a:r>
          </a:p>
          <a:p>
            <a:pPr marL="117475" indent="-117475"/>
            <a:endParaRPr lang="en-US" sz="2000" dirty="0">
              <a:effectLst/>
              <a:latin typeface="Cambria" panose="02040503050406030204" pitchFamily="18" charset="0"/>
              <a:ea typeface="MS Mincho" panose="02020609040205080304" pitchFamily="49" charset="-128"/>
              <a:cs typeface="Times New Roman" panose="02020603050405020304" pitchFamily="18" charset="0"/>
            </a:endParaRPr>
          </a:p>
        </p:txBody>
      </p:sp>
      <p:sp>
        <p:nvSpPr>
          <p:cNvPr id="4" name="Rectangle 3">
            <a:extLst>
              <a:ext uri="{FF2B5EF4-FFF2-40B4-BE49-F238E27FC236}">
                <a16:creationId xmlns:a16="http://schemas.microsoft.com/office/drawing/2014/main" id="{10C4A713-5400-4596-93A7-EF39B11C92C2}"/>
              </a:ext>
            </a:extLst>
          </p:cNvPr>
          <p:cNvSpPr/>
          <p:nvPr/>
        </p:nvSpPr>
        <p:spPr>
          <a:xfrm>
            <a:off x="3159427" y="316309"/>
            <a:ext cx="5873146" cy="523220"/>
          </a:xfrm>
          <a:prstGeom prst="rect">
            <a:avLst/>
          </a:prstGeom>
        </p:spPr>
        <p:txBody>
          <a:bodyPr wrap="none">
            <a:spAutoFit/>
          </a:bodyPr>
          <a:lstStyle/>
          <a:p>
            <a:pPr algn="ctr"/>
            <a:r>
              <a:rPr lang="en-US" sz="2800" b="1" dirty="0">
                <a:solidFill>
                  <a:schemeClr val="accent1">
                    <a:lumMod val="50000"/>
                  </a:schemeClr>
                </a:solidFill>
                <a:latin typeface="Times New Roman" panose="02020603050405020304" pitchFamily="18" charset="0"/>
                <a:ea typeface="MS Mincho" panose="02020609040205080304" pitchFamily="49" charset="-128"/>
                <a:cs typeface="Times New Roman" panose="02020603050405020304" pitchFamily="18" charset="0"/>
              </a:rPr>
              <a:t>Important Accounting Organizations</a:t>
            </a:r>
            <a:endParaRPr lang="en-US" sz="2800" dirty="0">
              <a:solidFill>
                <a:schemeClr val="accent1">
                  <a:lumMod val="50000"/>
                </a:schemeClr>
              </a:solidFill>
              <a:latin typeface="Cambria" panose="02040503050406030204" pitchFamily="18" charset="0"/>
              <a:ea typeface="MS Mincho" panose="02020609040205080304" pitchFamily="49" charset="-128"/>
              <a:cs typeface="Times New Roman" panose="02020603050405020304" pitchFamily="18" charset="0"/>
            </a:endParaRPr>
          </a:p>
        </p:txBody>
      </p:sp>
    </p:spTree>
    <p:extLst>
      <p:ext uri="{BB962C8B-B14F-4D97-AF65-F5344CB8AC3E}">
        <p14:creationId xmlns:p14="http://schemas.microsoft.com/office/powerpoint/2010/main" val="22480667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78CC4A-4AB1-4EE6-B618-9A3741AB6F85}"/>
              </a:ext>
            </a:extLst>
          </p:cNvPr>
          <p:cNvSpPr>
            <a:spLocks noGrp="1"/>
          </p:cNvSpPr>
          <p:nvPr>
            <p:ph type="title"/>
          </p:nvPr>
        </p:nvSpPr>
        <p:spPr>
          <a:xfrm>
            <a:off x="702734" y="2371725"/>
            <a:ext cx="10515600" cy="1325563"/>
          </a:xfrm>
        </p:spPr>
        <p:txBody>
          <a:bodyPr/>
          <a:lstStyle/>
          <a:p>
            <a:pPr algn="ctr"/>
            <a:r>
              <a:rPr lang="en-US" b="1" dirty="0"/>
              <a:t>Learning Goal 18</a:t>
            </a:r>
            <a:br>
              <a:rPr lang="en-US" dirty="0"/>
            </a:br>
            <a:endParaRPr lang="en-US" dirty="0"/>
          </a:p>
        </p:txBody>
      </p:sp>
      <p:sp>
        <p:nvSpPr>
          <p:cNvPr id="3" name="Footer Placeholder 2">
            <a:extLst>
              <a:ext uri="{FF2B5EF4-FFF2-40B4-BE49-F238E27FC236}">
                <a16:creationId xmlns:a16="http://schemas.microsoft.com/office/drawing/2014/main" id="{7E66E48D-56E4-4459-B870-B64EE8AEDE8A}"/>
              </a:ext>
            </a:extLst>
          </p:cNvPr>
          <p:cNvSpPr>
            <a:spLocks noGrp="1"/>
          </p:cNvSpPr>
          <p:nvPr>
            <p:ph type="ftr" sz="quarter" idx="11"/>
          </p:nvPr>
        </p:nvSpPr>
        <p:spPr/>
        <p:txBody>
          <a:bodyPr/>
          <a:lstStyle/>
          <a:p>
            <a:r>
              <a:rPr lang="en-US" dirty="0"/>
              <a:t>© Copyright 2018 Worthy and James Publishing</a:t>
            </a:r>
          </a:p>
        </p:txBody>
      </p:sp>
    </p:spTree>
    <p:extLst>
      <p:ext uri="{BB962C8B-B14F-4D97-AF65-F5344CB8AC3E}">
        <p14:creationId xmlns:p14="http://schemas.microsoft.com/office/powerpoint/2010/main" val="238683908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7CF8CE9F-FC61-4A2C-84AF-B557498260CB}"/>
              </a:ext>
            </a:extLst>
          </p:cNvPr>
          <p:cNvSpPr>
            <a:spLocks noGrp="1"/>
          </p:cNvSpPr>
          <p:nvPr>
            <p:ph type="ftr" sz="quarter" idx="11"/>
          </p:nvPr>
        </p:nvSpPr>
        <p:spPr/>
        <p:txBody>
          <a:bodyPr/>
          <a:lstStyle/>
          <a:p>
            <a:r>
              <a:rPr lang="en-US"/>
              <a:t>© Copyright 2018 Worthy and James Publishing</a:t>
            </a:r>
          </a:p>
        </p:txBody>
      </p:sp>
      <p:sp>
        <p:nvSpPr>
          <p:cNvPr id="3" name="Rectangle 2">
            <a:extLst>
              <a:ext uri="{FF2B5EF4-FFF2-40B4-BE49-F238E27FC236}">
                <a16:creationId xmlns:a16="http://schemas.microsoft.com/office/drawing/2014/main" id="{92F296B3-CD95-427D-BC14-6FF4A739BA35}"/>
              </a:ext>
            </a:extLst>
          </p:cNvPr>
          <p:cNvSpPr/>
          <p:nvPr/>
        </p:nvSpPr>
        <p:spPr>
          <a:xfrm>
            <a:off x="1932561" y="1886690"/>
            <a:ext cx="8326877" cy="4031873"/>
          </a:xfrm>
          <a:prstGeom prst="rect">
            <a:avLst/>
          </a:prstGeom>
          <a:ln>
            <a:solidFill>
              <a:schemeClr val="tx1"/>
            </a:solidFill>
          </a:ln>
        </p:spPr>
        <p:txBody>
          <a:bodyPr wrap="square">
            <a:spAutoFit/>
          </a:bodyPr>
          <a:lstStyle/>
          <a:p>
            <a:pPr algn="ctr"/>
            <a:r>
              <a:rPr lang="en-US" sz="2000" b="1" dirty="0">
                <a:latin typeface="Times New Roman" panose="02020603050405020304" pitchFamily="18" charset="0"/>
                <a:ea typeface="MS Mincho" panose="02020609040205080304" pitchFamily="49" charset="-128"/>
                <a:cs typeface="Times New Roman" panose="02020603050405020304" pitchFamily="18" charset="0"/>
              </a:rPr>
              <a:t>International Accounting Standards Board  (IASB)</a:t>
            </a:r>
            <a:endParaRPr lang="en-US" sz="2000" dirty="0">
              <a:latin typeface="Cambria" panose="02040503050406030204" pitchFamily="18" charset="0"/>
              <a:ea typeface="MS Mincho" panose="02020609040205080304" pitchFamily="49" charset="-128"/>
              <a:cs typeface="Times New Roman" panose="02020603050405020304" pitchFamily="18" charset="0"/>
            </a:endParaRPr>
          </a:p>
          <a:p>
            <a:pPr algn="ctr"/>
            <a:r>
              <a:rPr lang="en-US" b="1" dirty="0">
                <a:latin typeface="Times New Roman" panose="02020603050405020304" pitchFamily="18" charset="0"/>
                <a:ea typeface="MS Mincho" panose="02020609040205080304" pitchFamily="49" charset="-128"/>
                <a:cs typeface="Times New Roman" panose="02020603050405020304" pitchFamily="18" charset="0"/>
              </a:rPr>
              <a:t> </a:t>
            </a:r>
            <a:endParaRPr lang="en-US" sz="2000" dirty="0">
              <a:latin typeface="Cambria" panose="02040503050406030204" pitchFamily="18" charset="0"/>
              <a:ea typeface="MS Mincho" panose="02020609040205080304" pitchFamily="49" charset="-128"/>
              <a:cs typeface="Times New Roman" panose="02020603050405020304" pitchFamily="18" charset="0"/>
            </a:endParaRPr>
          </a:p>
          <a:p>
            <a:pPr algn="ctr"/>
            <a:r>
              <a:rPr lang="en-US" b="1" dirty="0">
                <a:latin typeface="Times New Roman" panose="02020603050405020304" pitchFamily="18" charset="0"/>
                <a:ea typeface="MS Mincho" panose="02020609040205080304" pitchFamily="49" charset="-128"/>
                <a:cs typeface="Times New Roman" panose="02020603050405020304" pitchFamily="18" charset="0"/>
              </a:rPr>
              <a:t> </a:t>
            </a:r>
            <a:endParaRPr lang="en-US" sz="2000" dirty="0">
              <a:latin typeface="Cambria" panose="02040503050406030204" pitchFamily="18" charset="0"/>
              <a:ea typeface="MS Mincho" panose="02020609040205080304" pitchFamily="49" charset="-128"/>
              <a:cs typeface="Times New Roman" panose="02020603050405020304" pitchFamily="18" charset="0"/>
            </a:endParaRPr>
          </a:p>
          <a:p>
            <a:pPr marL="117475" indent="-117475"/>
            <a:r>
              <a:rPr lang="en-US" dirty="0">
                <a:latin typeface="Times New Roman" panose="02020603050405020304" pitchFamily="18" charset="0"/>
                <a:ea typeface="MS Mincho" panose="02020609040205080304" pitchFamily="49" charset="-128"/>
                <a:cs typeface="Times New Roman" panose="02020603050405020304" pitchFamily="18" charset="0"/>
              </a:rPr>
              <a:t>• Businesses that report financial information in countries outside of the United State follow a different set of standards.  These standards are called “</a:t>
            </a:r>
            <a:r>
              <a:rPr lang="en-US" b="1" dirty="0">
                <a:latin typeface="Times New Roman" panose="02020603050405020304" pitchFamily="18" charset="0"/>
                <a:ea typeface="MS Mincho" panose="02020609040205080304" pitchFamily="49" charset="-128"/>
                <a:cs typeface="Times New Roman" panose="02020603050405020304" pitchFamily="18" charset="0"/>
              </a:rPr>
              <a:t>International Financial Reporting Standards”</a:t>
            </a:r>
            <a:r>
              <a:rPr lang="en-US" dirty="0">
                <a:latin typeface="Times New Roman" panose="02020603050405020304" pitchFamily="18" charset="0"/>
                <a:ea typeface="MS Mincho" panose="02020609040205080304" pitchFamily="49" charset="-128"/>
                <a:cs typeface="Times New Roman" panose="02020603050405020304" pitchFamily="18" charset="0"/>
              </a:rPr>
              <a:t> (IFRS). These standards are developed by the</a:t>
            </a:r>
            <a:r>
              <a:rPr lang="en-US" b="1" dirty="0">
                <a:latin typeface="Times New Roman" panose="02020603050405020304" pitchFamily="18" charset="0"/>
                <a:ea typeface="MS Mincho" panose="02020609040205080304" pitchFamily="49" charset="-128"/>
                <a:cs typeface="Times New Roman" panose="02020603050405020304" pitchFamily="18" charset="0"/>
              </a:rPr>
              <a:t> International Accounting Standards Board </a:t>
            </a:r>
            <a:r>
              <a:rPr lang="en-US" dirty="0">
                <a:latin typeface="Times New Roman" panose="02020603050405020304" pitchFamily="18" charset="0"/>
                <a:ea typeface="MS Mincho" panose="02020609040205080304" pitchFamily="49" charset="-128"/>
                <a:cs typeface="Times New Roman" panose="02020603050405020304" pitchFamily="18" charset="0"/>
              </a:rPr>
              <a:t>(IASB).</a:t>
            </a:r>
            <a:endParaRPr lang="en-US" sz="2000" dirty="0">
              <a:latin typeface="Cambria" panose="02040503050406030204" pitchFamily="18" charset="0"/>
              <a:ea typeface="MS Mincho" panose="02020609040205080304" pitchFamily="49" charset="-128"/>
              <a:cs typeface="Times New Roman" panose="02020603050405020304" pitchFamily="18" charset="0"/>
            </a:endParaRPr>
          </a:p>
          <a:p>
            <a:pPr marL="117475" indent="-117475"/>
            <a:r>
              <a:rPr lang="en-US" dirty="0">
                <a:latin typeface="Times New Roman" panose="02020603050405020304" pitchFamily="18" charset="0"/>
                <a:ea typeface="MS Mincho" panose="02020609040205080304" pitchFamily="49" charset="-128"/>
                <a:cs typeface="Times New Roman" panose="02020603050405020304" pitchFamily="18" charset="0"/>
              </a:rPr>
              <a:t> </a:t>
            </a:r>
            <a:endParaRPr lang="en-US" sz="2000" dirty="0">
              <a:latin typeface="Cambria" panose="02040503050406030204" pitchFamily="18" charset="0"/>
              <a:ea typeface="MS Mincho" panose="02020609040205080304" pitchFamily="49" charset="-128"/>
              <a:cs typeface="Times New Roman" panose="02020603050405020304" pitchFamily="18" charset="0"/>
            </a:endParaRPr>
          </a:p>
          <a:p>
            <a:pPr marL="117475" indent="-117475"/>
            <a:r>
              <a:rPr lang="en-US" dirty="0">
                <a:latin typeface="Times New Roman" panose="02020603050405020304" pitchFamily="18" charset="0"/>
                <a:ea typeface="MS Mincho" panose="02020609040205080304" pitchFamily="49" charset="-128"/>
                <a:cs typeface="Times New Roman" panose="02020603050405020304" pitchFamily="18" charset="0"/>
              </a:rPr>
              <a:t>• Many of these standards are the same as GAAP; however, many rules, despite being similar, are different than GAAP.</a:t>
            </a:r>
            <a:endParaRPr lang="en-US" sz="2000" dirty="0">
              <a:latin typeface="Cambria" panose="02040503050406030204" pitchFamily="18" charset="0"/>
              <a:ea typeface="MS Mincho" panose="02020609040205080304" pitchFamily="49" charset="-128"/>
              <a:cs typeface="Times New Roman" panose="02020603050405020304" pitchFamily="18" charset="0"/>
            </a:endParaRPr>
          </a:p>
          <a:p>
            <a:pPr marL="117475" indent="-117475"/>
            <a:r>
              <a:rPr lang="en-US" dirty="0">
                <a:latin typeface="Times New Roman" panose="02020603050405020304" pitchFamily="18" charset="0"/>
                <a:ea typeface="MS Mincho" panose="02020609040205080304" pitchFamily="49" charset="-128"/>
                <a:cs typeface="Times New Roman" panose="02020603050405020304" pitchFamily="18" charset="0"/>
              </a:rPr>
              <a:t> </a:t>
            </a:r>
            <a:endParaRPr lang="en-US" sz="2000" dirty="0">
              <a:latin typeface="Cambria" panose="02040503050406030204" pitchFamily="18" charset="0"/>
              <a:ea typeface="MS Mincho" panose="02020609040205080304" pitchFamily="49" charset="-128"/>
              <a:cs typeface="Times New Roman" panose="02020603050405020304" pitchFamily="18" charset="0"/>
            </a:endParaRPr>
          </a:p>
          <a:p>
            <a:pPr marL="117475" indent="-117475"/>
            <a:r>
              <a:rPr lang="en-US" dirty="0">
                <a:latin typeface="Times New Roman" panose="02020603050405020304" pitchFamily="18" charset="0"/>
                <a:ea typeface="MS Mincho" panose="02020609040205080304" pitchFamily="49" charset="-128"/>
                <a:cs typeface="Times New Roman" panose="02020603050405020304" pitchFamily="18" charset="0"/>
              </a:rPr>
              <a:t>• The FASB and IASB have had a long-term project to converge the rules as much as possible.</a:t>
            </a:r>
          </a:p>
          <a:p>
            <a:pPr marL="117475" indent="-117475"/>
            <a:endParaRPr lang="en-US" sz="2000" dirty="0">
              <a:effectLst/>
              <a:latin typeface="Cambria" panose="02040503050406030204" pitchFamily="18" charset="0"/>
              <a:ea typeface="MS Mincho" panose="02020609040205080304" pitchFamily="49" charset="-128"/>
              <a:cs typeface="Times New Roman" panose="02020603050405020304" pitchFamily="18" charset="0"/>
            </a:endParaRPr>
          </a:p>
        </p:txBody>
      </p:sp>
      <p:sp>
        <p:nvSpPr>
          <p:cNvPr id="4" name="Rectangle 3">
            <a:extLst>
              <a:ext uri="{FF2B5EF4-FFF2-40B4-BE49-F238E27FC236}">
                <a16:creationId xmlns:a16="http://schemas.microsoft.com/office/drawing/2014/main" id="{B52864FC-4E75-432D-8FDC-583F65252082}"/>
              </a:ext>
            </a:extLst>
          </p:cNvPr>
          <p:cNvSpPr/>
          <p:nvPr/>
        </p:nvSpPr>
        <p:spPr>
          <a:xfrm>
            <a:off x="3053848" y="452496"/>
            <a:ext cx="5873146" cy="523220"/>
          </a:xfrm>
          <a:prstGeom prst="rect">
            <a:avLst/>
          </a:prstGeom>
        </p:spPr>
        <p:txBody>
          <a:bodyPr wrap="none">
            <a:spAutoFit/>
          </a:bodyPr>
          <a:lstStyle/>
          <a:p>
            <a:pPr algn="ctr"/>
            <a:r>
              <a:rPr lang="en-US" sz="2800" b="1" dirty="0">
                <a:solidFill>
                  <a:schemeClr val="accent1">
                    <a:lumMod val="50000"/>
                  </a:schemeClr>
                </a:solidFill>
                <a:latin typeface="Times New Roman" panose="02020603050405020304" pitchFamily="18" charset="0"/>
                <a:ea typeface="MS Mincho" panose="02020609040205080304" pitchFamily="49" charset="-128"/>
                <a:cs typeface="Times New Roman" panose="02020603050405020304" pitchFamily="18" charset="0"/>
              </a:rPr>
              <a:t>Important Accounting Organizations</a:t>
            </a:r>
            <a:endParaRPr lang="en-US" sz="2800" dirty="0">
              <a:solidFill>
                <a:schemeClr val="accent1">
                  <a:lumMod val="50000"/>
                </a:schemeClr>
              </a:solidFill>
              <a:latin typeface="Cambria" panose="02040503050406030204" pitchFamily="18" charset="0"/>
              <a:ea typeface="MS Mincho" panose="02020609040205080304" pitchFamily="49" charset="-128"/>
              <a:cs typeface="Times New Roman" panose="02020603050405020304" pitchFamily="18" charset="0"/>
            </a:endParaRPr>
          </a:p>
        </p:txBody>
      </p:sp>
    </p:spTree>
    <p:extLst>
      <p:ext uri="{BB962C8B-B14F-4D97-AF65-F5344CB8AC3E}">
        <p14:creationId xmlns:p14="http://schemas.microsoft.com/office/powerpoint/2010/main" val="32553528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1A34F346-E0E9-4833-A71F-C0D275CDA6AA}"/>
              </a:ext>
            </a:extLst>
          </p:cNvPr>
          <p:cNvSpPr>
            <a:spLocks noGrp="1"/>
          </p:cNvSpPr>
          <p:nvPr>
            <p:ph type="ftr" sz="quarter" idx="11"/>
          </p:nvPr>
        </p:nvSpPr>
        <p:spPr/>
        <p:txBody>
          <a:bodyPr/>
          <a:lstStyle/>
          <a:p>
            <a:r>
              <a:rPr lang="en-US"/>
              <a:t>© Copyright 2018 Worthy and James Publishing</a:t>
            </a:r>
          </a:p>
        </p:txBody>
      </p:sp>
      <p:sp>
        <p:nvSpPr>
          <p:cNvPr id="3" name="Rectangle 2">
            <a:extLst>
              <a:ext uri="{FF2B5EF4-FFF2-40B4-BE49-F238E27FC236}">
                <a16:creationId xmlns:a16="http://schemas.microsoft.com/office/drawing/2014/main" id="{55212D59-A348-47D9-A9DA-A69C66DD2447}"/>
              </a:ext>
            </a:extLst>
          </p:cNvPr>
          <p:cNvSpPr>
            <a:spLocks noChangeArrowheads="1"/>
          </p:cNvSpPr>
          <p:nvPr/>
        </p:nvSpPr>
        <p:spPr bwMode="auto">
          <a:xfrm>
            <a:off x="4043203" y="117631"/>
            <a:ext cx="4403770" cy="8002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800" b="1" i="0" u="none" strike="noStrike" cap="none" normalizeH="0" baseline="0" dirty="0">
                <a:ln>
                  <a:noFill/>
                </a:ln>
                <a:solidFill>
                  <a:schemeClr val="accent1">
                    <a:lumMod val="50000"/>
                  </a:schemeClr>
                </a:solidFill>
                <a:effectLst/>
                <a:latin typeface="Times New Roman" panose="02020603050405020304" pitchFamily="18" charset="0"/>
                <a:ea typeface="MS Mincho" panose="02020609040205080304" pitchFamily="49" charset="-128"/>
                <a:cs typeface="Times New Roman" panose="02020603050405020304" pitchFamily="18" charset="0"/>
              </a:rPr>
              <a:t>The objective of accounting</a:t>
            </a:r>
            <a:endParaRPr kumimoji="0" lang="en-US" altLang="en-US" sz="2800" b="0" i="0" u="none" strike="noStrike" cap="none" normalizeH="0" baseline="0" dirty="0">
              <a:ln>
                <a:noFill/>
              </a:ln>
              <a:solidFill>
                <a:schemeClr val="accent1">
                  <a:lumMod val="50000"/>
                </a:schemeClr>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 name="Text Box 1">
            <a:extLst>
              <a:ext uri="{FF2B5EF4-FFF2-40B4-BE49-F238E27FC236}">
                <a16:creationId xmlns:a16="http://schemas.microsoft.com/office/drawing/2014/main" id="{142E8865-E4B8-431F-A4F5-FFA6520DE80E}"/>
              </a:ext>
            </a:extLst>
          </p:cNvPr>
          <p:cNvSpPr txBox="1">
            <a:spLocks noChangeArrowheads="1"/>
          </p:cNvSpPr>
          <p:nvPr/>
        </p:nvSpPr>
        <p:spPr bwMode="auto">
          <a:xfrm>
            <a:off x="3849487" y="1320061"/>
            <a:ext cx="4207679" cy="1249362"/>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b="1" i="0" u="none" strike="noStrike" cap="none" normalizeH="0" baseline="0" dirty="0">
                <a:ln>
                  <a:noFill/>
                </a:ln>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rPr>
              <a:t>Provide useful information </a:t>
            </a:r>
            <a:r>
              <a:rPr kumimoji="0" lang="en-US" altLang="en-US" b="0" i="0" u="none" strike="noStrike" cap="none" normalizeH="0" baseline="0" dirty="0">
                <a:ln>
                  <a:noFill/>
                </a:ln>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rPr>
              <a:t>for:</a:t>
            </a:r>
            <a:endParaRPr kumimoji="0" lang="en-US" altLang="en-US"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dirty="0">
                <a:ln>
                  <a:noFill/>
                </a:ln>
                <a:solidFill>
                  <a:schemeClr val="tx1"/>
                </a:solidFill>
                <a:effectLst/>
                <a:latin typeface="Cambria" panose="02040503050406030204" pitchFamily="18" charset="0"/>
                <a:ea typeface="MS Mincho" panose="02020609040205080304" pitchFamily="49" charset="-128"/>
                <a:cs typeface="Times New Roman" panose="02020603050405020304" pitchFamily="18" charset="0"/>
              </a:rPr>
              <a:t>•</a:t>
            </a:r>
            <a:r>
              <a:rPr kumimoji="0" lang="en-US" altLang="en-US" b="0" i="0" u="none" strike="noStrike" cap="none" normalizeH="0" baseline="0" dirty="0">
                <a:ln>
                  <a:noFill/>
                </a:ln>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rPr>
              <a:t> Making good decisions</a:t>
            </a:r>
            <a:endParaRPr kumimoji="0" lang="en-US" altLang="en-US"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dirty="0">
                <a:ln>
                  <a:noFill/>
                </a:ln>
                <a:solidFill>
                  <a:schemeClr val="tx1"/>
                </a:solidFill>
                <a:effectLst/>
                <a:latin typeface="Cambria" panose="02040503050406030204" pitchFamily="18" charset="0"/>
                <a:ea typeface="MS Mincho" panose="02020609040205080304" pitchFamily="49" charset="-128"/>
                <a:cs typeface="Times New Roman" panose="02020603050405020304" pitchFamily="18" charset="0"/>
              </a:rPr>
              <a:t>•</a:t>
            </a:r>
            <a:r>
              <a:rPr kumimoji="0" lang="en-US" altLang="en-US" b="0" i="0" u="none" strike="noStrike" cap="none" normalizeH="0" baseline="0" dirty="0">
                <a:ln>
                  <a:noFill/>
                </a:ln>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rPr>
              <a:t> Assessing future cash flow</a:t>
            </a:r>
            <a:endParaRPr kumimoji="0" lang="en-US" altLang="en-US"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dirty="0">
                <a:ln>
                  <a:noFill/>
                </a:ln>
                <a:solidFill>
                  <a:schemeClr val="tx1"/>
                </a:solidFill>
                <a:effectLst/>
                <a:latin typeface="Cambria" panose="02040503050406030204" pitchFamily="18" charset="0"/>
                <a:ea typeface="MS Mincho" panose="02020609040205080304" pitchFamily="49" charset="-128"/>
                <a:cs typeface="Times New Roman" panose="02020603050405020304" pitchFamily="18" charset="0"/>
              </a:rPr>
              <a:t>•</a:t>
            </a:r>
            <a:r>
              <a:rPr kumimoji="0" lang="en-US" altLang="en-US" b="0" i="0" u="none" strike="noStrike" cap="none" normalizeH="0" baseline="0" dirty="0">
                <a:ln>
                  <a:noFill/>
                </a:ln>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rPr>
              <a:t> Evaluating assets and claims on assets</a:t>
            </a:r>
            <a:endParaRPr kumimoji="0" lang="en-US" altLang="en-US" b="0" i="0" u="none" strike="noStrike" cap="none" normalizeH="0" baseline="0" dirty="0">
              <a:ln>
                <a:noFill/>
              </a:ln>
              <a:solidFill>
                <a:schemeClr val="tx1"/>
              </a:solidFill>
              <a:effectLst/>
              <a:latin typeface="Arial" panose="020B0604020202020204" pitchFamily="34" charset="0"/>
            </a:endParaRPr>
          </a:p>
        </p:txBody>
      </p:sp>
      <p:sp>
        <p:nvSpPr>
          <p:cNvPr id="6" name="Rectangle 5">
            <a:extLst>
              <a:ext uri="{FF2B5EF4-FFF2-40B4-BE49-F238E27FC236}">
                <a16:creationId xmlns:a16="http://schemas.microsoft.com/office/drawing/2014/main" id="{CD859518-28D1-4E35-A071-8A0B11640786}"/>
              </a:ext>
            </a:extLst>
          </p:cNvPr>
          <p:cNvSpPr/>
          <p:nvPr/>
        </p:nvSpPr>
        <p:spPr>
          <a:xfrm>
            <a:off x="1138136" y="3080217"/>
            <a:ext cx="9630383" cy="3139321"/>
          </a:xfrm>
          <a:prstGeom prst="rect">
            <a:avLst/>
          </a:prstGeom>
        </p:spPr>
        <p:txBody>
          <a:bodyPr wrap="square">
            <a:spAutoFit/>
          </a:bodyPr>
          <a:lstStyle/>
          <a:p>
            <a:pPr marL="117475" indent="-117475"/>
            <a:r>
              <a:rPr lang="en-US" dirty="0">
                <a:latin typeface="Times New Roman" panose="02020603050405020304" pitchFamily="18" charset="0"/>
                <a:ea typeface="MS Mincho" panose="02020609040205080304" pitchFamily="49" charset="-128"/>
                <a:cs typeface="Times New Roman" panose="02020603050405020304" pitchFamily="18" charset="0"/>
              </a:rPr>
              <a:t>• </a:t>
            </a:r>
            <a:r>
              <a:rPr lang="en-US" b="1" dirty="0">
                <a:latin typeface="Times New Roman" panose="02020603050405020304" pitchFamily="18" charset="0"/>
                <a:ea typeface="MS Mincho" panose="02020609040205080304" pitchFamily="49" charset="-128"/>
                <a:cs typeface="Times New Roman" panose="02020603050405020304" pitchFamily="18" charset="0"/>
              </a:rPr>
              <a:t>Making good decisions</a:t>
            </a:r>
            <a:r>
              <a:rPr lang="en-US" dirty="0">
                <a:latin typeface="Times New Roman" panose="02020603050405020304" pitchFamily="18" charset="0"/>
                <a:ea typeface="MS Mincho" panose="02020609040205080304" pitchFamily="49" charset="-128"/>
                <a:cs typeface="Times New Roman" panose="02020603050405020304" pitchFamily="18" charset="0"/>
              </a:rPr>
              <a:t>:  Providing </a:t>
            </a:r>
            <a:r>
              <a:rPr lang="en-US" b="1" dirty="0">
                <a:latin typeface="Times New Roman" panose="02020603050405020304" pitchFamily="18" charset="0"/>
                <a:ea typeface="MS Mincho" panose="02020609040205080304" pitchFamily="49" charset="-128"/>
                <a:cs typeface="Times New Roman" panose="02020603050405020304" pitchFamily="18" charset="0"/>
              </a:rPr>
              <a:t>useful financial information</a:t>
            </a:r>
            <a:r>
              <a:rPr lang="en-US" dirty="0">
                <a:latin typeface="Times New Roman" panose="02020603050405020304" pitchFamily="18" charset="0"/>
                <a:ea typeface="MS Mincho" panose="02020609040205080304" pitchFamily="49" charset="-128"/>
                <a:cs typeface="Times New Roman" panose="02020603050405020304" pitchFamily="18" charset="0"/>
              </a:rPr>
              <a:t> that facilitates </a:t>
            </a:r>
            <a:r>
              <a:rPr lang="en-US" b="1" dirty="0">
                <a:latin typeface="Times New Roman" panose="02020603050405020304" pitchFamily="18" charset="0"/>
                <a:ea typeface="MS Mincho" panose="02020609040205080304" pitchFamily="49" charset="-128"/>
                <a:cs typeface="Times New Roman" panose="02020603050405020304" pitchFamily="18" charset="0"/>
              </a:rPr>
              <a:t>good decisions</a:t>
            </a:r>
            <a:r>
              <a:rPr lang="en-US" dirty="0">
                <a:latin typeface="Times New Roman" panose="02020603050405020304" pitchFamily="18" charset="0"/>
                <a:ea typeface="MS Mincho" panose="02020609040205080304" pitchFamily="49" charset="-128"/>
                <a:cs typeface="Times New Roman" panose="02020603050405020304" pitchFamily="18" charset="0"/>
              </a:rPr>
              <a:t> is the fundamental, essential objective of accounting.  There are many kinds of vital decisions that depend on financial information: investing, lending, managing, buying, selling, negotiating, employment, and others. </a:t>
            </a:r>
            <a:endParaRPr lang="en-US" sz="2000" dirty="0">
              <a:effectLst/>
              <a:latin typeface="Cambria" panose="02040503050406030204" pitchFamily="18" charset="0"/>
              <a:ea typeface="MS Mincho" panose="02020609040205080304" pitchFamily="49" charset="-128"/>
              <a:cs typeface="Times New Roman" panose="02020603050405020304" pitchFamily="18" charset="0"/>
            </a:endParaRPr>
          </a:p>
          <a:p>
            <a:pPr marL="117475" indent="-117475"/>
            <a:r>
              <a:rPr lang="en-US" dirty="0">
                <a:latin typeface="Times New Roman" panose="02020603050405020304" pitchFamily="18" charset="0"/>
                <a:ea typeface="MS Mincho" panose="02020609040205080304" pitchFamily="49" charset="-128"/>
                <a:cs typeface="Times New Roman" panose="02020603050405020304" pitchFamily="18" charset="0"/>
              </a:rPr>
              <a:t> </a:t>
            </a:r>
            <a:endParaRPr lang="en-US" sz="2000" dirty="0">
              <a:effectLst/>
              <a:latin typeface="Cambria" panose="02040503050406030204" pitchFamily="18" charset="0"/>
              <a:ea typeface="MS Mincho" panose="02020609040205080304" pitchFamily="49" charset="-128"/>
              <a:cs typeface="Times New Roman" panose="02020603050405020304" pitchFamily="18" charset="0"/>
            </a:endParaRPr>
          </a:p>
          <a:p>
            <a:pPr marL="117475" indent="-117475"/>
            <a:r>
              <a:rPr lang="en-US" dirty="0">
                <a:latin typeface="Times New Roman" panose="02020603050405020304" pitchFamily="18" charset="0"/>
                <a:ea typeface="MS Mincho" panose="02020609040205080304" pitchFamily="49" charset="-128"/>
                <a:cs typeface="Times New Roman" panose="02020603050405020304" pitchFamily="18" charset="0"/>
              </a:rPr>
              <a:t>• </a:t>
            </a:r>
            <a:r>
              <a:rPr lang="en-US" b="1" dirty="0">
                <a:latin typeface="Times New Roman" panose="02020603050405020304" pitchFamily="18" charset="0"/>
                <a:ea typeface="MS Mincho" panose="02020609040205080304" pitchFamily="49" charset="-128"/>
                <a:cs typeface="Times New Roman" panose="02020603050405020304" pitchFamily="18" charset="0"/>
              </a:rPr>
              <a:t>Assessing future cash flow</a:t>
            </a:r>
            <a:r>
              <a:rPr lang="en-US" dirty="0">
                <a:latin typeface="Times New Roman" panose="02020603050405020304" pitchFamily="18" charset="0"/>
                <a:ea typeface="MS Mincho" panose="02020609040205080304" pitchFamily="49" charset="-128"/>
                <a:cs typeface="Times New Roman" panose="02020603050405020304" pitchFamily="18" charset="0"/>
              </a:rPr>
              <a:t>: Cash is the lifeblood of almost every aspect of business operations, and every business must use financial information to manage cash carefully. </a:t>
            </a:r>
            <a:endParaRPr lang="en-US" sz="2000" dirty="0">
              <a:effectLst/>
              <a:latin typeface="Cambria" panose="02040503050406030204" pitchFamily="18" charset="0"/>
              <a:ea typeface="MS Mincho" panose="02020609040205080304" pitchFamily="49" charset="-128"/>
              <a:cs typeface="Times New Roman" panose="02020603050405020304" pitchFamily="18" charset="0"/>
            </a:endParaRPr>
          </a:p>
          <a:p>
            <a:pPr marL="117475" indent="-117475"/>
            <a:r>
              <a:rPr lang="en-US" dirty="0">
                <a:latin typeface="Times New Roman" panose="02020603050405020304" pitchFamily="18" charset="0"/>
                <a:ea typeface="MS Mincho" panose="02020609040205080304" pitchFamily="49" charset="-128"/>
                <a:cs typeface="Times New Roman" panose="02020603050405020304" pitchFamily="18" charset="0"/>
              </a:rPr>
              <a:t> </a:t>
            </a:r>
            <a:endParaRPr lang="en-US" sz="2000" dirty="0">
              <a:effectLst/>
              <a:latin typeface="Cambria" panose="02040503050406030204" pitchFamily="18" charset="0"/>
              <a:ea typeface="MS Mincho" panose="02020609040205080304" pitchFamily="49" charset="-128"/>
              <a:cs typeface="Times New Roman" panose="02020603050405020304" pitchFamily="18" charset="0"/>
            </a:endParaRPr>
          </a:p>
          <a:p>
            <a:pPr marL="117475" indent="-117475"/>
            <a:r>
              <a:rPr lang="en-US" dirty="0">
                <a:latin typeface="Times New Roman" panose="02020603050405020304" pitchFamily="18" charset="0"/>
                <a:ea typeface="MS Mincho" panose="02020609040205080304" pitchFamily="49" charset="-128"/>
                <a:cs typeface="Times New Roman" panose="02020603050405020304" pitchFamily="18" charset="0"/>
              </a:rPr>
              <a:t>• </a:t>
            </a:r>
            <a:r>
              <a:rPr lang="en-US" b="1" dirty="0">
                <a:latin typeface="Times New Roman" panose="02020603050405020304" pitchFamily="18" charset="0"/>
                <a:ea typeface="MS Mincho" panose="02020609040205080304" pitchFamily="49" charset="-128"/>
                <a:cs typeface="Times New Roman" panose="02020603050405020304" pitchFamily="18" charset="0"/>
              </a:rPr>
              <a:t>Evaluating assets and claims on assets</a:t>
            </a:r>
            <a:r>
              <a:rPr lang="en-US" dirty="0">
                <a:latin typeface="Times New Roman" panose="02020603050405020304" pitchFamily="18" charset="0"/>
                <a:ea typeface="MS Mincho" panose="02020609040205080304" pitchFamily="49" charset="-128"/>
                <a:cs typeface="Times New Roman" panose="02020603050405020304" pitchFamily="18" charset="0"/>
              </a:rPr>
              <a:t>:  This means being informed about the wealth and productive resources of a business (assets), who can claim the assets, and the transactions that demonstrate how assets are being used to create profits.</a:t>
            </a:r>
            <a:endParaRPr lang="en-US" sz="2000" dirty="0">
              <a:effectLst/>
              <a:latin typeface="Cambria" panose="02040503050406030204" pitchFamily="18" charset="0"/>
              <a:ea typeface="MS Mincho" panose="02020609040205080304" pitchFamily="49" charset="-128"/>
              <a:cs typeface="Times New Roman" panose="02020603050405020304" pitchFamily="18" charset="0"/>
            </a:endParaRPr>
          </a:p>
        </p:txBody>
      </p:sp>
    </p:spTree>
    <p:extLst>
      <p:ext uri="{BB962C8B-B14F-4D97-AF65-F5344CB8AC3E}">
        <p14:creationId xmlns:p14="http://schemas.microsoft.com/office/powerpoint/2010/main" val="8376060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55218FE7-7B1B-45E6-9530-5C5A2B5D06EC}"/>
              </a:ext>
            </a:extLst>
          </p:cNvPr>
          <p:cNvSpPr>
            <a:spLocks noGrp="1"/>
          </p:cNvSpPr>
          <p:nvPr>
            <p:ph type="ftr" sz="quarter" idx="11"/>
          </p:nvPr>
        </p:nvSpPr>
        <p:spPr/>
        <p:txBody>
          <a:bodyPr/>
          <a:lstStyle/>
          <a:p>
            <a:r>
              <a:rPr lang="en-US"/>
              <a:t>© Copyright 2018 Worthy and James Publishing</a:t>
            </a:r>
          </a:p>
        </p:txBody>
      </p:sp>
      <p:sp>
        <p:nvSpPr>
          <p:cNvPr id="3" name="Rectangle 2">
            <a:extLst>
              <a:ext uri="{FF2B5EF4-FFF2-40B4-BE49-F238E27FC236}">
                <a16:creationId xmlns:a16="http://schemas.microsoft.com/office/drawing/2014/main" id="{3BFDB299-E29C-4E2A-8435-C915CC8A9E2C}"/>
              </a:ext>
            </a:extLst>
          </p:cNvPr>
          <p:cNvSpPr/>
          <p:nvPr/>
        </p:nvSpPr>
        <p:spPr>
          <a:xfrm>
            <a:off x="2652154" y="219032"/>
            <a:ext cx="7617791" cy="523220"/>
          </a:xfrm>
          <a:prstGeom prst="rect">
            <a:avLst/>
          </a:prstGeom>
        </p:spPr>
        <p:txBody>
          <a:bodyPr wrap="none">
            <a:spAutoFit/>
          </a:bodyPr>
          <a:lstStyle/>
          <a:p>
            <a:r>
              <a:rPr lang="en-US" sz="2800" b="1" dirty="0">
                <a:solidFill>
                  <a:schemeClr val="accent1">
                    <a:lumMod val="50000"/>
                  </a:schemeClr>
                </a:solidFill>
                <a:latin typeface="Times New Roman" panose="02020603050405020304" pitchFamily="18" charset="0"/>
                <a:ea typeface="MS Mincho" panose="02020609040205080304" pitchFamily="49" charset="-128"/>
                <a:cs typeface="Times New Roman" panose="02020603050405020304" pitchFamily="18" charset="0"/>
              </a:rPr>
              <a:t>The primary qualities of accounting information</a:t>
            </a:r>
            <a:endParaRPr lang="en-US" sz="2800" dirty="0">
              <a:solidFill>
                <a:schemeClr val="accent1">
                  <a:lumMod val="50000"/>
                </a:schemeClr>
              </a:solidFill>
              <a:effectLst/>
              <a:latin typeface="Cambria" panose="02040503050406030204" pitchFamily="18" charset="0"/>
              <a:ea typeface="MS Mincho" panose="02020609040205080304" pitchFamily="49" charset="-128"/>
              <a:cs typeface="Times New Roman" panose="02020603050405020304" pitchFamily="18" charset="0"/>
            </a:endParaRPr>
          </a:p>
        </p:txBody>
      </p:sp>
      <p:sp>
        <p:nvSpPr>
          <p:cNvPr id="4" name="Rectangle 3">
            <a:extLst>
              <a:ext uri="{FF2B5EF4-FFF2-40B4-BE49-F238E27FC236}">
                <a16:creationId xmlns:a16="http://schemas.microsoft.com/office/drawing/2014/main" id="{C375E4D7-30E4-4113-ABD0-1E20D88A900C}"/>
              </a:ext>
            </a:extLst>
          </p:cNvPr>
          <p:cNvSpPr/>
          <p:nvPr/>
        </p:nvSpPr>
        <p:spPr>
          <a:xfrm>
            <a:off x="3048000" y="1175546"/>
            <a:ext cx="6096000" cy="1554272"/>
          </a:xfrm>
          <a:prstGeom prst="rect">
            <a:avLst/>
          </a:prstGeom>
          <a:ln>
            <a:solidFill>
              <a:schemeClr val="tx1"/>
            </a:solidFill>
          </a:ln>
        </p:spPr>
        <p:txBody>
          <a:bodyPr>
            <a:spAutoFit/>
          </a:bodyPr>
          <a:lstStyle/>
          <a:p>
            <a:pPr algn="ctr"/>
            <a:r>
              <a:rPr lang="en-US" b="1" dirty="0">
                <a:latin typeface="Times New Roman" panose="02020603050405020304" pitchFamily="18" charset="0"/>
                <a:ea typeface="MS Mincho" panose="02020609040205080304" pitchFamily="49" charset="-128"/>
                <a:cs typeface="Times New Roman" panose="02020603050405020304" pitchFamily="18" charset="0"/>
              </a:rPr>
              <a:t>Useful information for</a:t>
            </a:r>
            <a:r>
              <a:rPr lang="en-US" dirty="0">
                <a:latin typeface="Times New Roman" panose="02020603050405020304" pitchFamily="18" charset="0"/>
                <a:ea typeface="MS Mincho" panose="02020609040205080304" pitchFamily="49" charset="-128"/>
                <a:cs typeface="Times New Roman" panose="02020603050405020304" pitchFamily="18" charset="0"/>
              </a:rPr>
              <a:t>:</a:t>
            </a:r>
            <a:endParaRPr lang="en-US" sz="2800" dirty="0">
              <a:effectLst/>
              <a:latin typeface="Cambria" panose="02040503050406030204" pitchFamily="18" charset="0"/>
              <a:ea typeface="MS Mincho" panose="02020609040205080304" pitchFamily="49" charset="-128"/>
              <a:cs typeface="Times New Roman" panose="02020603050405020304" pitchFamily="18" charset="0"/>
            </a:endParaRPr>
          </a:p>
          <a:p>
            <a:pPr algn="ctr"/>
            <a:r>
              <a:rPr lang="en-US" b="1" dirty="0">
                <a:latin typeface="Times New Roman" panose="02020603050405020304" pitchFamily="18" charset="0"/>
                <a:ea typeface="MS Mincho" panose="02020609040205080304" pitchFamily="49" charset="-128"/>
                <a:cs typeface="Times New Roman" panose="02020603050405020304" pitchFamily="18" charset="0"/>
              </a:rPr>
              <a:t> </a:t>
            </a:r>
            <a:endParaRPr lang="en-US" sz="2800" dirty="0">
              <a:effectLst/>
              <a:latin typeface="Cambria" panose="02040503050406030204" pitchFamily="18" charset="0"/>
              <a:ea typeface="MS Mincho" panose="02020609040205080304" pitchFamily="49" charset="-128"/>
              <a:cs typeface="Times New Roman" panose="02020603050405020304" pitchFamily="18" charset="0"/>
            </a:endParaRPr>
          </a:p>
          <a:p>
            <a:pPr>
              <a:spcAft>
                <a:spcPts val="300"/>
              </a:spcAft>
            </a:pPr>
            <a:r>
              <a:rPr lang="en-US" dirty="0">
                <a:latin typeface="Times New Roman" panose="02020603050405020304" pitchFamily="18" charset="0"/>
                <a:ea typeface="MS Mincho" panose="02020609040205080304" pitchFamily="49" charset="-128"/>
                <a:cs typeface="Times New Roman" panose="02020603050405020304" pitchFamily="18" charset="0"/>
              </a:rPr>
              <a:t>• Making good decisions</a:t>
            </a:r>
            <a:endParaRPr lang="en-US" sz="2800" dirty="0">
              <a:effectLst/>
              <a:latin typeface="Cambria" panose="02040503050406030204" pitchFamily="18" charset="0"/>
              <a:ea typeface="MS Mincho" panose="02020609040205080304" pitchFamily="49" charset="-128"/>
              <a:cs typeface="Times New Roman" panose="02020603050405020304" pitchFamily="18" charset="0"/>
            </a:endParaRPr>
          </a:p>
          <a:p>
            <a:pPr>
              <a:spcAft>
                <a:spcPts val="300"/>
              </a:spcAft>
            </a:pPr>
            <a:r>
              <a:rPr lang="en-US" dirty="0">
                <a:latin typeface="Times New Roman" panose="02020603050405020304" pitchFamily="18" charset="0"/>
                <a:ea typeface="MS Mincho" panose="02020609040205080304" pitchFamily="49" charset="-128"/>
                <a:cs typeface="Times New Roman" panose="02020603050405020304" pitchFamily="18" charset="0"/>
              </a:rPr>
              <a:t>• Assessing future cash flow</a:t>
            </a:r>
            <a:endParaRPr lang="en-US" sz="2800" dirty="0">
              <a:effectLst/>
              <a:latin typeface="Cambria" panose="02040503050406030204" pitchFamily="18" charset="0"/>
              <a:ea typeface="MS Mincho" panose="02020609040205080304" pitchFamily="49" charset="-128"/>
              <a:cs typeface="Times New Roman" panose="02020603050405020304" pitchFamily="18" charset="0"/>
            </a:endParaRPr>
          </a:p>
          <a:p>
            <a:pPr>
              <a:spcAft>
                <a:spcPts val="300"/>
              </a:spcAft>
            </a:pPr>
            <a:r>
              <a:rPr lang="en-US" dirty="0">
                <a:latin typeface="Times New Roman" panose="02020603050405020304" pitchFamily="18" charset="0"/>
                <a:ea typeface="MS Mincho" panose="02020609040205080304" pitchFamily="49" charset="-128"/>
                <a:cs typeface="Times New Roman" panose="02020603050405020304" pitchFamily="18" charset="0"/>
              </a:rPr>
              <a:t>• Evaluating assets and claims on assets</a:t>
            </a:r>
            <a:endParaRPr lang="en-US" sz="2800" dirty="0">
              <a:effectLst/>
              <a:latin typeface="Cambria" panose="02040503050406030204" pitchFamily="18" charset="0"/>
              <a:ea typeface="MS Mincho" panose="02020609040205080304" pitchFamily="49" charset="-128"/>
              <a:cs typeface="Times New Roman" panose="02020603050405020304" pitchFamily="18" charset="0"/>
            </a:endParaRPr>
          </a:p>
        </p:txBody>
      </p:sp>
      <p:sp>
        <p:nvSpPr>
          <p:cNvPr id="5" name="Rectangle 4">
            <a:extLst>
              <a:ext uri="{FF2B5EF4-FFF2-40B4-BE49-F238E27FC236}">
                <a16:creationId xmlns:a16="http://schemas.microsoft.com/office/drawing/2014/main" id="{31D44B22-D4EE-4087-8F63-D1D033A137A6}"/>
              </a:ext>
            </a:extLst>
          </p:cNvPr>
          <p:cNvSpPr/>
          <p:nvPr/>
        </p:nvSpPr>
        <p:spPr>
          <a:xfrm>
            <a:off x="4766554" y="1810363"/>
            <a:ext cx="6935821" cy="369332"/>
          </a:xfrm>
          <a:prstGeom prst="rect">
            <a:avLst/>
          </a:prstGeom>
        </p:spPr>
        <p:txBody>
          <a:bodyPr wrap="square">
            <a:spAutoFit/>
          </a:bodyPr>
          <a:lstStyle/>
          <a:p>
            <a:pPr marL="5143500" marR="0">
              <a:spcBef>
                <a:spcPts val="0"/>
              </a:spcBef>
              <a:spcAft>
                <a:spcPts val="0"/>
              </a:spcAft>
            </a:pPr>
            <a:r>
              <a:rPr lang="en-US" b="1" dirty="0">
                <a:latin typeface="Times New Roman" panose="02020603050405020304" pitchFamily="18" charset="0"/>
                <a:ea typeface="MS Mincho" panose="02020609040205080304" pitchFamily="49" charset="-128"/>
                <a:cs typeface="Times New Roman" panose="02020603050405020304" pitchFamily="18" charset="0"/>
              </a:rPr>
              <a:t>Objective</a:t>
            </a:r>
            <a:endParaRPr lang="en-US" sz="2000" dirty="0">
              <a:effectLst/>
              <a:latin typeface="Cambria" panose="02040503050406030204" pitchFamily="18" charset="0"/>
              <a:ea typeface="MS Mincho" panose="02020609040205080304" pitchFamily="49" charset="-128"/>
              <a:cs typeface="Times New Roman" panose="02020603050405020304" pitchFamily="18" charset="0"/>
            </a:endParaRPr>
          </a:p>
        </p:txBody>
      </p:sp>
      <p:sp>
        <p:nvSpPr>
          <p:cNvPr id="6" name="Oval 5">
            <a:extLst>
              <a:ext uri="{FF2B5EF4-FFF2-40B4-BE49-F238E27FC236}">
                <a16:creationId xmlns:a16="http://schemas.microsoft.com/office/drawing/2014/main" id="{D513D080-7598-4801-AB36-6CFA9CBFDF20}"/>
              </a:ext>
            </a:extLst>
          </p:cNvPr>
          <p:cNvSpPr/>
          <p:nvPr/>
        </p:nvSpPr>
        <p:spPr>
          <a:xfrm>
            <a:off x="4967591" y="3362245"/>
            <a:ext cx="2256817" cy="1144874"/>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6104140E-EA3E-462C-A425-B07C77D2CB03}"/>
              </a:ext>
            </a:extLst>
          </p:cNvPr>
          <p:cNvSpPr/>
          <p:nvPr/>
        </p:nvSpPr>
        <p:spPr>
          <a:xfrm>
            <a:off x="5269152" y="3589311"/>
            <a:ext cx="6096000" cy="646331"/>
          </a:xfrm>
          <a:prstGeom prst="rect">
            <a:avLst/>
          </a:prstGeom>
        </p:spPr>
        <p:txBody>
          <a:bodyPr>
            <a:spAutoFit/>
          </a:bodyPr>
          <a:lstStyle/>
          <a:p>
            <a:pPr marL="285750" indent="-285750">
              <a:buFont typeface="Arial" panose="020B0604020202020204" pitchFamily="34" charset="0"/>
              <a:buChar char="•"/>
            </a:pPr>
            <a:r>
              <a:rPr lang="en-US" dirty="0">
                <a:solidFill>
                  <a:srgbClr val="000000"/>
                </a:solidFill>
                <a:latin typeface="Times New Roman" panose="02020603050405020304" pitchFamily="18" charset="0"/>
                <a:ea typeface="MS Mincho" panose="02020609040205080304" pitchFamily="49" charset="-128"/>
                <a:cs typeface="Times New Roman" panose="02020603050405020304" pitchFamily="18" charset="0"/>
              </a:rPr>
              <a:t>Reliability</a:t>
            </a:r>
            <a:endParaRPr lang="en-US" sz="2000" dirty="0">
              <a:effectLst/>
              <a:latin typeface="Cambria" panose="02040503050406030204" pitchFamily="18" charset="0"/>
              <a:ea typeface="MS Mincho" panose="02020609040205080304" pitchFamily="49" charset="-128"/>
              <a:cs typeface="Times New Roman" panose="02020603050405020304" pitchFamily="18" charset="0"/>
            </a:endParaRPr>
          </a:p>
          <a:p>
            <a:pPr marL="285750" indent="-285750">
              <a:buFont typeface="Arial" panose="020B0604020202020204" pitchFamily="34" charset="0"/>
              <a:buChar char="•"/>
            </a:pPr>
            <a:r>
              <a:rPr lang="en-US" dirty="0">
                <a:solidFill>
                  <a:srgbClr val="000000"/>
                </a:solidFill>
                <a:latin typeface="Times New Roman" panose="02020603050405020304" pitchFamily="18" charset="0"/>
                <a:ea typeface="MS Mincho" panose="02020609040205080304" pitchFamily="49" charset="-128"/>
                <a:cs typeface="Times New Roman" panose="02020603050405020304" pitchFamily="18" charset="0"/>
              </a:rPr>
              <a:t>Relevance</a:t>
            </a:r>
            <a:endParaRPr lang="en-US" sz="2000" dirty="0">
              <a:effectLst/>
              <a:latin typeface="Cambria" panose="02040503050406030204" pitchFamily="18" charset="0"/>
              <a:ea typeface="MS Mincho" panose="02020609040205080304" pitchFamily="49" charset="-128"/>
              <a:cs typeface="Times New Roman" panose="02020603050405020304" pitchFamily="18" charset="0"/>
            </a:endParaRPr>
          </a:p>
        </p:txBody>
      </p:sp>
      <p:sp>
        <p:nvSpPr>
          <p:cNvPr id="8" name="Rectangle 7">
            <a:extLst>
              <a:ext uri="{FF2B5EF4-FFF2-40B4-BE49-F238E27FC236}">
                <a16:creationId xmlns:a16="http://schemas.microsoft.com/office/drawing/2014/main" id="{B3F79A76-0A67-4A56-AC2F-840ADDEA63B9}"/>
              </a:ext>
            </a:extLst>
          </p:cNvPr>
          <p:cNvSpPr/>
          <p:nvPr/>
        </p:nvSpPr>
        <p:spPr>
          <a:xfrm>
            <a:off x="4795737" y="3708864"/>
            <a:ext cx="6906638" cy="369332"/>
          </a:xfrm>
          <a:prstGeom prst="rect">
            <a:avLst/>
          </a:prstGeom>
        </p:spPr>
        <p:txBody>
          <a:bodyPr wrap="square">
            <a:spAutoFit/>
          </a:bodyPr>
          <a:lstStyle/>
          <a:p>
            <a:pPr marL="4800600" marR="0">
              <a:spcBef>
                <a:spcPts val="0"/>
              </a:spcBef>
              <a:spcAft>
                <a:spcPts val="0"/>
              </a:spcAft>
            </a:pPr>
            <a:r>
              <a:rPr lang="en-US" b="1" dirty="0">
                <a:latin typeface="Times New Roman" panose="02020603050405020304" pitchFamily="18" charset="0"/>
                <a:ea typeface="MS Mincho" panose="02020609040205080304" pitchFamily="49" charset="-128"/>
                <a:cs typeface="Times New Roman" panose="02020603050405020304" pitchFamily="18" charset="0"/>
              </a:rPr>
              <a:t>Primary Qualities</a:t>
            </a:r>
            <a:endParaRPr lang="en-US" sz="2000" dirty="0">
              <a:effectLst/>
              <a:latin typeface="Cambria" panose="02040503050406030204" pitchFamily="18" charset="0"/>
              <a:ea typeface="MS Mincho" panose="02020609040205080304" pitchFamily="49" charset="-128"/>
              <a:cs typeface="Times New Roman" panose="02020603050405020304" pitchFamily="18" charset="0"/>
            </a:endParaRPr>
          </a:p>
        </p:txBody>
      </p:sp>
      <p:sp>
        <p:nvSpPr>
          <p:cNvPr id="9" name="Rectangle 8">
            <a:extLst>
              <a:ext uri="{FF2B5EF4-FFF2-40B4-BE49-F238E27FC236}">
                <a16:creationId xmlns:a16="http://schemas.microsoft.com/office/drawing/2014/main" id="{F24B61F2-8BCD-420E-9568-0F0EDEEF010A}"/>
              </a:ext>
            </a:extLst>
          </p:cNvPr>
          <p:cNvSpPr/>
          <p:nvPr/>
        </p:nvSpPr>
        <p:spPr>
          <a:xfrm>
            <a:off x="963038" y="5057242"/>
            <a:ext cx="10505872" cy="1592039"/>
          </a:xfrm>
          <a:prstGeom prst="rect">
            <a:avLst/>
          </a:prstGeom>
        </p:spPr>
        <p:txBody>
          <a:bodyPr wrap="square">
            <a:spAutoFit/>
          </a:bodyPr>
          <a:lstStyle/>
          <a:p>
            <a:pPr>
              <a:lnSpc>
                <a:spcPts val="1300"/>
              </a:lnSpc>
            </a:pPr>
            <a:r>
              <a:rPr lang="en-US" dirty="0">
                <a:latin typeface="Times New Roman" panose="02020603050405020304" pitchFamily="18" charset="0"/>
                <a:ea typeface="MS Mincho" panose="02020609040205080304" pitchFamily="49" charset="-128"/>
                <a:cs typeface="Times New Roman" panose="02020603050405020304" pitchFamily="18" charset="0"/>
              </a:rPr>
              <a:t>Financial information has various qualities.  The two most important qualities are:</a:t>
            </a:r>
            <a:endParaRPr lang="en-US" sz="2000" dirty="0">
              <a:effectLst/>
              <a:latin typeface="Cambria" panose="02040503050406030204" pitchFamily="18" charset="0"/>
              <a:ea typeface="MS Mincho" panose="02020609040205080304" pitchFamily="49" charset="-128"/>
              <a:cs typeface="Times New Roman" panose="02020603050405020304" pitchFamily="18" charset="0"/>
            </a:endParaRPr>
          </a:p>
          <a:p>
            <a:pPr>
              <a:lnSpc>
                <a:spcPts val="1500"/>
              </a:lnSpc>
            </a:pPr>
            <a:r>
              <a:rPr lang="en-US" dirty="0">
                <a:latin typeface="Times New Roman" panose="02020603050405020304" pitchFamily="18" charset="0"/>
                <a:ea typeface="MS Mincho" panose="02020609040205080304" pitchFamily="49" charset="-128"/>
                <a:cs typeface="Times New Roman" panose="02020603050405020304" pitchFamily="18" charset="0"/>
              </a:rPr>
              <a:t> </a:t>
            </a:r>
            <a:endParaRPr lang="en-US" sz="2000" dirty="0">
              <a:effectLst/>
              <a:latin typeface="Cambria" panose="02040503050406030204" pitchFamily="18" charset="0"/>
              <a:ea typeface="MS Mincho" panose="02020609040205080304" pitchFamily="49" charset="-128"/>
              <a:cs typeface="Times New Roman" panose="02020603050405020304" pitchFamily="18" charset="0"/>
            </a:endParaRPr>
          </a:p>
          <a:p>
            <a:pPr>
              <a:lnSpc>
                <a:spcPts val="1500"/>
              </a:lnSpc>
            </a:pPr>
            <a:r>
              <a:rPr lang="en-US" b="1" dirty="0">
                <a:latin typeface="Times New Roman" panose="02020603050405020304" pitchFamily="18" charset="0"/>
                <a:ea typeface="MS Mincho" panose="02020609040205080304" pitchFamily="49" charset="-128"/>
                <a:cs typeface="Times New Roman" panose="02020603050405020304" pitchFamily="18" charset="0"/>
              </a:rPr>
              <a:t>• Reliability:  </a:t>
            </a:r>
            <a:r>
              <a:rPr lang="en-US" dirty="0">
                <a:latin typeface="Times New Roman" panose="02020603050405020304" pitchFamily="18" charset="0"/>
                <a:ea typeface="MS Mincho" panose="02020609040205080304" pitchFamily="49" charset="-128"/>
                <a:cs typeface="Times New Roman" panose="02020603050405020304" pitchFamily="18" charset="0"/>
              </a:rPr>
              <a:t>The information is dependable and it can be verified.  It is free from bias and free from any </a:t>
            </a:r>
            <a:endParaRPr lang="en-US" sz="2000" dirty="0">
              <a:effectLst/>
              <a:latin typeface="Cambria" panose="02040503050406030204" pitchFamily="18" charset="0"/>
              <a:ea typeface="MS Mincho" panose="02020609040205080304" pitchFamily="49" charset="-128"/>
              <a:cs typeface="Times New Roman" panose="02020603050405020304" pitchFamily="18" charset="0"/>
            </a:endParaRPr>
          </a:p>
          <a:p>
            <a:pPr>
              <a:lnSpc>
                <a:spcPts val="1500"/>
              </a:lnSpc>
            </a:pPr>
            <a:r>
              <a:rPr lang="en-US" dirty="0">
                <a:latin typeface="Times New Roman" panose="02020603050405020304" pitchFamily="18" charset="0"/>
                <a:ea typeface="MS Mincho" panose="02020609040205080304" pitchFamily="49" charset="-128"/>
                <a:cs typeface="Times New Roman" panose="02020603050405020304" pitchFamily="18" charset="0"/>
              </a:rPr>
              <a:t>   material error.</a:t>
            </a:r>
            <a:endParaRPr lang="en-US" sz="2000" dirty="0">
              <a:effectLst/>
              <a:latin typeface="Cambria" panose="02040503050406030204" pitchFamily="18" charset="0"/>
              <a:ea typeface="MS Mincho" panose="02020609040205080304" pitchFamily="49" charset="-128"/>
              <a:cs typeface="Times New Roman" panose="02020603050405020304" pitchFamily="18" charset="0"/>
            </a:endParaRPr>
          </a:p>
          <a:p>
            <a:pPr>
              <a:lnSpc>
                <a:spcPts val="1500"/>
              </a:lnSpc>
            </a:pPr>
            <a:r>
              <a:rPr lang="en-US" dirty="0">
                <a:latin typeface="Times New Roman" panose="02020603050405020304" pitchFamily="18" charset="0"/>
                <a:ea typeface="MS Mincho" panose="02020609040205080304" pitchFamily="49" charset="-128"/>
                <a:cs typeface="Times New Roman" panose="02020603050405020304" pitchFamily="18" charset="0"/>
              </a:rPr>
              <a:t> </a:t>
            </a:r>
            <a:endParaRPr lang="en-US" sz="2000" dirty="0">
              <a:effectLst/>
              <a:latin typeface="Cambria" panose="02040503050406030204" pitchFamily="18" charset="0"/>
              <a:ea typeface="MS Mincho" panose="02020609040205080304" pitchFamily="49" charset="-128"/>
              <a:cs typeface="Times New Roman" panose="02020603050405020304" pitchFamily="18" charset="0"/>
            </a:endParaRPr>
          </a:p>
          <a:p>
            <a:pPr>
              <a:lnSpc>
                <a:spcPts val="1500"/>
              </a:lnSpc>
            </a:pPr>
            <a:r>
              <a:rPr lang="en-US" b="1" dirty="0">
                <a:latin typeface="Times New Roman" panose="02020603050405020304" pitchFamily="18" charset="0"/>
                <a:ea typeface="MS Mincho" panose="02020609040205080304" pitchFamily="49" charset="-128"/>
                <a:cs typeface="Times New Roman" panose="02020603050405020304" pitchFamily="18" charset="0"/>
              </a:rPr>
              <a:t>• Relevance:  </a:t>
            </a:r>
            <a:r>
              <a:rPr lang="en-US" dirty="0">
                <a:latin typeface="Times New Roman" panose="02020603050405020304" pitchFamily="18" charset="0"/>
                <a:ea typeface="MS Mincho" panose="02020609040205080304" pitchFamily="49" charset="-128"/>
                <a:cs typeface="Times New Roman" panose="02020603050405020304" pitchFamily="18" charset="0"/>
              </a:rPr>
              <a:t>The information is pertinent to the current condition of the entity to which the information </a:t>
            </a:r>
            <a:endParaRPr lang="en-US" sz="2000" dirty="0">
              <a:effectLst/>
              <a:latin typeface="Cambria" panose="02040503050406030204" pitchFamily="18" charset="0"/>
              <a:ea typeface="MS Mincho" panose="02020609040205080304" pitchFamily="49" charset="-128"/>
              <a:cs typeface="Times New Roman" panose="02020603050405020304" pitchFamily="18" charset="0"/>
            </a:endParaRPr>
          </a:p>
          <a:p>
            <a:pPr>
              <a:lnSpc>
                <a:spcPts val="1500"/>
              </a:lnSpc>
            </a:pPr>
            <a:r>
              <a:rPr lang="en-US" dirty="0">
                <a:latin typeface="Times New Roman" panose="02020603050405020304" pitchFamily="18" charset="0"/>
                <a:ea typeface="MS Mincho" panose="02020609040205080304" pitchFamily="49" charset="-128"/>
                <a:cs typeface="Times New Roman" panose="02020603050405020304" pitchFamily="18" charset="0"/>
              </a:rPr>
              <a:t>  applies.  Relevant information is timely and is important enough to make a difference in a decision.</a:t>
            </a:r>
            <a:endParaRPr lang="en-US" sz="2000" dirty="0">
              <a:effectLst/>
              <a:latin typeface="Cambria" panose="02040503050406030204" pitchFamily="18" charset="0"/>
              <a:ea typeface="MS Mincho" panose="02020609040205080304" pitchFamily="49" charset="-128"/>
              <a:cs typeface="Times New Roman" panose="02020603050405020304" pitchFamily="18" charset="0"/>
            </a:endParaRPr>
          </a:p>
          <a:p>
            <a:pPr>
              <a:lnSpc>
                <a:spcPts val="1300"/>
              </a:lnSpc>
            </a:pPr>
            <a:r>
              <a:rPr lang="en-US" dirty="0">
                <a:latin typeface="Times New Roman" panose="02020603050405020304" pitchFamily="18" charset="0"/>
                <a:ea typeface="MS Mincho" panose="02020609040205080304" pitchFamily="49" charset="-128"/>
                <a:cs typeface="Times New Roman" panose="02020603050405020304" pitchFamily="18" charset="0"/>
              </a:rPr>
              <a:t> </a:t>
            </a:r>
            <a:endParaRPr lang="en-US" sz="2000" dirty="0">
              <a:effectLst/>
              <a:latin typeface="Cambria" panose="02040503050406030204" pitchFamily="18" charset="0"/>
              <a:ea typeface="MS Mincho" panose="02020609040205080304" pitchFamily="49" charset="-128"/>
              <a:cs typeface="Times New Roman" panose="02020603050405020304" pitchFamily="18" charset="0"/>
            </a:endParaRPr>
          </a:p>
        </p:txBody>
      </p:sp>
      <p:cxnSp>
        <p:nvCxnSpPr>
          <p:cNvPr id="11" name="Straight Arrow Connector 10">
            <a:extLst>
              <a:ext uri="{FF2B5EF4-FFF2-40B4-BE49-F238E27FC236}">
                <a16:creationId xmlns:a16="http://schemas.microsoft.com/office/drawing/2014/main" id="{3530BE4E-78E0-4B95-B65E-9502EB122A7C}"/>
              </a:ext>
            </a:extLst>
          </p:cNvPr>
          <p:cNvCxnSpPr>
            <a:cxnSpLocks/>
            <a:endCxn id="4" idx="2"/>
          </p:cNvCxnSpPr>
          <p:nvPr/>
        </p:nvCxnSpPr>
        <p:spPr>
          <a:xfrm flipV="1">
            <a:off x="6095999" y="2729818"/>
            <a:ext cx="1" cy="577526"/>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E501704F-5E4A-4DC0-B905-7A55ED36FC76}"/>
              </a:ext>
            </a:extLst>
          </p:cNvPr>
          <p:cNvCxnSpPr>
            <a:cxnSpLocks/>
          </p:cNvCxnSpPr>
          <p:nvPr/>
        </p:nvCxnSpPr>
        <p:spPr>
          <a:xfrm flipV="1">
            <a:off x="6095999" y="4571583"/>
            <a:ext cx="0" cy="485659"/>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6215974" y="4597514"/>
            <a:ext cx="1541417" cy="307777"/>
          </a:xfrm>
          <a:prstGeom prst="rect">
            <a:avLst/>
          </a:prstGeom>
          <a:noFill/>
        </p:spPr>
        <p:txBody>
          <a:bodyPr wrap="square" rtlCol="0">
            <a:spAutoFit/>
          </a:bodyPr>
          <a:lstStyle/>
          <a:p>
            <a:r>
              <a:rPr lang="en-US" sz="1400" dirty="0"/>
              <a:t>(See next slide)</a:t>
            </a:r>
          </a:p>
        </p:txBody>
      </p:sp>
    </p:spTree>
    <p:extLst>
      <p:ext uri="{BB962C8B-B14F-4D97-AF65-F5344CB8AC3E}">
        <p14:creationId xmlns:p14="http://schemas.microsoft.com/office/powerpoint/2010/main" val="35769893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80174A85-03EF-4B1D-9855-F4A1EBB4E4AA}"/>
              </a:ext>
            </a:extLst>
          </p:cNvPr>
          <p:cNvSpPr>
            <a:spLocks noGrp="1"/>
          </p:cNvSpPr>
          <p:nvPr>
            <p:ph type="ftr" sz="quarter" idx="11"/>
          </p:nvPr>
        </p:nvSpPr>
        <p:spPr/>
        <p:txBody>
          <a:bodyPr/>
          <a:lstStyle/>
          <a:p>
            <a:r>
              <a:rPr lang="en-US"/>
              <a:t>© Copyright 2018 Worthy and James Publishing</a:t>
            </a:r>
          </a:p>
        </p:txBody>
      </p:sp>
      <p:sp>
        <p:nvSpPr>
          <p:cNvPr id="3" name="Rectangle 2">
            <a:extLst>
              <a:ext uri="{FF2B5EF4-FFF2-40B4-BE49-F238E27FC236}">
                <a16:creationId xmlns:a16="http://schemas.microsoft.com/office/drawing/2014/main" id="{B0A33A6A-64FD-41BA-A504-308A18720F85}"/>
              </a:ext>
            </a:extLst>
          </p:cNvPr>
          <p:cNvSpPr/>
          <p:nvPr/>
        </p:nvSpPr>
        <p:spPr>
          <a:xfrm>
            <a:off x="2315183" y="1398015"/>
            <a:ext cx="2214664" cy="2028761"/>
          </a:xfrm>
          <a:prstGeom prst="rect">
            <a:avLst/>
          </a:prstGeom>
          <a:ln>
            <a:solidFill>
              <a:schemeClr val="tx1"/>
            </a:solidFill>
          </a:ln>
        </p:spPr>
        <p:txBody>
          <a:bodyPr wrap="square">
            <a:spAutoFit/>
          </a:bodyPr>
          <a:lstStyle/>
          <a:p>
            <a:pPr algn="ctr"/>
            <a:r>
              <a:rPr lang="en-US" sz="2400" b="1" dirty="0">
                <a:effectLst/>
                <a:latin typeface="Times New Roman" panose="02020603050405020304" pitchFamily="18" charset="0"/>
                <a:ea typeface="MS Mincho" panose="02020609040205080304" pitchFamily="49" charset="-128"/>
                <a:cs typeface="Times New Roman" panose="02020603050405020304" pitchFamily="18" charset="0"/>
              </a:rPr>
              <a:t>Statement Elements</a:t>
            </a:r>
            <a:endParaRPr lang="en-US" sz="2800" dirty="0">
              <a:effectLst/>
              <a:latin typeface="Cambria" panose="02040503050406030204" pitchFamily="18" charset="0"/>
              <a:ea typeface="MS Mincho" panose="02020609040205080304" pitchFamily="49" charset="-128"/>
              <a:cs typeface="Times New Roman" panose="02020603050405020304" pitchFamily="18" charset="0"/>
            </a:endParaRPr>
          </a:p>
          <a:p>
            <a:pPr>
              <a:lnSpc>
                <a:spcPts val="700"/>
              </a:lnSpc>
            </a:pPr>
            <a:r>
              <a:rPr lang="en-US" sz="2400" dirty="0">
                <a:effectLst/>
                <a:latin typeface="Times New Roman" panose="02020603050405020304" pitchFamily="18" charset="0"/>
                <a:ea typeface="MS Mincho" panose="02020609040205080304" pitchFamily="49" charset="-128"/>
                <a:cs typeface="Times New Roman" panose="02020603050405020304" pitchFamily="18" charset="0"/>
              </a:rPr>
              <a:t> </a:t>
            </a:r>
            <a:endParaRPr lang="en-US" sz="2800" dirty="0">
              <a:effectLst/>
              <a:latin typeface="Cambria" panose="02040503050406030204" pitchFamily="18" charset="0"/>
              <a:ea typeface="MS Mincho" panose="02020609040205080304" pitchFamily="49" charset="-128"/>
              <a:cs typeface="Times New Roman" panose="02020603050405020304" pitchFamily="18" charset="0"/>
            </a:endParaRPr>
          </a:p>
          <a:p>
            <a:r>
              <a:rPr lang="en-US" dirty="0">
                <a:latin typeface="Times New Roman" panose="02020603050405020304" pitchFamily="18" charset="0"/>
                <a:ea typeface="MS Mincho" panose="02020609040205080304" pitchFamily="49" charset="-128"/>
                <a:cs typeface="Times New Roman" panose="02020603050405020304" pitchFamily="18" charset="0"/>
              </a:rPr>
              <a:t>Assets, liabilities, owner's equity, revenues, expenses, gains and losses.</a:t>
            </a:r>
            <a:endParaRPr lang="en-US" sz="2800" dirty="0">
              <a:effectLst/>
              <a:latin typeface="Cambria" panose="02040503050406030204" pitchFamily="18" charset="0"/>
              <a:ea typeface="MS Mincho" panose="02020609040205080304" pitchFamily="49" charset="-128"/>
              <a:cs typeface="Times New Roman" panose="02020603050405020304" pitchFamily="18" charset="0"/>
            </a:endParaRPr>
          </a:p>
        </p:txBody>
      </p:sp>
      <p:sp>
        <p:nvSpPr>
          <p:cNvPr id="5" name="Rectangle 4">
            <a:extLst>
              <a:ext uri="{FF2B5EF4-FFF2-40B4-BE49-F238E27FC236}">
                <a16:creationId xmlns:a16="http://schemas.microsoft.com/office/drawing/2014/main" id="{D2B8AE02-1369-456E-970A-BEF5DC8B304D}"/>
              </a:ext>
            </a:extLst>
          </p:cNvPr>
          <p:cNvSpPr/>
          <p:nvPr/>
        </p:nvSpPr>
        <p:spPr>
          <a:xfrm>
            <a:off x="5869022" y="1398015"/>
            <a:ext cx="3048000" cy="2031325"/>
          </a:xfrm>
          <a:prstGeom prst="rect">
            <a:avLst/>
          </a:prstGeom>
          <a:ln>
            <a:solidFill>
              <a:schemeClr val="tx1"/>
            </a:solidFill>
          </a:ln>
        </p:spPr>
        <p:txBody>
          <a:bodyPr wrap="square">
            <a:spAutoFit/>
          </a:bodyPr>
          <a:lstStyle/>
          <a:p>
            <a:pPr algn="ctr"/>
            <a:r>
              <a:rPr lang="en-US" sz="2400" b="1" dirty="0">
                <a:effectLst/>
                <a:latin typeface="Times New Roman" panose="02020603050405020304" pitchFamily="18" charset="0"/>
                <a:ea typeface="MS Mincho" panose="02020609040205080304" pitchFamily="49" charset="-128"/>
                <a:cs typeface="Times New Roman" panose="02020603050405020304" pitchFamily="18" charset="0"/>
              </a:rPr>
              <a:t>Financial Statements</a:t>
            </a:r>
            <a:endParaRPr lang="en-US" sz="2800" dirty="0">
              <a:effectLst/>
              <a:latin typeface="Cambria" panose="02040503050406030204" pitchFamily="18" charset="0"/>
              <a:ea typeface="MS Mincho" panose="02020609040205080304" pitchFamily="49" charset="-128"/>
              <a:cs typeface="Times New Roman" panose="02020603050405020304" pitchFamily="18" charset="0"/>
            </a:endParaRPr>
          </a:p>
          <a:p>
            <a:pPr algn="ctr"/>
            <a:r>
              <a:rPr lang="en-US" sz="2400" b="1" dirty="0">
                <a:effectLst/>
                <a:latin typeface="Times New Roman" panose="02020603050405020304" pitchFamily="18" charset="0"/>
                <a:ea typeface="MS Mincho" panose="02020609040205080304" pitchFamily="49" charset="-128"/>
                <a:cs typeface="Times New Roman" panose="02020603050405020304" pitchFamily="18" charset="0"/>
              </a:rPr>
              <a:t> </a:t>
            </a:r>
            <a:endParaRPr lang="en-US" sz="2800" dirty="0">
              <a:effectLst/>
              <a:latin typeface="Cambria" panose="02040503050406030204" pitchFamily="18" charset="0"/>
              <a:ea typeface="MS Mincho" panose="02020609040205080304" pitchFamily="49" charset="-128"/>
              <a:cs typeface="Times New Roman" panose="02020603050405020304" pitchFamily="18" charset="0"/>
            </a:endParaRPr>
          </a:p>
          <a:p>
            <a:r>
              <a:rPr lang="en-US" sz="2400" dirty="0">
                <a:effectLst/>
                <a:latin typeface="Times New Roman" panose="02020603050405020304" pitchFamily="18" charset="0"/>
                <a:ea typeface="MS Mincho" panose="02020609040205080304" pitchFamily="49" charset="-128"/>
                <a:cs typeface="Times New Roman" panose="02020603050405020304" pitchFamily="18" charset="0"/>
              </a:rPr>
              <a:t>• </a:t>
            </a:r>
            <a:r>
              <a:rPr lang="en-US" dirty="0">
                <a:latin typeface="Times New Roman" panose="02020603050405020304" pitchFamily="18" charset="0"/>
                <a:ea typeface="MS Mincho" panose="02020609040205080304" pitchFamily="49" charset="-128"/>
                <a:cs typeface="Times New Roman" panose="02020603050405020304" pitchFamily="18" charset="0"/>
              </a:rPr>
              <a:t>Balance sheet</a:t>
            </a:r>
            <a:endParaRPr lang="en-US" sz="2800" dirty="0">
              <a:effectLst/>
              <a:latin typeface="Cambria" panose="02040503050406030204" pitchFamily="18" charset="0"/>
              <a:ea typeface="MS Mincho" panose="02020609040205080304" pitchFamily="49" charset="-128"/>
              <a:cs typeface="Times New Roman" panose="02020603050405020304" pitchFamily="18" charset="0"/>
            </a:endParaRPr>
          </a:p>
          <a:p>
            <a:r>
              <a:rPr lang="en-US" dirty="0">
                <a:latin typeface="Times New Roman" panose="02020603050405020304" pitchFamily="18" charset="0"/>
                <a:ea typeface="MS Mincho" panose="02020609040205080304" pitchFamily="49" charset="-128"/>
                <a:cs typeface="Times New Roman" panose="02020603050405020304" pitchFamily="18" charset="0"/>
              </a:rPr>
              <a:t>• Income statement</a:t>
            </a:r>
            <a:endParaRPr lang="en-US" sz="2800" dirty="0">
              <a:effectLst/>
              <a:latin typeface="Cambria" panose="02040503050406030204" pitchFamily="18" charset="0"/>
              <a:ea typeface="MS Mincho" panose="02020609040205080304" pitchFamily="49" charset="-128"/>
              <a:cs typeface="Times New Roman" panose="02020603050405020304" pitchFamily="18" charset="0"/>
            </a:endParaRPr>
          </a:p>
          <a:p>
            <a:r>
              <a:rPr lang="en-US" dirty="0">
                <a:latin typeface="Times New Roman" panose="02020603050405020304" pitchFamily="18" charset="0"/>
                <a:ea typeface="MS Mincho" panose="02020609040205080304" pitchFamily="49" charset="-128"/>
                <a:cs typeface="Times New Roman" panose="02020603050405020304" pitchFamily="18" charset="0"/>
              </a:rPr>
              <a:t>• Statement of owner's equity </a:t>
            </a:r>
            <a:endParaRPr lang="en-US" sz="2800" dirty="0">
              <a:effectLst/>
              <a:latin typeface="Cambria" panose="02040503050406030204" pitchFamily="18" charset="0"/>
              <a:ea typeface="MS Mincho" panose="02020609040205080304" pitchFamily="49" charset="-128"/>
              <a:cs typeface="Times New Roman" panose="02020603050405020304" pitchFamily="18" charset="0"/>
            </a:endParaRPr>
          </a:p>
          <a:p>
            <a:r>
              <a:rPr lang="en-US" dirty="0">
                <a:latin typeface="Times New Roman" panose="02020603050405020304" pitchFamily="18" charset="0"/>
                <a:ea typeface="MS Mincho" panose="02020609040205080304" pitchFamily="49" charset="-128"/>
                <a:cs typeface="Times New Roman" panose="02020603050405020304" pitchFamily="18" charset="0"/>
              </a:rPr>
              <a:t>• Statement of cash flows</a:t>
            </a:r>
            <a:endParaRPr lang="en-US" sz="2800" dirty="0">
              <a:effectLst/>
              <a:latin typeface="Cambria" panose="02040503050406030204" pitchFamily="18" charset="0"/>
              <a:ea typeface="MS Mincho" panose="02020609040205080304" pitchFamily="49" charset="-128"/>
              <a:cs typeface="Times New Roman" panose="02020603050405020304" pitchFamily="18" charset="0"/>
            </a:endParaRPr>
          </a:p>
        </p:txBody>
      </p:sp>
      <p:sp>
        <p:nvSpPr>
          <p:cNvPr id="6" name="Rectangle 5">
            <a:extLst>
              <a:ext uri="{FF2B5EF4-FFF2-40B4-BE49-F238E27FC236}">
                <a16:creationId xmlns:a16="http://schemas.microsoft.com/office/drawing/2014/main" id="{CFD15340-1D3F-4A8C-B9EC-DC389922E622}"/>
              </a:ext>
            </a:extLst>
          </p:cNvPr>
          <p:cNvSpPr/>
          <p:nvPr/>
        </p:nvSpPr>
        <p:spPr>
          <a:xfrm>
            <a:off x="4529847" y="2227729"/>
            <a:ext cx="7500025" cy="369332"/>
          </a:xfrm>
          <a:prstGeom prst="rect">
            <a:avLst/>
          </a:prstGeom>
        </p:spPr>
        <p:txBody>
          <a:bodyPr wrap="square">
            <a:spAutoFit/>
          </a:bodyPr>
          <a:lstStyle/>
          <a:p>
            <a:pPr marL="5143500" marR="0">
              <a:spcBef>
                <a:spcPts val="0"/>
              </a:spcBef>
              <a:spcAft>
                <a:spcPts val="0"/>
              </a:spcAft>
            </a:pPr>
            <a:r>
              <a:rPr lang="en-US" b="1" dirty="0">
                <a:latin typeface="Times New Roman" panose="02020603050405020304" pitchFamily="18" charset="0"/>
                <a:ea typeface="MS Mincho" panose="02020609040205080304" pitchFamily="49" charset="-128"/>
                <a:cs typeface="Times New Roman" panose="02020603050405020304" pitchFamily="18" charset="0"/>
              </a:rPr>
              <a:t>Source of Information</a:t>
            </a:r>
            <a:endParaRPr lang="en-US" sz="2000" dirty="0">
              <a:effectLst/>
              <a:latin typeface="Cambria" panose="02040503050406030204" pitchFamily="18" charset="0"/>
              <a:ea typeface="MS Mincho" panose="02020609040205080304" pitchFamily="49" charset="-128"/>
              <a:cs typeface="Times New Roman" panose="02020603050405020304" pitchFamily="18" charset="0"/>
            </a:endParaRPr>
          </a:p>
        </p:txBody>
      </p:sp>
      <p:sp>
        <p:nvSpPr>
          <p:cNvPr id="7" name="Rectangle 6">
            <a:extLst>
              <a:ext uri="{FF2B5EF4-FFF2-40B4-BE49-F238E27FC236}">
                <a16:creationId xmlns:a16="http://schemas.microsoft.com/office/drawing/2014/main" id="{C591C1A8-7A8D-453C-9D0B-5E1BB727EA28}"/>
              </a:ext>
            </a:extLst>
          </p:cNvPr>
          <p:cNvSpPr/>
          <p:nvPr/>
        </p:nvSpPr>
        <p:spPr>
          <a:xfrm>
            <a:off x="168613" y="3611442"/>
            <a:ext cx="12023387" cy="2528897"/>
          </a:xfrm>
          <a:prstGeom prst="rect">
            <a:avLst/>
          </a:prstGeom>
        </p:spPr>
        <p:txBody>
          <a:bodyPr wrap="square">
            <a:spAutoFit/>
          </a:bodyPr>
          <a:lstStyle/>
          <a:p>
            <a:pPr>
              <a:lnSpc>
                <a:spcPts val="1900"/>
              </a:lnSpc>
            </a:pPr>
            <a:r>
              <a:rPr lang="en-US" b="1" dirty="0">
                <a:latin typeface="Times New Roman" panose="02020603050405020304" pitchFamily="18" charset="0"/>
                <a:ea typeface="MS Mincho" panose="02020609040205080304" pitchFamily="49" charset="-128"/>
                <a:cs typeface="Times New Roman" panose="02020603050405020304" pitchFamily="18" charset="0"/>
              </a:rPr>
              <a:t>Source of information</a:t>
            </a:r>
            <a:endParaRPr lang="en-US" sz="2000" dirty="0">
              <a:effectLst/>
              <a:latin typeface="Cambria" panose="02040503050406030204" pitchFamily="18" charset="0"/>
              <a:ea typeface="MS Mincho" panose="02020609040205080304" pitchFamily="49" charset="-128"/>
              <a:cs typeface="Times New Roman" panose="02020603050405020304" pitchFamily="18" charset="0"/>
            </a:endParaRPr>
          </a:p>
          <a:p>
            <a:pPr>
              <a:lnSpc>
                <a:spcPts val="1900"/>
              </a:lnSpc>
            </a:pPr>
            <a:r>
              <a:rPr lang="en-US" dirty="0">
                <a:latin typeface="Times New Roman" panose="02020603050405020304" pitchFamily="18" charset="0"/>
                <a:ea typeface="MS Mincho" panose="02020609040205080304" pitchFamily="49" charset="-128"/>
                <a:cs typeface="Times New Roman" panose="02020603050405020304" pitchFamily="18" charset="0"/>
              </a:rPr>
              <a:t>Financial information is primarily provided by four general-purpose financial statements: the balance sheet, income</a:t>
            </a:r>
          </a:p>
          <a:p>
            <a:pPr>
              <a:lnSpc>
                <a:spcPts val="1900"/>
              </a:lnSpc>
            </a:pPr>
            <a:r>
              <a:rPr lang="en-US" dirty="0">
                <a:latin typeface="Times New Roman" panose="02020603050405020304" pitchFamily="18" charset="0"/>
                <a:ea typeface="MS Mincho" panose="02020609040205080304" pitchFamily="49" charset="-128"/>
                <a:cs typeface="Times New Roman" panose="02020603050405020304" pitchFamily="18" charset="0"/>
              </a:rPr>
              <a:t>statement, statement of owner's equity, and statement of cash flows.  These explain various key financial aspects of a</a:t>
            </a:r>
          </a:p>
          <a:p>
            <a:pPr>
              <a:lnSpc>
                <a:spcPts val="1900"/>
              </a:lnSpc>
            </a:pPr>
            <a:r>
              <a:rPr lang="en-US" dirty="0">
                <a:latin typeface="Times New Roman" panose="02020603050405020304" pitchFamily="18" charset="0"/>
                <a:ea typeface="MS Mincho" panose="02020609040205080304" pitchFamily="49" charset="-128"/>
                <a:cs typeface="Times New Roman" panose="02020603050405020304" pitchFamily="18" charset="0"/>
              </a:rPr>
              <a:t>business.</a:t>
            </a:r>
            <a:endParaRPr lang="en-US" sz="2000" dirty="0">
              <a:effectLst/>
              <a:latin typeface="Cambria" panose="02040503050406030204" pitchFamily="18" charset="0"/>
              <a:ea typeface="MS Mincho" panose="02020609040205080304" pitchFamily="49" charset="-128"/>
              <a:cs typeface="Times New Roman" panose="02020603050405020304" pitchFamily="18" charset="0"/>
            </a:endParaRPr>
          </a:p>
          <a:p>
            <a:pPr>
              <a:lnSpc>
                <a:spcPts val="1900"/>
              </a:lnSpc>
            </a:pPr>
            <a:r>
              <a:rPr lang="en-US" dirty="0">
                <a:latin typeface="Times New Roman" panose="02020603050405020304" pitchFamily="18" charset="0"/>
                <a:ea typeface="MS Mincho" panose="02020609040205080304" pitchFamily="49" charset="-128"/>
                <a:cs typeface="Times New Roman" panose="02020603050405020304" pitchFamily="18" charset="0"/>
              </a:rPr>
              <a:t> </a:t>
            </a:r>
            <a:endParaRPr lang="en-US" sz="2000" dirty="0">
              <a:effectLst/>
              <a:latin typeface="Cambria" panose="02040503050406030204" pitchFamily="18" charset="0"/>
              <a:ea typeface="MS Mincho" panose="02020609040205080304" pitchFamily="49" charset="-128"/>
              <a:cs typeface="Times New Roman" panose="02020603050405020304" pitchFamily="18" charset="0"/>
            </a:endParaRPr>
          </a:p>
          <a:p>
            <a:pPr>
              <a:lnSpc>
                <a:spcPts val="1900"/>
              </a:lnSpc>
            </a:pPr>
            <a:r>
              <a:rPr lang="en-US" b="1" dirty="0">
                <a:latin typeface="Times New Roman" panose="02020603050405020304" pitchFamily="18" charset="0"/>
                <a:ea typeface="MS Mincho" panose="02020609040205080304" pitchFamily="49" charset="-128"/>
                <a:cs typeface="Times New Roman" panose="02020603050405020304" pitchFamily="18" charset="0"/>
              </a:rPr>
              <a:t>Financial statement elements</a:t>
            </a:r>
            <a:endParaRPr lang="en-US" sz="2000" dirty="0">
              <a:effectLst/>
              <a:latin typeface="Cambria" panose="02040503050406030204" pitchFamily="18" charset="0"/>
              <a:ea typeface="MS Mincho" panose="02020609040205080304" pitchFamily="49" charset="-128"/>
              <a:cs typeface="Times New Roman" panose="02020603050405020304" pitchFamily="18" charset="0"/>
            </a:endParaRPr>
          </a:p>
          <a:p>
            <a:pPr>
              <a:lnSpc>
                <a:spcPts val="1900"/>
              </a:lnSpc>
            </a:pPr>
            <a:r>
              <a:rPr lang="en-US" dirty="0">
                <a:latin typeface="Times New Roman" panose="02020603050405020304" pitchFamily="18" charset="0"/>
                <a:ea typeface="MS Mincho" panose="02020609040205080304" pitchFamily="49" charset="-128"/>
                <a:cs typeface="Times New Roman" panose="02020603050405020304" pitchFamily="18" charset="0"/>
              </a:rPr>
              <a:t>The financial statements contain certain specific elements: assets, liabilities, owner's equity, revenues, expenses, gains and losses.  Note: At this point we do not yet need to discuss gains and losses, which are similar to revenues and expenses. </a:t>
            </a:r>
            <a:endParaRPr lang="en-US" sz="2000" dirty="0">
              <a:effectLst/>
              <a:latin typeface="Cambria" panose="02040503050406030204" pitchFamily="18" charset="0"/>
              <a:ea typeface="MS Mincho" panose="02020609040205080304" pitchFamily="49" charset="-128"/>
              <a:cs typeface="Times New Roman" panose="02020603050405020304" pitchFamily="18" charset="0"/>
            </a:endParaRPr>
          </a:p>
          <a:p>
            <a:pPr>
              <a:lnSpc>
                <a:spcPts val="1900"/>
              </a:lnSpc>
            </a:pPr>
            <a:r>
              <a:rPr lang="en-US" dirty="0">
                <a:latin typeface="Times New Roman" panose="02020603050405020304" pitchFamily="18" charset="0"/>
                <a:ea typeface="MS Mincho" panose="02020609040205080304" pitchFamily="49" charset="-128"/>
                <a:cs typeface="Times New Roman" panose="02020603050405020304" pitchFamily="18" charset="0"/>
              </a:rPr>
              <a:t> </a:t>
            </a:r>
            <a:endParaRPr lang="en-US" sz="2000" dirty="0">
              <a:effectLst/>
              <a:latin typeface="Cambria" panose="02040503050406030204" pitchFamily="18" charset="0"/>
              <a:ea typeface="MS Mincho" panose="02020609040205080304" pitchFamily="49" charset="-128"/>
              <a:cs typeface="Times New Roman" panose="02020603050405020304" pitchFamily="18" charset="0"/>
            </a:endParaRPr>
          </a:p>
          <a:p>
            <a:pPr>
              <a:lnSpc>
                <a:spcPts val="1900"/>
              </a:lnSpc>
            </a:pPr>
            <a:r>
              <a:rPr lang="en-US" b="1" dirty="0">
                <a:latin typeface="Times New Roman" panose="02020603050405020304" pitchFamily="18" charset="0"/>
                <a:ea typeface="MS Mincho" panose="02020609040205080304" pitchFamily="49" charset="-128"/>
                <a:cs typeface="Times New Roman" panose="02020603050405020304" pitchFamily="18" charset="0"/>
              </a:rPr>
              <a:t>Review question: </a:t>
            </a:r>
            <a:r>
              <a:rPr lang="en-US" dirty="0">
                <a:latin typeface="Times New Roman" panose="02020603050405020304" pitchFamily="18" charset="0"/>
                <a:ea typeface="MS Mincho" panose="02020609040205080304" pitchFamily="49" charset="-128"/>
                <a:cs typeface="Times New Roman" panose="02020603050405020304" pitchFamily="18" charset="0"/>
              </a:rPr>
              <a:t>Can you identify the financial statements on which the seven elements listed above can be found?</a:t>
            </a:r>
            <a:endParaRPr lang="en-US" sz="2000" dirty="0">
              <a:effectLst/>
              <a:latin typeface="Cambria" panose="02040503050406030204" pitchFamily="18" charset="0"/>
              <a:ea typeface="MS Mincho" panose="02020609040205080304" pitchFamily="49" charset="-128"/>
              <a:cs typeface="Times New Roman" panose="02020603050405020304" pitchFamily="18" charset="0"/>
            </a:endParaRPr>
          </a:p>
        </p:txBody>
      </p:sp>
      <p:cxnSp>
        <p:nvCxnSpPr>
          <p:cNvPr id="9" name="Straight Arrow Connector 8">
            <a:extLst>
              <a:ext uri="{FF2B5EF4-FFF2-40B4-BE49-F238E27FC236}">
                <a16:creationId xmlns:a16="http://schemas.microsoft.com/office/drawing/2014/main" id="{213A2EB4-D0C5-47BE-9F13-BBE60B8B5164}"/>
              </a:ext>
            </a:extLst>
          </p:cNvPr>
          <p:cNvCxnSpPr>
            <a:cxnSpLocks/>
            <a:stCxn id="5" idx="0"/>
          </p:cNvCxnSpPr>
          <p:nvPr/>
        </p:nvCxnSpPr>
        <p:spPr>
          <a:xfrm flipV="1">
            <a:off x="7393022" y="282102"/>
            <a:ext cx="0" cy="1115913"/>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38CCD7C7-34C3-469A-BBA2-6A6648545D04}"/>
              </a:ext>
            </a:extLst>
          </p:cNvPr>
          <p:cNvCxnSpPr>
            <a:cxnSpLocks/>
            <a:stCxn id="3" idx="3"/>
          </p:cNvCxnSpPr>
          <p:nvPr/>
        </p:nvCxnSpPr>
        <p:spPr>
          <a:xfrm flipV="1">
            <a:off x="4529847" y="2412395"/>
            <a:ext cx="1339175" cy="1"/>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181423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A2957447-014C-442B-9F1D-D631B3358CAA}"/>
              </a:ext>
            </a:extLst>
          </p:cNvPr>
          <p:cNvSpPr>
            <a:spLocks noGrp="1"/>
          </p:cNvSpPr>
          <p:nvPr>
            <p:ph type="ftr" sz="quarter" idx="11"/>
          </p:nvPr>
        </p:nvSpPr>
        <p:spPr/>
        <p:txBody>
          <a:bodyPr/>
          <a:lstStyle/>
          <a:p>
            <a:r>
              <a:rPr lang="en-US"/>
              <a:t>© Copyright 2018 Worthy and James Publishing</a:t>
            </a:r>
          </a:p>
        </p:txBody>
      </p:sp>
      <p:sp>
        <p:nvSpPr>
          <p:cNvPr id="3" name="Rectangle 2">
            <a:extLst>
              <a:ext uri="{FF2B5EF4-FFF2-40B4-BE49-F238E27FC236}">
                <a16:creationId xmlns:a16="http://schemas.microsoft.com/office/drawing/2014/main" id="{1623E059-7652-4248-BFF7-DACDF09B147F}"/>
              </a:ext>
            </a:extLst>
          </p:cNvPr>
          <p:cNvSpPr/>
          <p:nvPr/>
        </p:nvSpPr>
        <p:spPr>
          <a:xfrm>
            <a:off x="1689883" y="-4195"/>
            <a:ext cx="9341916" cy="523220"/>
          </a:xfrm>
          <a:prstGeom prst="rect">
            <a:avLst/>
          </a:prstGeom>
        </p:spPr>
        <p:txBody>
          <a:bodyPr wrap="none">
            <a:spAutoFit/>
          </a:bodyPr>
          <a:lstStyle/>
          <a:p>
            <a:r>
              <a:rPr lang="en-US" sz="2800" b="1" dirty="0">
                <a:solidFill>
                  <a:schemeClr val="accent1">
                    <a:lumMod val="50000"/>
                  </a:schemeClr>
                </a:solidFill>
                <a:latin typeface="Times New Roman" panose="02020603050405020304" pitchFamily="18" charset="0"/>
                <a:ea typeface="MS Mincho" panose="02020609040205080304" pitchFamily="49" charset="-128"/>
                <a:cs typeface="Times New Roman" panose="02020603050405020304" pitchFamily="18" charset="0"/>
              </a:rPr>
              <a:t>GAAP – the guidance for preparing accounting information</a:t>
            </a:r>
            <a:endParaRPr lang="en-US" sz="2800" dirty="0">
              <a:solidFill>
                <a:schemeClr val="accent1">
                  <a:lumMod val="50000"/>
                </a:schemeClr>
              </a:solidFill>
              <a:effectLst/>
              <a:latin typeface="Cambria" panose="02040503050406030204" pitchFamily="18" charset="0"/>
              <a:ea typeface="MS Mincho" panose="02020609040205080304" pitchFamily="49" charset="-128"/>
              <a:cs typeface="Times New Roman" panose="02020603050405020304" pitchFamily="18" charset="0"/>
            </a:endParaRPr>
          </a:p>
        </p:txBody>
      </p:sp>
      <p:sp>
        <p:nvSpPr>
          <p:cNvPr id="4" name="Text Box 47">
            <a:extLst>
              <a:ext uri="{FF2B5EF4-FFF2-40B4-BE49-F238E27FC236}">
                <a16:creationId xmlns:a16="http://schemas.microsoft.com/office/drawing/2014/main" id="{762E7F72-CBF0-44C4-A169-30D26E853537}"/>
              </a:ext>
            </a:extLst>
          </p:cNvPr>
          <p:cNvSpPr txBox="1"/>
          <p:nvPr/>
        </p:nvSpPr>
        <p:spPr>
          <a:xfrm>
            <a:off x="5942012" y="5053181"/>
            <a:ext cx="2211388" cy="1383477"/>
          </a:xfrm>
          <a:prstGeom prst="rect">
            <a:avLst/>
          </a:prstGeom>
          <a:noFill/>
          <a:ln w="3175">
            <a:solidFill>
              <a:schemeClr val="tx1"/>
            </a:solidFill>
          </a:ln>
          <a:effectLst/>
          <a:extLst>
            <a:ext uri="{C572A759-6A51-4108-AA02-DFA0A04FC94B}">
              <ma14:wrappingTextBoxFlag xmlns:lc="http://schemas.openxmlformats.org/drawingml/2006/lockedCanvas" xmlns:ma14="http://schemas.microsoft.com/office/mac/drawingml/2011/main" xmlns:wps="http://schemas.microsoft.com/office/word/2010/wordprocessingShape" xmlns:wne="http://schemas.microsoft.com/office/word/2006/wordml"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mv="urn:schemas-microsoft-com:mac:vml" xmlns:mc="http://schemas.openxmlformats.org/markup-compatibility/2006" xmlns:mo="http://schemas.microsoft.com/office/mac/office/2008/main" xmlns:wpc="http://schemas.microsoft.com/office/word/2010/wordprocessingCanvas" xmlns=""/>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spcBef>
                <a:spcPts val="0"/>
              </a:spcBef>
              <a:spcAft>
                <a:spcPts val="0"/>
              </a:spcAft>
            </a:pPr>
            <a:r>
              <a:rPr lang="en-US" sz="1400" b="1" dirty="0">
                <a:effectLst/>
                <a:latin typeface="Times New Roman" panose="02020603050405020304" pitchFamily="18" charset="0"/>
                <a:ea typeface="MS Mincho" panose="02020609040205080304" pitchFamily="49" charset="-128"/>
                <a:cs typeface="Times New Roman" panose="02020603050405020304" pitchFamily="18" charset="0"/>
              </a:rPr>
              <a:t>Generally Accepted Accounting Principles</a:t>
            </a:r>
            <a:endParaRPr lang="en-US" sz="1400" dirty="0">
              <a:effectLst/>
              <a:ea typeface="MS Mincho" panose="02020609040205080304" pitchFamily="49" charset="-128"/>
              <a:cs typeface="Times New Roman" panose="02020603050405020304" pitchFamily="18" charset="0"/>
            </a:endParaRPr>
          </a:p>
          <a:p>
            <a:pPr marL="0" marR="0" algn="ctr">
              <a:spcBef>
                <a:spcPts val="0"/>
              </a:spcBef>
              <a:spcAft>
                <a:spcPts val="0"/>
              </a:spcAft>
            </a:pPr>
            <a:r>
              <a:rPr lang="en-US" sz="1400" b="1" dirty="0">
                <a:effectLst/>
                <a:latin typeface="Times New Roman" panose="02020603050405020304" pitchFamily="18" charset="0"/>
                <a:ea typeface="MS Mincho" panose="02020609040205080304" pitchFamily="49" charset="-128"/>
                <a:cs typeface="Times New Roman" panose="02020603050405020304" pitchFamily="18" charset="0"/>
              </a:rPr>
              <a:t>(GAAP)</a:t>
            </a:r>
            <a:endParaRPr lang="en-US" sz="1400" dirty="0">
              <a:effectLst/>
              <a:ea typeface="MS Mincho" panose="02020609040205080304" pitchFamily="49" charset="-128"/>
              <a:cs typeface="Times New Roman" panose="02020603050405020304" pitchFamily="18" charset="0"/>
            </a:endParaRPr>
          </a:p>
          <a:p>
            <a:pPr marL="0" marR="0" algn="ctr">
              <a:spcBef>
                <a:spcPts val="0"/>
              </a:spcBef>
              <a:spcAft>
                <a:spcPts val="0"/>
              </a:spcAft>
            </a:pPr>
            <a:r>
              <a:rPr lang="en-US" sz="1400" b="1" dirty="0">
                <a:effectLst/>
                <a:latin typeface="Times New Roman" panose="02020603050405020304" pitchFamily="18" charset="0"/>
                <a:ea typeface="MS Mincho" panose="02020609040205080304" pitchFamily="49" charset="-128"/>
                <a:cs typeface="Times New Roman" panose="02020603050405020304" pitchFamily="18" charset="0"/>
              </a:rPr>
              <a:t> </a:t>
            </a:r>
            <a:endParaRPr lang="en-US" sz="1400" dirty="0">
              <a:effectLst/>
              <a:ea typeface="MS Mincho" panose="02020609040205080304" pitchFamily="49" charset="-128"/>
              <a:cs typeface="Times New Roman" panose="02020603050405020304" pitchFamily="18" charset="0"/>
            </a:endParaRPr>
          </a:p>
          <a:p>
            <a:pPr marL="0" marR="0" algn="ctr">
              <a:spcBef>
                <a:spcPts val="0"/>
              </a:spcBef>
              <a:spcAft>
                <a:spcPts val="0"/>
              </a:spcAft>
            </a:pPr>
            <a:r>
              <a:rPr lang="en-US" sz="1400" dirty="0">
                <a:effectLst/>
                <a:latin typeface="Times New Roman" panose="02020603050405020304" pitchFamily="18" charset="0"/>
                <a:ea typeface="MS Mincho" panose="02020609040205080304" pitchFamily="49" charset="-128"/>
                <a:cs typeface="Times New Roman" panose="02020603050405020304" pitchFamily="18" charset="0"/>
              </a:rPr>
              <a:t>Accounting Standards Codification</a:t>
            </a:r>
            <a:endParaRPr lang="en-US" sz="1400" dirty="0">
              <a:effectLst/>
              <a:ea typeface="MS Mincho" panose="02020609040205080304" pitchFamily="49" charset="-128"/>
              <a:cs typeface="Times New Roman" panose="02020603050405020304" pitchFamily="18" charset="0"/>
            </a:endParaRPr>
          </a:p>
        </p:txBody>
      </p:sp>
      <p:cxnSp>
        <p:nvCxnSpPr>
          <p:cNvPr id="5" name="Straight Arrow Connector 4">
            <a:extLst>
              <a:ext uri="{FF2B5EF4-FFF2-40B4-BE49-F238E27FC236}">
                <a16:creationId xmlns:a16="http://schemas.microsoft.com/office/drawing/2014/main" id="{2CC7D51B-E589-4A86-A837-47C47A02CC5D}"/>
              </a:ext>
            </a:extLst>
          </p:cNvPr>
          <p:cNvCxnSpPr>
            <a:cxnSpLocks/>
          </p:cNvCxnSpPr>
          <p:nvPr/>
        </p:nvCxnSpPr>
        <p:spPr>
          <a:xfrm flipH="1" flipV="1">
            <a:off x="7079156" y="4688057"/>
            <a:ext cx="870" cy="383371"/>
          </a:xfrm>
          <a:prstGeom prst="straightConnector1">
            <a:avLst/>
          </a:prstGeom>
          <a:ln w="38100">
            <a:tailEnd type="arrow"/>
          </a:ln>
        </p:spPr>
        <p:style>
          <a:lnRef idx="2">
            <a:schemeClr val="accent1"/>
          </a:lnRef>
          <a:fillRef idx="0">
            <a:schemeClr val="accent1"/>
          </a:fillRef>
          <a:effectRef idx="1">
            <a:schemeClr val="accent1"/>
          </a:effectRef>
          <a:fontRef idx="minor">
            <a:schemeClr val="tx1"/>
          </a:fontRef>
        </p:style>
      </p:cxnSp>
      <p:sp>
        <p:nvSpPr>
          <p:cNvPr id="6" name="Oval 5">
            <a:extLst>
              <a:ext uri="{FF2B5EF4-FFF2-40B4-BE49-F238E27FC236}">
                <a16:creationId xmlns:a16="http://schemas.microsoft.com/office/drawing/2014/main" id="{363F887E-BB82-4F6A-BE52-EEFE5412921E}"/>
              </a:ext>
            </a:extLst>
          </p:cNvPr>
          <p:cNvSpPr/>
          <p:nvPr/>
        </p:nvSpPr>
        <p:spPr>
          <a:xfrm>
            <a:off x="5997177" y="2095563"/>
            <a:ext cx="2101057" cy="715645"/>
          </a:xfrm>
          <a:prstGeom prst="ellipse">
            <a:avLst/>
          </a:prstGeom>
          <a:solidFill>
            <a:schemeClr val="tx1">
              <a:alpha val="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spcBef>
                <a:spcPts val="0"/>
              </a:spcBef>
              <a:spcAft>
                <a:spcPts val="0"/>
              </a:spcAft>
            </a:pPr>
            <a:r>
              <a:rPr lang="en-US" sz="1400" dirty="0">
                <a:solidFill>
                  <a:srgbClr val="000000"/>
                </a:solidFill>
                <a:effectLst/>
                <a:latin typeface="Times New Roman" panose="02020603050405020304" pitchFamily="18" charset="0"/>
                <a:ea typeface="MS Mincho" panose="02020609040205080304" pitchFamily="49" charset="-128"/>
                <a:cs typeface="Times New Roman" panose="02020603050405020304" pitchFamily="18" charset="0"/>
              </a:rPr>
              <a:t>•     Reliability</a:t>
            </a:r>
            <a:endParaRPr lang="en-US" sz="1400" dirty="0">
              <a:effectLst/>
              <a:ea typeface="MS Mincho" panose="02020609040205080304" pitchFamily="49" charset="-128"/>
              <a:cs typeface="Times New Roman" panose="02020603050405020304" pitchFamily="18" charset="0"/>
            </a:endParaRPr>
          </a:p>
          <a:p>
            <a:pPr marL="0" marR="0">
              <a:spcBef>
                <a:spcPts val="0"/>
              </a:spcBef>
              <a:spcAft>
                <a:spcPts val="0"/>
              </a:spcAft>
            </a:pPr>
            <a:r>
              <a:rPr lang="en-US" sz="1400" dirty="0">
                <a:solidFill>
                  <a:srgbClr val="000000"/>
                </a:solidFill>
                <a:effectLst/>
                <a:latin typeface="Times New Roman" panose="02020603050405020304" pitchFamily="18" charset="0"/>
                <a:ea typeface="MS Mincho" panose="02020609040205080304" pitchFamily="49" charset="-128"/>
                <a:cs typeface="Times New Roman" panose="02020603050405020304" pitchFamily="18" charset="0"/>
              </a:rPr>
              <a:t>•     Relevance</a:t>
            </a:r>
            <a:endParaRPr lang="en-US" sz="1400" dirty="0">
              <a:effectLst/>
              <a:ea typeface="MS Mincho" panose="02020609040205080304" pitchFamily="49" charset="-128"/>
              <a:cs typeface="Times New Roman" panose="02020603050405020304" pitchFamily="18" charset="0"/>
            </a:endParaRPr>
          </a:p>
        </p:txBody>
      </p:sp>
      <p:sp>
        <p:nvSpPr>
          <p:cNvPr id="7" name="Text Box 41">
            <a:extLst>
              <a:ext uri="{FF2B5EF4-FFF2-40B4-BE49-F238E27FC236}">
                <a16:creationId xmlns:a16="http://schemas.microsoft.com/office/drawing/2014/main" id="{BFEBD5DE-CA6B-4529-A8BB-7F08D7655973}"/>
              </a:ext>
            </a:extLst>
          </p:cNvPr>
          <p:cNvSpPr txBox="1"/>
          <p:nvPr/>
        </p:nvSpPr>
        <p:spPr>
          <a:xfrm>
            <a:off x="5912989" y="694372"/>
            <a:ext cx="2205168" cy="1204636"/>
          </a:xfrm>
          <a:prstGeom prst="rect">
            <a:avLst/>
          </a:prstGeom>
          <a:noFill/>
          <a:ln>
            <a:solidFill>
              <a:schemeClr val="tx1"/>
            </a:solidFill>
          </a:ln>
          <a:effectLst/>
          <a:extLst>
            <a:ext uri="{C572A759-6A51-4108-AA02-DFA0A04FC94B}">
              <ma14:wrappingTextBoxFlag xmlns:lc="http://schemas.openxmlformats.org/drawingml/2006/lockedCanvas" xmlns:ma14="http://schemas.microsoft.com/office/mac/drawingml/2011/main" xmlns:wps="http://schemas.microsoft.com/office/word/2010/wordprocessingShape" xmlns:wne="http://schemas.microsoft.com/office/word/2006/wordml"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mv="urn:schemas-microsoft-com:mac:vml" xmlns:mc="http://schemas.openxmlformats.org/markup-compatibility/2006" xmlns:mo="http://schemas.microsoft.com/office/mac/office/2008/main" xmlns:wpc="http://schemas.microsoft.com/office/word/2010/wordprocessingCanvas" xmlns=""/>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lnSpc>
                <a:spcPts val="1200"/>
              </a:lnSpc>
              <a:spcBef>
                <a:spcPts val="0"/>
              </a:spcBef>
              <a:spcAft>
                <a:spcPts val="0"/>
              </a:spcAft>
            </a:pPr>
            <a:r>
              <a:rPr lang="en-US" sz="1400" b="1" dirty="0">
                <a:effectLst/>
                <a:latin typeface="Times New Roman" panose="02020603050405020304" pitchFamily="18" charset="0"/>
                <a:ea typeface="MS Mincho" panose="02020609040205080304" pitchFamily="49" charset="-128"/>
                <a:cs typeface="Times New Roman" panose="02020603050405020304" pitchFamily="18" charset="0"/>
              </a:rPr>
              <a:t>Useful information </a:t>
            </a:r>
            <a:r>
              <a:rPr lang="en-US" sz="1400" dirty="0">
                <a:effectLst/>
                <a:latin typeface="Times New Roman" panose="02020603050405020304" pitchFamily="18" charset="0"/>
                <a:ea typeface="MS Mincho" panose="02020609040205080304" pitchFamily="49" charset="-128"/>
                <a:cs typeface="Times New Roman" panose="02020603050405020304" pitchFamily="18" charset="0"/>
              </a:rPr>
              <a:t>for:</a:t>
            </a:r>
            <a:endParaRPr lang="en-US" sz="1400" dirty="0">
              <a:effectLst/>
              <a:ea typeface="MS Mincho" panose="02020609040205080304" pitchFamily="49" charset="-128"/>
              <a:cs typeface="Times New Roman" panose="02020603050405020304" pitchFamily="18" charset="0"/>
            </a:endParaRPr>
          </a:p>
          <a:p>
            <a:pPr marL="0" marR="0" algn="ctr">
              <a:lnSpc>
                <a:spcPts val="1200"/>
              </a:lnSpc>
              <a:spcBef>
                <a:spcPts val="0"/>
              </a:spcBef>
              <a:spcAft>
                <a:spcPts val="0"/>
              </a:spcAft>
            </a:pPr>
            <a:r>
              <a:rPr lang="en-US" sz="1400" b="1" dirty="0">
                <a:effectLst/>
                <a:latin typeface="Times New Roman" panose="02020603050405020304" pitchFamily="18" charset="0"/>
                <a:ea typeface="MS Mincho" panose="02020609040205080304" pitchFamily="49" charset="-128"/>
                <a:cs typeface="Times New Roman" panose="02020603050405020304" pitchFamily="18" charset="0"/>
              </a:rPr>
              <a:t> </a:t>
            </a:r>
            <a:endParaRPr lang="en-US" sz="1400" dirty="0">
              <a:effectLst/>
              <a:ea typeface="MS Mincho" panose="02020609040205080304" pitchFamily="49" charset="-128"/>
              <a:cs typeface="Times New Roman" panose="02020603050405020304" pitchFamily="18" charset="0"/>
            </a:endParaRPr>
          </a:p>
          <a:p>
            <a:pPr marL="0" marR="0">
              <a:lnSpc>
                <a:spcPts val="1200"/>
              </a:lnSpc>
              <a:spcBef>
                <a:spcPts val="0"/>
              </a:spcBef>
              <a:spcAft>
                <a:spcPts val="0"/>
              </a:spcAft>
            </a:pPr>
            <a:r>
              <a:rPr lang="en-US" sz="1400" dirty="0">
                <a:effectLst/>
                <a:latin typeface="Times New Roman" panose="02020603050405020304" pitchFamily="18" charset="0"/>
                <a:ea typeface="MS Mincho" panose="02020609040205080304" pitchFamily="49" charset="-128"/>
                <a:cs typeface="Times New Roman" panose="02020603050405020304" pitchFamily="18" charset="0"/>
              </a:rPr>
              <a:t>• Making good decisions</a:t>
            </a:r>
            <a:endParaRPr lang="en-US" sz="1400" dirty="0">
              <a:effectLst/>
              <a:ea typeface="MS Mincho" panose="02020609040205080304" pitchFamily="49" charset="-128"/>
              <a:cs typeface="Times New Roman" panose="02020603050405020304" pitchFamily="18" charset="0"/>
            </a:endParaRPr>
          </a:p>
          <a:p>
            <a:pPr marL="0" marR="0">
              <a:lnSpc>
                <a:spcPts val="1200"/>
              </a:lnSpc>
              <a:spcBef>
                <a:spcPts val="0"/>
              </a:spcBef>
              <a:spcAft>
                <a:spcPts val="0"/>
              </a:spcAft>
            </a:pPr>
            <a:r>
              <a:rPr lang="en-US" sz="1400" dirty="0">
                <a:effectLst/>
                <a:latin typeface="Times New Roman" panose="02020603050405020304" pitchFamily="18" charset="0"/>
                <a:ea typeface="MS Mincho" panose="02020609040205080304" pitchFamily="49" charset="-128"/>
                <a:cs typeface="Times New Roman" panose="02020603050405020304" pitchFamily="18" charset="0"/>
              </a:rPr>
              <a:t>• Assessing future cash flow</a:t>
            </a:r>
            <a:endParaRPr lang="en-US" sz="1400" dirty="0">
              <a:effectLst/>
              <a:ea typeface="MS Mincho" panose="02020609040205080304" pitchFamily="49" charset="-128"/>
              <a:cs typeface="Times New Roman" panose="02020603050405020304" pitchFamily="18" charset="0"/>
            </a:endParaRPr>
          </a:p>
          <a:p>
            <a:pPr marL="115888" marR="0" indent="-115888">
              <a:lnSpc>
                <a:spcPts val="1400"/>
              </a:lnSpc>
              <a:spcBef>
                <a:spcPts val="0"/>
              </a:spcBef>
              <a:spcAft>
                <a:spcPts val="0"/>
              </a:spcAft>
            </a:pPr>
            <a:r>
              <a:rPr lang="en-US" sz="1400" dirty="0">
                <a:effectLst/>
                <a:latin typeface="Times New Roman" panose="02020603050405020304" pitchFamily="18" charset="0"/>
                <a:ea typeface="MS Mincho" panose="02020609040205080304" pitchFamily="49" charset="-128"/>
                <a:cs typeface="Times New Roman" panose="02020603050405020304" pitchFamily="18" charset="0"/>
              </a:rPr>
              <a:t>• Evaluating assets and     claims on assets</a:t>
            </a:r>
            <a:endParaRPr lang="en-US" sz="1400" dirty="0">
              <a:effectLst/>
              <a:ea typeface="MS Mincho" panose="02020609040205080304" pitchFamily="49" charset="-128"/>
              <a:cs typeface="Times New Roman" panose="02020603050405020304" pitchFamily="18" charset="0"/>
            </a:endParaRPr>
          </a:p>
        </p:txBody>
      </p:sp>
      <p:sp>
        <p:nvSpPr>
          <p:cNvPr id="8" name="Text Box 46">
            <a:extLst>
              <a:ext uri="{FF2B5EF4-FFF2-40B4-BE49-F238E27FC236}">
                <a16:creationId xmlns:a16="http://schemas.microsoft.com/office/drawing/2014/main" id="{8B44DAFC-6D52-4036-A25F-3B112E7F0FB3}"/>
              </a:ext>
            </a:extLst>
          </p:cNvPr>
          <p:cNvSpPr txBox="1"/>
          <p:nvPr/>
        </p:nvSpPr>
        <p:spPr>
          <a:xfrm>
            <a:off x="5942012" y="3027362"/>
            <a:ext cx="2211388" cy="1635691"/>
          </a:xfrm>
          <a:prstGeom prst="rect">
            <a:avLst/>
          </a:prstGeom>
          <a:noFill/>
          <a:ln>
            <a:solidFill>
              <a:schemeClr val="tx1"/>
            </a:solidFill>
          </a:ln>
          <a:effectLst/>
          <a:extLst>
            <a:ext uri="{C572A759-6A51-4108-AA02-DFA0A04FC94B}">
              <ma14:wrappingTextBoxFlag xmlns:lc="http://schemas.openxmlformats.org/drawingml/2006/lockedCanvas" xmlns:ma14="http://schemas.microsoft.com/office/mac/drawingml/2011/main" xmlns:wps="http://schemas.microsoft.com/office/word/2010/wordprocessingShape" xmlns:wne="http://schemas.microsoft.com/office/word/2006/wordml"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mv="urn:schemas-microsoft-com:mac:vml" xmlns:mc="http://schemas.openxmlformats.org/markup-compatibility/2006" xmlns:mo="http://schemas.microsoft.com/office/mac/office/2008/main" xmlns:wpc="http://schemas.microsoft.com/office/word/2010/wordprocessingCanvas" xmlns=""/>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spcBef>
                <a:spcPts val="0"/>
              </a:spcBef>
              <a:spcAft>
                <a:spcPts val="0"/>
              </a:spcAft>
            </a:pPr>
            <a:r>
              <a:rPr lang="en-US" sz="1400" b="1" dirty="0">
                <a:effectLst/>
                <a:latin typeface="Times New Roman" panose="02020603050405020304" pitchFamily="18" charset="0"/>
                <a:ea typeface="MS Mincho" panose="02020609040205080304" pitchFamily="49" charset="-128"/>
                <a:cs typeface="Times New Roman" panose="02020603050405020304" pitchFamily="18" charset="0"/>
              </a:rPr>
              <a:t>Financial Statements</a:t>
            </a:r>
            <a:endParaRPr lang="en-US" sz="1400" dirty="0">
              <a:effectLst/>
              <a:ea typeface="MS Mincho" panose="02020609040205080304" pitchFamily="49" charset="-128"/>
              <a:cs typeface="Times New Roman" panose="02020603050405020304" pitchFamily="18" charset="0"/>
            </a:endParaRPr>
          </a:p>
          <a:p>
            <a:pPr marL="0" marR="0" algn="ctr">
              <a:spcBef>
                <a:spcPts val="0"/>
              </a:spcBef>
              <a:spcAft>
                <a:spcPts val="0"/>
              </a:spcAft>
            </a:pPr>
            <a:r>
              <a:rPr lang="en-US" sz="1400" b="1" dirty="0">
                <a:effectLst/>
                <a:latin typeface="Times New Roman" panose="02020603050405020304" pitchFamily="18" charset="0"/>
                <a:ea typeface="MS Mincho" panose="02020609040205080304" pitchFamily="49" charset="-128"/>
                <a:cs typeface="Times New Roman" panose="02020603050405020304" pitchFamily="18" charset="0"/>
              </a:rPr>
              <a:t> </a:t>
            </a:r>
            <a:endParaRPr lang="en-US" sz="1400" dirty="0">
              <a:effectLst/>
              <a:ea typeface="MS Mincho" panose="02020609040205080304" pitchFamily="49" charset="-128"/>
              <a:cs typeface="Times New Roman" panose="02020603050405020304" pitchFamily="18" charset="0"/>
            </a:endParaRPr>
          </a:p>
          <a:p>
            <a:pPr marL="0" marR="0">
              <a:spcBef>
                <a:spcPts val="0"/>
              </a:spcBef>
              <a:spcAft>
                <a:spcPts val="0"/>
              </a:spcAft>
            </a:pPr>
            <a:r>
              <a:rPr lang="en-US" sz="1400" dirty="0">
                <a:effectLst/>
                <a:latin typeface="Times New Roman" panose="02020603050405020304" pitchFamily="18" charset="0"/>
                <a:ea typeface="MS Mincho" panose="02020609040205080304" pitchFamily="49" charset="-128"/>
                <a:cs typeface="Times New Roman" panose="02020603050405020304" pitchFamily="18" charset="0"/>
              </a:rPr>
              <a:t>• Balance sheet</a:t>
            </a:r>
            <a:endParaRPr lang="en-US" sz="1400" dirty="0">
              <a:effectLst/>
              <a:ea typeface="MS Mincho" panose="02020609040205080304" pitchFamily="49" charset="-128"/>
              <a:cs typeface="Times New Roman" panose="02020603050405020304" pitchFamily="18" charset="0"/>
            </a:endParaRPr>
          </a:p>
          <a:p>
            <a:pPr marL="0" marR="0">
              <a:spcBef>
                <a:spcPts val="0"/>
              </a:spcBef>
              <a:spcAft>
                <a:spcPts val="0"/>
              </a:spcAft>
            </a:pPr>
            <a:r>
              <a:rPr lang="en-US" sz="1400" dirty="0">
                <a:effectLst/>
                <a:latin typeface="Times New Roman" panose="02020603050405020304" pitchFamily="18" charset="0"/>
                <a:ea typeface="MS Mincho" panose="02020609040205080304" pitchFamily="49" charset="-128"/>
                <a:cs typeface="Times New Roman" panose="02020603050405020304" pitchFamily="18" charset="0"/>
              </a:rPr>
              <a:t>• Income statement</a:t>
            </a:r>
            <a:endParaRPr lang="en-US" sz="1400" dirty="0">
              <a:effectLst/>
              <a:ea typeface="MS Mincho" panose="02020609040205080304" pitchFamily="49" charset="-128"/>
              <a:cs typeface="Times New Roman" panose="02020603050405020304" pitchFamily="18" charset="0"/>
            </a:endParaRPr>
          </a:p>
          <a:p>
            <a:pPr marL="0" marR="0">
              <a:spcBef>
                <a:spcPts val="0"/>
              </a:spcBef>
              <a:spcAft>
                <a:spcPts val="0"/>
              </a:spcAft>
            </a:pPr>
            <a:r>
              <a:rPr lang="en-US" sz="1400" dirty="0">
                <a:effectLst/>
                <a:latin typeface="Times New Roman" panose="02020603050405020304" pitchFamily="18" charset="0"/>
                <a:ea typeface="MS Mincho" panose="02020609040205080304" pitchFamily="49" charset="-128"/>
                <a:cs typeface="Times New Roman" panose="02020603050405020304" pitchFamily="18" charset="0"/>
              </a:rPr>
              <a:t>• Statement of owner’s</a:t>
            </a:r>
          </a:p>
          <a:p>
            <a:pPr marL="0" marR="0">
              <a:spcBef>
                <a:spcPts val="0"/>
              </a:spcBef>
              <a:spcAft>
                <a:spcPts val="0"/>
              </a:spcAft>
            </a:pPr>
            <a:r>
              <a:rPr lang="en-US" sz="1400" dirty="0">
                <a:latin typeface="Times New Roman" panose="02020603050405020304" pitchFamily="18" charset="0"/>
                <a:ea typeface="MS Mincho" panose="02020609040205080304" pitchFamily="49" charset="-128"/>
                <a:cs typeface="Times New Roman" panose="02020603050405020304" pitchFamily="18" charset="0"/>
              </a:rPr>
              <a:t>   </a:t>
            </a:r>
            <a:r>
              <a:rPr lang="en-US" sz="1400" dirty="0">
                <a:effectLst/>
                <a:latin typeface="Times New Roman" panose="02020603050405020304" pitchFamily="18" charset="0"/>
                <a:ea typeface="MS Mincho" panose="02020609040205080304" pitchFamily="49" charset="-128"/>
                <a:cs typeface="Times New Roman" panose="02020603050405020304" pitchFamily="18" charset="0"/>
              </a:rPr>
              <a:t>equity </a:t>
            </a:r>
            <a:endParaRPr lang="en-US" sz="1400" dirty="0">
              <a:effectLst/>
              <a:ea typeface="MS Mincho" panose="02020609040205080304" pitchFamily="49" charset="-128"/>
              <a:cs typeface="Times New Roman" panose="02020603050405020304" pitchFamily="18" charset="0"/>
            </a:endParaRPr>
          </a:p>
          <a:p>
            <a:pPr marL="0" marR="0">
              <a:spcBef>
                <a:spcPts val="0"/>
              </a:spcBef>
              <a:spcAft>
                <a:spcPts val="0"/>
              </a:spcAft>
            </a:pPr>
            <a:r>
              <a:rPr lang="en-US" sz="1400" dirty="0">
                <a:effectLst/>
                <a:latin typeface="Times New Roman" panose="02020603050405020304" pitchFamily="18" charset="0"/>
                <a:ea typeface="MS Mincho" panose="02020609040205080304" pitchFamily="49" charset="-128"/>
                <a:cs typeface="Times New Roman" panose="02020603050405020304" pitchFamily="18" charset="0"/>
              </a:rPr>
              <a:t>• Statement of cash flows</a:t>
            </a:r>
            <a:endParaRPr lang="en-US" sz="1400" dirty="0">
              <a:effectLst/>
              <a:ea typeface="MS Mincho" panose="02020609040205080304" pitchFamily="49" charset="-128"/>
              <a:cs typeface="Times New Roman" panose="02020603050405020304" pitchFamily="18" charset="0"/>
            </a:endParaRPr>
          </a:p>
        </p:txBody>
      </p:sp>
      <p:cxnSp>
        <p:nvCxnSpPr>
          <p:cNvPr id="9" name="Straight Arrow Connector 8">
            <a:extLst>
              <a:ext uri="{FF2B5EF4-FFF2-40B4-BE49-F238E27FC236}">
                <a16:creationId xmlns:a16="http://schemas.microsoft.com/office/drawing/2014/main" id="{3AC86F36-ED54-48A8-BDA4-FE9A42B01D31}"/>
              </a:ext>
            </a:extLst>
          </p:cNvPr>
          <p:cNvCxnSpPr>
            <a:cxnSpLocks/>
          </p:cNvCxnSpPr>
          <p:nvPr/>
        </p:nvCxnSpPr>
        <p:spPr>
          <a:xfrm flipH="1" flipV="1">
            <a:off x="7058518" y="1889599"/>
            <a:ext cx="20638" cy="224790"/>
          </a:xfrm>
          <a:prstGeom prst="straightConnector1">
            <a:avLst/>
          </a:prstGeom>
          <a:ln w="38100">
            <a:tailEnd type="arrow"/>
          </a:ln>
        </p:spPr>
        <p:style>
          <a:lnRef idx="2">
            <a:schemeClr val="accent1"/>
          </a:lnRef>
          <a:fillRef idx="0">
            <a:schemeClr val="accent1"/>
          </a:fillRef>
          <a:effectRef idx="1">
            <a:schemeClr val="accent1"/>
          </a:effectRef>
          <a:fontRef idx="minor">
            <a:schemeClr val="tx1"/>
          </a:fontRef>
        </p:style>
      </p:cxnSp>
      <p:cxnSp>
        <p:nvCxnSpPr>
          <p:cNvPr id="10" name="Straight Arrow Connector 9">
            <a:extLst>
              <a:ext uri="{FF2B5EF4-FFF2-40B4-BE49-F238E27FC236}">
                <a16:creationId xmlns:a16="http://schemas.microsoft.com/office/drawing/2014/main" id="{947D93A6-7645-4D9F-97E6-1E9762AFDA61}"/>
              </a:ext>
            </a:extLst>
          </p:cNvPr>
          <p:cNvCxnSpPr>
            <a:cxnSpLocks/>
          </p:cNvCxnSpPr>
          <p:nvPr/>
        </p:nvCxnSpPr>
        <p:spPr>
          <a:xfrm flipV="1">
            <a:off x="7080026" y="2811463"/>
            <a:ext cx="0" cy="215644"/>
          </a:xfrm>
          <a:prstGeom prst="straightConnector1">
            <a:avLst/>
          </a:prstGeom>
          <a:ln w="38100">
            <a:tailEnd type="arrow"/>
          </a:ln>
        </p:spPr>
        <p:style>
          <a:lnRef idx="2">
            <a:schemeClr val="accent1"/>
          </a:lnRef>
          <a:fillRef idx="0">
            <a:schemeClr val="accent1"/>
          </a:fillRef>
          <a:effectRef idx="1">
            <a:schemeClr val="accent1"/>
          </a:effectRef>
          <a:fontRef idx="minor">
            <a:schemeClr val="tx1"/>
          </a:fontRef>
        </p:style>
      </p:cxnSp>
      <p:sp>
        <p:nvSpPr>
          <p:cNvPr id="11" name="Text Box 71">
            <a:extLst>
              <a:ext uri="{FF2B5EF4-FFF2-40B4-BE49-F238E27FC236}">
                <a16:creationId xmlns:a16="http://schemas.microsoft.com/office/drawing/2014/main" id="{2CF8D58E-A631-466D-B3AB-FF624160B94D}"/>
              </a:ext>
            </a:extLst>
          </p:cNvPr>
          <p:cNvSpPr txBox="1"/>
          <p:nvPr/>
        </p:nvSpPr>
        <p:spPr>
          <a:xfrm>
            <a:off x="3711257" y="3042867"/>
            <a:ext cx="1748155" cy="1302911"/>
          </a:xfrm>
          <a:prstGeom prst="rect">
            <a:avLst/>
          </a:prstGeom>
          <a:noFill/>
          <a:ln w="6350">
            <a:solidFill>
              <a:schemeClr val="tx1"/>
            </a:solidFill>
          </a:ln>
          <a:effectLst/>
          <a:extLst>
            <a:ext uri="{C572A759-6A51-4108-AA02-DFA0A04FC94B}">
              <ma14:wrappingTextBoxFlag xmlns:lc="http://schemas.openxmlformats.org/drawingml/2006/lockedCanvas" xmlns:ma14="http://schemas.microsoft.com/office/mac/drawingml/2011/main" xmlns:wps="http://schemas.microsoft.com/office/word/2010/wordprocessingShape" xmlns:wne="http://schemas.microsoft.com/office/word/2006/wordml"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mv="urn:schemas-microsoft-com:mac:vml" xmlns:mc="http://schemas.openxmlformats.org/markup-compatibility/2006" xmlns:mo="http://schemas.microsoft.com/office/mac/office/2008/main" xmlns:wpc="http://schemas.microsoft.com/office/word/2010/wordprocessingCanvas" xmlns=""/>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spcBef>
                <a:spcPts val="0"/>
              </a:spcBef>
              <a:spcAft>
                <a:spcPts val="0"/>
              </a:spcAft>
            </a:pPr>
            <a:r>
              <a:rPr lang="en-US" sz="1400" b="1" dirty="0">
                <a:effectLst/>
                <a:latin typeface="Times New Roman" panose="02020603050405020304" pitchFamily="18" charset="0"/>
                <a:ea typeface="MS Mincho" panose="02020609040205080304" pitchFamily="49" charset="-128"/>
                <a:cs typeface="Times New Roman" panose="02020603050405020304" pitchFamily="18" charset="0"/>
              </a:rPr>
              <a:t>Statement Elements</a:t>
            </a:r>
            <a:endParaRPr lang="en-US" sz="1400" dirty="0">
              <a:effectLst/>
              <a:ea typeface="MS Mincho" panose="02020609040205080304" pitchFamily="49" charset="-128"/>
              <a:cs typeface="Times New Roman" panose="02020603050405020304" pitchFamily="18" charset="0"/>
            </a:endParaRPr>
          </a:p>
          <a:p>
            <a:pPr marL="0" marR="0">
              <a:lnSpc>
                <a:spcPts val="700"/>
              </a:lnSpc>
              <a:spcBef>
                <a:spcPts val="0"/>
              </a:spcBef>
              <a:spcAft>
                <a:spcPts val="0"/>
              </a:spcAft>
            </a:pPr>
            <a:r>
              <a:rPr lang="en-US" sz="1400" dirty="0">
                <a:effectLst/>
                <a:latin typeface="Times New Roman" panose="02020603050405020304" pitchFamily="18" charset="0"/>
                <a:ea typeface="MS Mincho" panose="02020609040205080304" pitchFamily="49" charset="-128"/>
                <a:cs typeface="Times New Roman" panose="02020603050405020304" pitchFamily="18" charset="0"/>
              </a:rPr>
              <a:t> </a:t>
            </a:r>
            <a:endParaRPr lang="en-US" sz="1400" dirty="0">
              <a:effectLst/>
              <a:ea typeface="MS Mincho" panose="02020609040205080304" pitchFamily="49" charset="-128"/>
              <a:cs typeface="Times New Roman" panose="02020603050405020304" pitchFamily="18" charset="0"/>
            </a:endParaRPr>
          </a:p>
          <a:p>
            <a:pPr marL="0" marR="0">
              <a:spcBef>
                <a:spcPts val="0"/>
              </a:spcBef>
              <a:spcAft>
                <a:spcPts val="0"/>
              </a:spcAft>
            </a:pPr>
            <a:r>
              <a:rPr lang="en-US" sz="1400" dirty="0">
                <a:effectLst/>
                <a:latin typeface="Times New Roman" panose="02020603050405020304" pitchFamily="18" charset="0"/>
                <a:ea typeface="MS Mincho" panose="02020609040205080304" pitchFamily="49" charset="-128"/>
                <a:cs typeface="Times New Roman" panose="02020603050405020304" pitchFamily="18" charset="0"/>
              </a:rPr>
              <a:t>Assets, liabilities, owner's equity, revenues, expenses, gains and losses.</a:t>
            </a:r>
            <a:endParaRPr lang="en-US" sz="1400" dirty="0">
              <a:effectLst/>
              <a:ea typeface="MS Mincho" panose="02020609040205080304" pitchFamily="49" charset="-128"/>
              <a:cs typeface="Times New Roman" panose="02020603050405020304" pitchFamily="18" charset="0"/>
            </a:endParaRPr>
          </a:p>
        </p:txBody>
      </p:sp>
      <p:cxnSp>
        <p:nvCxnSpPr>
          <p:cNvPr id="12" name="Straight Arrow Connector 11">
            <a:extLst>
              <a:ext uri="{FF2B5EF4-FFF2-40B4-BE49-F238E27FC236}">
                <a16:creationId xmlns:a16="http://schemas.microsoft.com/office/drawing/2014/main" id="{C1290025-BDE0-4F6D-AE64-1A94B2888766}"/>
              </a:ext>
            </a:extLst>
          </p:cNvPr>
          <p:cNvCxnSpPr/>
          <p:nvPr/>
        </p:nvCxnSpPr>
        <p:spPr>
          <a:xfrm flipV="1">
            <a:off x="5508494" y="3671199"/>
            <a:ext cx="404495" cy="7620"/>
          </a:xfrm>
          <a:prstGeom prst="straightConnector1">
            <a:avLst/>
          </a:prstGeom>
          <a:ln w="38100">
            <a:tailEnd type="arrow"/>
          </a:ln>
        </p:spPr>
        <p:style>
          <a:lnRef idx="2">
            <a:schemeClr val="accent1"/>
          </a:lnRef>
          <a:fillRef idx="0">
            <a:schemeClr val="accent1"/>
          </a:fillRef>
          <a:effectRef idx="1">
            <a:schemeClr val="accent1"/>
          </a:effectRef>
          <a:fontRef idx="minor">
            <a:schemeClr val="tx1"/>
          </a:fontRef>
        </p:style>
      </p:cxnSp>
      <p:sp>
        <p:nvSpPr>
          <p:cNvPr id="19" name="Rectangle 18">
            <a:extLst>
              <a:ext uri="{FF2B5EF4-FFF2-40B4-BE49-F238E27FC236}">
                <a16:creationId xmlns:a16="http://schemas.microsoft.com/office/drawing/2014/main" id="{B51B9412-037B-4D0C-BE0C-0D5E26324303}"/>
              </a:ext>
            </a:extLst>
          </p:cNvPr>
          <p:cNvSpPr/>
          <p:nvPr/>
        </p:nvSpPr>
        <p:spPr>
          <a:xfrm>
            <a:off x="9441258" y="5432862"/>
            <a:ext cx="838691" cy="369332"/>
          </a:xfrm>
          <a:prstGeom prst="rect">
            <a:avLst/>
          </a:prstGeom>
        </p:spPr>
        <p:txBody>
          <a:bodyPr wrap="none">
            <a:spAutoFit/>
          </a:bodyPr>
          <a:lstStyle/>
          <a:p>
            <a:r>
              <a:rPr lang="en-US" b="1" dirty="0">
                <a:latin typeface="Times New Roman" panose="02020603050405020304" pitchFamily="18" charset="0"/>
                <a:ea typeface="MS Mincho" panose="02020609040205080304" pitchFamily="49" charset="-128"/>
              </a:rPr>
              <a:t>GAAP</a:t>
            </a:r>
            <a:endParaRPr lang="en-US" dirty="0"/>
          </a:p>
        </p:txBody>
      </p:sp>
      <p:sp>
        <p:nvSpPr>
          <p:cNvPr id="13" name="Rectangle 12">
            <a:extLst>
              <a:ext uri="{FF2B5EF4-FFF2-40B4-BE49-F238E27FC236}">
                <a16:creationId xmlns:a16="http://schemas.microsoft.com/office/drawing/2014/main" id="{2F849774-151C-4DA1-8C9A-85046EFEC2E7}"/>
              </a:ext>
            </a:extLst>
          </p:cNvPr>
          <p:cNvSpPr/>
          <p:nvPr/>
        </p:nvSpPr>
        <p:spPr>
          <a:xfrm>
            <a:off x="4038600" y="1013035"/>
            <a:ext cx="6807740" cy="369332"/>
          </a:xfrm>
          <a:prstGeom prst="rect">
            <a:avLst/>
          </a:prstGeom>
        </p:spPr>
        <p:txBody>
          <a:bodyPr wrap="square">
            <a:spAutoFit/>
          </a:bodyPr>
          <a:lstStyle/>
          <a:p>
            <a:pPr marL="5314950" marR="0">
              <a:spcBef>
                <a:spcPts val="0"/>
              </a:spcBef>
              <a:spcAft>
                <a:spcPts val="0"/>
              </a:spcAft>
            </a:pPr>
            <a:r>
              <a:rPr lang="en-US" b="1" dirty="0">
                <a:latin typeface="Times New Roman" panose="02020603050405020304" pitchFamily="18" charset="0"/>
                <a:ea typeface="MS Mincho" panose="02020609040205080304" pitchFamily="49" charset="-128"/>
                <a:cs typeface="Times New Roman" panose="02020603050405020304" pitchFamily="18" charset="0"/>
              </a:rPr>
              <a:t>Objective</a:t>
            </a:r>
            <a:endParaRPr lang="en-US" sz="2000" dirty="0">
              <a:effectLst/>
              <a:latin typeface="Cambria" panose="02040503050406030204" pitchFamily="18" charset="0"/>
              <a:ea typeface="MS Mincho" panose="02020609040205080304" pitchFamily="49" charset="-128"/>
              <a:cs typeface="Times New Roman" panose="02020603050405020304" pitchFamily="18" charset="0"/>
            </a:endParaRPr>
          </a:p>
        </p:txBody>
      </p:sp>
      <p:sp>
        <p:nvSpPr>
          <p:cNvPr id="14" name="Rectangle 13">
            <a:extLst>
              <a:ext uri="{FF2B5EF4-FFF2-40B4-BE49-F238E27FC236}">
                <a16:creationId xmlns:a16="http://schemas.microsoft.com/office/drawing/2014/main" id="{14FE35EE-8C78-40C8-8466-DF3DB2A8B92D}"/>
              </a:ext>
            </a:extLst>
          </p:cNvPr>
          <p:cNvSpPr/>
          <p:nvPr/>
        </p:nvSpPr>
        <p:spPr>
          <a:xfrm>
            <a:off x="4102395" y="2179525"/>
            <a:ext cx="6807739" cy="369332"/>
          </a:xfrm>
          <a:prstGeom prst="rect">
            <a:avLst/>
          </a:prstGeom>
        </p:spPr>
        <p:txBody>
          <a:bodyPr wrap="square">
            <a:spAutoFit/>
          </a:bodyPr>
          <a:lstStyle/>
          <a:p>
            <a:pPr marL="4857750" marR="0">
              <a:spcBef>
                <a:spcPts val="0"/>
              </a:spcBef>
              <a:spcAft>
                <a:spcPts val="0"/>
              </a:spcAft>
            </a:pPr>
            <a:r>
              <a:rPr lang="en-US" b="1" dirty="0">
                <a:latin typeface="Times New Roman" panose="02020603050405020304" pitchFamily="18" charset="0"/>
                <a:ea typeface="MS Mincho" panose="02020609040205080304" pitchFamily="49" charset="-128"/>
                <a:cs typeface="Times New Roman" panose="02020603050405020304" pitchFamily="18" charset="0"/>
              </a:rPr>
              <a:t>Primary Qualities</a:t>
            </a:r>
            <a:endParaRPr lang="en-US" sz="2000" dirty="0">
              <a:effectLst/>
              <a:latin typeface="Cambria" panose="02040503050406030204" pitchFamily="18" charset="0"/>
              <a:ea typeface="MS Mincho" panose="02020609040205080304" pitchFamily="49" charset="-128"/>
              <a:cs typeface="Times New Roman" panose="02020603050405020304" pitchFamily="18" charset="0"/>
            </a:endParaRPr>
          </a:p>
        </p:txBody>
      </p:sp>
      <p:sp>
        <p:nvSpPr>
          <p:cNvPr id="15" name="Rectangle 14">
            <a:extLst>
              <a:ext uri="{FF2B5EF4-FFF2-40B4-BE49-F238E27FC236}">
                <a16:creationId xmlns:a16="http://schemas.microsoft.com/office/drawing/2014/main" id="{0FC27794-2E2D-4136-95E0-907D49A02049}"/>
              </a:ext>
            </a:extLst>
          </p:cNvPr>
          <p:cNvSpPr/>
          <p:nvPr/>
        </p:nvSpPr>
        <p:spPr>
          <a:xfrm>
            <a:off x="8740303" y="3599357"/>
            <a:ext cx="6485106" cy="369332"/>
          </a:xfrm>
          <a:prstGeom prst="rect">
            <a:avLst/>
          </a:prstGeom>
        </p:spPr>
        <p:txBody>
          <a:bodyPr wrap="square">
            <a:spAutoFit/>
          </a:bodyPr>
          <a:lstStyle/>
          <a:p>
            <a:r>
              <a:rPr lang="en-US" b="1" dirty="0">
                <a:latin typeface="Times New Roman" panose="02020603050405020304" pitchFamily="18" charset="0"/>
                <a:ea typeface="MS Mincho" panose="02020609040205080304" pitchFamily="49" charset="-128"/>
                <a:cs typeface="Times New Roman" panose="02020603050405020304" pitchFamily="18" charset="0"/>
              </a:rPr>
              <a:t> Source of Information</a:t>
            </a:r>
            <a:endParaRPr lang="en-US" dirty="0"/>
          </a:p>
        </p:txBody>
      </p:sp>
    </p:spTree>
    <p:extLst>
      <p:ext uri="{BB962C8B-B14F-4D97-AF65-F5344CB8AC3E}">
        <p14:creationId xmlns:p14="http://schemas.microsoft.com/office/powerpoint/2010/main" val="6739494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6FBAE230-E247-4488-96AC-BE7ED2D417B4}"/>
              </a:ext>
            </a:extLst>
          </p:cNvPr>
          <p:cNvSpPr>
            <a:spLocks noGrp="1"/>
          </p:cNvSpPr>
          <p:nvPr>
            <p:ph type="ftr" sz="quarter" idx="11"/>
          </p:nvPr>
        </p:nvSpPr>
        <p:spPr/>
        <p:txBody>
          <a:bodyPr/>
          <a:lstStyle/>
          <a:p>
            <a:r>
              <a:rPr lang="en-US"/>
              <a:t>© Copyright 2018 Worthy and James Publishing</a:t>
            </a:r>
          </a:p>
        </p:txBody>
      </p:sp>
      <p:sp>
        <p:nvSpPr>
          <p:cNvPr id="3" name="Rectangle 2">
            <a:extLst>
              <a:ext uri="{FF2B5EF4-FFF2-40B4-BE49-F238E27FC236}">
                <a16:creationId xmlns:a16="http://schemas.microsoft.com/office/drawing/2014/main" id="{A6B0E5E2-CFD8-46D1-B76E-DCEF8871BCB0}"/>
              </a:ext>
            </a:extLst>
          </p:cNvPr>
          <p:cNvSpPr/>
          <p:nvPr/>
        </p:nvSpPr>
        <p:spPr>
          <a:xfrm>
            <a:off x="2042809" y="1975593"/>
            <a:ext cx="8531158" cy="2246769"/>
          </a:xfrm>
          <a:prstGeom prst="rect">
            <a:avLst/>
          </a:prstGeom>
        </p:spPr>
        <p:txBody>
          <a:bodyPr wrap="square">
            <a:spAutoFit/>
          </a:bodyPr>
          <a:lstStyle/>
          <a:p>
            <a:r>
              <a:rPr lang="en-US" sz="2000" b="1" dirty="0">
                <a:latin typeface="Times New Roman" panose="02020603050405020304" pitchFamily="18" charset="0"/>
                <a:ea typeface="MS Mincho" panose="02020609040205080304" pitchFamily="49" charset="-128"/>
                <a:cs typeface="Times New Roman" panose="02020603050405020304" pitchFamily="18" charset="0"/>
              </a:rPr>
              <a:t>Generally Accepted Accounting Principles (GAAP)</a:t>
            </a:r>
            <a:endParaRPr lang="en-US" sz="2000" dirty="0">
              <a:effectLst/>
              <a:latin typeface="Cambria" panose="02040503050406030204" pitchFamily="18" charset="0"/>
              <a:ea typeface="MS Mincho" panose="02020609040205080304" pitchFamily="49" charset="-128"/>
              <a:cs typeface="Times New Roman" panose="02020603050405020304" pitchFamily="18" charset="0"/>
            </a:endParaRPr>
          </a:p>
          <a:p>
            <a:r>
              <a:rPr lang="en-US" sz="2000" dirty="0">
                <a:latin typeface="Times New Roman" panose="02020603050405020304" pitchFamily="18" charset="0"/>
                <a:ea typeface="MS Mincho" panose="02020609040205080304" pitchFamily="49" charset="-128"/>
                <a:cs typeface="Times New Roman" panose="02020603050405020304" pitchFamily="18" charset="0"/>
              </a:rPr>
              <a:t> </a:t>
            </a:r>
            <a:endParaRPr lang="en-US" sz="2000" dirty="0">
              <a:effectLst/>
              <a:latin typeface="Cambria" panose="02040503050406030204" pitchFamily="18" charset="0"/>
              <a:ea typeface="MS Mincho" panose="02020609040205080304" pitchFamily="49" charset="-128"/>
              <a:cs typeface="Times New Roman" panose="02020603050405020304" pitchFamily="18" charset="0"/>
            </a:endParaRPr>
          </a:p>
          <a:p>
            <a:pPr>
              <a:spcAft>
                <a:spcPts val="300"/>
              </a:spcAft>
            </a:pPr>
            <a:r>
              <a:rPr lang="en-US" sz="2000" dirty="0">
                <a:latin typeface="Times New Roman" panose="02020603050405020304" pitchFamily="18" charset="0"/>
                <a:ea typeface="MS Mincho" panose="02020609040205080304" pitchFamily="49" charset="-128"/>
                <a:cs typeface="Times New Roman" panose="02020603050405020304" pitchFamily="18" charset="0"/>
              </a:rPr>
              <a:t>Generally accepted accounting principles provide detailed guidance for how to record and present transaction data that become information in the financial statements.   This GAAP guidance is located in a single source called the “Accounting Standards Codification” (ASC) that categorizes, identifies, and describes the guidance.</a:t>
            </a:r>
            <a:endParaRPr lang="en-US" sz="2000" dirty="0">
              <a:effectLst/>
              <a:latin typeface="Cambria" panose="02040503050406030204" pitchFamily="18" charset="0"/>
              <a:ea typeface="MS Mincho" panose="02020609040205080304" pitchFamily="49" charset="-128"/>
              <a:cs typeface="Times New Roman" panose="02020603050405020304" pitchFamily="18" charset="0"/>
            </a:endParaRPr>
          </a:p>
        </p:txBody>
      </p:sp>
      <p:sp>
        <p:nvSpPr>
          <p:cNvPr id="4" name="Rectangle 3">
            <a:extLst>
              <a:ext uri="{FF2B5EF4-FFF2-40B4-BE49-F238E27FC236}">
                <a16:creationId xmlns:a16="http://schemas.microsoft.com/office/drawing/2014/main" id="{A03C679D-7579-42B5-BC78-368E1BA4BD98}"/>
              </a:ext>
            </a:extLst>
          </p:cNvPr>
          <p:cNvSpPr/>
          <p:nvPr/>
        </p:nvSpPr>
        <p:spPr>
          <a:xfrm>
            <a:off x="544749" y="575387"/>
            <a:ext cx="10949729" cy="523220"/>
          </a:xfrm>
          <a:prstGeom prst="rect">
            <a:avLst/>
          </a:prstGeom>
        </p:spPr>
        <p:txBody>
          <a:bodyPr wrap="none">
            <a:spAutoFit/>
          </a:bodyPr>
          <a:lstStyle/>
          <a:p>
            <a:r>
              <a:rPr lang="en-US" sz="2800" b="1" dirty="0">
                <a:solidFill>
                  <a:schemeClr val="accent1">
                    <a:lumMod val="50000"/>
                  </a:schemeClr>
                </a:solidFill>
                <a:latin typeface="Times New Roman" panose="02020603050405020304" pitchFamily="18" charset="0"/>
                <a:ea typeface="MS Mincho" panose="02020609040205080304" pitchFamily="49" charset="-128"/>
                <a:cs typeface="Times New Roman" panose="02020603050405020304" pitchFamily="18" charset="0"/>
              </a:rPr>
              <a:t>GAAP – the guidance for preparing accounting information continued</a:t>
            </a:r>
            <a:endParaRPr lang="en-US" sz="2800" dirty="0">
              <a:solidFill>
                <a:schemeClr val="accent1">
                  <a:lumMod val="50000"/>
                </a:schemeClr>
              </a:solidFill>
              <a:latin typeface="Cambria" panose="02040503050406030204" pitchFamily="18" charset="0"/>
              <a:ea typeface="MS Mincho" panose="02020609040205080304" pitchFamily="49" charset="-128"/>
              <a:cs typeface="Times New Roman" panose="02020603050405020304" pitchFamily="18" charset="0"/>
            </a:endParaRPr>
          </a:p>
        </p:txBody>
      </p:sp>
    </p:spTree>
    <p:extLst>
      <p:ext uri="{BB962C8B-B14F-4D97-AF65-F5344CB8AC3E}">
        <p14:creationId xmlns:p14="http://schemas.microsoft.com/office/powerpoint/2010/main" val="5151346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A2957447-014C-442B-9F1D-D631B3358CAA}"/>
              </a:ext>
            </a:extLst>
          </p:cNvPr>
          <p:cNvSpPr>
            <a:spLocks noGrp="1"/>
          </p:cNvSpPr>
          <p:nvPr>
            <p:ph type="ftr" sz="quarter" idx="11"/>
          </p:nvPr>
        </p:nvSpPr>
        <p:spPr/>
        <p:txBody>
          <a:bodyPr/>
          <a:lstStyle/>
          <a:p>
            <a:r>
              <a:rPr lang="en-US"/>
              <a:t>© Copyright 2018 Worthy and James Publishing</a:t>
            </a:r>
          </a:p>
        </p:txBody>
      </p:sp>
      <p:sp>
        <p:nvSpPr>
          <p:cNvPr id="3" name="Rectangle 2">
            <a:extLst>
              <a:ext uri="{FF2B5EF4-FFF2-40B4-BE49-F238E27FC236}">
                <a16:creationId xmlns:a16="http://schemas.microsoft.com/office/drawing/2014/main" id="{1623E059-7652-4248-BFF7-DACDF09B147F}"/>
              </a:ext>
            </a:extLst>
          </p:cNvPr>
          <p:cNvSpPr/>
          <p:nvPr/>
        </p:nvSpPr>
        <p:spPr>
          <a:xfrm>
            <a:off x="676892" y="113407"/>
            <a:ext cx="3908442" cy="523220"/>
          </a:xfrm>
          <a:prstGeom prst="rect">
            <a:avLst/>
          </a:prstGeom>
        </p:spPr>
        <p:txBody>
          <a:bodyPr wrap="none">
            <a:spAutoFit/>
          </a:bodyPr>
          <a:lstStyle/>
          <a:p>
            <a:r>
              <a:rPr lang="en-US" sz="2800" b="1" dirty="0">
                <a:solidFill>
                  <a:schemeClr val="accent1">
                    <a:lumMod val="50000"/>
                  </a:schemeClr>
                </a:solidFill>
                <a:latin typeface="Times New Roman" panose="02020603050405020304" pitchFamily="18" charset="0"/>
                <a:ea typeface="MS Mincho" panose="02020609040205080304" pitchFamily="49" charset="-128"/>
                <a:cs typeface="Times New Roman" panose="02020603050405020304" pitchFamily="18" charset="0"/>
              </a:rPr>
              <a:t>Underlying assumptions</a:t>
            </a:r>
            <a:endParaRPr lang="en-US" sz="2800" dirty="0">
              <a:solidFill>
                <a:schemeClr val="accent1">
                  <a:lumMod val="50000"/>
                </a:schemeClr>
              </a:solidFill>
              <a:effectLst/>
              <a:latin typeface="Cambria" panose="02040503050406030204" pitchFamily="18" charset="0"/>
              <a:ea typeface="MS Mincho" panose="02020609040205080304" pitchFamily="49" charset="-128"/>
              <a:cs typeface="Times New Roman" panose="02020603050405020304" pitchFamily="18" charset="0"/>
            </a:endParaRPr>
          </a:p>
        </p:txBody>
      </p:sp>
      <p:sp>
        <p:nvSpPr>
          <p:cNvPr id="4" name="Text Box 47">
            <a:extLst>
              <a:ext uri="{FF2B5EF4-FFF2-40B4-BE49-F238E27FC236}">
                <a16:creationId xmlns:a16="http://schemas.microsoft.com/office/drawing/2014/main" id="{762E7F72-CBF0-44C4-A169-30D26E853537}"/>
              </a:ext>
            </a:extLst>
          </p:cNvPr>
          <p:cNvSpPr txBox="1"/>
          <p:nvPr/>
        </p:nvSpPr>
        <p:spPr>
          <a:xfrm>
            <a:off x="4959288" y="4066711"/>
            <a:ext cx="3781015" cy="708783"/>
          </a:xfrm>
          <a:prstGeom prst="rect">
            <a:avLst/>
          </a:prstGeom>
          <a:noFill/>
          <a:ln w="3175">
            <a:solidFill>
              <a:schemeClr val="tx1"/>
            </a:solidFill>
          </a:ln>
          <a:effectLst/>
          <a:extLst>
            <a:ext uri="{C572A759-6A51-4108-AA02-DFA0A04FC94B}">
              <ma14:wrappingTextBoxFlag xmlns:lc="http://schemas.openxmlformats.org/drawingml/2006/lockedCanvas" xmlns:ma14="http://schemas.microsoft.com/office/mac/drawingml/2011/main" xmlns:wps="http://schemas.microsoft.com/office/word/2010/wordprocessingShape" xmlns:wne="http://schemas.microsoft.com/office/word/2006/wordml"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mv="urn:schemas-microsoft-com:mac:vml" xmlns:mc="http://schemas.openxmlformats.org/markup-compatibility/2006" xmlns:mo="http://schemas.microsoft.com/office/mac/office/2008/main" xmlns:wpc="http://schemas.microsoft.com/office/word/2010/wordprocessingCanvas" xmlns=""/>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spcBef>
                <a:spcPts val="0"/>
              </a:spcBef>
              <a:spcAft>
                <a:spcPts val="0"/>
              </a:spcAft>
            </a:pPr>
            <a:r>
              <a:rPr lang="en-US" sz="1400" b="1" dirty="0">
                <a:effectLst/>
                <a:latin typeface="Times New Roman" panose="02020603050405020304" pitchFamily="18" charset="0"/>
                <a:ea typeface="MS Mincho" panose="02020609040205080304" pitchFamily="49" charset="-128"/>
                <a:cs typeface="Times New Roman" panose="02020603050405020304" pitchFamily="18" charset="0"/>
              </a:rPr>
              <a:t>Generally Accepted Accounting Principles</a:t>
            </a:r>
            <a:endParaRPr lang="en-US" sz="1400" dirty="0">
              <a:effectLst/>
              <a:ea typeface="MS Mincho" panose="02020609040205080304" pitchFamily="49" charset="-128"/>
              <a:cs typeface="Times New Roman" panose="02020603050405020304" pitchFamily="18" charset="0"/>
            </a:endParaRPr>
          </a:p>
          <a:p>
            <a:pPr marL="0" marR="0" algn="ctr">
              <a:spcBef>
                <a:spcPts val="0"/>
              </a:spcBef>
              <a:spcAft>
                <a:spcPts val="0"/>
              </a:spcAft>
            </a:pPr>
            <a:r>
              <a:rPr lang="en-US" sz="1400" b="1" dirty="0">
                <a:effectLst/>
                <a:latin typeface="Times New Roman" panose="02020603050405020304" pitchFamily="18" charset="0"/>
                <a:ea typeface="MS Mincho" panose="02020609040205080304" pitchFamily="49" charset="-128"/>
                <a:cs typeface="Times New Roman" panose="02020603050405020304" pitchFamily="18" charset="0"/>
              </a:rPr>
              <a:t>(GAAP) </a:t>
            </a:r>
            <a:endParaRPr lang="en-US" sz="1400" dirty="0">
              <a:effectLst/>
              <a:ea typeface="MS Mincho" panose="02020609040205080304" pitchFamily="49" charset="-128"/>
              <a:cs typeface="Times New Roman" panose="02020603050405020304" pitchFamily="18" charset="0"/>
            </a:endParaRPr>
          </a:p>
          <a:p>
            <a:pPr marL="0" marR="0" algn="ctr">
              <a:spcBef>
                <a:spcPts val="0"/>
              </a:spcBef>
              <a:spcAft>
                <a:spcPts val="0"/>
              </a:spcAft>
            </a:pPr>
            <a:r>
              <a:rPr lang="en-US" sz="1400" dirty="0">
                <a:effectLst/>
                <a:latin typeface="Times New Roman" panose="02020603050405020304" pitchFamily="18" charset="0"/>
                <a:ea typeface="MS Mincho" panose="02020609040205080304" pitchFamily="49" charset="-128"/>
                <a:cs typeface="Times New Roman" panose="02020603050405020304" pitchFamily="18" charset="0"/>
              </a:rPr>
              <a:t>Accounting Standards Codification</a:t>
            </a:r>
            <a:endParaRPr lang="en-US" sz="1400" dirty="0">
              <a:effectLst/>
              <a:ea typeface="MS Mincho" panose="02020609040205080304" pitchFamily="49" charset="-128"/>
              <a:cs typeface="Times New Roman" panose="02020603050405020304" pitchFamily="18" charset="0"/>
            </a:endParaRPr>
          </a:p>
        </p:txBody>
      </p:sp>
      <p:cxnSp>
        <p:nvCxnSpPr>
          <p:cNvPr id="5" name="Straight Arrow Connector 4">
            <a:extLst>
              <a:ext uri="{FF2B5EF4-FFF2-40B4-BE49-F238E27FC236}">
                <a16:creationId xmlns:a16="http://schemas.microsoft.com/office/drawing/2014/main" id="{2CC7D51B-E589-4A86-A837-47C47A02CC5D}"/>
              </a:ext>
            </a:extLst>
          </p:cNvPr>
          <p:cNvCxnSpPr>
            <a:cxnSpLocks/>
          </p:cNvCxnSpPr>
          <p:nvPr/>
        </p:nvCxnSpPr>
        <p:spPr>
          <a:xfrm flipV="1">
            <a:off x="6961727" y="3645531"/>
            <a:ext cx="0" cy="406426"/>
          </a:xfrm>
          <a:prstGeom prst="straightConnector1">
            <a:avLst/>
          </a:prstGeom>
          <a:ln w="38100">
            <a:tailEnd type="arrow"/>
          </a:ln>
        </p:spPr>
        <p:style>
          <a:lnRef idx="2">
            <a:schemeClr val="accent1"/>
          </a:lnRef>
          <a:fillRef idx="0">
            <a:schemeClr val="accent1"/>
          </a:fillRef>
          <a:effectRef idx="1">
            <a:schemeClr val="accent1"/>
          </a:effectRef>
          <a:fontRef idx="minor">
            <a:schemeClr val="tx1"/>
          </a:fontRef>
        </p:style>
      </p:cxnSp>
      <p:sp>
        <p:nvSpPr>
          <p:cNvPr id="6" name="Oval 5">
            <a:extLst>
              <a:ext uri="{FF2B5EF4-FFF2-40B4-BE49-F238E27FC236}">
                <a16:creationId xmlns:a16="http://schemas.microsoft.com/office/drawing/2014/main" id="{363F887E-BB82-4F6A-BE52-EEFE5412921E}"/>
              </a:ext>
            </a:extLst>
          </p:cNvPr>
          <p:cNvSpPr/>
          <p:nvPr/>
        </p:nvSpPr>
        <p:spPr>
          <a:xfrm>
            <a:off x="6039865" y="1618065"/>
            <a:ext cx="1802448" cy="715645"/>
          </a:xfrm>
          <a:prstGeom prst="ellipse">
            <a:avLst/>
          </a:prstGeom>
          <a:solidFill>
            <a:schemeClr val="tx1">
              <a:alpha val="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spcBef>
                <a:spcPts val="0"/>
              </a:spcBef>
              <a:spcAft>
                <a:spcPts val="0"/>
              </a:spcAft>
            </a:pPr>
            <a:r>
              <a:rPr lang="en-US" sz="1400" dirty="0">
                <a:solidFill>
                  <a:srgbClr val="000000"/>
                </a:solidFill>
                <a:effectLst/>
                <a:latin typeface="Times New Roman" panose="02020603050405020304" pitchFamily="18" charset="0"/>
                <a:ea typeface="MS Mincho" panose="02020609040205080304" pitchFamily="49" charset="-128"/>
                <a:cs typeface="Times New Roman" panose="02020603050405020304" pitchFamily="18" charset="0"/>
              </a:rPr>
              <a:t>• Reliability</a:t>
            </a:r>
            <a:endParaRPr lang="en-US" sz="1400" dirty="0">
              <a:effectLst/>
              <a:ea typeface="MS Mincho" panose="02020609040205080304" pitchFamily="49" charset="-128"/>
              <a:cs typeface="Times New Roman" panose="02020603050405020304" pitchFamily="18" charset="0"/>
            </a:endParaRPr>
          </a:p>
          <a:p>
            <a:pPr marL="0" marR="0">
              <a:spcBef>
                <a:spcPts val="0"/>
              </a:spcBef>
              <a:spcAft>
                <a:spcPts val="0"/>
              </a:spcAft>
            </a:pPr>
            <a:r>
              <a:rPr lang="en-US" sz="1400" dirty="0">
                <a:solidFill>
                  <a:srgbClr val="000000"/>
                </a:solidFill>
                <a:effectLst/>
                <a:latin typeface="Times New Roman" panose="02020603050405020304" pitchFamily="18" charset="0"/>
                <a:ea typeface="MS Mincho" panose="02020609040205080304" pitchFamily="49" charset="-128"/>
                <a:cs typeface="Times New Roman" panose="02020603050405020304" pitchFamily="18" charset="0"/>
              </a:rPr>
              <a:t>• Relevance</a:t>
            </a:r>
            <a:endParaRPr lang="en-US" sz="1400" dirty="0">
              <a:effectLst/>
              <a:ea typeface="MS Mincho" panose="02020609040205080304" pitchFamily="49" charset="-128"/>
              <a:cs typeface="Times New Roman" panose="02020603050405020304" pitchFamily="18" charset="0"/>
            </a:endParaRPr>
          </a:p>
        </p:txBody>
      </p:sp>
      <p:sp>
        <p:nvSpPr>
          <p:cNvPr id="7" name="Text Box 41">
            <a:extLst>
              <a:ext uri="{FF2B5EF4-FFF2-40B4-BE49-F238E27FC236}">
                <a16:creationId xmlns:a16="http://schemas.microsoft.com/office/drawing/2014/main" id="{BFEBD5DE-CA6B-4529-A8BB-7F08D7655973}"/>
              </a:ext>
            </a:extLst>
          </p:cNvPr>
          <p:cNvSpPr txBox="1"/>
          <p:nvPr/>
        </p:nvSpPr>
        <p:spPr>
          <a:xfrm>
            <a:off x="5759672" y="197920"/>
            <a:ext cx="2362835" cy="1140474"/>
          </a:xfrm>
          <a:prstGeom prst="rect">
            <a:avLst/>
          </a:prstGeom>
          <a:noFill/>
          <a:ln>
            <a:solidFill>
              <a:schemeClr val="tx1"/>
            </a:solidFill>
          </a:ln>
          <a:effectLst/>
          <a:extLst>
            <a:ext uri="{C572A759-6A51-4108-AA02-DFA0A04FC94B}">
              <ma14:wrappingTextBoxFlag xmlns:lc="http://schemas.openxmlformats.org/drawingml/2006/lockedCanvas" xmlns:ma14="http://schemas.microsoft.com/office/mac/drawingml/2011/main" xmlns:wps="http://schemas.microsoft.com/office/word/2010/wordprocessingShape" xmlns:wne="http://schemas.microsoft.com/office/word/2006/wordml"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mv="urn:schemas-microsoft-com:mac:vml" xmlns:mc="http://schemas.openxmlformats.org/markup-compatibility/2006" xmlns:mo="http://schemas.microsoft.com/office/mac/office/2008/main" xmlns:wpc="http://schemas.microsoft.com/office/word/2010/wordprocessingCanvas" xmlns=""/>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lnSpc>
                <a:spcPts val="1200"/>
              </a:lnSpc>
              <a:spcBef>
                <a:spcPts val="0"/>
              </a:spcBef>
              <a:spcAft>
                <a:spcPts val="0"/>
              </a:spcAft>
            </a:pPr>
            <a:r>
              <a:rPr lang="en-US" sz="1400" b="1" dirty="0">
                <a:effectLst/>
                <a:latin typeface="Times New Roman" panose="02020603050405020304" pitchFamily="18" charset="0"/>
                <a:ea typeface="MS Mincho" panose="02020609040205080304" pitchFamily="49" charset="-128"/>
                <a:cs typeface="Times New Roman" panose="02020603050405020304" pitchFamily="18" charset="0"/>
              </a:rPr>
              <a:t>Useful information </a:t>
            </a:r>
            <a:r>
              <a:rPr lang="en-US" sz="1400" dirty="0">
                <a:effectLst/>
                <a:latin typeface="Times New Roman" panose="02020603050405020304" pitchFamily="18" charset="0"/>
                <a:ea typeface="MS Mincho" panose="02020609040205080304" pitchFamily="49" charset="-128"/>
                <a:cs typeface="Times New Roman" panose="02020603050405020304" pitchFamily="18" charset="0"/>
              </a:rPr>
              <a:t>for:</a:t>
            </a:r>
            <a:endParaRPr lang="en-US" sz="1400" dirty="0">
              <a:effectLst/>
              <a:ea typeface="MS Mincho" panose="02020609040205080304" pitchFamily="49" charset="-128"/>
              <a:cs typeface="Times New Roman" panose="02020603050405020304" pitchFamily="18" charset="0"/>
            </a:endParaRPr>
          </a:p>
          <a:p>
            <a:pPr marL="0" marR="0" algn="ctr">
              <a:lnSpc>
                <a:spcPts val="1200"/>
              </a:lnSpc>
              <a:spcBef>
                <a:spcPts val="0"/>
              </a:spcBef>
              <a:spcAft>
                <a:spcPts val="0"/>
              </a:spcAft>
            </a:pPr>
            <a:r>
              <a:rPr lang="en-US" sz="1400" b="1" dirty="0">
                <a:effectLst/>
                <a:latin typeface="Times New Roman" panose="02020603050405020304" pitchFamily="18" charset="0"/>
                <a:ea typeface="MS Mincho" panose="02020609040205080304" pitchFamily="49" charset="-128"/>
                <a:cs typeface="Times New Roman" panose="02020603050405020304" pitchFamily="18" charset="0"/>
              </a:rPr>
              <a:t> </a:t>
            </a:r>
            <a:endParaRPr lang="en-US" sz="1400" dirty="0">
              <a:effectLst/>
              <a:ea typeface="MS Mincho" panose="02020609040205080304" pitchFamily="49" charset="-128"/>
              <a:cs typeface="Times New Roman" panose="02020603050405020304" pitchFamily="18" charset="0"/>
            </a:endParaRPr>
          </a:p>
          <a:p>
            <a:pPr marL="0" marR="0">
              <a:lnSpc>
                <a:spcPts val="1300"/>
              </a:lnSpc>
              <a:spcBef>
                <a:spcPts val="0"/>
              </a:spcBef>
              <a:spcAft>
                <a:spcPts val="0"/>
              </a:spcAft>
            </a:pPr>
            <a:r>
              <a:rPr lang="en-US" sz="1400" dirty="0">
                <a:effectLst/>
                <a:latin typeface="Times New Roman" panose="02020603050405020304" pitchFamily="18" charset="0"/>
                <a:ea typeface="MS Mincho" panose="02020609040205080304" pitchFamily="49" charset="-128"/>
                <a:cs typeface="Times New Roman" panose="02020603050405020304" pitchFamily="18" charset="0"/>
              </a:rPr>
              <a:t>• Making good decisions</a:t>
            </a:r>
            <a:endParaRPr lang="en-US" sz="1400" dirty="0">
              <a:effectLst/>
              <a:ea typeface="MS Mincho" panose="02020609040205080304" pitchFamily="49" charset="-128"/>
              <a:cs typeface="Times New Roman" panose="02020603050405020304" pitchFamily="18" charset="0"/>
            </a:endParaRPr>
          </a:p>
          <a:p>
            <a:pPr marL="117475" marR="0" indent="-117475">
              <a:lnSpc>
                <a:spcPts val="1300"/>
              </a:lnSpc>
              <a:spcBef>
                <a:spcPts val="0"/>
              </a:spcBef>
              <a:spcAft>
                <a:spcPts val="0"/>
              </a:spcAft>
            </a:pPr>
            <a:r>
              <a:rPr lang="en-US" sz="1400" dirty="0">
                <a:effectLst/>
                <a:latin typeface="Times New Roman" panose="02020603050405020304" pitchFamily="18" charset="0"/>
                <a:ea typeface="MS Mincho" panose="02020609040205080304" pitchFamily="49" charset="-128"/>
                <a:cs typeface="Times New Roman" panose="02020603050405020304" pitchFamily="18" charset="0"/>
              </a:rPr>
              <a:t>• Assessing future cash flow</a:t>
            </a:r>
            <a:endParaRPr lang="en-US" sz="1400" dirty="0">
              <a:effectLst/>
              <a:ea typeface="MS Mincho" panose="02020609040205080304" pitchFamily="49" charset="-128"/>
              <a:cs typeface="Times New Roman" panose="02020603050405020304" pitchFamily="18" charset="0"/>
            </a:endParaRPr>
          </a:p>
          <a:p>
            <a:pPr marL="117475" marR="0" indent="-117475">
              <a:lnSpc>
                <a:spcPts val="1300"/>
              </a:lnSpc>
              <a:spcBef>
                <a:spcPts val="0"/>
              </a:spcBef>
              <a:spcAft>
                <a:spcPts val="0"/>
              </a:spcAft>
            </a:pPr>
            <a:r>
              <a:rPr lang="en-US" sz="1400" dirty="0">
                <a:effectLst/>
                <a:latin typeface="Times New Roman" panose="02020603050405020304" pitchFamily="18" charset="0"/>
                <a:ea typeface="MS Mincho" panose="02020609040205080304" pitchFamily="49" charset="-128"/>
                <a:cs typeface="Times New Roman" panose="02020603050405020304" pitchFamily="18" charset="0"/>
              </a:rPr>
              <a:t>• Evaluating assets and claims    on assets</a:t>
            </a:r>
            <a:endParaRPr lang="en-US" sz="1400" dirty="0">
              <a:effectLst/>
              <a:ea typeface="MS Mincho" panose="02020609040205080304" pitchFamily="49" charset="-128"/>
              <a:cs typeface="Times New Roman" panose="02020603050405020304" pitchFamily="18" charset="0"/>
            </a:endParaRPr>
          </a:p>
        </p:txBody>
      </p:sp>
      <p:sp>
        <p:nvSpPr>
          <p:cNvPr id="8" name="Text Box 46">
            <a:extLst>
              <a:ext uri="{FF2B5EF4-FFF2-40B4-BE49-F238E27FC236}">
                <a16:creationId xmlns:a16="http://schemas.microsoft.com/office/drawing/2014/main" id="{8B44DAFC-6D52-4036-A25F-3B112E7F0FB3}"/>
              </a:ext>
            </a:extLst>
          </p:cNvPr>
          <p:cNvSpPr txBox="1"/>
          <p:nvPr/>
        </p:nvSpPr>
        <p:spPr>
          <a:xfrm>
            <a:off x="5815608" y="2529355"/>
            <a:ext cx="2602249" cy="1116176"/>
          </a:xfrm>
          <a:prstGeom prst="rect">
            <a:avLst/>
          </a:prstGeom>
          <a:noFill/>
          <a:ln>
            <a:solidFill>
              <a:schemeClr val="tx1"/>
            </a:solidFill>
          </a:ln>
          <a:effectLst/>
          <a:extLst>
            <a:ext uri="{C572A759-6A51-4108-AA02-DFA0A04FC94B}">
              <ma14:wrappingTextBoxFlag xmlns:lc="http://schemas.openxmlformats.org/drawingml/2006/lockedCanvas" xmlns:ma14="http://schemas.microsoft.com/office/mac/drawingml/2011/main" xmlns:wps="http://schemas.microsoft.com/office/word/2010/wordprocessingShape" xmlns:wne="http://schemas.microsoft.com/office/word/2006/wordml"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mv="urn:schemas-microsoft-com:mac:vml" xmlns:mc="http://schemas.openxmlformats.org/markup-compatibility/2006" xmlns:mo="http://schemas.microsoft.com/office/mac/office/2008/main" xmlns:wpc="http://schemas.microsoft.com/office/word/2010/wordprocessingCanvas" xmlns=""/>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lnSpc>
                <a:spcPts val="1300"/>
              </a:lnSpc>
              <a:spcBef>
                <a:spcPts val="0"/>
              </a:spcBef>
              <a:spcAft>
                <a:spcPts val="0"/>
              </a:spcAft>
            </a:pPr>
            <a:r>
              <a:rPr lang="en-US" sz="1400" b="1" dirty="0">
                <a:effectLst/>
                <a:latin typeface="Times New Roman" panose="02020603050405020304" pitchFamily="18" charset="0"/>
                <a:ea typeface="MS Mincho" panose="02020609040205080304" pitchFamily="49" charset="-128"/>
                <a:cs typeface="Times New Roman" panose="02020603050405020304" pitchFamily="18" charset="0"/>
              </a:rPr>
              <a:t>Financial Statements</a:t>
            </a:r>
            <a:endParaRPr lang="en-US" sz="1400" dirty="0">
              <a:effectLst/>
              <a:ea typeface="MS Mincho" panose="02020609040205080304" pitchFamily="49" charset="-128"/>
              <a:cs typeface="Times New Roman" panose="02020603050405020304" pitchFamily="18" charset="0"/>
            </a:endParaRPr>
          </a:p>
          <a:p>
            <a:pPr marL="0" marR="0" algn="ctr">
              <a:lnSpc>
                <a:spcPts val="1300"/>
              </a:lnSpc>
              <a:spcBef>
                <a:spcPts val="0"/>
              </a:spcBef>
              <a:spcAft>
                <a:spcPts val="0"/>
              </a:spcAft>
            </a:pPr>
            <a:r>
              <a:rPr lang="en-US" sz="1400" b="1" dirty="0">
                <a:effectLst/>
                <a:latin typeface="Times New Roman" panose="02020603050405020304" pitchFamily="18" charset="0"/>
                <a:ea typeface="MS Mincho" panose="02020609040205080304" pitchFamily="49" charset="-128"/>
                <a:cs typeface="Times New Roman" panose="02020603050405020304" pitchFamily="18" charset="0"/>
              </a:rPr>
              <a:t> </a:t>
            </a:r>
            <a:endParaRPr lang="en-US" sz="1400" dirty="0">
              <a:effectLst/>
              <a:ea typeface="MS Mincho" panose="02020609040205080304" pitchFamily="49" charset="-128"/>
              <a:cs typeface="Times New Roman" panose="02020603050405020304" pitchFamily="18" charset="0"/>
            </a:endParaRPr>
          </a:p>
          <a:p>
            <a:pPr marL="0" marR="0">
              <a:lnSpc>
                <a:spcPts val="1300"/>
              </a:lnSpc>
              <a:spcBef>
                <a:spcPts val="0"/>
              </a:spcBef>
              <a:spcAft>
                <a:spcPts val="0"/>
              </a:spcAft>
            </a:pPr>
            <a:r>
              <a:rPr lang="en-US" sz="1400" dirty="0">
                <a:effectLst/>
                <a:latin typeface="Times New Roman" panose="02020603050405020304" pitchFamily="18" charset="0"/>
                <a:ea typeface="MS Mincho" panose="02020609040205080304" pitchFamily="49" charset="-128"/>
                <a:cs typeface="Times New Roman" panose="02020603050405020304" pitchFamily="18" charset="0"/>
              </a:rPr>
              <a:t>• Balance sheet</a:t>
            </a:r>
            <a:endParaRPr lang="en-US" sz="1400" dirty="0">
              <a:effectLst/>
              <a:ea typeface="MS Mincho" panose="02020609040205080304" pitchFamily="49" charset="-128"/>
              <a:cs typeface="Times New Roman" panose="02020603050405020304" pitchFamily="18" charset="0"/>
            </a:endParaRPr>
          </a:p>
          <a:p>
            <a:pPr marL="0" marR="0">
              <a:lnSpc>
                <a:spcPts val="1300"/>
              </a:lnSpc>
              <a:spcBef>
                <a:spcPts val="0"/>
              </a:spcBef>
              <a:spcAft>
                <a:spcPts val="0"/>
              </a:spcAft>
            </a:pPr>
            <a:r>
              <a:rPr lang="en-US" sz="1400" dirty="0">
                <a:effectLst/>
                <a:latin typeface="Times New Roman" panose="02020603050405020304" pitchFamily="18" charset="0"/>
                <a:ea typeface="MS Mincho" panose="02020609040205080304" pitchFamily="49" charset="-128"/>
                <a:cs typeface="Times New Roman" panose="02020603050405020304" pitchFamily="18" charset="0"/>
              </a:rPr>
              <a:t>• Income statement</a:t>
            </a:r>
            <a:endParaRPr lang="en-US" sz="1400" dirty="0">
              <a:effectLst/>
              <a:ea typeface="MS Mincho" panose="02020609040205080304" pitchFamily="49" charset="-128"/>
              <a:cs typeface="Times New Roman" panose="02020603050405020304" pitchFamily="18" charset="0"/>
            </a:endParaRPr>
          </a:p>
          <a:p>
            <a:pPr marL="0" marR="0">
              <a:lnSpc>
                <a:spcPts val="1300"/>
              </a:lnSpc>
              <a:spcBef>
                <a:spcPts val="0"/>
              </a:spcBef>
              <a:spcAft>
                <a:spcPts val="0"/>
              </a:spcAft>
            </a:pPr>
            <a:r>
              <a:rPr lang="en-US" sz="1400" dirty="0">
                <a:effectLst/>
                <a:latin typeface="Times New Roman" panose="02020603050405020304" pitchFamily="18" charset="0"/>
                <a:ea typeface="MS Mincho" panose="02020609040205080304" pitchFamily="49" charset="-128"/>
                <a:cs typeface="Times New Roman" panose="02020603050405020304" pitchFamily="18" charset="0"/>
              </a:rPr>
              <a:t>• Statement of owner's equity </a:t>
            </a:r>
            <a:endParaRPr lang="en-US" sz="1400" dirty="0">
              <a:effectLst/>
              <a:ea typeface="MS Mincho" panose="02020609040205080304" pitchFamily="49" charset="-128"/>
              <a:cs typeface="Times New Roman" panose="02020603050405020304" pitchFamily="18" charset="0"/>
            </a:endParaRPr>
          </a:p>
          <a:p>
            <a:pPr marL="0" marR="0">
              <a:lnSpc>
                <a:spcPts val="1300"/>
              </a:lnSpc>
              <a:spcBef>
                <a:spcPts val="0"/>
              </a:spcBef>
              <a:spcAft>
                <a:spcPts val="0"/>
              </a:spcAft>
            </a:pPr>
            <a:r>
              <a:rPr lang="en-US" sz="1400" dirty="0">
                <a:effectLst/>
                <a:latin typeface="Times New Roman" panose="02020603050405020304" pitchFamily="18" charset="0"/>
                <a:ea typeface="MS Mincho" panose="02020609040205080304" pitchFamily="49" charset="-128"/>
                <a:cs typeface="Times New Roman" panose="02020603050405020304" pitchFamily="18" charset="0"/>
              </a:rPr>
              <a:t>• Statement of cash flows</a:t>
            </a:r>
            <a:endParaRPr lang="en-US" sz="1400" dirty="0">
              <a:effectLst/>
              <a:ea typeface="MS Mincho" panose="02020609040205080304" pitchFamily="49" charset="-128"/>
              <a:cs typeface="Times New Roman" panose="02020603050405020304" pitchFamily="18" charset="0"/>
            </a:endParaRPr>
          </a:p>
        </p:txBody>
      </p:sp>
      <p:cxnSp>
        <p:nvCxnSpPr>
          <p:cNvPr id="9" name="Straight Arrow Connector 8">
            <a:extLst>
              <a:ext uri="{FF2B5EF4-FFF2-40B4-BE49-F238E27FC236}">
                <a16:creationId xmlns:a16="http://schemas.microsoft.com/office/drawing/2014/main" id="{3AC86F36-ED54-48A8-BDA4-FE9A42B01D31}"/>
              </a:ext>
            </a:extLst>
          </p:cNvPr>
          <p:cNvCxnSpPr>
            <a:cxnSpLocks/>
            <a:endCxn id="7" idx="2"/>
          </p:cNvCxnSpPr>
          <p:nvPr/>
        </p:nvCxnSpPr>
        <p:spPr>
          <a:xfrm flipH="1" flipV="1">
            <a:off x="6941090" y="1338394"/>
            <a:ext cx="20638" cy="279672"/>
          </a:xfrm>
          <a:prstGeom prst="straightConnector1">
            <a:avLst/>
          </a:prstGeom>
          <a:ln w="38100">
            <a:tailEnd type="arrow"/>
          </a:ln>
        </p:spPr>
        <p:style>
          <a:lnRef idx="2">
            <a:schemeClr val="accent1"/>
          </a:lnRef>
          <a:fillRef idx="0">
            <a:schemeClr val="accent1"/>
          </a:fillRef>
          <a:effectRef idx="1">
            <a:schemeClr val="accent1"/>
          </a:effectRef>
          <a:fontRef idx="minor">
            <a:schemeClr val="tx1"/>
          </a:fontRef>
        </p:style>
      </p:cxnSp>
      <p:cxnSp>
        <p:nvCxnSpPr>
          <p:cNvPr id="10" name="Straight Arrow Connector 9">
            <a:extLst>
              <a:ext uri="{FF2B5EF4-FFF2-40B4-BE49-F238E27FC236}">
                <a16:creationId xmlns:a16="http://schemas.microsoft.com/office/drawing/2014/main" id="{947D93A6-7645-4D9F-97E6-1E9762AFDA61}"/>
              </a:ext>
            </a:extLst>
          </p:cNvPr>
          <p:cNvCxnSpPr>
            <a:cxnSpLocks/>
          </p:cNvCxnSpPr>
          <p:nvPr/>
        </p:nvCxnSpPr>
        <p:spPr>
          <a:xfrm flipV="1">
            <a:off x="6961727" y="2288872"/>
            <a:ext cx="0" cy="215644"/>
          </a:xfrm>
          <a:prstGeom prst="straightConnector1">
            <a:avLst/>
          </a:prstGeom>
          <a:ln w="38100">
            <a:tailEnd type="arrow"/>
          </a:ln>
        </p:spPr>
        <p:style>
          <a:lnRef idx="2">
            <a:schemeClr val="accent1"/>
          </a:lnRef>
          <a:fillRef idx="0">
            <a:schemeClr val="accent1"/>
          </a:fillRef>
          <a:effectRef idx="1">
            <a:schemeClr val="accent1"/>
          </a:effectRef>
          <a:fontRef idx="minor">
            <a:schemeClr val="tx1"/>
          </a:fontRef>
        </p:style>
      </p:cxnSp>
      <p:sp>
        <p:nvSpPr>
          <p:cNvPr id="11" name="Text Box 71">
            <a:extLst>
              <a:ext uri="{FF2B5EF4-FFF2-40B4-BE49-F238E27FC236}">
                <a16:creationId xmlns:a16="http://schemas.microsoft.com/office/drawing/2014/main" id="{2CF8D58E-A631-466D-B3AB-FF624160B94D}"/>
              </a:ext>
            </a:extLst>
          </p:cNvPr>
          <p:cNvSpPr txBox="1"/>
          <p:nvPr/>
        </p:nvSpPr>
        <p:spPr>
          <a:xfrm>
            <a:off x="3312423" y="2529355"/>
            <a:ext cx="1748155" cy="1108557"/>
          </a:xfrm>
          <a:prstGeom prst="rect">
            <a:avLst/>
          </a:prstGeom>
          <a:noFill/>
          <a:ln w="6350">
            <a:solidFill>
              <a:schemeClr val="tx1"/>
            </a:solidFill>
          </a:ln>
          <a:effectLst/>
          <a:extLst>
            <a:ext uri="{C572A759-6A51-4108-AA02-DFA0A04FC94B}">
              <ma14:wrappingTextBoxFlag xmlns:lc="http://schemas.openxmlformats.org/drawingml/2006/lockedCanvas" xmlns:ma14="http://schemas.microsoft.com/office/mac/drawingml/2011/main" xmlns:wps="http://schemas.microsoft.com/office/word/2010/wordprocessingShape" xmlns:wne="http://schemas.microsoft.com/office/word/2006/wordml"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mv="urn:schemas-microsoft-com:mac:vml" xmlns:mc="http://schemas.openxmlformats.org/markup-compatibility/2006" xmlns:mo="http://schemas.microsoft.com/office/mac/office/2008/main" xmlns:wpc="http://schemas.microsoft.com/office/word/2010/wordprocessingCanvas" xmlns=""/>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lnSpc>
                <a:spcPts val="1300"/>
              </a:lnSpc>
              <a:spcBef>
                <a:spcPts val="0"/>
              </a:spcBef>
              <a:spcAft>
                <a:spcPts val="0"/>
              </a:spcAft>
            </a:pPr>
            <a:r>
              <a:rPr lang="en-US" sz="1400" b="1" dirty="0">
                <a:effectLst/>
                <a:latin typeface="Times New Roman" panose="02020603050405020304" pitchFamily="18" charset="0"/>
                <a:ea typeface="MS Mincho" panose="02020609040205080304" pitchFamily="49" charset="-128"/>
                <a:cs typeface="Times New Roman" panose="02020603050405020304" pitchFamily="18" charset="0"/>
              </a:rPr>
              <a:t>Statement Elements</a:t>
            </a:r>
            <a:endParaRPr lang="en-US" sz="1400" dirty="0">
              <a:effectLst/>
              <a:ea typeface="MS Mincho" panose="02020609040205080304" pitchFamily="49" charset="-128"/>
              <a:cs typeface="Times New Roman" panose="02020603050405020304" pitchFamily="18" charset="0"/>
            </a:endParaRPr>
          </a:p>
          <a:p>
            <a:pPr marL="0" marR="0">
              <a:lnSpc>
                <a:spcPts val="1300"/>
              </a:lnSpc>
              <a:spcBef>
                <a:spcPts val="0"/>
              </a:spcBef>
              <a:spcAft>
                <a:spcPts val="0"/>
              </a:spcAft>
            </a:pPr>
            <a:r>
              <a:rPr lang="en-US" sz="1400" dirty="0">
                <a:effectLst/>
                <a:latin typeface="Times New Roman" panose="02020603050405020304" pitchFamily="18" charset="0"/>
                <a:ea typeface="MS Mincho" panose="02020609040205080304" pitchFamily="49" charset="-128"/>
                <a:cs typeface="Times New Roman" panose="02020603050405020304" pitchFamily="18" charset="0"/>
              </a:rPr>
              <a:t> </a:t>
            </a:r>
            <a:endParaRPr lang="en-US" sz="1400" dirty="0">
              <a:effectLst/>
              <a:ea typeface="MS Mincho" panose="02020609040205080304" pitchFamily="49" charset="-128"/>
              <a:cs typeface="Times New Roman" panose="02020603050405020304" pitchFamily="18" charset="0"/>
            </a:endParaRPr>
          </a:p>
          <a:p>
            <a:pPr marL="0" marR="0">
              <a:lnSpc>
                <a:spcPts val="1300"/>
              </a:lnSpc>
              <a:spcBef>
                <a:spcPts val="0"/>
              </a:spcBef>
              <a:spcAft>
                <a:spcPts val="0"/>
              </a:spcAft>
            </a:pPr>
            <a:r>
              <a:rPr lang="en-US" sz="1400" dirty="0">
                <a:effectLst/>
                <a:latin typeface="Times New Roman" panose="02020603050405020304" pitchFamily="18" charset="0"/>
                <a:ea typeface="MS Mincho" panose="02020609040205080304" pitchFamily="49" charset="-128"/>
                <a:cs typeface="Times New Roman" panose="02020603050405020304" pitchFamily="18" charset="0"/>
              </a:rPr>
              <a:t>Assets, liabilities, owner's equity, revenues, expenses, gains and losses.</a:t>
            </a:r>
            <a:endParaRPr lang="en-US" sz="1400" dirty="0">
              <a:effectLst/>
              <a:ea typeface="MS Mincho" panose="02020609040205080304" pitchFamily="49" charset="-128"/>
              <a:cs typeface="Times New Roman" panose="02020603050405020304" pitchFamily="18" charset="0"/>
            </a:endParaRPr>
          </a:p>
        </p:txBody>
      </p:sp>
      <p:cxnSp>
        <p:nvCxnSpPr>
          <p:cNvPr id="12" name="Straight Arrow Connector 11">
            <a:extLst>
              <a:ext uri="{FF2B5EF4-FFF2-40B4-BE49-F238E27FC236}">
                <a16:creationId xmlns:a16="http://schemas.microsoft.com/office/drawing/2014/main" id="{C1290025-BDE0-4F6D-AE64-1A94B2888766}"/>
              </a:ext>
            </a:extLst>
          </p:cNvPr>
          <p:cNvCxnSpPr>
            <a:cxnSpLocks/>
          </p:cNvCxnSpPr>
          <p:nvPr/>
        </p:nvCxnSpPr>
        <p:spPr>
          <a:xfrm>
            <a:off x="5060578" y="3167135"/>
            <a:ext cx="755030" cy="0"/>
          </a:xfrm>
          <a:prstGeom prst="straightConnector1">
            <a:avLst/>
          </a:prstGeom>
          <a:ln w="38100">
            <a:tailEnd type="arrow"/>
          </a:ln>
        </p:spPr>
        <p:style>
          <a:lnRef idx="2">
            <a:schemeClr val="accent1"/>
          </a:lnRef>
          <a:fillRef idx="0">
            <a:schemeClr val="accent1"/>
          </a:fillRef>
          <a:effectRef idx="1">
            <a:schemeClr val="accent1"/>
          </a:effectRef>
          <a:fontRef idx="minor">
            <a:schemeClr val="tx1"/>
          </a:fontRef>
        </p:style>
      </p:cxnSp>
      <p:sp>
        <p:nvSpPr>
          <p:cNvPr id="19" name="Rectangle 18">
            <a:extLst>
              <a:ext uri="{FF2B5EF4-FFF2-40B4-BE49-F238E27FC236}">
                <a16:creationId xmlns:a16="http://schemas.microsoft.com/office/drawing/2014/main" id="{B51B9412-037B-4D0C-BE0C-0D5E26324303}"/>
              </a:ext>
            </a:extLst>
          </p:cNvPr>
          <p:cNvSpPr/>
          <p:nvPr/>
        </p:nvSpPr>
        <p:spPr>
          <a:xfrm>
            <a:off x="9500893" y="4236436"/>
            <a:ext cx="838691" cy="369332"/>
          </a:xfrm>
          <a:prstGeom prst="rect">
            <a:avLst/>
          </a:prstGeom>
        </p:spPr>
        <p:txBody>
          <a:bodyPr wrap="none">
            <a:spAutoFit/>
          </a:bodyPr>
          <a:lstStyle/>
          <a:p>
            <a:r>
              <a:rPr lang="en-US" b="1" dirty="0">
                <a:latin typeface="Times New Roman" panose="02020603050405020304" pitchFamily="18" charset="0"/>
                <a:ea typeface="MS Mincho" panose="02020609040205080304" pitchFamily="49" charset="-128"/>
              </a:rPr>
              <a:t>GAAP</a:t>
            </a:r>
            <a:endParaRPr lang="en-US" dirty="0"/>
          </a:p>
        </p:txBody>
      </p:sp>
      <p:sp>
        <p:nvSpPr>
          <p:cNvPr id="13" name="Rectangle 12">
            <a:extLst>
              <a:ext uri="{FF2B5EF4-FFF2-40B4-BE49-F238E27FC236}">
                <a16:creationId xmlns:a16="http://schemas.microsoft.com/office/drawing/2014/main" id="{2F849774-151C-4DA1-8C9A-85046EFEC2E7}"/>
              </a:ext>
            </a:extLst>
          </p:cNvPr>
          <p:cNvSpPr/>
          <p:nvPr/>
        </p:nvSpPr>
        <p:spPr>
          <a:xfrm>
            <a:off x="4031154" y="595144"/>
            <a:ext cx="6807740" cy="369332"/>
          </a:xfrm>
          <a:prstGeom prst="rect">
            <a:avLst/>
          </a:prstGeom>
        </p:spPr>
        <p:txBody>
          <a:bodyPr wrap="square">
            <a:spAutoFit/>
          </a:bodyPr>
          <a:lstStyle/>
          <a:p>
            <a:pPr marL="5314950" marR="0">
              <a:spcBef>
                <a:spcPts val="0"/>
              </a:spcBef>
              <a:spcAft>
                <a:spcPts val="0"/>
              </a:spcAft>
            </a:pPr>
            <a:r>
              <a:rPr lang="en-US" b="1" dirty="0">
                <a:latin typeface="Times New Roman" panose="02020603050405020304" pitchFamily="18" charset="0"/>
                <a:ea typeface="MS Mincho" panose="02020609040205080304" pitchFamily="49" charset="-128"/>
                <a:cs typeface="Times New Roman" panose="02020603050405020304" pitchFamily="18" charset="0"/>
              </a:rPr>
              <a:t>Objective</a:t>
            </a:r>
            <a:endParaRPr lang="en-US" sz="2000" dirty="0">
              <a:effectLst/>
              <a:latin typeface="Cambria" panose="02040503050406030204" pitchFamily="18" charset="0"/>
              <a:ea typeface="MS Mincho" panose="02020609040205080304" pitchFamily="49" charset="-128"/>
              <a:cs typeface="Times New Roman" panose="02020603050405020304" pitchFamily="18" charset="0"/>
            </a:endParaRPr>
          </a:p>
        </p:txBody>
      </p:sp>
      <p:sp>
        <p:nvSpPr>
          <p:cNvPr id="14" name="Rectangle 13">
            <a:extLst>
              <a:ext uri="{FF2B5EF4-FFF2-40B4-BE49-F238E27FC236}">
                <a16:creationId xmlns:a16="http://schemas.microsoft.com/office/drawing/2014/main" id="{14FE35EE-8C78-40C8-8466-DF3DB2A8B92D}"/>
              </a:ext>
            </a:extLst>
          </p:cNvPr>
          <p:cNvSpPr/>
          <p:nvPr/>
        </p:nvSpPr>
        <p:spPr>
          <a:xfrm>
            <a:off x="4031154" y="1667328"/>
            <a:ext cx="6807739" cy="369332"/>
          </a:xfrm>
          <a:prstGeom prst="rect">
            <a:avLst/>
          </a:prstGeom>
        </p:spPr>
        <p:txBody>
          <a:bodyPr wrap="square">
            <a:spAutoFit/>
          </a:bodyPr>
          <a:lstStyle/>
          <a:p>
            <a:pPr marL="4857750" marR="0">
              <a:spcBef>
                <a:spcPts val="0"/>
              </a:spcBef>
              <a:spcAft>
                <a:spcPts val="0"/>
              </a:spcAft>
            </a:pPr>
            <a:r>
              <a:rPr lang="en-US" b="1" dirty="0">
                <a:latin typeface="Times New Roman" panose="02020603050405020304" pitchFamily="18" charset="0"/>
                <a:ea typeface="MS Mincho" panose="02020609040205080304" pitchFamily="49" charset="-128"/>
                <a:cs typeface="Times New Roman" panose="02020603050405020304" pitchFamily="18" charset="0"/>
              </a:rPr>
              <a:t>Primary Qualities</a:t>
            </a:r>
            <a:endParaRPr lang="en-US" sz="2000" dirty="0">
              <a:effectLst/>
              <a:latin typeface="Cambria" panose="02040503050406030204" pitchFamily="18" charset="0"/>
              <a:ea typeface="MS Mincho" panose="02020609040205080304" pitchFamily="49" charset="-128"/>
              <a:cs typeface="Times New Roman" panose="02020603050405020304" pitchFamily="18" charset="0"/>
            </a:endParaRPr>
          </a:p>
        </p:txBody>
      </p:sp>
      <p:sp>
        <p:nvSpPr>
          <p:cNvPr id="15" name="Rectangle 14">
            <a:extLst>
              <a:ext uri="{FF2B5EF4-FFF2-40B4-BE49-F238E27FC236}">
                <a16:creationId xmlns:a16="http://schemas.microsoft.com/office/drawing/2014/main" id="{0FC27794-2E2D-4136-95E0-907D49A02049}"/>
              </a:ext>
            </a:extLst>
          </p:cNvPr>
          <p:cNvSpPr/>
          <p:nvPr/>
        </p:nvSpPr>
        <p:spPr>
          <a:xfrm>
            <a:off x="8740303" y="2801228"/>
            <a:ext cx="6485106" cy="369332"/>
          </a:xfrm>
          <a:prstGeom prst="rect">
            <a:avLst/>
          </a:prstGeom>
        </p:spPr>
        <p:txBody>
          <a:bodyPr wrap="square">
            <a:spAutoFit/>
          </a:bodyPr>
          <a:lstStyle/>
          <a:p>
            <a:r>
              <a:rPr lang="en-US" b="1" dirty="0">
                <a:latin typeface="Times New Roman" panose="02020603050405020304" pitchFamily="18" charset="0"/>
                <a:ea typeface="MS Mincho" panose="02020609040205080304" pitchFamily="49" charset="-128"/>
                <a:cs typeface="Times New Roman" panose="02020603050405020304" pitchFamily="18" charset="0"/>
              </a:rPr>
              <a:t> Source of Information</a:t>
            </a:r>
            <a:endParaRPr lang="en-US" dirty="0"/>
          </a:p>
        </p:txBody>
      </p:sp>
      <p:sp>
        <p:nvSpPr>
          <p:cNvPr id="17" name="Rectangle 16">
            <a:extLst>
              <a:ext uri="{FF2B5EF4-FFF2-40B4-BE49-F238E27FC236}">
                <a16:creationId xmlns:a16="http://schemas.microsoft.com/office/drawing/2014/main" id="{1AB04C02-E65A-43F5-9B73-7B3E7A1CE4E3}"/>
              </a:ext>
            </a:extLst>
          </p:cNvPr>
          <p:cNvSpPr/>
          <p:nvPr/>
        </p:nvSpPr>
        <p:spPr>
          <a:xfrm>
            <a:off x="5060578" y="5096838"/>
            <a:ext cx="3603138" cy="1259512"/>
          </a:xfrm>
          <a:prstGeom prst="rect">
            <a:avLst/>
          </a:prstGeom>
          <a:ln>
            <a:solidFill>
              <a:schemeClr val="tx1"/>
            </a:solidFill>
          </a:ln>
        </p:spPr>
        <p:txBody>
          <a:bodyPr wrap="square">
            <a:spAutoFit/>
          </a:bodyPr>
          <a:lstStyle/>
          <a:p>
            <a:pPr algn="ctr">
              <a:lnSpc>
                <a:spcPts val="1300"/>
              </a:lnSpc>
            </a:pPr>
            <a:r>
              <a:rPr lang="en-US" sz="1400" b="1" dirty="0">
                <a:latin typeface="Times New Roman" panose="02020603050405020304" pitchFamily="18" charset="0"/>
                <a:ea typeface="MS Mincho" panose="02020609040205080304" pitchFamily="49" charset="-128"/>
                <a:cs typeface="Times New Roman" panose="02020603050405020304" pitchFamily="18" charset="0"/>
              </a:rPr>
              <a:t>Underlying Assumptions</a:t>
            </a:r>
            <a:endParaRPr lang="en-US" sz="1400" dirty="0">
              <a:latin typeface="Cambria" panose="02040503050406030204" pitchFamily="18" charset="0"/>
              <a:ea typeface="MS Mincho" panose="02020609040205080304" pitchFamily="49" charset="-128"/>
              <a:cs typeface="Times New Roman" panose="02020603050405020304" pitchFamily="18" charset="0"/>
            </a:endParaRPr>
          </a:p>
          <a:p>
            <a:pPr>
              <a:lnSpc>
                <a:spcPts val="1300"/>
              </a:lnSpc>
            </a:pPr>
            <a:r>
              <a:rPr lang="en-US" sz="1400" b="1" dirty="0">
                <a:latin typeface="Times New Roman" panose="02020603050405020304" pitchFamily="18" charset="0"/>
                <a:ea typeface="MS Mincho" panose="02020609040205080304" pitchFamily="49" charset="-128"/>
                <a:cs typeface="Times New Roman" panose="02020603050405020304" pitchFamily="18" charset="0"/>
              </a:rPr>
              <a:t> </a:t>
            </a:r>
            <a:endParaRPr lang="en-US" sz="1400" dirty="0">
              <a:latin typeface="Cambria" panose="02040503050406030204" pitchFamily="18" charset="0"/>
              <a:ea typeface="MS Mincho" panose="02020609040205080304" pitchFamily="49" charset="-128"/>
              <a:cs typeface="Times New Roman" panose="02020603050405020304" pitchFamily="18" charset="0"/>
            </a:endParaRPr>
          </a:p>
          <a:p>
            <a:pPr marL="1257300" marR="0">
              <a:lnSpc>
                <a:spcPts val="1300"/>
              </a:lnSpc>
              <a:spcBef>
                <a:spcPts val="0"/>
              </a:spcBef>
              <a:spcAft>
                <a:spcPts val="0"/>
              </a:spcAft>
            </a:pPr>
            <a:r>
              <a:rPr lang="en-US" sz="1400" dirty="0">
                <a:latin typeface="Times New Roman" panose="02020603050405020304" pitchFamily="18" charset="0"/>
                <a:ea typeface="MS Mincho" panose="02020609040205080304" pitchFamily="49" charset="-128"/>
                <a:cs typeface="Times New Roman" panose="02020603050405020304" pitchFamily="18" charset="0"/>
              </a:rPr>
              <a:t>• Economic entity</a:t>
            </a:r>
            <a:endParaRPr lang="en-US" sz="1400" dirty="0">
              <a:latin typeface="Cambria" panose="02040503050406030204" pitchFamily="18" charset="0"/>
              <a:ea typeface="MS Mincho" panose="02020609040205080304" pitchFamily="49" charset="-128"/>
              <a:cs typeface="Times New Roman" panose="02020603050405020304" pitchFamily="18" charset="0"/>
            </a:endParaRPr>
          </a:p>
          <a:p>
            <a:pPr marL="1257300" marR="0">
              <a:lnSpc>
                <a:spcPts val="1300"/>
              </a:lnSpc>
              <a:spcBef>
                <a:spcPts val="0"/>
              </a:spcBef>
              <a:spcAft>
                <a:spcPts val="0"/>
              </a:spcAft>
            </a:pPr>
            <a:r>
              <a:rPr lang="en-US" sz="1400" dirty="0">
                <a:latin typeface="Times New Roman" panose="02020603050405020304" pitchFamily="18" charset="0"/>
                <a:ea typeface="MS Mincho" panose="02020609040205080304" pitchFamily="49" charset="-128"/>
                <a:cs typeface="Times New Roman" panose="02020603050405020304" pitchFamily="18" charset="0"/>
              </a:rPr>
              <a:t>• Monetary unit measure</a:t>
            </a:r>
            <a:endParaRPr lang="en-US" sz="1400" dirty="0">
              <a:latin typeface="Cambria" panose="02040503050406030204" pitchFamily="18" charset="0"/>
              <a:ea typeface="MS Mincho" panose="02020609040205080304" pitchFamily="49" charset="-128"/>
              <a:cs typeface="Times New Roman" panose="02020603050405020304" pitchFamily="18" charset="0"/>
            </a:endParaRPr>
          </a:p>
          <a:p>
            <a:pPr marL="1257300" marR="0">
              <a:lnSpc>
                <a:spcPts val="1300"/>
              </a:lnSpc>
              <a:spcBef>
                <a:spcPts val="0"/>
              </a:spcBef>
              <a:spcAft>
                <a:spcPts val="0"/>
              </a:spcAft>
            </a:pPr>
            <a:r>
              <a:rPr lang="en-US" sz="1400" dirty="0">
                <a:latin typeface="Times New Roman" panose="02020603050405020304" pitchFamily="18" charset="0"/>
                <a:ea typeface="MS Mincho" panose="02020609040205080304" pitchFamily="49" charset="-128"/>
                <a:cs typeface="Times New Roman" panose="02020603050405020304" pitchFamily="18" charset="0"/>
              </a:rPr>
              <a:t>• Stable monetary unit</a:t>
            </a:r>
            <a:endParaRPr lang="en-US" sz="1400" dirty="0">
              <a:latin typeface="Cambria" panose="02040503050406030204" pitchFamily="18" charset="0"/>
              <a:ea typeface="MS Mincho" panose="02020609040205080304" pitchFamily="49" charset="-128"/>
              <a:cs typeface="Times New Roman" panose="02020603050405020304" pitchFamily="18" charset="0"/>
            </a:endParaRPr>
          </a:p>
          <a:p>
            <a:pPr marL="1257300" marR="0">
              <a:lnSpc>
                <a:spcPts val="1300"/>
              </a:lnSpc>
              <a:spcBef>
                <a:spcPts val="0"/>
              </a:spcBef>
              <a:spcAft>
                <a:spcPts val="0"/>
              </a:spcAft>
            </a:pPr>
            <a:r>
              <a:rPr lang="en-US" sz="1400" dirty="0">
                <a:latin typeface="Times New Roman" panose="02020603050405020304" pitchFamily="18" charset="0"/>
                <a:ea typeface="MS Mincho" panose="02020609040205080304" pitchFamily="49" charset="-128"/>
                <a:cs typeface="Times New Roman" panose="02020603050405020304" pitchFamily="18" charset="0"/>
              </a:rPr>
              <a:t>• Time periods</a:t>
            </a:r>
            <a:endParaRPr lang="en-US" sz="1400" dirty="0">
              <a:latin typeface="Cambria" panose="02040503050406030204" pitchFamily="18" charset="0"/>
              <a:ea typeface="MS Mincho" panose="02020609040205080304" pitchFamily="49" charset="-128"/>
              <a:cs typeface="Times New Roman" panose="02020603050405020304" pitchFamily="18" charset="0"/>
            </a:endParaRPr>
          </a:p>
          <a:p>
            <a:pPr marL="1257300" marR="0">
              <a:lnSpc>
                <a:spcPts val="1300"/>
              </a:lnSpc>
              <a:spcBef>
                <a:spcPts val="0"/>
              </a:spcBef>
              <a:spcAft>
                <a:spcPts val="0"/>
              </a:spcAft>
            </a:pPr>
            <a:r>
              <a:rPr lang="en-US" sz="1400" dirty="0">
                <a:latin typeface="Times New Roman" panose="02020603050405020304" pitchFamily="18" charset="0"/>
                <a:ea typeface="MS Mincho" panose="02020609040205080304" pitchFamily="49" charset="-128"/>
                <a:cs typeface="Times New Roman" panose="02020603050405020304" pitchFamily="18" charset="0"/>
              </a:rPr>
              <a:t>• Going concern</a:t>
            </a:r>
            <a:endParaRPr lang="en-US" sz="1400" dirty="0">
              <a:effectLst/>
              <a:latin typeface="Cambria" panose="02040503050406030204" pitchFamily="18" charset="0"/>
              <a:ea typeface="MS Mincho" panose="02020609040205080304" pitchFamily="49" charset="-128"/>
              <a:cs typeface="Times New Roman" panose="02020603050405020304" pitchFamily="18" charset="0"/>
            </a:endParaRPr>
          </a:p>
        </p:txBody>
      </p:sp>
      <p:cxnSp>
        <p:nvCxnSpPr>
          <p:cNvPr id="20" name="Straight Arrow Connector 19">
            <a:extLst>
              <a:ext uri="{FF2B5EF4-FFF2-40B4-BE49-F238E27FC236}">
                <a16:creationId xmlns:a16="http://schemas.microsoft.com/office/drawing/2014/main" id="{1B1AA4CD-172E-4540-8822-172E95B6E52D}"/>
              </a:ext>
            </a:extLst>
          </p:cNvPr>
          <p:cNvCxnSpPr>
            <a:cxnSpLocks/>
          </p:cNvCxnSpPr>
          <p:nvPr/>
        </p:nvCxnSpPr>
        <p:spPr>
          <a:xfrm flipH="1" flipV="1">
            <a:off x="6934569" y="4775494"/>
            <a:ext cx="27158" cy="321344"/>
          </a:xfrm>
          <a:prstGeom prst="straightConnector1">
            <a:avLst/>
          </a:prstGeom>
          <a:ln w="38100">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4165781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F8360A74-9F52-4A90-925B-6022F4EB0068}"/>
              </a:ext>
            </a:extLst>
          </p:cNvPr>
          <p:cNvSpPr>
            <a:spLocks noGrp="1"/>
          </p:cNvSpPr>
          <p:nvPr>
            <p:ph type="ftr" sz="quarter" idx="11"/>
          </p:nvPr>
        </p:nvSpPr>
        <p:spPr/>
        <p:txBody>
          <a:bodyPr/>
          <a:lstStyle/>
          <a:p>
            <a:r>
              <a:rPr lang="en-US"/>
              <a:t>© Copyright 2018 Worthy and James Publishing</a:t>
            </a:r>
          </a:p>
        </p:txBody>
      </p:sp>
      <p:sp>
        <p:nvSpPr>
          <p:cNvPr id="3" name="Rectangle 2">
            <a:extLst>
              <a:ext uri="{FF2B5EF4-FFF2-40B4-BE49-F238E27FC236}">
                <a16:creationId xmlns:a16="http://schemas.microsoft.com/office/drawing/2014/main" id="{75CD136F-1869-4374-B83F-B1223046F6F4}"/>
              </a:ext>
            </a:extLst>
          </p:cNvPr>
          <p:cNvSpPr/>
          <p:nvPr/>
        </p:nvSpPr>
        <p:spPr>
          <a:xfrm>
            <a:off x="1857984" y="1719884"/>
            <a:ext cx="8706255" cy="4512582"/>
          </a:xfrm>
          <a:prstGeom prst="rect">
            <a:avLst/>
          </a:prstGeom>
        </p:spPr>
        <p:txBody>
          <a:bodyPr wrap="square">
            <a:spAutoFit/>
          </a:bodyPr>
          <a:lstStyle/>
          <a:p>
            <a:pPr marL="400050"/>
            <a:r>
              <a:rPr lang="en-US" b="1" dirty="0">
                <a:latin typeface="Times New Roman" panose="02020603050405020304" pitchFamily="18" charset="0"/>
                <a:ea typeface="MS Mincho" panose="02020609040205080304" pitchFamily="49" charset="-128"/>
                <a:cs typeface="Times New Roman" panose="02020603050405020304" pitchFamily="18" charset="0"/>
              </a:rPr>
              <a:t>Underlying assumptions: </a:t>
            </a:r>
            <a:r>
              <a:rPr lang="en-US" dirty="0">
                <a:latin typeface="Times New Roman" panose="02020603050405020304" pitchFamily="18" charset="0"/>
                <a:ea typeface="MS Mincho" panose="02020609040205080304" pitchFamily="49" charset="-128"/>
                <a:cs typeface="Times New Roman" panose="02020603050405020304" pitchFamily="18" charset="0"/>
              </a:rPr>
              <a:t>Certain conditions must exist if accounting is to provide useful information:</a:t>
            </a:r>
            <a:endParaRPr lang="en-US" sz="2000" dirty="0">
              <a:latin typeface="Cambria" panose="02040503050406030204" pitchFamily="18" charset="0"/>
              <a:ea typeface="MS Mincho" panose="02020609040205080304" pitchFamily="49" charset="-128"/>
              <a:cs typeface="Times New Roman" panose="02020603050405020304" pitchFamily="18" charset="0"/>
            </a:endParaRPr>
          </a:p>
          <a:p>
            <a:pPr indent="400050"/>
            <a:r>
              <a:rPr lang="en-US" dirty="0">
                <a:latin typeface="Times New Roman" panose="02020603050405020304" pitchFamily="18" charset="0"/>
                <a:ea typeface="MS Mincho" panose="02020609040205080304" pitchFamily="49" charset="-128"/>
                <a:cs typeface="Times New Roman" panose="02020603050405020304" pitchFamily="18" charset="0"/>
              </a:rPr>
              <a:t> </a:t>
            </a:r>
            <a:endParaRPr lang="en-US" sz="2000" dirty="0">
              <a:latin typeface="Cambria" panose="02040503050406030204" pitchFamily="18" charset="0"/>
              <a:ea typeface="MS Mincho" panose="02020609040205080304" pitchFamily="49" charset="-128"/>
              <a:cs typeface="Times New Roman" panose="02020603050405020304" pitchFamily="18" charset="0"/>
            </a:endParaRPr>
          </a:p>
          <a:p>
            <a:pPr marL="233363" indent="-233363">
              <a:lnSpc>
                <a:spcPts val="2700"/>
              </a:lnSpc>
              <a:spcAft>
                <a:spcPts val="300"/>
              </a:spcAft>
            </a:pPr>
            <a:r>
              <a:rPr lang="en-US" dirty="0">
                <a:latin typeface="Times New Roman" panose="02020603050405020304" pitchFamily="18" charset="0"/>
                <a:ea typeface="MS Mincho" panose="02020609040205080304" pitchFamily="49" charset="-128"/>
                <a:cs typeface="Times New Roman" panose="02020603050405020304" pitchFamily="18" charset="0"/>
              </a:rPr>
              <a:t> • An </a:t>
            </a:r>
            <a:r>
              <a:rPr lang="en-US" b="1" dirty="0">
                <a:latin typeface="Times New Roman" panose="02020603050405020304" pitchFamily="18" charset="0"/>
                <a:ea typeface="MS Mincho" panose="02020609040205080304" pitchFamily="49" charset="-128"/>
                <a:cs typeface="Times New Roman" panose="02020603050405020304" pitchFamily="18" charset="0"/>
              </a:rPr>
              <a:t>entity</a:t>
            </a:r>
            <a:r>
              <a:rPr lang="en-US" dirty="0">
                <a:latin typeface="Times New Roman" panose="02020603050405020304" pitchFamily="18" charset="0"/>
                <a:ea typeface="MS Mincho" panose="02020609040205080304" pitchFamily="49" charset="-128"/>
                <a:cs typeface="Times New Roman" panose="02020603050405020304" pitchFamily="18" charset="0"/>
              </a:rPr>
              <a:t> must be identified, separate and distinguishable, with its own individual financial data.</a:t>
            </a:r>
            <a:endParaRPr lang="en-US" sz="2000" dirty="0">
              <a:latin typeface="Cambria" panose="02040503050406030204" pitchFamily="18" charset="0"/>
              <a:ea typeface="MS Mincho" panose="02020609040205080304" pitchFamily="49" charset="-128"/>
              <a:cs typeface="Times New Roman" panose="02020603050405020304" pitchFamily="18" charset="0"/>
            </a:endParaRPr>
          </a:p>
          <a:p>
            <a:pPr marL="233363" indent="-233363">
              <a:lnSpc>
                <a:spcPts val="2700"/>
              </a:lnSpc>
              <a:spcAft>
                <a:spcPts val="300"/>
              </a:spcAft>
            </a:pPr>
            <a:r>
              <a:rPr lang="en-US" dirty="0">
                <a:latin typeface="Times New Roman" panose="02020603050405020304" pitchFamily="18" charset="0"/>
                <a:ea typeface="MS Mincho" panose="02020609040205080304" pitchFamily="49" charset="-128"/>
                <a:cs typeface="Times New Roman" panose="02020603050405020304" pitchFamily="18" charset="0"/>
              </a:rPr>
              <a:t> • There must be some </a:t>
            </a:r>
            <a:r>
              <a:rPr lang="en-US" b="1" dirty="0">
                <a:latin typeface="Times New Roman" panose="02020603050405020304" pitchFamily="18" charset="0"/>
                <a:ea typeface="MS Mincho" panose="02020609040205080304" pitchFamily="49" charset="-128"/>
                <a:cs typeface="Times New Roman" panose="02020603050405020304" pitchFamily="18" charset="0"/>
              </a:rPr>
              <a:t>monetary unit</a:t>
            </a:r>
            <a:r>
              <a:rPr lang="en-US" dirty="0">
                <a:latin typeface="Times New Roman" panose="02020603050405020304" pitchFamily="18" charset="0"/>
                <a:ea typeface="MS Mincho" panose="02020609040205080304" pitchFamily="49" charset="-128"/>
                <a:cs typeface="Times New Roman" panose="02020603050405020304" pitchFamily="18" charset="0"/>
              </a:rPr>
              <a:t>, such as dollars, to measure the value of transactions.</a:t>
            </a:r>
            <a:endParaRPr lang="en-US" sz="2000" dirty="0">
              <a:latin typeface="Cambria" panose="02040503050406030204" pitchFamily="18" charset="0"/>
              <a:ea typeface="MS Mincho" panose="02020609040205080304" pitchFamily="49" charset="-128"/>
              <a:cs typeface="Times New Roman" panose="02020603050405020304" pitchFamily="18" charset="0"/>
            </a:endParaRPr>
          </a:p>
          <a:p>
            <a:pPr marL="233363" marR="0" indent="-233363">
              <a:lnSpc>
                <a:spcPts val="2700"/>
              </a:lnSpc>
              <a:spcBef>
                <a:spcPts val="0"/>
              </a:spcBef>
              <a:spcAft>
                <a:spcPts val="300"/>
              </a:spcAft>
            </a:pPr>
            <a:r>
              <a:rPr lang="en-US" dirty="0">
                <a:latin typeface="Times New Roman" panose="02020603050405020304" pitchFamily="18" charset="0"/>
                <a:ea typeface="MS Mincho" panose="02020609040205080304" pitchFamily="49" charset="-128"/>
                <a:cs typeface="Times New Roman" panose="02020603050405020304" pitchFamily="18" charset="0"/>
              </a:rPr>
              <a:t> • The monetary unit must be </a:t>
            </a:r>
            <a:r>
              <a:rPr lang="en-US" b="1" dirty="0">
                <a:latin typeface="Times New Roman" panose="02020603050405020304" pitchFamily="18" charset="0"/>
                <a:ea typeface="MS Mincho" panose="02020609040205080304" pitchFamily="49" charset="-128"/>
                <a:cs typeface="Times New Roman" panose="02020603050405020304" pitchFamily="18" charset="0"/>
              </a:rPr>
              <a:t>stable</a:t>
            </a:r>
            <a:r>
              <a:rPr lang="en-US" dirty="0">
                <a:latin typeface="Times New Roman" panose="02020603050405020304" pitchFamily="18" charset="0"/>
                <a:ea typeface="MS Mincho" panose="02020609040205080304" pitchFamily="49" charset="-128"/>
                <a:cs typeface="Times New Roman" panose="02020603050405020304" pitchFamily="18" charset="0"/>
              </a:rPr>
              <a:t> or relatively stable, and not have significant changes in value.  For example, a currency with severe inflation means that asset values would not be comparable over time.</a:t>
            </a:r>
            <a:endParaRPr lang="en-US" sz="2000" dirty="0">
              <a:latin typeface="Cambria" panose="02040503050406030204" pitchFamily="18" charset="0"/>
              <a:ea typeface="MS Mincho" panose="02020609040205080304" pitchFamily="49" charset="-128"/>
              <a:cs typeface="Times New Roman" panose="02020603050405020304" pitchFamily="18" charset="0"/>
            </a:endParaRPr>
          </a:p>
          <a:p>
            <a:pPr marL="233363" indent="-233363">
              <a:lnSpc>
                <a:spcPts val="2700"/>
              </a:lnSpc>
              <a:spcAft>
                <a:spcPts val="300"/>
              </a:spcAft>
            </a:pPr>
            <a:r>
              <a:rPr lang="en-US" dirty="0">
                <a:latin typeface="Times New Roman" panose="02020603050405020304" pitchFamily="18" charset="0"/>
                <a:ea typeface="MS Mincho" panose="02020609040205080304" pitchFamily="49" charset="-128"/>
                <a:cs typeface="Times New Roman" panose="02020603050405020304" pitchFamily="18" charset="0"/>
              </a:rPr>
              <a:t>• </a:t>
            </a:r>
            <a:r>
              <a:rPr lang="en-US" b="1" dirty="0">
                <a:latin typeface="Times New Roman" panose="02020603050405020304" pitchFamily="18" charset="0"/>
                <a:ea typeface="MS Mincho" panose="02020609040205080304" pitchFamily="49" charset="-128"/>
                <a:cs typeface="Times New Roman" panose="02020603050405020304" pitchFamily="18" charset="0"/>
              </a:rPr>
              <a:t>Time periods</a:t>
            </a:r>
            <a:r>
              <a:rPr lang="en-US" dirty="0">
                <a:latin typeface="Times New Roman" panose="02020603050405020304" pitchFamily="18" charset="0"/>
                <a:ea typeface="MS Mincho" panose="02020609040205080304" pitchFamily="49" charset="-128"/>
                <a:cs typeface="Times New Roman" panose="02020603050405020304" pitchFamily="18" charset="0"/>
              </a:rPr>
              <a:t> must be created to measure changes over time.</a:t>
            </a:r>
            <a:endParaRPr lang="en-US" sz="2000" dirty="0">
              <a:latin typeface="Cambria" panose="02040503050406030204" pitchFamily="18" charset="0"/>
              <a:ea typeface="MS Mincho" panose="02020609040205080304" pitchFamily="49" charset="-128"/>
              <a:cs typeface="Times New Roman" panose="02020603050405020304" pitchFamily="18" charset="0"/>
            </a:endParaRPr>
          </a:p>
          <a:p>
            <a:pPr marL="233363" indent="-233363">
              <a:lnSpc>
                <a:spcPts val="2700"/>
              </a:lnSpc>
            </a:pPr>
            <a:r>
              <a:rPr lang="en-US" dirty="0">
                <a:latin typeface="Times New Roman" panose="02020603050405020304" pitchFamily="18" charset="0"/>
                <a:ea typeface="MS Mincho" panose="02020609040205080304" pitchFamily="49" charset="-128"/>
              </a:rPr>
              <a:t>• “</a:t>
            </a:r>
            <a:r>
              <a:rPr lang="en-US" b="1" dirty="0">
                <a:latin typeface="Times New Roman" panose="02020603050405020304" pitchFamily="18" charset="0"/>
                <a:ea typeface="MS Mincho" panose="02020609040205080304" pitchFamily="49" charset="-128"/>
              </a:rPr>
              <a:t>Going concern</a:t>
            </a:r>
            <a:r>
              <a:rPr lang="en-US" dirty="0">
                <a:latin typeface="Times New Roman" panose="02020603050405020304" pitchFamily="18" charset="0"/>
                <a:ea typeface="MS Mincho" panose="02020609040205080304" pitchFamily="49" charset="-128"/>
              </a:rPr>
              <a:t>” means that a business is likely to continue operating and remain in business. A business that is likely to stop operating soon can create drastic changes in asset valuation. </a:t>
            </a:r>
            <a:endParaRPr lang="en-US" dirty="0"/>
          </a:p>
        </p:txBody>
      </p:sp>
      <p:sp>
        <p:nvSpPr>
          <p:cNvPr id="4" name="Rectangle 3">
            <a:extLst>
              <a:ext uri="{FF2B5EF4-FFF2-40B4-BE49-F238E27FC236}">
                <a16:creationId xmlns:a16="http://schemas.microsoft.com/office/drawing/2014/main" id="{ACB54E27-5D7F-4281-9BEE-D4D5EAAF7C5C}"/>
              </a:ext>
            </a:extLst>
          </p:cNvPr>
          <p:cNvSpPr/>
          <p:nvPr/>
        </p:nvSpPr>
        <p:spPr>
          <a:xfrm>
            <a:off x="3241673" y="238487"/>
            <a:ext cx="5606022" cy="523220"/>
          </a:xfrm>
          <a:prstGeom prst="rect">
            <a:avLst/>
          </a:prstGeom>
        </p:spPr>
        <p:txBody>
          <a:bodyPr wrap="none">
            <a:spAutoFit/>
          </a:bodyPr>
          <a:lstStyle/>
          <a:p>
            <a:r>
              <a:rPr lang="en-US" sz="2800" b="1" dirty="0">
                <a:solidFill>
                  <a:schemeClr val="accent1">
                    <a:lumMod val="50000"/>
                  </a:schemeClr>
                </a:solidFill>
                <a:latin typeface="Times New Roman" panose="02020603050405020304" pitchFamily="18" charset="0"/>
                <a:ea typeface="MS Mincho" panose="02020609040205080304" pitchFamily="49" charset="-128"/>
                <a:cs typeface="Times New Roman" panose="02020603050405020304" pitchFamily="18" charset="0"/>
              </a:rPr>
              <a:t>Underlying assumptions, continued</a:t>
            </a:r>
            <a:endParaRPr lang="en-US" sz="2800" dirty="0">
              <a:solidFill>
                <a:schemeClr val="accent1">
                  <a:lumMod val="50000"/>
                </a:schemeClr>
              </a:solidFill>
              <a:latin typeface="Cambria" panose="02040503050406030204" pitchFamily="18" charset="0"/>
              <a:ea typeface="MS Mincho" panose="02020609040205080304" pitchFamily="49" charset="-128"/>
              <a:cs typeface="Times New Roman" panose="02020603050405020304" pitchFamily="18" charset="0"/>
            </a:endParaRPr>
          </a:p>
        </p:txBody>
      </p:sp>
    </p:spTree>
    <p:extLst>
      <p:ext uri="{BB962C8B-B14F-4D97-AF65-F5344CB8AC3E}">
        <p14:creationId xmlns:p14="http://schemas.microsoft.com/office/powerpoint/2010/main" val="28692997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78</TotalTime>
  <Words>489</Words>
  <Application>Microsoft Office PowerPoint</Application>
  <PresentationFormat>Widescreen</PresentationFormat>
  <Paragraphs>278</Paragraphs>
  <Slides>20</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20</vt:i4>
      </vt:variant>
    </vt:vector>
  </HeadingPairs>
  <TitlesOfParts>
    <vt:vector size="27" baseType="lpstr">
      <vt:lpstr>MS Mincho</vt:lpstr>
      <vt:lpstr>Arial</vt:lpstr>
      <vt:lpstr>Calibri</vt:lpstr>
      <vt:lpstr>Calibri Light</vt:lpstr>
      <vt:lpstr>Cambria</vt:lpstr>
      <vt:lpstr>Times New Roman</vt:lpstr>
      <vt:lpstr>Office Theme</vt:lpstr>
      <vt:lpstr>Basic Accounting Concepts Principles and Procedures, 2nd Edition, Volume 1  </vt:lpstr>
      <vt:lpstr>Learning Goal 18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Basic Accounting Concepts Principles and Procedures, 2nd Edition, Volume 1</dc:title>
  <dc:creator>djudie</dc:creator>
  <cp:lastModifiedBy>djudie</cp:lastModifiedBy>
  <cp:revision>32</cp:revision>
  <dcterms:created xsi:type="dcterms:W3CDTF">2018-11-04T21:41:20Z</dcterms:created>
  <dcterms:modified xsi:type="dcterms:W3CDTF">2018-11-07T23:09:15Z</dcterms:modified>
</cp:coreProperties>
</file>