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7" r:id="rId2"/>
    <p:sldId id="258" r:id="rId3"/>
    <p:sldId id="259" r:id="rId4"/>
    <p:sldId id="260" r:id="rId5"/>
    <p:sldId id="261"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28"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showGuides="1">
      <p:cViewPr varScale="1">
        <p:scale>
          <a:sx n="113" d="100"/>
          <a:sy n="113" d="100"/>
        </p:scale>
        <p:origin x="510" y="138"/>
      </p:cViewPr>
      <p:guideLst>
        <p:guide orient="horz" pos="3528"/>
        <p:guide pos="384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F6743FA-E148-4A9C-9A18-59D8F58540EE}" type="datetimeFigureOut">
              <a:rPr lang="en-US" smtClean="0"/>
              <a:t>11/5/2018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9F1F6-E0EF-448A-B3B2-CC6D23CAED8B}" type="slidenum">
              <a:rPr lang="en-US" smtClean="0"/>
              <a:t>‹#›</a:t>
            </a:fld>
            <a:endParaRPr lang="en-US"/>
          </a:p>
        </p:txBody>
      </p:sp>
    </p:spTree>
    <p:extLst>
      <p:ext uri="{BB962C8B-B14F-4D97-AF65-F5344CB8AC3E}">
        <p14:creationId xmlns:p14="http://schemas.microsoft.com/office/powerpoint/2010/main" val="357408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405BB5-30F5-4546-A512-747620B301B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8A0F884-1FEA-4144-A543-0DE437906E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C27BB46-171D-4928-8274-B0350C21669B}"/>
              </a:ext>
            </a:extLst>
          </p:cNvPr>
          <p:cNvSpPr>
            <a:spLocks noGrp="1"/>
          </p:cNvSpPr>
          <p:nvPr>
            <p:ph type="dt" sz="half" idx="10"/>
          </p:nvPr>
        </p:nvSpPr>
        <p:spPr/>
        <p:txBody>
          <a:bodyPr/>
          <a:lstStyle/>
          <a:p>
            <a:fld id="{8314DDDE-090C-49BF-8FF7-DEEDF1D83820}" type="datetime1">
              <a:rPr lang="en-US" smtClean="0"/>
              <a:t>11/5/2018</a:t>
            </a:fld>
            <a:endParaRPr lang="en-US"/>
          </a:p>
        </p:txBody>
      </p:sp>
      <p:sp>
        <p:nvSpPr>
          <p:cNvPr id="5" name="Footer Placeholder 4">
            <a:extLst>
              <a:ext uri="{FF2B5EF4-FFF2-40B4-BE49-F238E27FC236}">
                <a16:creationId xmlns:a16="http://schemas.microsoft.com/office/drawing/2014/main" xmlns="" id="{00B29EAD-6F44-4035-964F-D51EC1F91133}"/>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xmlns="" id="{493DFC69-D7D1-4510-A2EC-F6B2BA4EDD03}"/>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1943267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1475633-84E2-41AD-8EA9-4FA3584061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93D8EEBB-B5AB-44F4-9D22-653C9CCC9D7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DEA3E5B-951A-455A-9746-2375DB93127D}"/>
              </a:ext>
            </a:extLst>
          </p:cNvPr>
          <p:cNvSpPr>
            <a:spLocks noGrp="1"/>
          </p:cNvSpPr>
          <p:nvPr>
            <p:ph type="dt" sz="half" idx="10"/>
          </p:nvPr>
        </p:nvSpPr>
        <p:spPr/>
        <p:txBody>
          <a:bodyPr/>
          <a:lstStyle/>
          <a:p>
            <a:fld id="{C6212145-B815-4C88-83CF-ABBD2F787324}" type="datetime1">
              <a:rPr lang="en-US" smtClean="0"/>
              <a:t>11/5/2018</a:t>
            </a:fld>
            <a:endParaRPr lang="en-US"/>
          </a:p>
        </p:txBody>
      </p:sp>
      <p:sp>
        <p:nvSpPr>
          <p:cNvPr id="5" name="Footer Placeholder 4">
            <a:extLst>
              <a:ext uri="{FF2B5EF4-FFF2-40B4-BE49-F238E27FC236}">
                <a16:creationId xmlns:a16="http://schemas.microsoft.com/office/drawing/2014/main" xmlns="" id="{AE3A9C94-2772-4359-9C45-B2552686D39D}"/>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xmlns="" id="{92782763-C2B4-41A9-9947-A8B13BCAFEA9}"/>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13373896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B0F53D07-F3ED-4BBF-9671-747D4B33611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3D654450-59F6-4711-B4A6-FC5FF4D347C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8A347F51-5304-493A-80B2-E216B057D3FE}"/>
              </a:ext>
            </a:extLst>
          </p:cNvPr>
          <p:cNvSpPr>
            <a:spLocks noGrp="1"/>
          </p:cNvSpPr>
          <p:nvPr>
            <p:ph type="dt" sz="half" idx="10"/>
          </p:nvPr>
        </p:nvSpPr>
        <p:spPr/>
        <p:txBody>
          <a:bodyPr/>
          <a:lstStyle/>
          <a:p>
            <a:fld id="{82C71D98-3826-4A68-BE1B-42178BE0562E}" type="datetime1">
              <a:rPr lang="en-US" smtClean="0"/>
              <a:t>11/5/2018</a:t>
            </a:fld>
            <a:endParaRPr lang="en-US"/>
          </a:p>
        </p:txBody>
      </p:sp>
      <p:sp>
        <p:nvSpPr>
          <p:cNvPr id="5" name="Footer Placeholder 4">
            <a:extLst>
              <a:ext uri="{FF2B5EF4-FFF2-40B4-BE49-F238E27FC236}">
                <a16:creationId xmlns:a16="http://schemas.microsoft.com/office/drawing/2014/main" xmlns="" id="{609A0D35-D290-4012-897F-6F3EEFBBCAC5}"/>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xmlns="" id="{CCDCD87F-6B77-426A-8AE8-C59E41E0D6A9}"/>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1674124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7DA9BD1-E661-4E89-9011-78CF8AC647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FC5170C-0F28-4C1C-8F65-FD35416D1476}"/>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466EE55-28A6-4F6F-82CD-3639843BAEB2}"/>
              </a:ext>
            </a:extLst>
          </p:cNvPr>
          <p:cNvSpPr>
            <a:spLocks noGrp="1"/>
          </p:cNvSpPr>
          <p:nvPr>
            <p:ph type="dt" sz="half" idx="10"/>
          </p:nvPr>
        </p:nvSpPr>
        <p:spPr/>
        <p:txBody>
          <a:bodyPr/>
          <a:lstStyle/>
          <a:p>
            <a:fld id="{FF50847A-2915-453D-A77F-DFAD77F6E08F}" type="datetime1">
              <a:rPr lang="en-US" smtClean="0"/>
              <a:t>11/5/2018</a:t>
            </a:fld>
            <a:endParaRPr lang="en-US"/>
          </a:p>
        </p:txBody>
      </p:sp>
      <p:sp>
        <p:nvSpPr>
          <p:cNvPr id="5" name="Footer Placeholder 4">
            <a:extLst>
              <a:ext uri="{FF2B5EF4-FFF2-40B4-BE49-F238E27FC236}">
                <a16:creationId xmlns:a16="http://schemas.microsoft.com/office/drawing/2014/main" xmlns="" id="{C6F93760-22B5-46FC-BE72-0D381770CECC}"/>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xmlns="" id="{C08A3D1B-2328-4EF7-A727-379609B8704D}"/>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99500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E3FDB6A-1FE8-4374-BB8C-04E61A42FE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6A6D6728-CD4B-4DC9-B85B-EDC8D6440DE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357BDA26-4C9F-4B87-9DF4-7320A1AD64F5}"/>
              </a:ext>
            </a:extLst>
          </p:cNvPr>
          <p:cNvSpPr>
            <a:spLocks noGrp="1"/>
          </p:cNvSpPr>
          <p:nvPr>
            <p:ph type="dt" sz="half" idx="10"/>
          </p:nvPr>
        </p:nvSpPr>
        <p:spPr/>
        <p:txBody>
          <a:bodyPr/>
          <a:lstStyle/>
          <a:p>
            <a:fld id="{8C3215C2-F04A-4643-99C6-97F8C38C6CF6}" type="datetime1">
              <a:rPr lang="en-US" smtClean="0"/>
              <a:t>11/5/2018</a:t>
            </a:fld>
            <a:endParaRPr lang="en-US"/>
          </a:p>
        </p:txBody>
      </p:sp>
      <p:sp>
        <p:nvSpPr>
          <p:cNvPr id="5" name="Footer Placeholder 4">
            <a:extLst>
              <a:ext uri="{FF2B5EF4-FFF2-40B4-BE49-F238E27FC236}">
                <a16:creationId xmlns:a16="http://schemas.microsoft.com/office/drawing/2014/main" xmlns="" id="{E83F925A-1975-4FED-A036-0ABDD3CA8D33}"/>
              </a:ext>
            </a:extLst>
          </p:cNvPr>
          <p:cNvSpPr>
            <a:spLocks noGrp="1"/>
          </p:cNvSpPr>
          <p:nvPr>
            <p:ph type="ftr" sz="quarter" idx="11"/>
          </p:nvPr>
        </p:nvSpPr>
        <p:spPr/>
        <p:txBody>
          <a:bodyPr/>
          <a:lstStyle/>
          <a:p>
            <a:r>
              <a:rPr lang="en-US"/>
              <a:t>© Copyright 2018 Worthy and James Publishing</a:t>
            </a:r>
          </a:p>
        </p:txBody>
      </p:sp>
      <p:sp>
        <p:nvSpPr>
          <p:cNvPr id="6" name="Slide Number Placeholder 5">
            <a:extLst>
              <a:ext uri="{FF2B5EF4-FFF2-40B4-BE49-F238E27FC236}">
                <a16:creationId xmlns:a16="http://schemas.microsoft.com/office/drawing/2014/main" xmlns="" id="{45492299-2455-429C-B796-F681AFB7F6A5}"/>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905048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F997C52-9F3F-4444-B2A4-8001525149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28DDC14-C826-4A1D-80EF-5A267D2DD68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A96B4887-5A99-46AA-92DE-672C2DBE14B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8ECC279A-BF60-4DCD-8AEA-72A24C55AF67}"/>
              </a:ext>
            </a:extLst>
          </p:cNvPr>
          <p:cNvSpPr>
            <a:spLocks noGrp="1"/>
          </p:cNvSpPr>
          <p:nvPr>
            <p:ph type="dt" sz="half" idx="10"/>
          </p:nvPr>
        </p:nvSpPr>
        <p:spPr/>
        <p:txBody>
          <a:bodyPr/>
          <a:lstStyle/>
          <a:p>
            <a:fld id="{F388A19A-416A-47EF-AC75-9E6BD6AEC2E8}" type="datetime1">
              <a:rPr lang="en-US" smtClean="0"/>
              <a:t>11/5/2018</a:t>
            </a:fld>
            <a:endParaRPr lang="en-US"/>
          </a:p>
        </p:txBody>
      </p:sp>
      <p:sp>
        <p:nvSpPr>
          <p:cNvPr id="6" name="Footer Placeholder 5">
            <a:extLst>
              <a:ext uri="{FF2B5EF4-FFF2-40B4-BE49-F238E27FC236}">
                <a16:creationId xmlns:a16="http://schemas.microsoft.com/office/drawing/2014/main" xmlns="" id="{26EC41A2-C286-4B81-A30D-626D47A83CD9}"/>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xmlns="" id="{57732FB6-514F-4C54-9B84-90745BD697F0}"/>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346422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6010DD5-8D62-456A-BF09-C99D51E0B3C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882A4CA9-2C04-4E99-A770-F6366080BC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3272C31E-CEE0-4343-AFEA-1783856C094F}"/>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9AD0B66A-62F7-4D6F-AA95-95B6FCD9B7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FE728EE3-C83B-4861-9696-341EF64AAB7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D9379951-3E13-48D1-8968-544800A4D678}"/>
              </a:ext>
            </a:extLst>
          </p:cNvPr>
          <p:cNvSpPr>
            <a:spLocks noGrp="1"/>
          </p:cNvSpPr>
          <p:nvPr>
            <p:ph type="dt" sz="half" idx="10"/>
          </p:nvPr>
        </p:nvSpPr>
        <p:spPr/>
        <p:txBody>
          <a:bodyPr/>
          <a:lstStyle/>
          <a:p>
            <a:fld id="{9C34AF29-57CD-4489-A4E3-6638CB439B80}" type="datetime1">
              <a:rPr lang="en-US" smtClean="0"/>
              <a:t>11/5/2018</a:t>
            </a:fld>
            <a:endParaRPr lang="en-US"/>
          </a:p>
        </p:txBody>
      </p:sp>
      <p:sp>
        <p:nvSpPr>
          <p:cNvPr id="8" name="Footer Placeholder 7">
            <a:extLst>
              <a:ext uri="{FF2B5EF4-FFF2-40B4-BE49-F238E27FC236}">
                <a16:creationId xmlns:a16="http://schemas.microsoft.com/office/drawing/2014/main" xmlns="" id="{AA7368FD-AD32-4741-AC69-6FE5D6C57129}"/>
              </a:ext>
            </a:extLst>
          </p:cNvPr>
          <p:cNvSpPr>
            <a:spLocks noGrp="1"/>
          </p:cNvSpPr>
          <p:nvPr>
            <p:ph type="ftr" sz="quarter" idx="11"/>
          </p:nvPr>
        </p:nvSpPr>
        <p:spPr/>
        <p:txBody>
          <a:bodyPr/>
          <a:lstStyle/>
          <a:p>
            <a:r>
              <a:rPr lang="en-US"/>
              <a:t>© Copyright 2018 Worthy and James Publishing</a:t>
            </a:r>
          </a:p>
        </p:txBody>
      </p:sp>
      <p:sp>
        <p:nvSpPr>
          <p:cNvPr id="9" name="Slide Number Placeholder 8">
            <a:extLst>
              <a:ext uri="{FF2B5EF4-FFF2-40B4-BE49-F238E27FC236}">
                <a16:creationId xmlns:a16="http://schemas.microsoft.com/office/drawing/2014/main" xmlns="" id="{08CD11A2-09EC-407A-8B07-1F8B22FB5730}"/>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3979184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9C5A458-1C21-4FDE-BEDB-E3AB4874DC6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751342DA-F8CD-4CEA-B46B-F1C85DC7789A}"/>
              </a:ext>
            </a:extLst>
          </p:cNvPr>
          <p:cNvSpPr>
            <a:spLocks noGrp="1"/>
          </p:cNvSpPr>
          <p:nvPr>
            <p:ph type="dt" sz="half" idx="10"/>
          </p:nvPr>
        </p:nvSpPr>
        <p:spPr/>
        <p:txBody>
          <a:bodyPr/>
          <a:lstStyle/>
          <a:p>
            <a:fld id="{65998C15-83F2-492D-AF75-D8EA313286CD}" type="datetime1">
              <a:rPr lang="en-US" smtClean="0"/>
              <a:t>11/5/2018</a:t>
            </a:fld>
            <a:endParaRPr lang="en-US"/>
          </a:p>
        </p:txBody>
      </p:sp>
      <p:sp>
        <p:nvSpPr>
          <p:cNvPr id="4" name="Footer Placeholder 3">
            <a:extLst>
              <a:ext uri="{FF2B5EF4-FFF2-40B4-BE49-F238E27FC236}">
                <a16:creationId xmlns:a16="http://schemas.microsoft.com/office/drawing/2014/main" xmlns="" id="{3D985A9C-90EA-4648-B704-4A167ABC08EA}"/>
              </a:ext>
            </a:extLst>
          </p:cNvPr>
          <p:cNvSpPr>
            <a:spLocks noGrp="1"/>
          </p:cNvSpPr>
          <p:nvPr>
            <p:ph type="ftr" sz="quarter" idx="11"/>
          </p:nvPr>
        </p:nvSpPr>
        <p:spPr/>
        <p:txBody>
          <a:bodyPr/>
          <a:lstStyle/>
          <a:p>
            <a:r>
              <a:rPr lang="en-US"/>
              <a:t>© Copyright 2018 Worthy and James Publishing</a:t>
            </a:r>
          </a:p>
        </p:txBody>
      </p:sp>
      <p:sp>
        <p:nvSpPr>
          <p:cNvPr id="5" name="Slide Number Placeholder 4">
            <a:extLst>
              <a:ext uri="{FF2B5EF4-FFF2-40B4-BE49-F238E27FC236}">
                <a16:creationId xmlns:a16="http://schemas.microsoft.com/office/drawing/2014/main" xmlns="" id="{3B4DC087-F0A9-41E3-B789-70417EB8F158}"/>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41914491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4781E41B-28D8-4368-BD71-C3EAC86A23D6}"/>
              </a:ext>
            </a:extLst>
          </p:cNvPr>
          <p:cNvSpPr>
            <a:spLocks noGrp="1"/>
          </p:cNvSpPr>
          <p:nvPr>
            <p:ph type="dt" sz="half" idx="10"/>
          </p:nvPr>
        </p:nvSpPr>
        <p:spPr/>
        <p:txBody>
          <a:bodyPr/>
          <a:lstStyle/>
          <a:p>
            <a:fld id="{D353FB75-AF4D-42B3-B2FC-8E6E15C80875}" type="datetime1">
              <a:rPr lang="en-US" smtClean="0"/>
              <a:t>11/5/2018</a:t>
            </a:fld>
            <a:endParaRPr lang="en-US"/>
          </a:p>
        </p:txBody>
      </p:sp>
      <p:sp>
        <p:nvSpPr>
          <p:cNvPr id="3" name="Footer Placeholder 2">
            <a:extLst>
              <a:ext uri="{FF2B5EF4-FFF2-40B4-BE49-F238E27FC236}">
                <a16:creationId xmlns:a16="http://schemas.microsoft.com/office/drawing/2014/main" xmlns="" id="{84F1A964-02EF-4319-8D9B-75FA863F5B38}"/>
              </a:ext>
            </a:extLst>
          </p:cNvPr>
          <p:cNvSpPr>
            <a:spLocks noGrp="1"/>
          </p:cNvSpPr>
          <p:nvPr>
            <p:ph type="ftr" sz="quarter" idx="11"/>
          </p:nvPr>
        </p:nvSpPr>
        <p:spPr/>
        <p:txBody>
          <a:bodyPr/>
          <a:lstStyle/>
          <a:p>
            <a:r>
              <a:rPr lang="en-US"/>
              <a:t>© Copyright 2018 Worthy and James Publishing</a:t>
            </a:r>
          </a:p>
        </p:txBody>
      </p:sp>
      <p:sp>
        <p:nvSpPr>
          <p:cNvPr id="4" name="Slide Number Placeholder 3">
            <a:extLst>
              <a:ext uri="{FF2B5EF4-FFF2-40B4-BE49-F238E27FC236}">
                <a16:creationId xmlns:a16="http://schemas.microsoft.com/office/drawing/2014/main" xmlns="" id="{2C867AC5-35FE-4F7E-A6C7-191274F9A322}"/>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3243771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32A63C2-76E6-4259-940C-CBC76E6F3A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4D00AA7-1866-4AE2-9BAC-A46B071614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E523F5D0-C091-4CD5-9742-5B357FB991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9B19D5F7-5C71-4CE5-8985-991772C2F703}"/>
              </a:ext>
            </a:extLst>
          </p:cNvPr>
          <p:cNvSpPr>
            <a:spLocks noGrp="1"/>
          </p:cNvSpPr>
          <p:nvPr>
            <p:ph type="dt" sz="half" idx="10"/>
          </p:nvPr>
        </p:nvSpPr>
        <p:spPr/>
        <p:txBody>
          <a:bodyPr/>
          <a:lstStyle/>
          <a:p>
            <a:fld id="{32603B5A-C6C9-4105-8C32-F1B55CF2862F}" type="datetime1">
              <a:rPr lang="en-US" smtClean="0"/>
              <a:t>11/5/2018</a:t>
            </a:fld>
            <a:endParaRPr lang="en-US"/>
          </a:p>
        </p:txBody>
      </p:sp>
      <p:sp>
        <p:nvSpPr>
          <p:cNvPr id="6" name="Footer Placeholder 5">
            <a:extLst>
              <a:ext uri="{FF2B5EF4-FFF2-40B4-BE49-F238E27FC236}">
                <a16:creationId xmlns:a16="http://schemas.microsoft.com/office/drawing/2014/main" xmlns="" id="{52E16481-48C7-424E-85E8-3A6AF06B9013}"/>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xmlns="" id="{C07A5643-F402-45D9-AB32-1C6252E66BEA}"/>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27654947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06310E-6F90-4B34-857E-6019BBDDAE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9288F017-BFA6-49E7-A111-00884AA0E2B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C8DCFC14-8513-4BB9-9CF9-B9797486B0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9E8306D-5CA7-4521-8065-791139E35779}"/>
              </a:ext>
            </a:extLst>
          </p:cNvPr>
          <p:cNvSpPr>
            <a:spLocks noGrp="1"/>
          </p:cNvSpPr>
          <p:nvPr>
            <p:ph type="dt" sz="half" idx="10"/>
          </p:nvPr>
        </p:nvSpPr>
        <p:spPr/>
        <p:txBody>
          <a:bodyPr/>
          <a:lstStyle/>
          <a:p>
            <a:fld id="{9E221C6B-D6B3-4C71-A1F7-2C7A08ADA299}" type="datetime1">
              <a:rPr lang="en-US" smtClean="0"/>
              <a:t>11/5/2018</a:t>
            </a:fld>
            <a:endParaRPr lang="en-US"/>
          </a:p>
        </p:txBody>
      </p:sp>
      <p:sp>
        <p:nvSpPr>
          <p:cNvPr id="6" name="Footer Placeholder 5">
            <a:extLst>
              <a:ext uri="{FF2B5EF4-FFF2-40B4-BE49-F238E27FC236}">
                <a16:creationId xmlns:a16="http://schemas.microsoft.com/office/drawing/2014/main" xmlns="" id="{B6E06925-847A-4289-BC5A-074C50219808}"/>
              </a:ext>
            </a:extLst>
          </p:cNvPr>
          <p:cNvSpPr>
            <a:spLocks noGrp="1"/>
          </p:cNvSpPr>
          <p:nvPr>
            <p:ph type="ftr" sz="quarter" idx="11"/>
          </p:nvPr>
        </p:nvSpPr>
        <p:spPr/>
        <p:txBody>
          <a:bodyPr/>
          <a:lstStyle/>
          <a:p>
            <a:r>
              <a:rPr lang="en-US"/>
              <a:t>© Copyright 2018 Worthy and James Publishing</a:t>
            </a:r>
          </a:p>
        </p:txBody>
      </p:sp>
      <p:sp>
        <p:nvSpPr>
          <p:cNvPr id="7" name="Slide Number Placeholder 6">
            <a:extLst>
              <a:ext uri="{FF2B5EF4-FFF2-40B4-BE49-F238E27FC236}">
                <a16:creationId xmlns:a16="http://schemas.microsoft.com/office/drawing/2014/main" xmlns="" id="{2089A527-D890-4817-A3D1-B6016F1FDB8B}"/>
              </a:ext>
            </a:extLst>
          </p:cNvPr>
          <p:cNvSpPr>
            <a:spLocks noGrp="1"/>
          </p:cNvSpPr>
          <p:nvPr>
            <p:ph type="sldNum" sz="quarter" idx="12"/>
          </p:nvPr>
        </p:nvSpPr>
        <p:spPr/>
        <p:txBody>
          <a:bodyPr/>
          <a:lstStyle/>
          <a:p>
            <a:fld id="{48A21C85-E51E-428F-9606-82053FBCE664}" type="slidenum">
              <a:rPr lang="en-US" smtClean="0"/>
              <a:t>‹#›</a:t>
            </a:fld>
            <a:endParaRPr lang="en-US"/>
          </a:p>
        </p:txBody>
      </p:sp>
    </p:spTree>
    <p:extLst>
      <p:ext uri="{BB962C8B-B14F-4D97-AF65-F5344CB8AC3E}">
        <p14:creationId xmlns:p14="http://schemas.microsoft.com/office/powerpoint/2010/main" val="78193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21C6451-F65C-4108-BDDE-994987AA3D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47451B28-4B94-46C5-BE30-DE5600D5F4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455D0AB-1D66-4D22-94ED-0E43DC73641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9BEA6B-3DAF-40CA-B342-42DA2E5CF501}" type="datetime1">
              <a:rPr lang="en-US" smtClean="0"/>
              <a:t>11/5/2018</a:t>
            </a:fld>
            <a:endParaRPr lang="en-US"/>
          </a:p>
        </p:txBody>
      </p:sp>
      <p:sp>
        <p:nvSpPr>
          <p:cNvPr id="5" name="Footer Placeholder 4">
            <a:extLst>
              <a:ext uri="{FF2B5EF4-FFF2-40B4-BE49-F238E27FC236}">
                <a16:creationId xmlns:a16="http://schemas.microsoft.com/office/drawing/2014/main" xmlns="" id="{B00BBA8D-E9D5-4302-949C-21EAA4441D4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a:extLst>
              <a:ext uri="{FF2B5EF4-FFF2-40B4-BE49-F238E27FC236}">
                <a16:creationId xmlns:a16="http://schemas.microsoft.com/office/drawing/2014/main" xmlns="" id="{03388EBA-E51D-4D8E-B00E-3671FEAEE2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21C85-E51E-428F-9606-82053FBCE664}" type="slidenum">
              <a:rPr lang="en-US" smtClean="0"/>
              <a:t>‹#›</a:t>
            </a:fld>
            <a:endParaRPr lang="en-US"/>
          </a:p>
        </p:txBody>
      </p:sp>
    </p:spTree>
    <p:extLst>
      <p:ext uri="{BB962C8B-B14F-4D97-AF65-F5344CB8AC3E}">
        <p14:creationId xmlns:p14="http://schemas.microsoft.com/office/powerpoint/2010/main" val="36512783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r>
              <a:rPr lang="en-US" sz="4700" dirty="0">
                <a:solidFill>
                  <a:schemeClr val="bg1"/>
                </a:solidFill>
              </a:rPr>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xmlns=""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xmlns=""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r>
              <a:rPr lang="en-US" sz="4700">
                <a:solidFill>
                  <a:schemeClr val="bg1"/>
                </a:solidFill>
              </a:rPr>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2621093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22</a:t>
            </a:r>
            <a:r>
              <a:rPr lang="en-US" dirty="0"/>
              <a:t/>
            </a:r>
            <a:br>
              <a:rPr lang="en-US" dirty="0"/>
            </a:br>
            <a:endParaRPr lang="en-US" dirty="0"/>
          </a:p>
        </p:txBody>
      </p:sp>
      <p:sp>
        <p:nvSpPr>
          <p:cNvPr id="3" name="Footer Placeholder 2">
            <a:extLst>
              <a:ext uri="{FF2B5EF4-FFF2-40B4-BE49-F238E27FC236}">
                <a16:creationId xmlns:a16="http://schemas.microsoft.com/office/drawing/2014/main" xmlns="" id="{7E66E48D-56E4-4459-B870-B64EE8AEDE8A}"/>
              </a:ext>
            </a:extLst>
          </p:cNvPr>
          <p:cNvSpPr>
            <a:spLocks noGrp="1"/>
          </p:cNvSpPr>
          <p:nvPr>
            <p:ph type="ftr" sz="quarter" idx="11"/>
          </p:nvPr>
        </p:nvSpPr>
        <p:spPr/>
        <p:txBody>
          <a:bodyPr/>
          <a:lstStyle/>
          <a:p>
            <a:r>
              <a:rPr lang="en-US"/>
              <a:t>© Copyright 2018 Worthy and James Publishing</a:t>
            </a:r>
          </a:p>
        </p:txBody>
      </p:sp>
    </p:spTree>
    <p:extLst>
      <p:ext uri="{BB962C8B-B14F-4D97-AF65-F5344CB8AC3E}">
        <p14:creationId xmlns:p14="http://schemas.microsoft.com/office/powerpoint/2010/main" val="23868390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509B29C-2B40-47D8-B8FE-3DAA7939441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xmlns="" id="{8BE9E3E3-E15C-4123-AC60-D1023739AA28}"/>
              </a:ext>
            </a:extLst>
          </p:cNvPr>
          <p:cNvSpPr/>
          <p:nvPr/>
        </p:nvSpPr>
        <p:spPr>
          <a:xfrm>
            <a:off x="3697458" y="159272"/>
            <a:ext cx="479708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Debit and Credit Terminology</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xmlns="" id="{CA065394-5F32-432D-A086-A9CA635E38C4}"/>
              </a:ext>
            </a:extLst>
          </p:cNvPr>
          <p:cNvSpPr/>
          <p:nvPr/>
        </p:nvSpPr>
        <p:spPr>
          <a:xfrm>
            <a:off x="1293778" y="1012420"/>
            <a:ext cx="9824937" cy="2585323"/>
          </a:xfrm>
          <a:prstGeom prst="rect">
            <a:avLst/>
          </a:prstGeom>
          <a:ln>
            <a:solidFill>
              <a:schemeClr val="tx1"/>
            </a:solidFill>
          </a:ln>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p>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2000" dirty="0">
                <a:latin typeface="Times" panose="02020603050405020304" pitchFamily="18" charset="0"/>
                <a:ea typeface="MS Mincho" panose="02020609040205080304" pitchFamily="49" charset="-128"/>
                <a:cs typeface="Times New Roman" panose="02020603050405020304" pitchFamily="18" charset="0"/>
              </a:rPr>
              <a:t>Up to this point, we have referred to each side of an account as “left” or “right”.</a:t>
            </a:r>
          </a:p>
          <a:p>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marL="117475" indent="-117475"/>
            <a:r>
              <a:rPr lang="en-US" sz="2000" dirty="0">
                <a:latin typeface="Times" panose="02020603050405020304" pitchFamily="18" charset="0"/>
                <a:ea typeface="MS Mincho" panose="02020609040205080304" pitchFamily="49" charset="-128"/>
                <a:cs typeface="Times New Roman" panose="02020603050405020304" pitchFamily="18" charset="0"/>
              </a:rPr>
              <a:t>• In accounting, the word “</a:t>
            </a:r>
            <a:r>
              <a:rPr lang="en-US" sz="2000" b="1" dirty="0">
                <a:latin typeface="Times" panose="02020603050405020304" pitchFamily="18" charset="0"/>
                <a:ea typeface="MS Mincho" panose="02020609040205080304" pitchFamily="49" charset="-128"/>
                <a:cs typeface="Times New Roman" panose="02020603050405020304" pitchFamily="18" charset="0"/>
              </a:rPr>
              <a:t>debit</a:t>
            </a:r>
            <a:r>
              <a:rPr lang="en-US" sz="2000" dirty="0">
                <a:latin typeface="Times" panose="02020603050405020304" pitchFamily="18" charset="0"/>
                <a:ea typeface="MS Mincho" panose="02020609040205080304" pitchFamily="49" charset="-128"/>
                <a:cs typeface="Times New Roman" panose="02020603050405020304" pitchFamily="18" charset="0"/>
              </a:rPr>
              <a:t>” is used instead of “left”.  The word “</a:t>
            </a:r>
            <a:r>
              <a:rPr lang="en-US" sz="2000" b="1" dirty="0">
                <a:latin typeface="Times" panose="02020603050405020304" pitchFamily="18" charset="0"/>
                <a:ea typeface="MS Mincho" panose="02020609040205080304" pitchFamily="49" charset="-128"/>
                <a:cs typeface="Times New Roman" panose="02020603050405020304" pitchFamily="18" charset="0"/>
              </a:rPr>
              <a:t>credit</a:t>
            </a:r>
            <a:r>
              <a:rPr lang="en-US" sz="2000" dirty="0">
                <a:latin typeface="Times" panose="02020603050405020304" pitchFamily="18" charset="0"/>
                <a:ea typeface="MS Mincho" panose="02020609040205080304" pitchFamily="49" charset="-128"/>
                <a:cs typeface="Times New Roman" panose="02020603050405020304" pitchFamily="18" charset="0"/>
              </a:rPr>
              <a:t>” is used instead of  “right”.  An abbreviation for debit is “</a:t>
            </a:r>
            <a:r>
              <a:rPr lang="en-US" sz="2000" b="1" dirty="0">
                <a:latin typeface="Times" panose="02020603050405020304" pitchFamily="18" charset="0"/>
                <a:ea typeface="MS Mincho" panose="02020609040205080304" pitchFamily="49" charset="-128"/>
                <a:cs typeface="Times New Roman" panose="02020603050405020304" pitchFamily="18" charset="0"/>
              </a:rPr>
              <a:t>Dr</a:t>
            </a:r>
            <a:r>
              <a:rPr lang="en-US" sz="2000" dirty="0">
                <a:latin typeface="Times" panose="02020603050405020304" pitchFamily="18" charset="0"/>
                <a:ea typeface="MS Mincho" panose="02020609040205080304" pitchFamily="49" charset="-128"/>
                <a:cs typeface="Times New Roman" panose="02020603050405020304" pitchFamily="18" charset="0"/>
              </a:rPr>
              <a:t>.” and for credit is “</a:t>
            </a:r>
            <a:r>
              <a:rPr lang="en-US" sz="2000" b="1" dirty="0">
                <a:latin typeface="Times" panose="02020603050405020304" pitchFamily="18" charset="0"/>
                <a:ea typeface="MS Mincho" panose="02020609040205080304" pitchFamily="49" charset="-128"/>
                <a:cs typeface="Times New Roman" panose="02020603050405020304" pitchFamily="18" charset="0"/>
              </a:rPr>
              <a:t>Cr.</a:t>
            </a:r>
            <a:r>
              <a:rPr lang="en-US" sz="2000" dirty="0">
                <a:latin typeface="Times" panose="02020603050405020304" pitchFamily="18" charset="0"/>
                <a:ea typeface="MS Mincho" panose="02020609040205080304" pitchFamily="49" charset="-128"/>
                <a:cs typeface="Times New Roman" panose="02020603050405020304" pitchFamily="18" charset="0"/>
              </a:rPr>
              <a:t> ”.</a:t>
            </a:r>
          </a:p>
          <a:p>
            <a:r>
              <a:rPr lang="en-US" sz="2000" dirty="0">
                <a:latin typeface="Times" panose="02020603050405020304" pitchFamily="18" charset="0"/>
                <a:ea typeface="MS Mincho" panose="02020609040205080304" pitchFamily="49" charset="-128"/>
                <a:cs typeface="Times New Roman" panose="02020603050405020304" pitchFamily="18" charset="0"/>
              </a:rPr>
              <a:t> </a:t>
            </a:r>
          </a:p>
          <a:p>
            <a:r>
              <a:rPr lang="en-US" sz="2000" dirty="0">
                <a:latin typeface="Times" panose="02020603050405020304" pitchFamily="18" charset="0"/>
                <a:ea typeface="MS Mincho" panose="02020609040205080304" pitchFamily="49" charset="-128"/>
                <a:cs typeface="Times New Roman" panose="02020603050405020304" pitchFamily="18" charset="0"/>
              </a:rPr>
              <a:t>• Rule: In accounting, instead of saying “left” use the word “debit”.  Instead of saying “right” </a:t>
            </a:r>
          </a:p>
          <a:p>
            <a:r>
              <a:rPr lang="en-US" sz="2000" dirty="0">
                <a:latin typeface="Times" panose="02020603050405020304" pitchFamily="18" charset="0"/>
                <a:ea typeface="MS Mincho" panose="02020609040205080304" pitchFamily="49" charset="-128"/>
                <a:cs typeface="Times New Roman" panose="02020603050405020304" pitchFamily="18" charset="0"/>
              </a:rPr>
              <a:t>  use the word “credit”</a:t>
            </a:r>
            <a:r>
              <a:rPr lang="en-US" sz="2400" dirty="0">
                <a:latin typeface="Times" panose="02020603050405020304" pitchFamily="18" charset="0"/>
                <a:ea typeface="MS Mincho" panose="02020609040205080304" pitchFamily="49" charset="-128"/>
                <a:cs typeface="Times New Roman" panose="02020603050405020304" pitchFamily="18" charset="0"/>
              </a:rPr>
              <a:t>.</a:t>
            </a:r>
          </a:p>
        </p:txBody>
      </p:sp>
      <p:sp>
        <p:nvSpPr>
          <p:cNvPr id="5" name="Rectangle 4">
            <a:extLst>
              <a:ext uri="{FF2B5EF4-FFF2-40B4-BE49-F238E27FC236}">
                <a16:creationId xmlns:a16="http://schemas.microsoft.com/office/drawing/2014/main" xmlns="" id="{32831622-1264-47A9-B338-BC9DD8A8EED1}"/>
              </a:ext>
            </a:extLst>
          </p:cNvPr>
          <p:cNvSpPr/>
          <p:nvPr/>
        </p:nvSpPr>
        <p:spPr>
          <a:xfrm>
            <a:off x="1439694" y="4197707"/>
            <a:ext cx="9961123" cy="2523768"/>
          </a:xfrm>
          <a:prstGeom prst="rect">
            <a:avLst/>
          </a:prstGeom>
        </p:spPr>
        <p:txBody>
          <a:bodyPr wrap="square">
            <a:spAutoFit/>
          </a:bodyPr>
          <a:lstStyle/>
          <a:p>
            <a:r>
              <a:rPr lang="en-US" sz="2000" b="1" dirty="0">
                <a:latin typeface="Times" panose="02020603050405020304" pitchFamily="18" charset="0"/>
                <a:ea typeface="MS Mincho" panose="02020609040205080304" pitchFamily="49" charset="-128"/>
                <a:cs typeface="Times New Roman" panose="02020603050405020304" pitchFamily="18" charset="0"/>
              </a:rPr>
              <a:t>Caution:  </a:t>
            </a:r>
            <a:r>
              <a:rPr lang="en-US" sz="2000" dirty="0">
                <a:latin typeface="Times" panose="02020603050405020304" pitchFamily="18" charset="0"/>
                <a:ea typeface="MS Mincho" panose="02020609040205080304" pitchFamily="49" charset="-128"/>
                <a:cs typeface="Times New Roman" panose="02020603050405020304" pitchFamily="18" charset="0"/>
              </a:rPr>
              <a:t>There is often a misunderstanding about the words “debit” and “credit” because for other purposes the words may have other meanings.  In accounting, the words mean only left and right.  In accounting the words do not mean “good” or “bad” or “increase” or “decrease” or any other meaning.</a:t>
            </a:r>
          </a:p>
          <a:p>
            <a:r>
              <a:rPr lang="en-US" sz="2000" dirty="0">
                <a:latin typeface="Times" panose="02020603050405020304" pitchFamily="18" charset="0"/>
                <a:ea typeface="MS Mincho" panose="02020609040205080304" pitchFamily="49" charset="-128"/>
                <a:cs typeface="Times New Roman" panose="02020603050405020304" pitchFamily="18" charset="0"/>
              </a:rPr>
              <a:t> </a:t>
            </a:r>
          </a:p>
          <a:p>
            <a:r>
              <a:rPr lang="en-US" sz="2000" b="1" dirty="0" smtClean="0">
                <a:effectLst/>
                <a:latin typeface="Times" panose="02020603050405020304" pitchFamily="18" charset="0"/>
                <a:ea typeface="MS Mincho" panose="02020609040205080304" pitchFamily="49" charset="-128"/>
                <a:cs typeface="Times New Roman" panose="02020603050405020304" pitchFamily="18" charset="0"/>
              </a:rPr>
              <a:t>These </a:t>
            </a:r>
            <a:r>
              <a:rPr lang="en-US" sz="2000" b="1" dirty="0">
                <a:effectLst/>
                <a:latin typeface="Times" panose="02020603050405020304" pitchFamily="18" charset="0"/>
                <a:ea typeface="MS Mincho" panose="02020609040205080304" pitchFamily="49" charset="-128"/>
                <a:cs typeface="Times New Roman" panose="02020603050405020304" pitchFamily="18" charset="0"/>
              </a:rPr>
              <a:t>words do not change the rules for increasing and decreasing accounts that you have already learned. </a:t>
            </a:r>
            <a:endParaRPr lang="en-US" sz="2000" dirty="0">
              <a:latin typeface="Times" panose="02020603050405020304" pitchFamily="18" charset="0"/>
              <a:ea typeface="MS Mincho" panose="02020609040205080304" pitchFamily="49" charset="-128"/>
              <a:cs typeface="Times New Roman" panose="02020603050405020304" pitchFamily="18" charset="0"/>
            </a:endParaRPr>
          </a:p>
          <a:p>
            <a:r>
              <a:rPr lang="en-US" dirty="0">
                <a:latin typeface="Times" panose="02020603050405020304" pitchFamily="18" charset="0"/>
                <a:ea typeface="MS Mincho" panose="02020609040205080304" pitchFamily="49" charset="-128"/>
                <a:cs typeface="Times New Roman" panose="02020603050405020304" pitchFamily="18" charset="0"/>
              </a:rPr>
              <a:t> </a:t>
            </a:r>
          </a:p>
        </p:txBody>
      </p:sp>
    </p:spTree>
    <p:extLst>
      <p:ext uri="{BB962C8B-B14F-4D97-AF65-F5344CB8AC3E}">
        <p14:creationId xmlns:p14="http://schemas.microsoft.com/office/powerpoint/2010/main" val="724041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A7B84E9-C045-48A4-9A6F-A6BAC87190D9}"/>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xmlns="" id="{19925456-E317-437A-90DB-A79A615BFE37}"/>
              </a:ext>
            </a:extLst>
          </p:cNvPr>
          <p:cNvSpPr/>
          <p:nvPr/>
        </p:nvSpPr>
        <p:spPr>
          <a:xfrm>
            <a:off x="3697459" y="267670"/>
            <a:ext cx="479708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Debit and Credit Terminology</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xmlns="" id="{41F6CA41-B108-4B32-AD89-E8AF7EE69193}"/>
              </a:ext>
            </a:extLst>
          </p:cNvPr>
          <p:cNvSpPr/>
          <p:nvPr/>
        </p:nvSpPr>
        <p:spPr>
          <a:xfrm>
            <a:off x="3048000" y="1140848"/>
            <a:ext cx="6096000" cy="707886"/>
          </a:xfrm>
          <a:prstGeom prst="rect">
            <a:avLst/>
          </a:prstGeom>
        </p:spPr>
        <p:txBody>
          <a:bodyPr>
            <a:spAutoFit/>
          </a:bodyPr>
          <a:lstStyle/>
          <a:p>
            <a:r>
              <a:rPr lang="en-US" sz="2000" dirty="0">
                <a:latin typeface="Times" panose="02020603050405020304" pitchFamily="18" charset="0"/>
                <a:ea typeface="MS Mincho" panose="02020609040205080304" pitchFamily="49" charset="-128"/>
                <a:cs typeface="Times New Roman" panose="02020603050405020304" pitchFamily="18" charset="0"/>
              </a:rPr>
              <a:t>The words “debit” and “credit” can also refer to account balances. Examples:</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xmlns="" id="{1F9DA12C-66A8-43F6-94FE-91CCBBD503E2}"/>
              </a:ext>
            </a:extLst>
          </p:cNvPr>
          <p:cNvSpPr/>
          <p:nvPr/>
        </p:nvSpPr>
        <p:spPr>
          <a:xfrm>
            <a:off x="1846634" y="2198692"/>
            <a:ext cx="8513323" cy="3662541"/>
          </a:xfrm>
          <a:prstGeom prst="rect">
            <a:avLst/>
          </a:prstGeom>
          <a:ln>
            <a:solidFill>
              <a:schemeClr val="tx1"/>
            </a:solidFill>
          </a:ln>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1.  </a:t>
            </a:r>
            <a:r>
              <a:rPr lang="en-US" sz="2000" dirty="0">
                <a:latin typeface="Times" panose="02020603050405020304" pitchFamily="18" charset="0"/>
                <a:ea typeface="MS Mincho" panose="02020609040205080304" pitchFamily="49" charset="-128"/>
                <a:cs typeface="Times New Roman" panose="02020603050405020304" pitchFamily="18" charset="0"/>
              </a:rPr>
              <a:t>“Cash debit balance” means a left side balance in a cash account.</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2000" dirty="0">
                <a:latin typeface="Times" panose="02020603050405020304" pitchFamily="18" charset="0"/>
                <a:ea typeface="MS Mincho" panose="02020609040205080304" pitchFamily="49" charset="-128"/>
                <a:cs typeface="Times New Roman" panose="02020603050405020304" pitchFamily="18" charset="0"/>
              </a:rPr>
              <a:t> </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pPr marL="339725" indent="-339725"/>
            <a:r>
              <a:rPr lang="en-US" sz="2000" dirty="0">
                <a:latin typeface="Times" panose="02020603050405020304" pitchFamily="18" charset="0"/>
                <a:ea typeface="MS Mincho" panose="02020609040205080304" pitchFamily="49" charset="-128"/>
                <a:cs typeface="Times New Roman" panose="02020603050405020304" pitchFamily="18" charset="0"/>
              </a:rPr>
              <a:t>2. “Supplies Expense debit balance” means a left side balance in a supplies expense account.</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pPr marL="339725" indent="-339725"/>
            <a:r>
              <a:rPr lang="en-US" sz="2000" dirty="0">
                <a:latin typeface="Times" panose="02020603050405020304" pitchFamily="18" charset="0"/>
                <a:ea typeface="MS Mincho" panose="02020609040205080304" pitchFamily="49" charset="-128"/>
                <a:cs typeface="Times New Roman" panose="02020603050405020304" pitchFamily="18" charset="0"/>
              </a:rPr>
              <a:t> </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pPr marL="339725" indent="-339725"/>
            <a:r>
              <a:rPr lang="en-US" sz="2000" dirty="0">
                <a:latin typeface="Times" panose="02020603050405020304" pitchFamily="18" charset="0"/>
                <a:ea typeface="MS Mincho" panose="02020609040205080304" pitchFamily="49" charset="-128"/>
                <a:cs typeface="Times New Roman" panose="02020603050405020304" pitchFamily="18" charset="0"/>
              </a:rPr>
              <a:t>3. “Accounts Payable credit balance” means a right side balance in an accounts payable account.</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pPr marL="339725" indent="-339725"/>
            <a:r>
              <a:rPr lang="en-US" sz="2000" dirty="0">
                <a:latin typeface="Times" panose="02020603050405020304" pitchFamily="18" charset="0"/>
                <a:ea typeface="MS Mincho" panose="02020609040205080304" pitchFamily="49" charset="-128"/>
                <a:cs typeface="Times New Roman" panose="02020603050405020304" pitchFamily="18" charset="0"/>
              </a:rPr>
              <a:t> </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pPr marL="339725" indent="-339725"/>
            <a:r>
              <a:rPr lang="en-US" sz="2000" dirty="0">
                <a:latin typeface="Times" panose="02020603050405020304" pitchFamily="18" charset="0"/>
                <a:ea typeface="MS Mincho" panose="02020609040205080304" pitchFamily="49" charset="-128"/>
                <a:cs typeface="Times New Roman" panose="02020603050405020304" pitchFamily="18" charset="0"/>
              </a:rPr>
              <a:t>4. “Capital account credit balance” means a right side balance in an owner’s capital account.</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1600" dirty="0">
                <a:effectLst/>
                <a:latin typeface="Times" panose="02020603050405020304" pitchFamily="18" charset="0"/>
                <a:ea typeface="MS Mincho" panose="02020609040205080304" pitchFamily="49" charset="-128"/>
                <a:cs typeface="Times New Roman" panose="02020603050405020304" pitchFamily="18" charset="0"/>
              </a:rPr>
              <a:t/>
            </a:r>
            <a:br>
              <a:rPr lang="en-US" sz="1600" dirty="0">
                <a:effectLst/>
                <a:latin typeface="Times" panose="02020603050405020304" pitchFamily="18" charset="0"/>
                <a:ea typeface="MS Mincho" panose="02020609040205080304" pitchFamily="49" charset="-128"/>
                <a:cs typeface="Times New Roman" panose="02020603050405020304" pitchFamily="18" charset="0"/>
              </a:rPr>
            </a:br>
            <a:r>
              <a:rPr lang="en-US" sz="1600" dirty="0">
                <a:effectLst/>
                <a:latin typeface="Times" panose="02020603050405020304" pitchFamily="18" charset="0"/>
                <a:ea typeface="MS Mincho" panose="02020609040205080304" pitchFamily="49" charset="-128"/>
                <a:cs typeface="Times New Roman" panose="02020603050405020304" pitchFamily="18" charset="0"/>
              </a:rPr>
              <a:t> </a:t>
            </a:r>
          </a:p>
        </p:txBody>
      </p:sp>
    </p:spTree>
    <p:extLst>
      <p:ext uri="{BB962C8B-B14F-4D97-AF65-F5344CB8AC3E}">
        <p14:creationId xmlns:p14="http://schemas.microsoft.com/office/powerpoint/2010/main" val="387754821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30AEB847-6B01-4387-9E72-056FCBD34EA5}"/>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xmlns="" id="{0A6AD1DE-F841-420C-B38B-1878430E8774}"/>
              </a:ext>
            </a:extLst>
          </p:cNvPr>
          <p:cNvSpPr/>
          <p:nvPr/>
        </p:nvSpPr>
        <p:spPr>
          <a:xfrm>
            <a:off x="3804464" y="238487"/>
            <a:ext cx="479708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Debit and Credit Terminology</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xmlns="" id="{6C5E40F7-9B49-4371-96C8-8E9AAFA48D1E}"/>
              </a:ext>
            </a:extLst>
          </p:cNvPr>
          <p:cNvSpPr/>
          <p:nvPr/>
        </p:nvSpPr>
        <p:spPr>
          <a:xfrm>
            <a:off x="1992365" y="1349526"/>
            <a:ext cx="2398413" cy="461665"/>
          </a:xfrm>
          <a:prstGeom prst="rect">
            <a:avLst/>
          </a:prstGeom>
        </p:spPr>
        <p:txBody>
          <a:bodyPr wrap="none">
            <a:spAutoFit/>
          </a:bodyPr>
          <a:lstStyle/>
          <a:p>
            <a:r>
              <a:rPr lang="en-US" sz="2400" b="1" dirty="0">
                <a:latin typeface="Times" panose="02020603050405020304" pitchFamily="18" charset="0"/>
                <a:ea typeface="MS Mincho" panose="02020609040205080304" pitchFamily="49" charset="-128"/>
                <a:cs typeface="Times New Roman" panose="02020603050405020304" pitchFamily="18" charset="0"/>
              </a:rPr>
              <a:t>Normal balances</a:t>
            </a:r>
            <a:endParaRPr lang="en-US" sz="2400" dirty="0">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5" name="Rectangle 4">
            <a:extLst>
              <a:ext uri="{FF2B5EF4-FFF2-40B4-BE49-F238E27FC236}">
                <a16:creationId xmlns:a16="http://schemas.microsoft.com/office/drawing/2014/main" xmlns="" id="{19B3A815-5CBF-40DD-8114-F02ABF204A95}"/>
              </a:ext>
            </a:extLst>
          </p:cNvPr>
          <p:cNvSpPr/>
          <p:nvPr/>
        </p:nvSpPr>
        <p:spPr>
          <a:xfrm>
            <a:off x="2062264" y="1924878"/>
            <a:ext cx="7587575" cy="3754874"/>
          </a:xfrm>
          <a:prstGeom prst="rect">
            <a:avLst/>
          </a:prstGeom>
          <a:ln>
            <a:solidFill>
              <a:schemeClr val="tx1"/>
            </a:solidFill>
          </a:ln>
        </p:spPr>
        <p:txBody>
          <a:bodyPr wrap="square">
            <a:spAutoFit/>
          </a:bodyPr>
          <a:lstStyle/>
          <a:p>
            <a:r>
              <a:rPr lang="en-US" dirty="0">
                <a:latin typeface="Times" panose="02020603050405020304" pitchFamily="18" charset="0"/>
                <a:ea typeface="MS Mincho" panose="02020609040205080304" pitchFamily="49" charset="-128"/>
                <a:cs typeface="Times New Roman" panose="02020603050405020304" pitchFamily="18" charset="0"/>
              </a:rPr>
              <a:t>• </a:t>
            </a:r>
            <a:r>
              <a:rPr lang="en-US" sz="2000" dirty="0">
                <a:latin typeface="Times" panose="02020603050405020304" pitchFamily="18" charset="0"/>
                <a:ea typeface="MS Mincho" panose="02020609040205080304" pitchFamily="49" charset="-128"/>
                <a:cs typeface="Times New Roman" panose="02020603050405020304" pitchFamily="18" charset="0"/>
              </a:rPr>
              <a:t>Accounts have normal, or natural balances. </a:t>
            </a:r>
          </a:p>
          <a:p>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marL="117475" indent="-117475"/>
            <a:r>
              <a:rPr lang="en-US" sz="2000" dirty="0">
                <a:latin typeface="Times" panose="02020603050405020304" pitchFamily="18" charset="0"/>
                <a:ea typeface="MS Mincho" panose="02020609040205080304" pitchFamily="49" charset="-128"/>
                <a:cs typeface="Times New Roman" panose="02020603050405020304" pitchFamily="18" charset="0"/>
              </a:rPr>
              <a:t>• Accounts on the left side of the equation (assets) have normal left side (debit) balances.</a:t>
            </a:r>
          </a:p>
          <a:p>
            <a:pPr marL="117475" indent="-117475"/>
            <a:r>
              <a:rPr lang="en-US" sz="2000" dirty="0">
                <a:latin typeface="Times" panose="02020603050405020304" pitchFamily="18" charset="0"/>
                <a:ea typeface="MS Mincho" panose="02020609040205080304" pitchFamily="49" charset="-128"/>
                <a:cs typeface="Times New Roman" panose="02020603050405020304" pitchFamily="18" charset="0"/>
              </a:rPr>
              <a:t> </a:t>
            </a:r>
          </a:p>
          <a:p>
            <a:pPr marL="117475" indent="-117475"/>
            <a:r>
              <a:rPr lang="en-US" sz="2000" dirty="0">
                <a:latin typeface="Times" panose="02020603050405020304" pitchFamily="18" charset="0"/>
                <a:ea typeface="MS Mincho" panose="02020609040205080304" pitchFamily="49" charset="-128"/>
                <a:cs typeface="Times New Roman" panose="02020603050405020304" pitchFamily="18" charset="0"/>
              </a:rPr>
              <a:t>• Accounts on the right side of the equation (liabilities and capital) have normal right side (credit) balances.</a:t>
            </a:r>
          </a:p>
          <a:p>
            <a:r>
              <a:rPr lang="en-US" sz="2000" dirty="0">
                <a:latin typeface="Times" panose="02020603050405020304" pitchFamily="18" charset="0"/>
                <a:ea typeface="MS Mincho" panose="02020609040205080304" pitchFamily="49" charset="-128"/>
                <a:cs typeface="Times New Roman" panose="02020603050405020304" pitchFamily="18" charset="0"/>
              </a:rPr>
              <a:t> </a:t>
            </a:r>
          </a:p>
          <a:p>
            <a:r>
              <a:rPr lang="en-US" sz="2000" dirty="0">
                <a:latin typeface="Times" panose="02020603050405020304" pitchFamily="18" charset="0"/>
                <a:ea typeface="MS Mincho" panose="02020609040205080304" pitchFamily="49" charset="-128"/>
                <a:cs typeface="Times New Roman" panose="02020603050405020304" pitchFamily="18" charset="0"/>
              </a:rPr>
              <a:t>• The capital sub-accounts have normal balances as follows:</a:t>
            </a:r>
          </a:p>
          <a:p>
            <a:r>
              <a:rPr lang="en-US" sz="2000" dirty="0">
                <a:latin typeface="Times" panose="02020603050405020304" pitchFamily="18" charset="0"/>
                <a:ea typeface="MS Mincho" panose="02020609040205080304" pitchFamily="49" charset="-128"/>
                <a:cs typeface="Times New Roman" panose="02020603050405020304" pitchFamily="18" charset="0"/>
              </a:rPr>
              <a:t>    </a:t>
            </a:r>
            <a:r>
              <a:rPr lang="en-US" sz="2000" dirty="0">
                <a:effectLst/>
                <a:latin typeface="Times" panose="02020603050405020304" pitchFamily="18" charset="0"/>
                <a:ea typeface="MS Mincho" panose="02020609040205080304" pitchFamily="49" charset="-128"/>
                <a:cs typeface="Times New Roman" panose="02020603050405020304" pitchFamily="18" charset="0"/>
              </a:rPr>
              <a:t>•</a:t>
            </a:r>
            <a:r>
              <a:rPr lang="en-US" sz="2000" dirty="0">
                <a:latin typeface="Times" panose="02020603050405020304" pitchFamily="18" charset="0"/>
                <a:ea typeface="MS Mincho" panose="02020609040205080304" pitchFamily="49" charset="-128"/>
                <a:cs typeface="Times New Roman" panose="02020603050405020304" pitchFamily="18" charset="0"/>
              </a:rPr>
              <a:t> Revenue: right (credit) side </a:t>
            </a:r>
          </a:p>
          <a:p>
            <a:pPr marL="174625" indent="-174625"/>
            <a:r>
              <a:rPr lang="en-US" sz="2000" dirty="0">
                <a:latin typeface="Times" panose="02020603050405020304" pitchFamily="18" charset="0"/>
                <a:ea typeface="MS Mincho" panose="02020609040205080304" pitchFamily="49" charset="-128"/>
                <a:cs typeface="Times New Roman" panose="02020603050405020304" pitchFamily="18" charset="0"/>
              </a:rPr>
              <a:t>    </a:t>
            </a:r>
            <a:r>
              <a:rPr lang="en-US" sz="2000" dirty="0">
                <a:effectLst/>
                <a:latin typeface="Times" panose="02020603050405020304" pitchFamily="18" charset="0"/>
                <a:ea typeface="MS Mincho" panose="02020609040205080304" pitchFamily="49" charset="-128"/>
                <a:cs typeface="Times New Roman" panose="02020603050405020304" pitchFamily="18" charset="0"/>
              </a:rPr>
              <a:t>•</a:t>
            </a:r>
            <a:r>
              <a:rPr lang="en-US" sz="2000" dirty="0">
                <a:latin typeface="Times" panose="02020603050405020304" pitchFamily="18" charset="0"/>
                <a:ea typeface="MS Mincho" panose="02020609040205080304" pitchFamily="49" charset="-128"/>
                <a:cs typeface="Times New Roman" panose="02020603050405020304" pitchFamily="18" charset="0"/>
              </a:rPr>
              <a:t> Withdrawals and expenses: left (debit) side</a:t>
            </a:r>
          </a:p>
          <a:p>
            <a:pPr marL="174625" indent="-174625"/>
            <a:r>
              <a:rPr lang="en-US" dirty="0">
                <a:latin typeface="Times" panose="02020603050405020304" pitchFamily="18" charset="0"/>
                <a:ea typeface="MS Mincho" panose="02020609040205080304" pitchFamily="49" charset="-128"/>
                <a:cs typeface="Times New Roman" panose="02020603050405020304" pitchFamily="18" charset="0"/>
              </a:rPr>
              <a:t> </a:t>
            </a:r>
          </a:p>
        </p:txBody>
      </p:sp>
    </p:spTree>
    <p:extLst>
      <p:ext uri="{BB962C8B-B14F-4D97-AF65-F5344CB8AC3E}">
        <p14:creationId xmlns:p14="http://schemas.microsoft.com/office/powerpoint/2010/main" val="768463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240DEF2D-E532-4892-9249-DFE6E1DAB723}"/>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xmlns="" id="{C8859051-E088-4CE5-A43F-05E25334827C}"/>
              </a:ext>
            </a:extLst>
          </p:cNvPr>
          <p:cNvSpPr/>
          <p:nvPr/>
        </p:nvSpPr>
        <p:spPr>
          <a:xfrm>
            <a:off x="262647" y="-43322"/>
            <a:ext cx="11284085" cy="2723823"/>
          </a:xfrm>
          <a:prstGeom prst="rect">
            <a:avLst/>
          </a:prstGeom>
        </p:spPr>
        <p:txBody>
          <a:bodyPr wrap="square">
            <a:spAutoFit/>
          </a:bodyPr>
          <a:lstStyle/>
          <a:p>
            <a:pPr algn="ctr"/>
            <a:r>
              <a:rPr lang="en-US" sz="2400" b="1"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Review</a:t>
            </a:r>
            <a:endParaRPr lang="en-US" sz="2400"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endParaRPr>
          </a:p>
          <a:p>
            <a:pPr algn="ctr"/>
            <a:r>
              <a:rPr lang="en-US" sz="2400" b="1"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rPr>
              <a:t>Rules for Increasing and Decreasing Accounts</a:t>
            </a:r>
            <a:r>
              <a:rPr lang="en-US"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 </a:t>
            </a:r>
          </a:p>
          <a:p>
            <a:r>
              <a:rPr lang="en-US" dirty="0">
                <a:latin typeface="Times" panose="02020603050405020304" pitchFamily="18" charset="0"/>
                <a:ea typeface="MS Mincho" panose="02020609040205080304" pitchFamily="49" charset="-128"/>
                <a:cs typeface="Times New Roman" panose="02020603050405020304" pitchFamily="18" charset="0"/>
              </a:rPr>
              <a:t> </a:t>
            </a:r>
          </a:p>
          <a:p>
            <a:r>
              <a:rPr lang="en-US" sz="2000" dirty="0">
                <a:latin typeface="Times" panose="02020603050405020304" pitchFamily="18" charset="0"/>
                <a:ea typeface="MS Mincho" panose="02020609040205080304" pitchFamily="49" charset="-128"/>
                <a:cs typeface="Times New Roman" panose="02020603050405020304" pitchFamily="18" charset="0"/>
              </a:rPr>
              <a:t>The illustration below with “+” and “ – “ signs shows the </a:t>
            </a:r>
            <a:r>
              <a:rPr lang="en-US" sz="2000" b="1" dirty="0">
                <a:latin typeface="Times" panose="02020603050405020304" pitchFamily="18" charset="0"/>
                <a:ea typeface="MS Mincho" panose="02020609040205080304" pitchFamily="49" charset="-128"/>
                <a:cs typeface="Times New Roman" panose="02020603050405020304" pitchFamily="18" charset="0"/>
              </a:rPr>
              <a:t>same rules</a:t>
            </a:r>
            <a:r>
              <a:rPr lang="en-US" sz="2000" dirty="0">
                <a:latin typeface="Times" panose="02020603050405020304" pitchFamily="18" charset="0"/>
                <a:ea typeface="MS Mincho" panose="02020609040205080304" pitchFamily="49" charset="-128"/>
                <a:cs typeface="Times New Roman" panose="02020603050405020304" pitchFamily="18" charset="0"/>
              </a:rPr>
              <a:t> for increasing and decreasing accounts as you have already learned.  </a:t>
            </a:r>
          </a:p>
          <a:p>
            <a:pPr>
              <a:spcBef>
                <a:spcPts val="600"/>
              </a:spcBef>
            </a:pPr>
            <a:r>
              <a:rPr lang="en-US" sz="2000" dirty="0">
                <a:latin typeface="Times" panose="02020603050405020304" pitchFamily="18" charset="0"/>
                <a:ea typeface="MS Mincho" panose="02020609040205080304" pitchFamily="49" charset="-128"/>
                <a:cs typeface="Times New Roman" panose="02020603050405020304" pitchFamily="18" charset="0"/>
              </a:rPr>
              <a:t>The only change is that the word “debit” has been added to the left side of accounts and the word “credit” has been added to the right side of accounts as a terminology reminder.</a:t>
            </a:r>
          </a:p>
          <a:p>
            <a:r>
              <a:rPr lang="en-US" sz="2000" dirty="0">
                <a:latin typeface="Times" panose="02020603050405020304" pitchFamily="18" charset="0"/>
                <a:ea typeface="MS Mincho" panose="02020609040205080304" pitchFamily="49" charset="-128"/>
                <a:cs typeface="Times New Roman" panose="02020603050405020304" pitchFamily="18" charset="0"/>
              </a:rPr>
              <a:t> </a:t>
            </a:r>
          </a:p>
        </p:txBody>
      </p:sp>
      <p:sp>
        <p:nvSpPr>
          <p:cNvPr id="5" name="Rectangle 1">
            <a:extLst>
              <a:ext uri="{FF2B5EF4-FFF2-40B4-BE49-F238E27FC236}">
                <a16:creationId xmlns:a16="http://schemas.microsoft.com/office/drawing/2014/main" xmlns="" id="{01E79255-D726-49B1-B188-429A9611604E}"/>
              </a:ext>
            </a:extLst>
          </p:cNvPr>
          <p:cNvSpPr>
            <a:spLocks noChangeArrowheads="1"/>
          </p:cNvSpPr>
          <p:nvPr/>
        </p:nvSpPr>
        <p:spPr bwMode="auto">
          <a:xfrm>
            <a:off x="3485624" y="2389912"/>
            <a:ext cx="6034024"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100" b="0"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 </a:t>
            </a:r>
            <a:r>
              <a:rPr kumimoji="0" lang="en-US" altLang="en-US" sz="1600" b="0"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Assets                    </a:t>
            </a:r>
            <a:r>
              <a:rPr kumimoji="0" lang="en-US" altLang="en-US" sz="2000" b="1"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                  Liabilities            </a:t>
            </a:r>
            <a:r>
              <a:rPr kumimoji="0" lang="en-US" altLang="en-US" sz="2000" b="1"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a:t>
            </a:r>
            <a:r>
              <a:rPr kumimoji="0" lang="en-US" altLang="en-US" sz="1600" b="0" i="0" u="none" strike="noStrike" cap="none" normalizeH="0" baseline="0" dirty="0">
                <a:ln>
                  <a:noFill/>
                </a:ln>
                <a:solidFill>
                  <a:schemeClr val="tx1"/>
                </a:solidFill>
                <a:effectLst/>
                <a:latin typeface="Times" panose="02020603050405020304" pitchFamily="18" charset="0"/>
                <a:ea typeface="MS Mincho" panose="02020609040205080304" pitchFamily="49" charset="-128"/>
                <a:cs typeface="Times New Roman" panose="02020603050405020304" pitchFamily="18" charset="0"/>
              </a:rPr>
              <a:t>           Xxx, Capital</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cxnSp>
        <p:nvCxnSpPr>
          <p:cNvPr id="7" name="Straight Connector 6">
            <a:extLst>
              <a:ext uri="{FF2B5EF4-FFF2-40B4-BE49-F238E27FC236}">
                <a16:creationId xmlns:a16="http://schemas.microsoft.com/office/drawing/2014/main" xmlns="" id="{7610D83A-ED37-4FB7-991C-1BAC93C966C5}"/>
              </a:ext>
            </a:extLst>
          </p:cNvPr>
          <p:cNvCxnSpPr>
            <a:cxnSpLocks/>
          </p:cNvCxnSpPr>
          <p:nvPr/>
        </p:nvCxnSpPr>
        <p:spPr>
          <a:xfrm>
            <a:off x="3297706" y="2759244"/>
            <a:ext cx="1190105" cy="0"/>
          </a:xfrm>
          <a:prstGeom prst="line">
            <a:avLst/>
          </a:prstGeom>
          <a:ln/>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xmlns="" id="{078FD8B6-44A7-4A43-AA79-57E987D0C984}"/>
              </a:ext>
            </a:extLst>
          </p:cNvPr>
          <p:cNvCxnSpPr>
            <a:cxnSpLocks/>
          </p:cNvCxnSpPr>
          <p:nvPr/>
        </p:nvCxnSpPr>
        <p:spPr>
          <a:xfrm>
            <a:off x="3904180" y="2759244"/>
            <a:ext cx="0" cy="8205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xmlns="" id="{B81CD1C0-CA2C-4A05-A0F4-9E5397CB9FBE}"/>
              </a:ext>
            </a:extLst>
          </p:cNvPr>
          <p:cNvCxnSpPr>
            <a:cxnSpLocks/>
          </p:cNvCxnSpPr>
          <p:nvPr/>
        </p:nvCxnSpPr>
        <p:spPr>
          <a:xfrm>
            <a:off x="5989025" y="2758925"/>
            <a:ext cx="1190105" cy="0"/>
          </a:xfrm>
          <a:prstGeom prst="line">
            <a:avLst/>
          </a:prstGeom>
          <a:ln/>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xmlns="" id="{0FEBB851-F02D-4649-9505-18B08C8B53A9}"/>
              </a:ext>
            </a:extLst>
          </p:cNvPr>
          <p:cNvCxnSpPr>
            <a:cxnSpLocks/>
          </p:cNvCxnSpPr>
          <p:nvPr/>
        </p:nvCxnSpPr>
        <p:spPr>
          <a:xfrm>
            <a:off x="8230992" y="2758925"/>
            <a:ext cx="1190105" cy="0"/>
          </a:xfrm>
          <a:prstGeom prst="line">
            <a:avLst/>
          </a:prstGeom>
          <a:ln/>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xmlns="" id="{703A0A9C-EF39-45F8-AA0F-4B1A512F4521}"/>
              </a:ext>
            </a:extLst>
          </p:cNvPr>
          <p:cNvCxnSpPr>
            <a:cxnSpLocks/>
          </p:cNvCxnSpPr>
          <p:nvPr/>
        </p:nvCxnSpPr>
        <p:spPr>
          <a:xfrm>
            <a:off x="6584077" y="2759244"/>
            <a:ext cx="0" cy="8205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7185D6F1-A69F-4D3D-8A15-D675E3C8507E}"/>
              </a:ext>
            </a:extLst>
          </p:cNvPr>
          <p:cNvCxnSpPr>
            <a:cxnSpLocks/>
          </p:cNvCxnSpPr>
          <p:nvPr/>
        </p:nvCxnSpPr>
        <p:spPr>
          <a:xfrm flipH="1">
            <a:off x="8826044" y="2759244"/>
            <a:ext cx="20964" cy="8221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xmlns="" id="{9A5BC679-5733-43F5-9FB0-A0587DA0BF32}"/>
              </a:ext>
            </a:extLst>
          </p:cNvPr>
          <p:cNvSpPr txBox="1"/>
          <p:nvPr/>
        </p:nvSpPr>
        <p:spPr>
          <a:xfrm>
            <a:off x="3279459" y="2759216"/>
            <a:ext cx="622570" cy="307777"/>
          </a:xfrm>
          <a:prstGeom prst="rect">
            <a:avLst/>
          </a:prstGeom>
          <a:noFill/>
        </p:spPr>
        <p:txBody>
          <a:bodyPr wrap="square" rtlCol="0">
            <a:spAutoFit/>
          </a:bodyPr>
          <a:lstStyle/>
          <a:p>
            <a:r>
              <a:rPr lang="en-US" sz="1400" dirty="0"/>
              <a:t>Debit</a:t>
            </a:r>
          </a:p>
        </p:txBody>
      </p:sp>
      <p:sp>
        <p:nvSpPr>
          <p:cNvPr id="16" name="TextBox 15">
            <a:extLst>
              <a:ext uri="{FF2B5EF4-FFF2-40B4-BE49-F238E27FC236}">
                <a16:creationId xmlns:a16="http://schemas.microsoft.com/office/drawing/2014/main" xmlns="" id="{FD21E0D1-CC42-400D-8A3C-44252371C549}"/>
              </a:ext>
            </a:extLst>
          </p:cNvPr>
          <p:cNvSpPr txBox="1"/>
          <p:nvPr/>
        </p:nvSpPr>
        <p:spPr>
          <a:xfrm>
            <a:off x="8266023" y="2746998"/>
            <a:ext cx="622570" cy="307777"/>
          </a:xfrm>
          <a:prstGeom prst="rect">
            <a:avLst/>
          </a:prstGeom>
          <a:noFill/>
        </p:spPr>
        <p:txBody>
          <a:bodyPr wrap="square" rtlCol="0">
            <a:spAutoFit/>
          </a:bodyPr>
          <a:lstStyle/>
          <a:p>
            <a:r>
              <a:rPr lang="en-US" sz="1400" dirty="0"/>
              <a:t>Debit</a:t>
            </a:r>
          </a:p>
        </p:txBody>
      </p:sp>
      <p:sp>
        <p:nvSpPr>
          <p:cNvPr id="17" name="TextBox 16">
            <a:extLst>
              <a:ext uri="{FF2B5EF4-FFF2-40B4-BE49-F238E27FC236}">
                <a16:creationId xmlns:a16="http://schemas.microsoft.com/office/drawing/2014/main" xmlns="" id="{DF59417E-F98E-413B-B88D-4B84645F48C3}"/>
              </a:ext>
            </a:extLst>
          </p:cNvPr>
          <p:cNvSpPr txBox="1"/>
          <p:nvPr/>
        </p:nvSpPr>
        <p:spPr>
          <a:xfrm>
            <a:off x="5978355" y="2746999"/>
            <a:ext cx="622570" cy="307777"/>
          </a:xfrm>
          <a:prstGeom prst="rect">
            <a:avLst/>
          </a:prstGeom>
          <a:noFill/>
        </p:spPr>
        <p:txBody>
          <a:bodyPr wrap="square" rtlCol="0">
            <a:spAutoFit/>
          </a:bodyPr>
          <a:lstStyle/>
          <a:p>
            <a:r>
              <a:rPr lang="en-US" sz="1400" dirty="0"/>
              <a:t>Debit</a:t>
            </a:r>
          </a:p>
        </p:txBody>
      </p:sp>
      <p:sp>
        <p:nvSpPr>
          <p:cNvPr id="18" name="TextBox 17">
            <a:extLst>
              <a:ext uri="{FF2B5EF4-FFF2-40B4-BE49-F238E27FC236}">
                <a16:creationId xmlns:a16="http://schemas.microsoft.com/office/drawing/2014/main" xmlns="" id="{3C590912-B7BC-485B-9D55-A04A612C1A45}"/>
              </a:ext>
            </a:extLst>
          </p:cNvPr>
          <p:cNvSpPr txBox="1"/>
          <p:nvPr/>
        </p:nvSpPr>
        <p:spPr>
          <a:xfrm>
            <a:off x="3951925" y="2757826"/>
            <a:ext cx="697031" cy="307777"/>
          </a:xfrm>
          <a:prstGeom prst="rect">
            <a:avLst/>
          </a:prstGeom>
          <a:noFill/>
        </p:spPr>
        <p:txBody>
          <a:bodyPr wrap="square" rtlCol="0">
            <a:spAutoFit/>
          </a:bodyPr>
          <a:lstStyle/>
          <a:p>
            <a:r>
              <a:rPr lang="en-US" sz="1400" dirty="0"/>
              <a:t>Credit</a:t>
            </a:r>
          </a:p>
        </p:txBody>
      </p:sp>
      <p:sp>
        <p:nvSpPr>
          <p:cNvPr id="19" name="TextBox 18">
            <a:extLst>
              <a:ext uri="{FF2B5EF4-FFF2-40B4-BE49-F238E27FC236}">
                <a16:creationId xmlns:a16="http://schemas.microsoft.com/office/drawing/2014/main" xmlns="" id="{1D1785E5-73B4-41C9-8421-808118B93242}"/>
              </a:ext>
            </a:extLst>
          </p:cNvPr>
          <p:cNvSpPr txBox="1"/>
          <p:nvPr/>
        </p:nvSpPr>
        <p:spPr>
          <a:xfrm>
            <a:off x="8893116" y="2754067"/>
            <a:ext cx="697031" cy="307777"/>
          </a:xfrm>
          <a:prstGeom prst="rect">
            <a:avLst/>
          </a:prstGeom>
          <a:noFill/>
        </p:spPr>
        <p:txBody>
          <a:bodyPr wrap="square" rtlCol="0">
            <a:spAutoFit/>
          </a:bodyPr>
          <a:lstStyle/>
          <a:p>
            <a:r>
              <a:rPr lang="en-US" sz="1400" dirty="0"/>
              <a:t>Credit</a:t>
            </a:r>
          </a:p>
        </p:txBody>
      </p:sp>
      <p:sp>
        <p:nvSpPr>
          <p:cNvPr id="20" name="TextBox 19">
            <a:extLst>
              <a:ext uri="{FF2B5EF4-FFF2-40B4-BE49-F238E27FC236}">
                <a16:creationId xmlns:a16="http://schemas.microsoft.com/office/drawing/2014/main" xmlns="" id="{08E6FA90-ADEA-470B-86AE-31DD6618DA10}"/>
              </a:ext>
            </a:extLst>
          </p:cNvPr>
          <p:cNvSpPr txBox="1"/>
          <p:nvPr/>
        </p:nvSpPr>
        <p:spPr>
          <a:xfrm>
            <a:off x="6636547" y="2746999"/>
            <a:ext cx="697031" cy="307777"/>
          </a:xfrm>
          <a:prstGeom prst="rect">
            <a:avLst/>
          </a:prstGeom>
          <a:noFill/>
        </p:spPr>
        <p:txBody>
          <a:bodyPr wrap="square" rtlCol="0">
            <a:spAutoFit/>
          </a:bodyPr>
          <a:lstStyle/>
          <a:p>
            <a:r>
              <a:rPr lang="en-US" sz="1400" dirty="0"/>
              <a:t>Credit</a:t>
            </a:r>
          </a:p>
        </p:txBody>
      </p:sp>
      <p:cxnSp>
        <p:nvCxnSpPr>
          <p:cNvPr id="29" name="Straight Connector 28">
            <a:extLst>
              <a:ext uri="{FF2B5EF4-FFF2-40B4-BE49-F238E27FC236}">
                <a16:creationId xmlns:a16="http://schemas.microsoft.com/office/drawing/2014/main" xmlns="" id="{AFA9EB9B-B01B-4930-BAE5-DF1B27A4A08A}"/>
              </a:ext>
            </a:extLst>
          </p:cNvPr>
          <p:cNvCxnSpPr>
            <a:cxnSpLocks/>
          </p:cNvCxnSpPr>
          <p:nvPr/>
        </p:nvCxnSpPr>
        <p:spPr>
          <a:xfrm>
            <a:off x="6920718" y="3962400"/>
            <a:ext cx="1190105" cy="0"/>
          </a:xfrm>
          <a:prstGeom prst="line">
            <a:avLst/>
          </a:prstGeom>
          <a:ln/>
        </p:spPr>
        <p:style>
          <a:lnRef idx="1">
            <a:schemeClr val="dk1"/>
          </a:lnRef>
          <a:fillRef idx="0">
            <a:schemeClr val="dk1"/>
          </a:fillRef>
          <a:effectRef idx="0">
            <a:schemeClr val="dk1"/>
          </a:effectRef>
          <a:fontRef idx="minor">
            <a:schemeClr val="tx1"/>
          </a:fontRef>
        </p:style>
      </p:cxnSp>
      <p:cxnSp>
        <p:nvCxnSpPr>
          <p:cNvPr id="30" name="Straight Connector 29">
            <a:extLst>
              <a:ext uri="{FF2B5EF4-FFF2-40B4-BE49-F238E27FC236}">
                <a16:creationId xmlns:a16="http://schemas.microsoft.com/office/drawing/2014/main" xmlns="" id="{75832473-3B1D-4571-9164-22089D22724F}"/>
              </a:ext>
            </a:extLst>
          </p:cNvPr>
          <p:cNvCxnSpPr>
            <a:cxnSpLocks/>
          </p:cNvCxnSpPr>
          <p:nvPr/>
        </p:nvCxnSpPr>
        <p:spPr>
          <a:xfrm>
            <a:off x="6891946" y="5206342"/>
            <a:ext cx="1190105" cy="0"/>
          </a:xfrm>
          <a:prstGeom prst="line">
            <a:avLst/>
          </a:prstGeom>
          <a:ln/>
        </p:spPr>
        <p:style>
          <a:lnRef idx="1">
            <a:schemeClr val="dk1"/>
          </a:lnRef>
          <a:fillRef idx="0">
            <a:schemeClr val="dk1"/>
          </a:fillRef>
          <a:effectRef idx="0">
            <a:schemeClr val="dk1"/>
          </a:effectRef>
          <a:fontRef idx="minor">
            <a:schemeClr val="tx1"/>
          </a:fontRef>
        </p:style>
      </p:cxnSp>
      <p:cxnSp>
        <p:nvCxnSpPr>
          <p:cNvPr id="31" name="Straight Connector 30">
            <a:extLst>
              <a:ext uri="{FF2B5EF4-FFF2-40B4-BE49-F238E27FC236}">
                <a16:creationId xmlns:a16="http://schemas.microsoft.com/office/drawing/2014/main" xmlns="" id="{D10DD3D0-A026-4EF9-813E-DB27F0386E77}"/>
              </a:ext>
            </a:extLst>
          </p:cNvPr>
          <p:cNvCxnSpPr>
            <a:cxnSpLocks/>
          </p:cNvCxnSpPr>
          <p:nvPr/>
        </p:nvCxnSpPr>
        <p:spPr>
          <a:xfrm>
            <a:off x="9630182" y="3971109"/>
            <a:ext cx="1190105" cy="0"/>
          </a:xfrm>
          <a:prstGeom prst="line">
            <a:avLst/>
          </a:prstGeom>
          <a:ln/>
        </p:spPr>
        <p:style>
          <a:lnRef idx="1">
            <a:schemeClr val="dk1"/>
          </a:lnRef>
          <a:fillRef idx="0">
            <a:schemeClr val="dk1"/>
          </a:fillRef>
          <a:effectRef idx="0">
            <a:schemeClr val="dk1"/>
          </a:effectRef>
          <a:fontRef idx="minor">
            <a:schemeClr val="tx1"/>
          </a:fontRef>
        </p:style>
      </p:cxnSp>
      <p:cxnSp>
        <p:nvCxnSpPr>
          <p:cNvPr id="32" name="Straight Connector 31">
            <a:extLst>
              <a:ext uri="{FF2B5EF4-FFF2-40B4-BE49-F238E27FC236}">
                <a16:creationId xmlns:a16="http://schemas.microsoft.com/office/drawing/2014/main" xmlns="" id="{6EB100DB-62CB-4974-871B-B928B3E24D4E}"/>
              </a:ext>
            </a:extLst>
          </p:cNvPr>
          <p:cNvCxnSpPr>
            <a:cxnSpLocks/>
          </p:cNvCxnSpPr>
          <p:nvPr/>
        </p:nvCxnSpPr>
        <p:spPr>
          <a:xfrm>
            <a:off x="7515770" y="3962400"/>
            <a:ext cx="0" cy="8205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a:extLst>
              <a:ext uri="{FF2B5EF4-FFF2-40B4-BE49-F238E27FC236}">
                <a16:creationId xmlns:a16="http://schemas.microsoft.com/office/drawing/2014/main" xmlns="" id="{75A4EC03-BEE8-4DCC-B8ED-3A24CE747F9F}"/>
              </a:ext>
            </a:extLst>
          </p:cNvPr>
          <p:cNvCxnSpPr>
            <a:cxnSpLocks/>
          </p:cNvCxnSpPr>
          <p:nvPr/>
        </p:nvCxnSpPr>
        <p:spPr>
          <a:xfrm>
            <a:off x="10263955" y="3971109"/>
            <a:ext cx="0" cy="8205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a:extLst>
              <a:ext uri="{FF2B5EF4-FFF2-40B4-BE49-F238E27FC236}">
                <a16:creationId xmlns:a16="http://schemas.microsoft.com/office/drawing/2014/main" xmlns="" id="{9E0B8BA6-1558-451B-96B8-70FEE860EBFA}"/>
              </a:ext>
            </a:extLst>
          </p:cNvPr>
          <p:cNvCxnSpPr>
            <a:cxnSpLocks/>
          </p:cNvCxnSpPr>
          <p:nvPr/>
        </p:nvCxnSpPr>
        <p:spPr>
          <a:xfrm>
            <a:off x="7515770" y="5206342"/>
            <a:ext cx="0" cy="8205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xmlns="" id="{0AC7D19E-9DBD-40B7-A1C9-80E856DFBCB9}"/>
              </a:ext>
            </a:extLst>
          </p:cNvPr>
          <p:cNvSpPr txBox="1"/>
          <p:nvPr/>
        </p:nvSpPr>
        <p:spPr>
          <a:xfrm>
            <a:off x="7016919" y="3705583"/>
            <a:ext cx="1062080" cy="307777"/>
          </a:xfrm>
          <a:prstGeom prst="rect">
            <a:avLst/>
          </a:prstGeom>
          <a:noFill/>
        </p:spPr>
        <p:txBody>
          <a:bodyPr wrap="square" rtlCol="0">
            <a:spAutoFit/>
          </a:bodyPr>
          <a:lstStyle/>
          <a:p>
            <a:r>
              <a:rPr lang="en-US" sz="1400" dirty="0"/>
              <a:t>Withdrawal</a:t>
            </a:r>
          </a:p>
        </p:txBody>
      </p:sp>
      <p:sp>
        <p:nvSpPr>
          <p:cNvPr id="36" name="TextBox 35">
            <a:extLst>
              <a:ext uri="{FF2B5EF4-FFF2-40B4-BE49-F238E27FC236}">
                <a16:creationId xmlns:a16="http://schemas.microsoft.com/office/drawing/2014/main" xmlns="" id="{80C5C03B-52A0-4D07-B5D3-E89409037480}"/>
              </a:ext>
            </a:extLst>
          </p:cNvPr>
          <p:cNvSpPr txBox="1"/>
          <p:nvPr/>
        </p:nvSpPr>
        <p:spPr>
          <a:xfrm>
            <a:off x="9864188" y="3707619"/>
            <a:ext cx="1062080" cy="307777"/>
          </a:xfrm>
          <a:prstGeom prst="rect">
            <a:avLst/>
          </a:prstGeom>
          <a:noFill/>
        </p:spPr>
        <p:txBody>
          <a:bodyPr wrap="square" rtlCol="0">
            <a:spAutoFit/>
          </a:bodyPr>
          <a:lstStyle/>
          <a:p>
            <a:r>
              <a:rPr lang="en-US" sz="1400" dirty="0"/>
              <a:t>Revenue</a:t>
            </a:r>
          </a:p>
        </p:txBody>
      </p:sp>
      <p:sp>
        <p:nvSpPr>
          <p:cNvPr id="37" name="TextBox 36">
            <a:extLst>
              <a:ext uri="{FF2B5EF4-FFF2-40B4-BE49-F238E27FC236}">
                <a16:creationId xmlns:a16="http://schemas.microsoft.com/office/drawing/2014/main" xmlns="" id="{93806DD6-6A3E-411B-A459-66142E010901}"/>
              </a:ext>
            </a:extLst>
          </p:cNvPr>
          <p:cNvSpPr txBox="1"/>
          <p:nvPr/>
        </p:nvSpPr>
        <p:spPr>
          <a:xfrm>
            <a:off x="7142070" y="4929639"/>
            <a:ext cx="1062080" cy="307777"/>
          </a:xfrm>
          <a:prstGeom prst="rect">
            <a:avLst/>
          </a:prstGeom>
          <a:noFill/>
        </p:spPr>
        <p:txBody>
          <a:bodyPr wrap="square" rtlCol="0">
            <a:spAutoFit/>
          </a:bodyPr>
          <a:lstStyle/>
          <a:p>
            <a:r>
              <a:rPr lang="en-US" sz="1400" dirty="0"/>
              <a:t>Expense</a:t>
            </a:r>
          </a:p>
        </p:txBody>
      </p:sp>
      <p:sp>
        <p:nvSpPr>
          <p:cNvPr id="38" name="TextBox 37">
            <a:extLst>
              <a:ext uri="{FF2B5EF4-FFF2-40B4-BE49-F238E27FC236}">
                <a16:creationId xmlns:a16="http://schemas.microsoft.com/office/drawing/2014/main" xmlns="" id="{7929029B-0C52-442B-BCAC-AB6C44AD891F}"/>
              </a:ext>
            </a:extLst>
          </p:cNvPr>
          <p:cNvSpPr txBox="1"/>
          <p:nvPr/>
        </p:nvSpPr>
        <p:spPr>
          <a:xfrm>
            <a:off x="6925389" y="3976479"/>
            <a:ext cx="622570" cy="307777"/>
          </a:xfrm>
          <a:prstGeom prst="rect">
            <a:avLst/>
          </a:prstGeom>
          <a:noFill/>
        </p:spPr>
        <p:txBody>
          <a:bodyPr wrap="square" rtlCol="0">
            <a:spAutoFit/>
          </a:bodyPr>
          <a:lstStyle/>
          <a:p>
            <a:r>
              <a:rPr lang="en-US" sz="1400" dirty="0"/>
              <a:t>Debit</a:t>
            </a:r>
          </a:p>
        </p:txBody>
      </p:sp>
      <p:sp>
        <p:nvSpPr>
          <p:cNvPr id="39" name="TextBox 38">
            <a:extLst>
              <a:ext uri="{FF2B5EF4-FFF2-40B4-BE49-F238E27FC236}">
                <a16:creationId xmlns:a16="http://schemas.microsoft.com/office/drawing/2014/main" xmlns="" id="{28B0E205-B858-480D-A710-F2D4C17E8B56}"/>
              </a:ext>
            </a:extLst>
          </p:cNvPr>
          <p:cNvSpPr txBox="1"/>
          <p:nvPr/>
        </p:nvSpPr>
        <p:spPr>
          <a:xfrm>
            <a:off x="9641385" y="3976479"/>
            <a:ext cx="622570" cy="307777"/>
          </a:xfrm>
          <a:prstGeom prst="rect">
            <a:avLst/>
          </a:prstGeom>
          <a:noFill/>
        </p:spPr>
        <p:txBody>
          <a:bodyPr wrap="square" rtlCol="0">
            <a:spAutoFit/>
          </a:bodyPr>
          <a:lstStyle/>
          <a:p>
            <a:r>
              <a:rPr lang="en-US" sz="1400" dirty="0"/>
              <a:t>Debit</a:t>
            </a:r>
          </a:p>
        </p:txBody>
      </p:sp>
      <p:sp>
        <p:nvSpPr>
          <p:cNvPr id="40" name="TextBox 39">
            <a:extLst>
              <a:ext uri="{FF2B5EF4-FFF2-40B4-BE49-F238E27FC236}">
                <a16:creationId xmlns:a16="http://schemas.microsoft.com/office/drawing/2014/main" xmlns="" id="{FBD5997B-B56D-4079-962F-470DE2424605}"/>
              </a:ext>
            </a:extLst>
          </p:cNvPr>
          <p:cNvSpPr txBox="1"/>
          <p:nvPr/>
        </p:nvSpPr>
        <p:spPr>
          <a:xfrm>
            <a:off x="6867845" y="5144016"/>
            <a:ext cx="622570" cy="307777"/>
          </a:xfrm>
          <a:prstGeom prst="rect">
            <a:avLst/>
          </a:prstGeom>
          <a:noFill/>
        </p:spPr>
        <p:txBody>
          <a:bodyPr wrap="square" rtlCol="0">
            <a:spAutoFit/>
          </a:bodyPr>
          <a:lstStyle/>
          <a:p>
            <a:r>
              <a:rPr lang="en-US" sz="1400" dirty="0"/>
              <a:t>Debit</a:t>
            </a:r>
          </a:p>
        </p:txBody>
      </p:sp>
      <p:sp>
        <p:nvSpPr>
          <p:cNvPr id="41" name="TextBox 40">
            <a:extLst>
              <a:ext uri="{FF2B5EF4-FFF2-40B4-BE49-F238E27FC236}">
                <a16:creationId xmlns:a16="http://schemas.microsoft.com/office/drawing/2014/main" xmlns="" id="{842D761F-478E-4425-8514-E8561393E388}"/>
              </a:ext>
            </a:extLst>
          </p:cNvPr>
          <p:cNvSpPr txBox="1"/>
          <p:nvPr/>
        </p:nvSpPr>
        <p:spPr>
          <a:xfrm>
            <a:off x="7547959" y="3978535"/>
            <a:ext cx="697031" cy="307777"/>
          </a:xfrm>
          <a:prstGeom prst="rect">
            <a:avLst/>
          </a:prstGeom>
          <a:noFill/>
        </p:spPr>
        <p:txBody>
          <a:bodyPr wrap="square" rtlCol="0">
            <a:spAutoFit/>
          </a:bodyPr>
          <a:lstStyle/>
          <a:p>
            <a:r>
              <a:rPr lang="en-US" sz="1400" dirty="0"/>
              <a:t>Credit</a:t>
            </a:r>
          </a:p>
        </p:txBody>
      </p:sp>
      <p:sp>
        <p:nvSpPr>
          <p:cNvPr id="42" name="TextBox 41">
            <a:extLst>
              <a:ext uri="{FF2B5EF4-FFF2-40B4-BE49-F238E27FC236}">
                <a16:creationId xmlns:a16="http://schemas.microsoft.com/office/drawing/2014/main" xmlns="" id="{C2384DCE-554F-4BEB-8FE6-B535B11DD119}"/>
              </a:ext>
            </a:extLst>
          </p:cNvPr>
          <p:cNvSpPr txBox="1"/>
          <p:nvPr/>
        </p:nvSpPr>
        <p:spPr>
          <a:xfrm>
            <a:off x="10263955" y="3976480"/>
            <a:ext cx="697031" cy="307777"/>
          </a:xfrm>
          <a:prstGeom prst="rect">
            <a:avLst/>
          </a:prstGeom>
          <a:noFill/>
        </p:spPr>
        <p:txBody>
          <a:bodyPr wrap="square" rtlCol="0">
            <a:spAutoFit/>
          </a:bodyPr>
          <a:lstStyle/>
          <a:p>
            <a:r>
              <a:rPr lang="en-US" sz="1400" dirty="0"/>
              <a:t>Credit</a:t>
            </a:r>
          </a:p>
        </p:txBody>
      </p:sp>
      <p:sp>
        <p:nvSpPr>
          <p:cNvPr id="43" name="TextBox 42">
            <a:extLst>
              <a:ext uri="{FF2B5EF4-FFF2-40B4-BE49-F238E27FC236}">
                <a16:creationId xmlns:a16="http://schemas.microsoft.com/office/drawing/2014/main" xmlns="" id="{02FFB4D0-1C25-4365-B06A-98EFB5FF48E1}"/>
              </a:ext>
            </a:extLst>
          </p:cNvPr>
          <p:cNvSpPr txBox="1"/>
          <p:nvPr/>
        </p:nvSpPr>
        <p:spPr>
          <a:xfrm>
            <a:off x="7526975" y="5144016"/>
            <a:ext cx="697031" cy="307777"/>
          </a:xfrm>
          <a:prstGeom prst="rect">
            <a:avLst/>
          </a:prstGeom>
          <a:noFill/>
        </p:spPr>
        <p:txBody>
          <a:bodyPr wrap="square" rtlCol="0">
            <a:spAutoFit/>
          </a:bodyPr>
          <a:lstStyle/>
          <a:p>
            <a:r>
              <a:rPr lang="en-US" sz="1400" dirty="0"/>
              <a:t>Credit</a:t>
            </a:r>
          </a:p>
        </p:txBody>
      </p:sp>
      <p:sp>
        <p:nvSpPr>
          <p:cNvPr id="44" name="TextBox 43">
            <a:extLst>
              <a:ext uri="{FF2B5EF4-FFF2-40B4-BE49-F238E27FC236}">
                <a16:creationId xmlns:a16="http://schemas.microsoft.com/office/drawing/2014/main" xmlns="" id="{1112B358-DF4E-4495-943D-E2CB66454198}"/>
              </a:ext>
            </a:extLst>
          </p:cNvPr>
          <p:cNvSpPr txBox="1"/>
          <p:nvPr/>
        </p:nvSpPr>
        <p:spPr>
          <a:xfrm>
            <a:off x="3407110" y="2994385"/>
            <a:ext cx="415632" cy="461665"/>
          </a:xfrm>
          <a:prstGeom prst="rect">
            <a:avLst/>
          </a:prstGeom>
          <a:noFill/>
        </p:spPr>
        <p:txBody>
          <a:bodyPr wrap="square" rtlCol="0">
            <a:spAutoFit/>
          </a:bodyPr>
          <a:lstStyle/>
          <a:p>
            <a:r>
              <a:rPr lang="en-US" sz="2400" b="1" dirty="0"/>
              <a:t>+</a:t>
            </a:r>
          </a:p>
        </p:txBody>
      </p:sp>
      <p:sp>
        <p:nvSpPr>
          <p:cNvPr id="45" name="TextBox 44">
            <a:extLst>
              <a:ext uri="{FF2B5EF4-FFF2-40B4-BE49-F238E27FC236}">
                <a16:creationId xmlns:a16="http://schemas.microsoft.com/office/drawing/2014/main" xmlns="" id="{98271861-48AD-4A55-8E1E-8E5048C255EF}"/>
              </a:ext>
            </a:extLst>
          </p:cNvPr>
          <p:cNvSpPr txBox="1"/>
          <p:nvPr/>
        </p:nvSpPr>
        <p:spPr>
          <a:xfrm>
            <a:off x="6841816" y="2994385"/>
            <a:ext cx="415632" cy="461665"/>
          </a:xfrm>
          <a:prstGeom prst="rect">
            <a:avLst/>
          </a:prstGeom>
          <a:noFill/>
        </p:spPr>
        <p:txBody>
          <a:bodyPr wrap="square" rtlCol="0">
            <a:spAutoFit/>
          </a:bodyPr>
          <a:lstStyle/>
          <a:p>
            <a:r>
              <a:rPr lang="en-US" sz="2400" b="1" dirty="0"/>
              <a:t>+</a:t>
            </a:r>
          </a:p>
        </p:txBody>
      </p:sp>
      <p:sp>
        <p:nvSpPr>
          <p:cNvPr id="46" name="TextBox 45">
            <a:extLst>
              <a:ext uri="{FF2B5EF4-FFF2-40B4-BE49-F238E27FC236}">
                <a16:creationId xmlns:a16="http://schemas.microsoft.com/office/drawing/2014/main" xmlns="" id="{86C3C5DA-F65F-4D0F-8BCE-5B5D778F072F}"/>
              </a:ext>
            </a:extLst>
          </p:cNvPr>
          <p:cNvSpPr txBox="1"/>
          <p:nvPr/>
        </p:nvSpPr>
        <p:spPr>
          <a:xfrm>
            <a:off x="9101249" y="3004123"/>
            <a:ext cx="415632" cy="461665"/>
          </a:xfrm>
          <a:prstGeom prst="rect">
            <a:avLst/>
          </a:prstGeom>
          <a:noFill/>
        </p:spPr>
        <p:txBody>
          <a:bodyPr wrap="square" rtlCol="0">
            <a:spAutoFit/>
          </a:bodyPr>
          <a:lstStyle/>
          <a:p>
            <a:r>
              <a:rPr lang="en-US" sz="2400" b="1" dirty="0"/>
              <a:t>+</a:t>
            </a:r>
          </a:p>
        </p:txBody>
      </p:sp>
      <p:sp>
        <p:nvSpPr>
          <p:cNvPr id="47" name="TextBox 46">
            <a:extLst>
              <a:ext uri="{FF2B5EF4-FFF2-40B4-BE49-F238E27FC236}">
                <a16:creationId xmlns:a16="http://schemas.microsoft.com/office/drawing/2014/main" xmlns="" id="{BFC8FFEE-4A17-4FA9-BD36-B5726ACC53E4}"/>
              </a:ext>
            </a:extLst>
          </p:cNvPr>
          <p:cNvSpPr txBox="1"/>
          <p:nvPr/>
        </p:nvSpPr>
        <p:spPr>
          <a:xfrm>
            <a:off x="7110861" y="4160064"/>
            <a:ext cx="415632" cy="461665"/>
          </a:xfrm>
          <a:prstGeom prst="rect">
            <a:avLst/>
          </a:prstGeom>
          <a:noFill/>
        </p:spPr>
        <p:txBody>
          <a:bodyPr wrap="square" rtlCol="0">
            <a:spAutoFit/>
          </a:bodyPr>
          <a:lstStyle/>
          <a:p>
            <a:r>
              <a:rPr lang="en-US" sz="2400" b="1" dirty="0"/>
              <a:t>+</a:t>
            </a:r>
          </a:p>
        </p:txBody>
      </p:sp>
      <p:sp>
        <p:nvSpPr>
          <p:cNvPr id="48" name="TextBox 47">
            <a:extLst>
              <a:ext uri="{FF2B5EF4-FFF2-40B4-BE49-F238E27FC236}">
                <a16:creationId xmlns:a16="http://schemas.microsoft.com/office/drawing/2014/main" xmlns="" id="{EBD66D48-20D7-4069-ABA8-350D29D7DB63}"/>
              </a:ext>
            </a:extLst>
          </p:cNvPr>
          <p:cNvSpPr txBox="1"/>
          <p:nvPr/>
        </p:nvSpPr>
        <p:spPr>
          <a:xfrm>
            <a:off x="10455906" y="4169569"/>
            <a:ext cx="415632" cy="461665"/>
          </a:xfrm>
          <a:prstGeom prst="rect">
            <a:avLst/>
          </a:prstGeom>
          <a:noFill/>
        </p:spPr>
        <p:txBody>
          <a:bodyPr wrap="square" rtlCol="0">
            <a:spAutoFit/>
          </a:bodyPr>
          <a:lstStyle/>
          <a:p>
            <a:r>
              <a:rPr lang="en-US" sz="2400" b="1" dirty="0"/>
              <a:t>+</a:t>
            </a:r>
          </a:p>
        </p:txBody>
      </p:sp>
      <p:sp>
        <p:nvSpPr>
          <p:cNvPr id="49" name="TextBox 48">
            <a:extLst>
              <a:ext uri="{FF2B5EF4-FFF2-40B4-BE49-F238E27FC236}">
                <a16:creationId xmlns:a16="http://schemas.microsoft.com/office/drawing/2014/main" xmlns="" id="{9BEFDF68-2017-46E3-A711-A81DA0D0E8EF}"/>
              </a:ext>
            </a:extLst>
          </p:cNvPr>
          <p:cNvSpPr txBox="1"/>
          <p:nvPr/>
        </p:nvSpPr>
        <p:spPr>
          <a:xfrm>
            <a:off x="7071366" y="5361215"/>
            <a:ext cx="415632" cy="461665"/>
          </a:xfrm>
          <a:prstGeom prst="rect">
            <a:avLst/>
          </a:prstGeom>
          <a:noFill/>
        </p:spPr>
        <p:txBody>
          <a:bodyPr wrap="square" rtlCol="0">
            <a:spAutoFit/>
          </a:bodyPr>
          <a:lstStyle/>
          <a:p>
            <a:r>
              <a:rPr lang="en-US" sz="2400" b="1" dirty="0"/>
              <a:t>+</a:t>
            </a:r>
          </a:p>
        </p:txBody>
      </p:sp>
      <p:sp>
        <p:nvSpPr>
          <p:cNvPr id="50" name="TextBox 49">
            <a:extLst>
              <a:ext uri="{FF2B5EF4-FFF2-40B4-BE49-F238E27FC236}">
                <a16:creationId xmlns:a16="http://schemas.microsoft.com/office/drawing/2014/main" xmlns="" id="{CF4430BF-FE4A-49F4-9835-E8504E52D4B8}"/>
              </a:ext>
            </a:extLst>
          </p:cNvPr>
          <p:cNvSpPr txBox="1"/>
          <p:nvPr/>
        </p:nvSpPr>
        <p:spPr>
          <a:xfrm>
            <a:off x="8431405" y="2913133"/>
            <a:ext cx="415632" cy="584775"/>
          </a:xfrm>
          <a:prstGeom prst="rect">
            <a:avLst/>
          </a:prstGeom>
          <a:noFill/>
        </p:spPr>
        <p:txBody>
          <a:bodyPr wrap="square" rtlCol="0">
            <a:spAutoFit/>
          </a:bodyPr>
          <a:lstStyle/>
          <a:p>
            <a:r>
              <a:rPr lang="en-US" sz="3200" b="1" dirty="0"/>
              <a:t>-</a:t>
            </a:r>
          </a:p>
        </p:txBody>
      </p:sp>
      <p:sp>
        <p:nvSpPr>
          <p:cNvPr id="51" name="TextBox 50">
            <a:extLst>
              <a:ext uri="{FF2B5EF4-FFF2-40B4-BE49-F238E27FC236}">
                <a16:creationId xmlns:a16="http://schemas.microsoft.com/office/drawing/2014/main" xmlns="" id="{D6B117E0-B26E-4179-AA99-8E19632C0F03}"/>
              </a:ext>
            </a:extLst>
          </p:cNvPr>
          <p:cNvSpPr txBox="1"/>
          <p:nvPr/>
        </p:nvSpPr>
        <p:spPr>
          <a:xfrm>
            <a:off x="6157367" y="2905780"/>
            <a:ext cx="415632" cy="584775"/>
          </a:xfrm>
          <a:prstGeom prst="rect">
            <a:avLst/>
          </a:prstGeom>
          <a:noFill/>
        </p:spPr>
        <p:txBody>
          <a:bodyPr wrap="square" rtlCol="0">
            <a:spAutoFit/>
          </a:bodyPr>
          <a:lstStyle/>
          <a:p>
            <a:r>
              <a:rPr lang="en-US" sz="3200" b="1" dirty="0"/>
              <a:t>-</a:t>
            </a:r>
          </a:p>
        </p:txBody>
      </p:sp>
      <p:sp>
        <p:nvSpPr>
          <p:cNvPr id="52" name="TextBox 51">
            <a:extLst>
              <a:ext uri="{FF2B5EF4-FFF2-40B4-BE49-F238E27FC236}">
                <a16:creationId xmlns:a16="http://schemas.microsoft.com/office/drawing/2014/main" xmlns="" id="{6C349F6F-B1A7-4914-9ACA-C0830B9017A7}"/>
              </a:ext>
            </a:extLst>
          </p:cNvPr>
          <p:cNvSpPr txBox="1"/>
          <p:nvPr/>
        </p:nvSpPr>
        <p:spPr>
          <a:xfrm>
            <a:off x="4134199" y="2927610"/>
            <a:ext cx="248564" cy="584775"/>
          </a:xfrm>
          <a:prstGeom prst="rect">
            <a:avLst/>
          </a:prstGeom>
          <a:noFill/>
        </p:spPr>
        <p:txBody>
          <a:bodyPr wrap="square" rtlCol="0">
            <a:spAutoFit/>
          </a:bodyPr>
          <a:lstStyle/>
          <a:p>
            <a:r>
              <a:rPr lang="en-US" sz="3200" b="1" dirty="0"/>
              <a:t>-</a:t>
            </a:r>
          </a:p>
        </p:txBody>
      </p:sp>
      <p:sp>
        <p:nvSpPr>
          <p:cNvPr id="53" name="TextBox 52">
            <a:extLst>
              <a:ext uri="{FF2B5EF4-FFF2-40B4-BE49-F238E27FC236}">
                <a16:creationId xmlns:a16="http://schemas.microsoft.com/office/drawing/2014/main" xmlns="" id="{8DE40A86-825C-4ED3-A359-BB3067E99668}"/>
              </a:ext>
            </a:extLst>
          </p:cNvPr>
          <p:cNvSpPr txBox="1"/>
          <p:nvPr/>
        </p:nvSpPr>
        <p:spPr>
          <a:xfrm>
            <a:off x="7739910" y="4082508"/>
            <a:ext cx="415632" cy="584775"/>
          </a:xfrm>
          <a:prstGeom prst="rect">
            <a:avLst/>
          </a:prstGeom>
          <a:noFill/>
        </p:spPr>
        <p:txBody>
          <a:bodyPr wrap="square" rtlCol="0">
            <a:spAutoFit/>
          </a:bodyPr>
          <a:lstStyle/>
          <a:p>
            <a:r>
              <a:rPr lang="en-US" sz="3200" b="1" dirty="0"/>
              <a:t>-</a:t>
            </a:r>
          </a:p>
        </p:txBody>
      </p:sp>
      <p:sp>
        <p:nvSpPr>
          <p:cNvPr id="54" name="TextBox 53">
            <a:extLst>
              <a:ext uri="{FF2B5EF4-FFF2-40B4-BE49-F238E27FC236}">
                <a16:creationId xmlns:a16="http://schemas.microsoft.com/office/drawing/2014/main" xmlns="" id="{4C669C85-FB4D-4373-8314-BEDA7E1CE229}"/>
              </a:ext>
            </a:extLst>
          </p:cNvPr>
          <p:cNvSpPr txBox="1"/>
          <p:nvPr/>
        </p:nvSpPr>
        <p:spPr>
          <a:xfrm>
            <a:off x="9864188" y="4088988"/>
            <a:ext cx="415632" cy="584775"/>
          </a:xfrm>
          <a:prstGeom prst="rect">
            <a:avLst/>
          </a:prstGeom>
          <a:noFill/>
        </p:spPr>
        <p:txBody>
          <a:bodyPr wrap="square" rtlCol="0">
            <a:spAutoFit/>
          </a:bodyPr>
          <a:lstStyle/>
          <a:p>
            <a:r>
              <a:rPr lang="en-US" sz="3200" b="1" dirty="0"/>
              <a:t>-</a:t>
            </a:r>
          </a:p>
        </p:txBody>
      </p:sp>
      <p:sp>
        <p:nvSpPr>
          <p:cNvPr id="55" name="TextBox 54">
            <a:extLst>
              <a:ext uri="{FF2B5EF4-FFF2-40B4-BE49-F238E27FC236}">
                <a16:creationId xmlns:a16="http://schemas.microsoft.com/office/drawing/2014/main" xmlns="" id="{1C2EF34D-2444-49DF-B031-22EB05E37339}"/>
              </a:ext>
            </a:extLst>
          </p:cNvPr>
          <p:cNvSpPr txBox="1"/>
          <p:nvPr/>
        </p:nvSpPr>
        <p:spPr>
          <a:xfrm>
            <a:off x="7748298" y="5284815"/>
            <a:ext cx="415632" cy="584775"/>
          </a:xfrm>
          <a:prstGeom prst="rect">
            <a:avLst/>
          </a:prstGeom>
          <a:noFill/>
        </p:spPr>
        <p:txBody>
          <a:bodyPr wrap="square" rtlCol="0">
            <a:spAutoFit/>
          </a:bodyPr>
          <a:lstStyle/>
          <a:p>
            <a:r>
              <a:rPr lang="en-US" sz="3200" b="1" dirty="0"/>
              <a:t>-</a:t>
            </a:r>
          </a:p>
        </p:txBody>
      </p:sp>
      <p:cxnSp>
        <p:nvCxnSpPr>
          <p:cNvPr id="57" name="Straight Arrow Connector 56">
            <a:extLst>
              <a:ext uri="{FF2B5EF4-FFF2-40B4-BE49-F238E27FC236}">
                <a16:creationId xmlns:a16="http://schemas.microsoft.com/office/drawing/2014/main" xmlns="" id="{8FF0AF83-112E-4651-9E3E-1B97B3A7A9B8}"/>
              </a:ext>
            </a:extLst>
          </p:cNvPr>
          <p:cNvCxnSpPr>
            <a:cxnSpLocks/>
          </p:cNvCxnSpPr>
          <p:nvPr/>
        </p:nvCxnSpPr>
        <p:spPr>
          <a:xfrm flipH="1">
            <a:off x="7778002" y="3316547"/>
            <a:ext cx="742319" cy="389036"/>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xmlns="" id="{1F890A5E-3A70-4722-8B8C-9DC7042E984A}"/>
              </a:ext>
            </a:extLst>
          </p:cNvPr>
          <p:cNvCxnSpPr>
            <a:cxnSpLocks/>
          </p:cNvCxnSpPr>
          <p:nvPr/>
        </p:nvCxnSpPr>
        <p:spPr>
          <a:xfrm>
            <a:off x="9384642" y="3316968"/>
            <a:ext cx="732490" cy="469076"/>
          </a:xfrm>
          <a:prstGeom prst="straightConnector1">
            <a:avLst/>
          </a:prstGeom>
          <a:ln w="28575">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18088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82CD294B-55D1-4DB3-9487-997B656A79D8}"/>
              </a:ext>
            </a:extLst>
          </p:cNvPr>
          <p:cNvSpPr>
            <a:spLocks noGrp="1"/>
          </p:cNvSpPr>
          <p:nvPr>
            <p:ph type="ftr" sz="quarter" idx="11"/>
          </p:nvPr>
        </p:nvSpPr>
        <p:spPr/>
        <p:txBody>
          <a:bodyPr/>
          <a:lstStyle/>
          <a:p>
            <a:r>
              <a:rPr lang="en-US"/>
              <a:t>© Copyright 2018 Worthy and James Publishing</a:t>
            </a:r>
          </a:p>
        </p:txBody>
      </p:sp>
      <p:sp>
        <p:nvSpPr>
          <p:cNvPr id="3" name="Rectangle 2">
            <a:extLst>
              <a:ext uri="{FF2B5EF4-FFF2-40B4-BE49-F238E27FC236}">
                <a16:creationId xmlns:a16="http://schemas.microsoft.com/office/drawing/2014/main" xmlns="" id="{6B659161-2BBA-4FE0-A1E3-621A3BCFF181}"/>
              </a:ext>
            </a:extLst>
          </p:cNvPr>
          <p:cNvSpPr/>
          <p:nvPr/>
        </p:nvSpPr>
        <p:spPr>
          <a:xfrm>
            <a:off x="4606938" y="345492"/>
            <a:ext cx="297812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panose="02020609040205080304" pitchFamily="49" charset="-128"/>
                <a:cs typeface="Times New Roman" panose="02020603050405020304" pitchFamily="18" charset="0"/>
              </a:rPr>
              <a:t>Review, continued</a:t>
            </a:r>
            <a:endParaRPr lang="en-US" sz="2800" dirty="0">
              <a:solidFill>
                <a:schemeClr val="accent1">
                  <a:lumMod val="50000"/>
                </a:schemeClr>
              </a:solidFill>
              <a:effectLst/>
              <a:latin typeface="Times" panose="02020603050405020304" pitchFamily="18" charset="0"/>
              <a:ea typeface="MS Mincho" panose="02020609040205080304" pitchFamily="49" charset="-128"/>
              <a:cs typeface="Times New Roman" panose="02020603050405020304" pitchFamily="18" charset="0"/>
            </a:endParaRPr>
          </a:p>
        </p:txBody>
      </p:sp>
      <p:sp>
        <p:nvSpPr>
          <p:cNvPr id="4" name="Rectangle 3">
            <a:extLst>
              <a:ext uri="{FF2B5EF4-FFF2-40B4-BE49-F238E27FC236}">
                <a16:creationId xmlns:a16="http://schemas.microsoft.com/office/drawing/2014/main" xmlns="" id="{06A86D22-15FB-47A5-A62B-952A6DFA1494}"/>
              </a:ext>
            </a:extLst>
          </p:cNvPr>
          <p:cNvSpPr/>
          <p:nvPr/>
        </p:nvSpPr>
        <p:spPr>
          <a:xfrm>
            <a:off x="2902085" y="1790768"/>
            <a:ext cx="6096000" cy="2246769"/>
          </a:xfrm>
          <a:prstGeom prst="rect">
            <a:avLst/>
          </a:prstGeom>
        </p:spPr>
        <p:txBody>
          <a:bodyPr>
            <a:spAutoFit/>
          </a:bodyPr>
          <a:lstStyle/>
          <a:p>
            <a:r>
              <a:rPr lang="en-US" sz="2000" b="1" dirty="0">
                <a:latin typeface="Times" panose="02020603050405020304" pitchFamily="18" charset="0"/>
                <a:ea typeface="MS Mincho" panose="02020609040205080304" pitchFamily="49" charset="-128"/>
                <a:cs typeface="Times New Roman" panose="02020603050405020304" pitchFamily="18" charset="0"/>
              </a:rPr>
              <a:t>Question:</a:t>
            </a:r>
            <a:r>
              <a:rPr lang="en-US" sz="2000" dirty="0">
                <a:latin typeface="Times" panose="02020603050405020304" pitchFamily="18" charset="0"/>
                <a:ea typeface="MS Mincho" panose="02020609040205080304" pitchFamily="49" charset="-128"/>
                <a:cs typeface="Times New Roman" panose="02020603050405020304" pitchFamily="18" charset="0"/>
              </a:rPr>
              <a:t>  How do you know if a debit or credit will increase or decrease an account?</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2000" dirty="0">
                <a:latin typeface="Times" panose="02020603050405020304" pitchFamily="18" charset="0"/>
                <a:ea typeface="MS Mincho" panose="02020609040205080304" pitchFamily="49" charset="-128"/>
                <a:cs typeface="Times New Roman" panose="02020603050405020304" pitchFamily="18" charset="0"/>
              </a:rPr>
              <a:t> </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2000" dirty="0">
                <a:latin typeface="Times" panose="02020603050405020304" pitchFamily="18" charset="0"/>
                <a:ea typeface="MS Mincho" panose="02020609040205080304" pitchFamily="49" charset="-128"/>
                <a:cs typeface="Times New Roman" panose="02020603050405020304" pitchFamily="18" charset="0"/>
              </a:rPr>
              <a:t> </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2000" b="1" dirty="0">
                <a:latin typeface="Times" panose="02020603050405020304" pitchFamily="18" charset="0"/>
                <a:ea typeface="MS Mincho" panose="02020609040205080304" pitchFamily="49" charset="-128"/>
                <a:cs typeface="Times New Roman" panose="02020603050405020304" pitchFamily="18" charset="0"/>
              </a:rPr>
              <a:t>Answer:</a:t>
            </a:r>
            <a:r>
              <a:rPr lang="en-US" sz="2000" dirty="0">
                <a:latin typeface="Times" panose="02020603050405020304" pitchFamily="18" charset="0"/>
                <a:ea typeface="MS Mincho" panose="02020609040205080304" pitchFamily="49" charset="-128"/>
                <a:cs typeface="Times New Roman" panose="02020603050405020304" pitchFamily="18" charset="0"/>
              </a:rPr>
              <a:t> You first have to identify which side of the equation the account is on.  </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a:p>
            <a:r>
              <a:rPr lang="en-US" sz="2000" dirty="0">
                <a:latin typeface="Times" panose="02020603050405020304" pitchFamily="18" charset="0"/>
                <a:ea typeface="MS Mincho" panose="02020609040205080304" pitchFamily="49" charset="-128"/>
                <a:cs typeface="Times New Roman" panose="02020603050405020304" pitchFamily="18" charset="0"/>
              </a:rPr>
              <a:t>Then apply the same rules that you already know: </a:t>
            </a:r>
            <a:endParaRPr lang="en-US" sz="2000" dirty="0">
              <a:effectLst/>
              <a:latin typeface="Times" panose="02020603050405020304" pitchFamily="18" charset="0"/>
              <a:ea typeface="MS Mincho" panose="02020609040205080304" pitchFamily="49" charset="-128"/>
              <a:cs typeface="Times New Roman" panose="02020603050405020304" pitchFamily="18" charset="0"/>
            </a:endParaRPr>
          </a:p>
        </p:txBody>
      </p:sp>
    </p:spTree>
    <p:extLst>
      <p:ext uri="{BB962C8B-B14F-4D97-AF65-F5344CB8AC3E}">
        <p14:creationId xmlns:p14="http://schemas.microsoft.com/office/powerpoint/2010/main" val="26496336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TotalTime>
  <Words>263</Words>
  <Application>Microsoft Office PowerPoint</Application>
  <PresentationFormat>Widescreen</PresentationFormat>
  <Paragraphs>84</Paragraphs>
  <Slides>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vt:i4>
      </vt:variant>
    </vt:vector>
  </HeadingPairs>
  <TitlesOfParts>
    <vt:vector size="14" baseType="lpstr">
      <vt:lpstr>MS Mincho</vt:lpstr>
      <vt:lpstr>Arial</vt:lpstr>
      <vt:lpstr>Calibri</vt:lpstr>
      <vt:lpstr>Calibri Light</vt:lpstr>
      <vt:lpstr>Times</vt:lpstr>
      <vt:lpstr>Times New Roman</vt:lpstr>
      <vt:lpstr>Office Theme</vt:lpstr>
      <vt:lpstr>Basic Accounting Concepts Principles and Procedures, 2nd Edition, Volume 1  </vt:lpstr>
      <vt:lpstr>Learning Goal 22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djudie</dc:creator>
  <cp:lastModifiedBy>Judie Del Frate</cp:lastModifiedBy>
  <cp:revision>12</cp:revision>
  <dcterms:created xsi:type="dcterms:W3CDTF">2018-11-03T22:02:33Z</dcterms:created>
  <dcterms:modified xsi:type="dcterms:W3CDTF">2018-11-05T21:48:23Z</dcterms:modified>
</cp:coreProperties>
</file>