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1763" autoAdjust="0"/>
  </p:normalViewPr>
  <p:slideViewPr>
    <p:cSldViewPr snapToGrid="0" showGuides="1">
      <p:cViewPr varScale="1">
        <p:scale>
          <a:sx n="73" d="100"/>
          <a:sy n="73" d="100"/>
        </p:scale>
        <p:origin x="950" y="5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97A1E-9E6A-47A2-8EE9-9FDA83CFDB5A}"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9DD026-B071-4F9A-AD3B-336CB05DA2D6}" type="slidenum">
              <a:rPr lang="en-US" smtClean="0"/>
              <a:t>‹#›</a:t>
            </a:fld>
            <a:endParaRPr lang="en-US"/>
          </a:p>
        </p:txBody>
      </p:sp>
    </p:spTree>
    <p:extLst>
      <p:ext uri="{BB962C8B-B14F-4D97-AF65-F5344CB8AC3E}">
        <p14:creationId xmlns:p14="http://schemas.microsoft.com/office/powerpoint/2010/main" val="46960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2FBBFD2-DCE0-443D-B0E9-FD012CEA6E2D}"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156947B9-2B6B-4CBB-9B47-A10BE4C4DD6A}" type="slidenum">
              <a:rPr lang="en-US" smtClean="0"/>
              <a:t>‹#›</a:t>
            </a:fld>
            <a:endParaRPr lang="en-US"/>
          </a:p>
        </p:txBody>
      </p:sp>
    </p:spTree>
    <p:extLst>
      <p:ext uri="{BB962C8B-B14F-4D97-AF65-F5344CB8AC3E}">
        <p14:creationId xmlns:p14="http://schemas.microsoft.com/office/powerpoint/2010/main" val="3953630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29C228-DE40-4A30-AAA5-8C14F080DFA9}"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156947B9-2B6B-4CBB-9B47-A10BE4C4DD6A}" type="slidenum">
              <a:rPr lang="en-US" smtClean="0"/>
              <a:t>‹#›</a:t>
            </a:fld>
            <a:endParaRPr lang="en-US"/>
          </a:p>
        </p:txBody>
      </p:sp>
    </p:spTree>
    <p:extLst>
      <p:ext uri="{BB962C8B-B14F-4D97-AF65-F5344CB8AC3E}">
        <p14:creationId xmlns:p14="http://schemas.microsoft.com/office/powerpoint/2010/main" val="637777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5B09EB-059F-4E68-B76C-FAD36D16E559}"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156947B9-2B6B-4CBB-9B47-A10BE4C4DD6A}" type="slidenum">
              <a:rPr lang="en-US" smtClean="0"/>
              <a:t>‹#›</a:t>
            </a:fld>
            <a:endParaRPr lang="en-US"/>
          </a:p>
        </p:txBody>
      </p:sp>
    </p:spTree>
    <p:extLst>
      <p:ext uri="{BB962C8B-B14F-4D97-AF65-F5344CB8AC3E}">
        <p14:creationId xmlns:p14="http://schemas.microsoft.com/office/powerpoint/2010/main" val="96648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572059-989A-425A-841B-ACD456EC88A2}"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156947B9-2B6B-4CBB-9B47-A10BE4C4DD6A}" type="slidenum">
              <a:rPr lang="en-US" smtClean="0"/>
              <a:t>‹#›</a:t>
            </a:fld>
            <a:endParaRPr lang="en-US"/>
          </a:p>
        </p:txBody>
      </p:sp>
    </p:spTree>
    <p:extLst>
      <p:ext uri="{BB962C8B-B14F-4D97-AF65-F5344CB8AC3E}">
        <p14:creationId xmlns:p14="http://schemas.microsoft.com/office/powerpoint/2010/main" val="294799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FAAC80-3694-43FC-BB5C-D208CB767E2F}"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156947B9-2B6B-4CBB-9B47-A10BE4C4DD6A}" type="slidenum">
              <a:rPr lang="en-US" smtClean="0"/>
              <a:t>‹#›</a:t>
            </a:fld>
            <a:endParaRPr lang="en-US"/>
          </a:p>
        </p:txBody>
      </p:sp>
    </p:spTree>
    <p:extLst>
      <p:ext uri="{BB962C8B-B14F-4D97-AF65-F5344CB8AC3E}">
        <p14:creationId xmlns:p14="http://schemas.microsoft.com/office/powerpoint/2010/main" val="3685168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C79449-F5F8-4603-846C-00BC9148FE92}" type="datetime1">
              <a:rPr lang="en-US" smtClean="0"/>
              <a:t>11/8/2018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156947B9-2B6B-4CBB-9B47-A10BE4C4DD6A}" type="slidenum">
              <a:rPr lang="en-US" smtClean="0"/>
              <a:t>‹#›</a:t>
            </a:fld>
            <a:endParaRPr lang="en-US"/>
          </a:p>
        </p:txBody>
      </p:sp>
    </p:spTree>
    <p:extLst>
      <p:ext uri="{BB962C8B-B14F-4D97-AF65-F5344CB8AC3E}">
        <p14:creationId xmlns:p14="http://schemas.microsoft.com/office/powerpoint/2010/main" val="3210417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9D05E17-5AC0-4618-8502-4F021BC8CD1C}" type="datetime1">
              <a:rPr lang="en-US" smtClean="0"/>
              <a:t>11/8/2018</a:t>
            </a:fld>
            <a:endParaRPr lang="en-US"/>
          </a:p>
        </p:txBody>
      </p:sp>
      <p:sp>
        <p:nvSpPr>
          <p:cNvPr id="8" name="Footer Placeholder 7"/>
          <p:cNvSpPr>
            <a:spLocks noGrp="1"/>
          </p:cNvSpPr>
          <p:nvPr>
            <p:ph type="ftr" sz="quarter" idx="11"/>
          </p:nvPr>
        </p:nvSpPr>
        <p:spPr/>
        <p:txBody>
          <a:bodyPr/>
          <a:lstStyle/>
          <a:p>
            <a:r>
              <a:rPr lang="en-US"/>
              <a:t>© Copyright 2018 Worthy and James Publishing</a:t>
            </a:r>
          </a:p>
        </p:txBody>
      </p:sp>
      <p:sp>
        <p:nvSpPr>
          <p:cNvPr id="9" name="Slide Number Placeholder 8"/>
          <p:cNvSpPr>
            <a:spLocks noGrp="1"/>
          </p:cNvSpPr>
          <p:nvPr>
            <p:ph type="sldNum" sz="quarter" idx="12"/>
          </p:nvPr>
        </p:nvSpPr>
        <p:spPr/>
        <p:txBody>
          <a:bodyPr/>
          <a:lstStyle/>
          <a:p>
            <a:fld id="{156947B9-2B6B-4CBB-9B47-A10BE4C4DD6A}" type="slidenum">
              <a:rPr lang="en-US" smtClean="0"/>
              <a:t>‹#›</a:t>
            </a:fld>
            <a:endParaRPr lang="en-US"/>
          </a:p>
        </p:txBody>
      </p:sp>
    </p:spTree>
    <p:extLst>
      <p:ext uri="{BB962C8B-B14F-4D97-AF65-F5344CB8AC3E}">
        <p14:creationId xmlns:p14="http://schemas.microsoft.com/office/powerpoint/2010/main" val="1618665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D51918-9B24-4A42-9E4F-3031B194C17A}" type="datetime1">
              <a:rPr lang="en-US" smtClean="0"/>
              <a:t>11/8/2018</a:t>
            </a:fld>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
        <p:nvSpPr>
          <p:cNvPr id="5" name="Slide Number Placeholder 4"/>
          <p:cNvSpPr>
            <a:spLocks noGrp="1"/>
          </p:cNvSpPr>
          <p:nvPr>
            <p:ph type="sldNum" sz="quarter" idx="12"/>
          </p:nvPr>
        </p:nvSpPr>
        <p:spPr/>
        <p:txBody>
          <a:bodyPr/>
          <a:lstStyle/>
          <a:p>
            <a:fld id="{156947B9-2B6B-4CBB-9B47-A10BE4C4DD6A}" type="slidenum">
              <a:rPr lang="en-US" smtClean="0"/>
              <a:t>‹#›</a:t>
            </a:fld>
            <a:endParaRPr lang="en-US"/>
          </a:p>
        </p:txBody>
      </p:sp>
    </p:spTree>
    <p:extLst>
      <p:ext uri="{BB962C8B-B14F-4D97-AF65-F5344CB8AC3E}">
        <p14:creationId xmlns:p14="http://schemas.microsoft.com/office/powerpoint/2010/main" val="174416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850E0-BCC6-49C2-9876-9FB9B30D6939}" type="datetime1">
              <a:rPr lang="en-US" smtClean="0"/>
              <a:t>11/8/2018</a:t>
            </a:fld>
            <a:endParaRPr lang="en-US"/>
          </a:p>
        </p:txBody>
      </p:sp>
      <p:sp>
        <p:nvSpPr>
          <p:cNvPr id="3" name="Footer Placeholder 2"/>
          <p:cNvSpPr>
            <a:spLocks noGrp="1"/>
          </p:cNvSpPr>
          <p:nvPr>
            <p:ph type="ftr" sz="quarter" idx="11"/>
          </p:nvPr>
        </p:nvSpPr>
        <p:spPr/>
        <p:txBody>
          <a:bodyPr/>
          <a:lstStyle/>
          <a:p>
            <a:r>
              <a:rPr lang="en-US"/>
              <a:t>© Copyright 2018 Worthy and James Publishing</a:t>
            </a:r>
          </a:p>
        </p:txBody>
      </p:sp>
      <p:sp>
        <p:nvSpPr>
          <p:cNvPr id="4" name="Slide Number Placeholder 3"/>
          <p:cNvSpPr>
            <a:spLocks noGrp="1"/>
          </p:cNvSpPr>
          <p:nvPr>
            <p:ph type="sldNum" sz="quarter" idx="12"/>
          </p:nvPr>
        </p:nvSpPr>
        <p:spPr/>
        <p:txBody>
          <a:bodyPr/>
          <a:lstStyle/>
          <a:p>
            <a:fld id="{156947B9-2B6B-4CBB-9B47-A10BE4C4DD6A}" type="slidenum">
              <a:rPr lang="en-US" smtClean="0"/>
              <a:t>‹#›</a:t>
            </a:fld>
            <a:endParaRPr lang="en-US"/>
          </a:p>
        </p:txBody>
      </p:sp>
    </p:spTree>
    <p:extLst>
      <p:ext uri="{BB962C8B-B14F-4D97-AF65-F5344CB8AC3E}">
        <p14:creationId xmlns:p14="http://schemas.microsoft.com/office/powerpoint/2010/main" val="2971279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DF90F0-12C7-4EBF-BCD9-4E5B917A027B}" type="datetime1">
              <a:rPr lang="en-US" smtClean="0"/>
              <a:t>11/8/2018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156947B9-2B6B-4CBB-9B47-A10BE4C4DD6A}" type="slidenum">
              <a:rPr lang="en-US" smtClean="0"/>
              <a:t>‹#›</a:t>
            </a:fld>
            <a:endParaRPr lang="en-US"/>
          </a:p>
        </p:txBody>
      </p:sp>
    </p:spTree>
    <p:extLst>
      <p:ext uri="{BB962C8B-B14F-4D97-AF65-F5344CB8AC3E}">
        <p14:creationId xmlns:p14="http://schemas.microsoft.com/office/powerpoint/2010/main" val="4123333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E834FC-AF84-4999-AC07-EC4837527866}" type="datetime1">
              <a:rPr lang="en-US" smtClean="0"/>
              <a:t>11/8/2018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156947B9-2B6B-4CBB-9B47-A10BE4C4DD6A}" type="slidenum">
              <a:rPr lang="en-US" smtClean="0"/>
              <a:t>‹#›</a:t>
            </a:fld>
            <a:endParaRPr lang="en-US"/>
          </a:p>
        </p:txBody>
      </p:sp>
    </p:spTree>
    <p:extLst>
      <p:ext uri="{BB962C8B-B14F-4D97-AF65-F5344CB8AC3E}">
        <p14:creationId xmlns:p14="http://schemas.microsoft.com/office/powerpoint/2010/main" val="169680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1DBB7-8092-4711-BB6B-86C6A2A944B8}" type="datetime1">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947B9-2B6B-4CBB-9B47-A10BE4C4DD6A}" type="slidenum">
              <a:rPr lang="en-US" smtClean="0"/>
              <a:t>‹#›</a:t>
            </a:fld>
            <a:endParaRPr lang="en-US"/>
          </a:p>
        </p:txBody>
      </p:sp>
    </p:spTree>
    <p:extLst>
      <p:ext uri="{BB962C8B-B14F-4D97-AF65-F5344CB8AC3E}">
        <p14:creationId xmlns:p14="http://schemas.microsoft.com/office/powerpoint/2010/main" val="2154224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4637246" y="0"/>
            <a:ext cx="7554754" cy="6858000"/>
          </a:xfrm>
          <a:solidFill>
            <a:schemeClr val="tx1"/>
          </a:solidFill>
        </p:spPr>
        <p:txBody>
          <a:bodyPr>
            <a:normAutofit/>
          </a:bodyPr>
          <a:lstStyle/>
          <a:p>
            <a:pPr algn="l"/>
            <a:r>
              <a:rPr lang="en-US" sz="4700" b="1" dirty="0">
                <a:solidFill>
                  <a:schemeClr val="bg1"/>
                </a:solidFill>
              </a:rPr>
              <a:t>     Basic Accounting Concepts </a:t>
            </a:r>
            <a:br>
              <a:rPr lang="en-US" sz="4700" b="1" dirty="0">
                <a:solidFill>
                  <a:schemeClr val="bg1"/>
                </a:solidFill>
              </a:rPr>
            </a:br>
            <a:r>
              <a:rPr lang="en-US" sz="4700" b="1" dirty="0">
                <a:solidFill>
                  <a:schemeClr val="bg1"/>
                </a:solidFill>
              </a:rPr>
              <a:t>     Principles and Procedures, </a:t>
            </a:r>
            <a:br>
              <a:rPr lang="en-US" sz="4700" b="1" dirty="0">
                <a:solidFill>
                  <a:schemeClr val="bg1"/>
                </a:solidFill>
              </a:rPr>
            </a:br>
            <a:r>
              <a:rPr lang="en-US" sz="4700" b="1" dirty="0">
                <a:solidFill>
                  <a:schemeClr val="bg1"/>
                </a:solidFill>
              </a:rPr>
              <a:t>     2</a:t>
            </a:r>
            <a:r>
              <a:rPr lang="en-US" sz="4700" b="1" baseline="30000" dirty="0">
                <a:solidFill>
                  <a:schemeClr val="bg1"/>
                </a:solidFill>
              </a:rPr>
              <a:t>nd</a:t>
            </a:r>
            <a:r>
              <a:rPr lang="en-US" sz="4700" b="1" dirty="0">
                <a:solidFill>
                  <a:schemeClr val="bg1"/>
                </a:solidFill>
              </a:rPr>
              <a:t> Edition, Volume 1 </a:t>
            </a:r>
            <a:br>
              <a:rPr lang="en-US" sz="4700" b="1" dirty="0">
                <a:solidFill>
                  <a:schemeClr val="bg1"/>
                </a:solidFill>
              </a:rPr>
            </a:br>
            <a:br>
              <a:rPr lang="en-US" sz="4700" b="1" dirty="0">
                <a:solidFill>
                  <a:schemeClr val="bg1"/>
                </a:solidFill>
              </a:rPr>
            </a:br>
            <a:br>
              <a:rPr lang="en-US" sz="4700" b="1" dirty="0">
                <a:solidFill>
                  <a:schemeClr val="bg1"/>
                </a:solidFill>
              </a:rPr>
            </a:br>
            <a:br>
              <a:rPr lang="en-US" sz="4700" b="1" dirty="0">
                <a:solidFill>
                  <a:schemeClr val="bg1"/>
                </a:solidFill>
              </a:rPr>
            </a:b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Tree>
    <p:extLst>
      <p:ext uri="{BB962C8B-B14F-4D97-AF65-F5344CB8AC3E}">
        <p14:creationId xmlns:p14="http://schemas.microsoft.com/office/powerpoint/2010/main" val="336057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038600" y="106915"/>
            <a:ext cx="428829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The Structure of a Journal</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42841987"/>
              </p:ext>
            </p:extLst>
          </p:nvPr>
        </p:nvGraphicFramePr>
        <p:xfrm>
          <a:off x="3054286" y="909047"/>
          <a:ext cx="5822284" cy="3817981"/>
        </p:xfrm>
        <a:graphic>
          <a:graphicData uri="http://schemas.openxmlformats.org/drawingml/2006/table">
            <a:tbl>
              <a:tblPr firstRow="1" firstCol="1" bandRow="1">
                <a:tableStyleId>{2D5ABB26-0587-4C30-8999-92F81FD0307C}</a:tableStyleId>
              </a:tblPr>
              <a:tblGrid>
                <a:gridCol w="699674">
                  <a:extLst>
                    <a:ext uri="{9D8B030D-6E8A-4147-A177-3AD203B41FA5}">
                      <a16:colId xmlns:a16="http://schemas.microsoft.com/office/drawing/2014/main" val="2171545566"/>
                    </a:ext>
                  </a:extLst>
                </a:gridCol>
                <a:gridCol w="3028892">
                  <a:extLst>
                    <a:ext uri="{9D8B030D-6E8A-4147-A177-3AD203B41FA5}">
                      <a16:colId xmlns:a16="http://schemas.microsoft.com/office/drawing/2014/main" val="1565434613"/>
                    </a:ext>
                  </a:extLst>
                </a:gridCol>
                <a:gridCol w="503488">
                  <a:extLst>
                    <a:ext uri="{9D8B030D-6E8A-4147-A177-3AD203B41FA5}">
                      <a16:colId xmlns:a16="http://schemas.microsoft.com/office/drawing/2014/main" val="1329834881"/>
                    </a:ext>
                  </a:extLst>
                </a:gridCol>
                <a:gridCol w="778109">
                  <a:extLst>
                    <a:ext uri="{9D8B030D-6E8A-4147-A177-3AD203B41FA5}">
                      <a16:colId xmlns:a16="http://schemas.microsoft.com/office/drawing/2014/main" val="1387799383"/>
                    </a:ext>
                  </a:extLst>
                </a:gridCol>
                <a:gridCol w="812121">
                  <a:extLst>
                    <a:ext uri="{9D8B030D-6E8A-4147-A177-3AD203B41FA5}">
                      <a16:colId xmlns:a16="http://schemas.microsoft.com/office/drawing/2014/main" val="1120966543"/>
                    </a:ext>
                  </a:extLst>
                </a:gridCol>
              </a:tblGrid>
              <a:tr h="167089">
                <a:tc gridSpan="5">
                  <a:txBody>
                    <a:bodyPr/>
                    <a:lstStyle/>
                    <a:p>
                      <a:pPr marL="1600200" marR="0">
                        <a:spcBef>
                          <a:spcPts val="0"/>
                        </a:spcBef>
                        <a:spcAft>
                          <a:spcPts val="0"/>
                        </a:spcAft>
                      </a:pPr>
                      <a:r>
                        <a:rPr lang="en-US" sz="1400" b="1" dirty="0">
                          <a:effectLst/>
                        </a:rPr>
                        <a:t>General Journal                                                                 J1     </a:t>
                      </a:r>
                      <a:endParaRPr lang="en-US" sz="1100" b="1"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196075"/>
                  </a:ext>
                </a:extLst>
              </a:tr>
              <a:tr h="425318">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Debit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Credit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006754"/>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174307"/>
                  </a:ext>
                </a:extLst>
              </a:tr>
              <a:tr h="212659">
                <a:tc>
                  <a:txBody>
                    <a:bodyPr/>
                    <a:lstStyle/>
                    <a:p>
                      <a:pPr marL="0" marR="0" algn="ctr">
                        <a:spcBef>
                          <a:spcPts val="0"/>
                        </a:spcBef>
                        <a:spcAft>
                          <a:spcPts val="0"/>
                        </a:spcAft>
                      </a:pPr>
                      <a:r>
                        <a:rPr lang="en-US" sz="1400">
                          <a:effectLst/>
                        </a:rPr>
                        <a:t>May 5</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9564839"/>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R. Flores, Capital</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195117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828794"/>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5768917"/>
                  </a:ext>
                </a:extLst>
              </a:tr>
              <a:tr h="212659">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8151589"/>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5258486"/>
                  </a:ext>
                </a:extLst>
              </a:tr>
              <a:tr h="237983">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200" dirty="0">
                          <a:effectLst/>
                        </a:rPr>
                        <a:t>Purchased supplies on account from Maxwell</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9500180"/>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dirty="0">
                          <a:effectLst/>
                        </a:rPr>
                        <a:t>supplies.</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105806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1119788"/>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302792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0322912"/>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9380085"/>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5815595"/>
                  </a:ext>
                </a:extLst>
              </a:tr>
              <a:tr h="167089">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8971072"/>
                  </a:ext>
                </a:extLst>
              </a:tr>
            </a:tbl>
          </a:graphicData>
        </a:graphic>
      </p:graphicFrame>
      <p:sp>
        <p:nvSpPr>
          <p:cNvPr id="7" name="Rectangle 6"/>
          <p:cNvSpPr/>
          <p:nvPr/>
        </p:nvSpPr>
        <p:spPr>
          <a:xfrm>
            <a:off x="1020980" y="5254669"/>
            <a:ext cx="9916212" cy="828414"/>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Rectangle 5"/>
          <p:cNvSpPr/>
          <p:nvPr/>
        </p:nvSpPr>
        <p:spPr>
          <a:xfrm>
            <a:off x="1341552" y="5019387"/>
            <a:ext cx="9682385" cy="923330"/>
          </a:xfrm>
          <a:prstGeom prst="rect">
            <a:avLst/>
          </a:prstGeom>
        </p:spPr>
        <p:txBody>
          <a:bodyPr wrap="square">
            <a:spAutoFit/>
          </a:bodyPr>
          <a:lstStyle/>
          <a:p>
            <a:r>
              <a:rPr lang="en-US" dirty="0">
                <a:latin typeface="Times" panose="02020603050405020304" pitchFamily="18" charset="0"/>
                <a:ea typeface="MS Mincho" panose="02020609040205080304"/>
                <a:cs typeface="Times New Roman" panose="02020603050405020304" pitchFamily="18" charset="0"/>
              </a:rPr>
              <a:t> </a:t>
            </a:r>
          </a:p>
          <a:p>
            <a:r>
              <a:rPr lang="en-US" b="1" dirty="0">
                <a:latin typeface="Times" panose="02020603050405020304" pitchFamily="18" charset="0"/>
                <a:ea typeface="MS Mincho" panose="02020609040205080304"/>
                <a:cs typeface="Times New Roman" panose="02020603050405020304" pitchFamily="18" charset="0"/>
              </a:rPr>
              <a:t>Reference column:</a:t>
            </a:r>
            <a:r>
              <a:rPr lang="en-US" dirty="0">
                <a:latin typeface="Times" panose="02020603050405020304" pitchFamily="18" charset="0"/>
                <a:ea typeface="MS Mincho" panose="02020609040205080304"/>
                <a:cs typeface="Times New Roman" panose="02020603050405020304" pitchFamily="18" charset="0"/>
              </a:rPr>
              <a:t> The column titled Ref. is left blank at the time of the journal entry.  This column will be used later when transaction data is transferred to the ledger.</a:t>
            </a:r>
          </a:p>
        </p:txBody>
      </p:sp>
      <p:cxnSp>
        <p:nvCxnSpPr>
          <p:cNvPr id="10" name="Straight Arrow Connector 9"/>
          <p:cNvCxnSpPr/>
          <p:nvPr/>
        </p:nvCxnSpPr>
        <p:spPr>
          <a:xfrm flipH="1" flipV="1">
            <a:off x="7098384" y="1404594"/>
            <a:ext cx="18854" cy="3850077"/>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9687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038600" y="106915"/>
            <a:ext cx="428829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The Structure of a Journal</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438196833"/>
              </p:ext>
            </p:extLst>
          </p:nvPr>
        </p:nvGraphicFramePr>
        <p:xfrm>
          <a:off x="3271603" y="1476253"/>
          <a:ext cx="5822284" cy="1821056"/>
        </p:xfrm>
        <a:graphic>
          <a:graphicData uri="http://schemas.openxmlformats.org/drawingml/2006/table">
            <a:tbl>
              <a:tblPr firstRow="1" firstCol="1" bandRow="1">
                <a:tableStyleId>{2D5ABB26-0587-4C30-8999-92F81FD0307C}</a:tableStyleId>
              </a:tblPr>
              <a:tblGrid>
                <a:gridCol w="699674">
                  <a:extLst>
                    <a:ext uri="{9D8B030D-6E8A-4147-A177-3AD203B41FA5}">
                      <a16:colId xmlns:a16="http://schemas.microsoft.com/office/drawing/2014/main" val="2171545566"/>
                    </a:ext>
                  </a:extLst>
                </a:gridCol>
                <a:gridCol w="3028892">
                  <a:extLst>
                    <a:ext uri="{9D8B030D-6E8A-4147-A177-3AD203B41FA5}">
                      <a16:colId xmlns:a16="http://schemas.microsoft.com/office/drawing/2014/main" val="1565434613"/>
                    </a:ext>
                  </a:extLst>
                </a:gridCol>
                <a:gridCol w="503488">
                  <a:extLst>
                    <a:ext uri="{9D8B030D-6E8A-4147-A177-3AD203B41FA5}">
                      <a16:colId xmlns:a16="http://schemas.microsoft.com/office/drawing/2014/main" val="1329834881"/>
                    </a:ext>
                  </a:extLst>
                </a:gridCol>
                <a:gridCol w="778109">
                  <a:extLst>
                    <a:ext uri="{9D8B030D-6E8A-4147-A177-3AD203B41FA5}">
                      <a16:colId xmlns:a16="http://schemas.microsoft.com/office/drawing/2014/main" val="1387799383"/>
                    </a:ext>
                  </a:extLst>
                </a:gridCol>
                <a:gridCol w="812121">
                  <a:extLst>
                    <a:ext uri="{9D8B030D-6E8A-4147-A177-3AD203B41FA5}">
                      <a16:colId xmlns:a16="http://schemas.microsoft.com/office/drawing/2014/main" val="1120966543"/>
                    </a:ext>
                  </a:extLst>
                </a:gridCol>
              </a:tblGrid>
              <a:tr h="145884">
                <a:tc gridSpan="5">
                  <a:txBody>
                    <a:bodyPr/>
                    <a:lstStyle/>
                    <a:p>
                      <a:pPr marL="1600200" marR="0">
                        <a:spcBef>
                          <a:spcPts val="0"/>
                        </a:spcBef>
                        <a:spcAft>
                          <a:spcPts val="0"/>
                        </a:spcAft>
                      </a:pPr>
                      <a:r>
                        <a:rPr lang="en-US" sz="1400" b="1" dirty="0">
                          <a:effectLst/>
                        </a:rPr>
                        <a:t>General Journal                                                                 J1     </a:t>
                      </a:r>
                      <a:endParaRPr lang="en-US" sz="1100" b="1"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196075"/>
                  </a:ext>
                </a:extLst>
              </a:tr>
              <a:tr h="290809">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Debit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Credit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006754"/>
                  </a:ext>
                </a:extLst>
              </a:tr>
              <a:tr h="14588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174307"/>
                  </a:ext>
                </a:extLst>
              </a:tr>
              <a:tr h="145884">
                <a:tc>
                  <a:txBody>
                    <a:bodyPr/>
                    <a:lstStyle/>
                    <a:p>
                      <a:pPr marL="0" marR="0" algn="ctr">
                        <a:spcBef>
                          <a:spcPts val="0"/>
                        </a:spcBef>
                        <a:spcAft>
                          <a:spcPts val="0"/>
                        </a:spcAft>
                      </a:pPr>
                      <a:r>
                        <a:rPr lang="en-US" sz="1400" dirty="0">
                          <a:effectLst/>
                        </a:rPr>
                        <a:t>May 20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600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9564839"/>
                  </a:ext>
                </a:extLst>
              </a:tr>
              <a:tr h="14588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latin typeface="Times" panose="02020603050405020304" pitchFamily="18" charset="0"/>
                          <a:ea typeface="MS Mincho" panose="02020609040205080304"/>
                          <a:cs typeface="Times New Roman" panose="02020603050405020304" pitchFamily="18" charset="0"/>
                        </a:rPr>
                        <a:t>Accounts Receivable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1,400 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1951171"/>
                  </a:ext>
                </a:extLst>
              </a:tr>
              <a:tr h="14588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400" dirty="0">
                          <a:effectLst/>
                          <a:latin typeface="Times" panose="02020603050405020304" pitchFamily="18" charset="0"/>
                          <a:ea typeface="MS Mincho" panose="02020609040205080304"/>
                          <a:cs typeface="Times New Roman" panose="02020603050405020304" pitchFamily="18" charset="0"/>
                        </a:rPr>
                        <a:t>      Service Revenue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2,000 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828794"/>
                  </a:ext>
                </a:extLst>
              </a:tr>
              <a:tr h="250087">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dirty="0">
                          <a:effectLst/>
                          <a:latin typeface="Times" panose="02020603050405020304" pitchFamily="18" charset="0"/>
                          <a:ea typeface="MS Mincho" panose="02020609040205080304"/>
                          <a:cs typeface="Times New Roman" panose="02020603050405020304" pitchFamily="18" charset="0"/>
                        </a:rPr>
                        <a:t>Completed job with partial cash payment from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5768917"/>
                  </a:ext>
                </a:extLst>
              </a:tr>
              <a:tr h="145884">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dirty="0">
                          <a:effectLst/>
                          <a:latin typeface="Times" panose="02020603050405020304" pitchFamily="18" charset="0"/>
                          <a:ea typeface="MS Mincho" panose="02020609040205080304"/>
                          <a:cs typeface="Times New Roman" panose="02020603050405020304" pitchFamily="18" charset="0"/>
                        </a:rPr>
                        <a:t>customer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8151589"/>
                  </a:ext>
                </a:extLst>
              </a:tr>
            </a:tbl>
          </a:graphicData>
        </a:graphic>
      </p:graphicFrame>
      <p:sp>
        <p:nvSpPr>
          <p:cNvPr id="7" name="Rectangle 6"/>
          <p:cNvSpPr/>
          <p:nvPr/>
        </p:nvSpPr>
        <p:spPr>
          <a:xfrm>
            <a:off x="945564" y="4291136"/>
            <a:ext cx="9980101" cy="1362948"/>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r>
              <a:rPr lang="en-US" b="1" dirty="0"/>
              <a:t>Compound entry:</a:t>
            </a:r>
            <a:r>
              <a:rPr lang="en-US" dirty="0"/>
              <a:t>  When a transaction entry requires </a:t>
            </a:r>
            <a:r>
              <a:rPr lang="en-US" b="1" dirty="0"/>
              <a:t>more than two accounts</a:t>
            </a:r>
            <a:r>
              <a:rPr lang="en-US" dirty="0"/>
              <a:t>, it is called a compound entry.  This is what you see above for the May 20 transaction.</a:t>
            </a:r>
          </a:p>
          <a:p>
            <a:r>
              <a:rPr lang="en-US" dirty="0"/>
              <a:t> </a:t>
            </a:r>
          </a:p>
          <a:p>
            <a:r>
              <a:rPr lang="en-US" dirty="0"/>
              <a:t>Notice that the total debit amounts must always equal the total credit amounts.</a:t>
            </a:r>
          </a:p>
        </p:txBody>
      </p:sp>
    </p:spTree>
    <p:extLst>
      <p:ext uri="{BB962C8B-B14F-4D97-AF65-F5344CB8AC3E}">
        <p14:creationId xmlns:p14="http://schemas.microsoft.com/office/powerpoint/2010/main" val="2099169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5077316" y="106915"/>
            <a:ext cx="221086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Journal Data</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199407843"/>
              </p:ext>
            </p:extLst>
          </p:nvPr>
        </p:nvGraphicFramePr>
        <p:xfrm>
          <a:off x="3271603" y="1476253"/>
          <a:ext cx="5822284" cy="1821056"/>
        </p:xfrm>
        <a:graphic>
          <a:graphicData uri="http://schemas.openxmlformats.org/drawingml/2006/table">
            <a:tbl>
              <a:tblPr firstRow="1" firstCol="1" bandRow="1">
                <a:tableStyleId>{2D5ABB26-0587-4C30-8999-92F81FD0307C}</a:tableStyleId>
              </a:tblPr>
              <a:tblGrid>
                <a:gridCol w="699674">
                  <a:extLst>
                    <a:ext uri="{9D8B030D-6E8A-4147-A177-3AD203B41FA5}">
                      <a16:colId xmlns:a16="http://schemas.microsoft.com/office/drawing/2014/main" val="2171545566"/>
                    </a:ext>
                  </a:extLst>
                </a:gridCol>
                <a:gridCol w="3028892">
                  <a:extLst>
                    <a:ext uri="{9D8B030D-6E8A-4147-A177-3AD203B41FA5}">
                      <a16:colId xmlns:a16="http://schemas.microsoft.com/office/drawing/2014/main" val="1565434613"/>
                    </a:ext>
                  </a:extLst>
                </a:gridCol>
                <a:gridCol w="503488">
                  <a:extLst>
                    <a:ext uri="{9D8B030D-6E8A-4147-A177-3AD203B41FA5}">
                      <a16:colId xmlns:a16="http://schemas.microsoft.com/office/drawing/2014/main" val="1329834881"/>
                    </a:ext>
                  </a:extLst>
                </a:gridCol>
                <a:gridCol w="778109">
                  <a:extLst>
                    <a:ext uri="{9D8B030D-6E8A-4147-A177-3AD203B41FA5}">
                      <a16:colId xmlns:a16="http://schemas.microsoft.com/office/drawing/2014/main" val="1387799383"/>
                    </a:ext>
                  </a:extLst>
                </a:gridCol>
                <a:gridCol w="812121">
                  <a:extLst>
                    <a:ext uri="{9D8B030D-6E8A-4147-A177-3AD203B41FA5}">
                      <a16:colId xmlns:a16="http://schemas.microsoft.com/office/drawing/2014/main" val="1120966543"/>
                    </a:ext>
                  </a:extLst>
                </a:gridCol>
              </a:tblGrid>
              <a:tr h="145884">
                <a:tc gridSpan="5">
                  <a:txBody>
                    <a:bodyPr/>
                    <a:lstStyle/>
                    <a:p>
                      <a:pPr marL="1600200" marR="0">
                        <a:spcBef>
                          <a:spcPts val="0"/>
                        </a:spcBef>
                        <a:spcAft>
                          <a:spcPts val="0"/>
                        </a:spcAft>
                      </a:pPr>
                      <a:r>
                        <a:rPr lang="en-US" sz="1400" b="1" dirty="0">
                          <a:effectLst/>
                        </a:rPr>
                        <a:t>General Journal                                                                 J1     </a:t>
                      </a:r>
                      <a:endParaRPr lang="en-US" sz="1100" b="1"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196075"/>
                  </a:ext>
                </a:extLst>
              </a:tr>
              <a:tr h="290809">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Debit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Credit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006754"/>
                  </a:ext>
                </a:extLst>
              </a:tr>
              <a:tr h="14588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174307"/>
                  </a:ext>
                </a:extLst>
              </a:tr>
              <a:tr h="145884">
                <a:tc>
                  <a:txBody>
                    <a:bodyPr/>
                    <a:lstStyle/>
                    <a:p>
                      <a:pPr marL="0" marR="0" algn="ctr">
                        <a:spcBef>
                          <a:spcPts val="0"/>
                        </a:spcBef>
                        <a:spcAft>
                          <a:spcPts val="0"/>
                        </a:spcAft>
                      </a:pPr>
                      <a:r>
                        <a:rPr lang="en-US" sz="1400" dirty="0">
                          <a:effectLst/>
                        </a:rPr>
                        <a:t>May 20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600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9564839"/>
                  </a:ext>
                </a:extLst>
              </a:tr>
              <a:tr h="14588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latin typeface="Times" panose="02020603050405020304" pitchFamily="18" charset="0"/>
                          <a:ea typeface="MS Mincho" panose="02020609040205080304"/>
                          <a:cs typeface="Times New Roman" panose="02020603050405020304" pitchFamily="18" charset="0"/>
                        </a:rPr>
                        <a:t>Accounts Receivable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1,400 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1951171"/>
                  </a:ext>
                </a:extLst>
              </a:tr>
              <a:tr h="14588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400" dirty="0">
                          <a:effectLst/>
                          <a:latin typeface="Times" panose="02020603050405020304" pitchFamily="18" charset="0"/>
                          <a:ea typeface="MS Mincho" panose="02020609040205080304"/>
                          <a:cs typeface="Times New Roman" panose="02020603050405020304" pitchFamily="18" charset="0"/>
                        </a:rPr>
                        <a:t>      Service Revenue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2,000 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828794"/>
                  </a:ext>
                </a:extLst>
              </a:tr>
              <a:tr h="250087">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dirty="0">
                          <a:effectLst/>
                          <a:latin typeface="Times" panose="02020603050405020304" pitchFamily="18" charset="0"/>
                          <a:ea typeface="MS Mincho" panose="02020609040205080304"/>
                          <a:cs typeface="Times New Roman" panose="02020603050405020304" pitchFamily="18" charset="0"/>
                        </a:rPr>
                        <a:t>Completed job with partial cash payment from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5768917"/>
                  </a:ext>
                </a:extLst>
              </a:tr>
              <a:tr h="145884">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dirty="0">
                          <a:effectLst/>
                          <a:latin typeface="Times" panose="02020603050405020304" pitchFamily="18" charset="0"/>
                          <a:ea typeface="MS Mincho" panose="02020609040205080304"/>
                          <a:cs typeface="Times New Roman" panose="02020603050405020304" pitchFamily="18" charset="0"/>
                        </a:rPr>
                        <a:t>customer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8151589"/>
                  </a:ext>
                </a:extLst>
              </a:tr>
            </a:tbl>
          </a:graphicData>
        </a:graphic>
      </p:graphicFrame>
      <p:sp>
        <p:nvSpPr>
          <p:cNvPr id="4" name="Rectangle 3"/>
          <p:cNvSpPr/>
          <p:nvPr/>
        </p:nvSpPr>
        <p:spPr>
          <a:xfrm>
            <a:off x="2209014" y="3737574"/>
            <a:ext cx="8443274" cy="2308324"/>
          </a:xfrm>
          <a:prstGeom prst="rect">
            <a:avLst/>
          </a:prstGeom>
        </p:spPr>
        <p:txBody>
          <a:bodyPr wrap="square">
            <a:spAutoFit/>
          </a:bodyPr>
          <a:lstStyle/>
          <a:p>
            <a:r>
              <a:rPr lang="en-US" b="1" dirty="0">
                <a:latin typeface="Times" panose="02020603050405020304" pitchFamily="18" charset="0"/>
                <a:ea typeface="MS Mincho" panose="02020609040205080304"/>
                <a:cs typeface="Times New Roman" panose="02020603050405020304" pitchFamily="18" charset="0"/>
              </a:rPr>
              <a:t>Review Question:  </a:t>
            </a:r>
            <a:r>
              <a:rPr lang="en-US" dirty="0">
                <a:latin typeface="Times" panose="02020603050405020304" pitchFamily="18" charset="0"/>
                <a:ea typeface="MS Mincho" panose="02020609040205080304"/>
                <a:cs typeface="Times New Roman" panose="02020603050405020304" pitchFamily="18" charset="0"/>
              </a:rPr>
              <a:t>We have said that</a:t>
            </a:r>
            <a:r>
              <a:rPr lang="en-US" b="1" dirty="0">
                <a:latin typeface="Times" panose="02020603050405020304" pitchFamily="18" charset="0"/>
                <a:ea typeface="MS Mincho" panose="02020609040205080304"/>
                <a:cs typeface="Times New Roman" panose="02020603050405020304" pitchFamily="18" charset="0"/>
              </a:rPr>
              <a:t> </a:t>
            </a:r>
            <a:r>
              <a:rPr lang="en-US" dirty="0">
                <a:latin typeface="Times" panose="02020603050405020304" pitchFamily="18" charset="0"/>
                <a:ea typeface="MS Mincho" panose="02020609040205080304"/>
                <a:cs typeface="Times New Roman" panose="02020603050405020304" pitchFamily="18" charset="0"/>
              </a:rPr>
              <a:t>a journal</a:t>
            </a:r>
            <a:r>
              <a:rPr lang="en-US" b="1" dirty="0">
                <a:latin typeface="Times" panose="02020603050405020304" pitchFamily="18" charset="0"/>
                <a:ea typeface="MS Mincho" panose="02020609040205080304"/>
                <a:cs typeface="Times New Roman" panose="02020603050405020304" pitchFamily="18" charset="0"/>
              </a:rPr>
              <a:t> </a:t>
            </a:r>
            <a:r>
              <a:rPr lang="en-US" dirty="0">
                <a:latin typeface="Times" panose="02020603050405020304" pitchFamily="18" charset="0"/>
                <a:ea typeface="MS Mincho" panose="02020609040205080304"/>
                <a:cs typeface="Times New Roman" panose="02020603050405020304" pitchFamily="18" charset="0"/>
              </a:rPr>
              <a:t>is necessary because it provides three essential types of information.  A journal shows:</a:t>
            </a:r>
          </a:p>
          <a:p>
            <a:r>
              <a:rPr lang="en-US" dirty="0">
                <a:latin typeface="Times" panose="02020603050405020304" pitchFamily="18" charset="0"/>
                <a:ea typeface="MS Mincho" panose="02020609040205080304"/>
                <a:cs typeface="Times New Roman" panose="02020603050405020304" pitchFamily="18" charset="0"/>
              </a:rPr>
              <a:t>• all transactions by date, so they are easy to locate.</a:t>
            </a:r>
          </a:p>
          <a:p>
            <a:r>
              <a:rPr lang="en-US" dirty="0">
                <a:latin typeface="Times" panose="02020603050405020304" pitchFamily="18" charset="0"/>
                <a:ea typeface="MS Mincho" panose="02020609040205080304"/>
                <a:cs typeface="Times New Roman" panose="02020603050405020304" pitchFamily="18" charset="0"/>
              </a:rPr>
              <a:t>• all the accounts of each transaction together, so the complete transaction is easy to see.</a:t>
            </a:r>
          </a:p>
          <a:p>
            <a:r>
              <a:rPr lang="en-US" dirty="0">
                <a:latin typeface="Times" panose="02020603050405020304" pitchFamily="18" charset="0"/>
                <a:ea typeface="MS Mincho" panose="02020609040205080304"/>
                <a:cs typeface="Times New Roman" panose="02020603050405020304" pitchFamily="18" charset="0"/>
              </a:rPr>
              <a:t>• if the accounting equation stays in balance with each transaction. </a:t>
            </a:r>
          </a:p>
          <a:p>
            <a:r>
              <a:rPr lang="en-US" dirty="0">
                <a:latin typeface="Times" panose="02020603050405020304" pitchFamily="18" charset="0"/>
                <a:ea typeface="MS Mincho" panose="02020609040205080304"/>
                <a:cs typeface="Times New Roman" panose="02020603050405020304" pitchFamily="18" charset="0"/>
              </a:rPr>
              <a:t> </a:t>
            </a:r>
          </a:p>
          <a:p>
            <a:r>
              <a:rPr lang="en-US" dirty="0">
                <a:latin typeface="Times" panose="02020603050405020304" pitchFamily="18" charset="0"/>
                <a:ea typeface="MS Mincho" panose="02020609040205080304"/>
                <a:cs typeface="Times New Roman" panose="02020603050405020304" pitchFamily="18" charset="0"/>
              </a:rPr>
              <a:t>Can you see that information in the journal entry above?</a:t>
            </a:r>
          </a:p>
          <a:p>
            <a:r>
              <a:rPr lang="en-US" dirty="0">
                <a:latin typeface="Times" panose="02020603050405020304" pitchFamily="18" charset="0"/>
                <a:ea typeface="MS Mincho" panose="02020609040205080304"/>
                <a:cs typeface="Times New Roman" panose="02020603050405020304" pitchFamily="18" charset="0"/>
              </a:rPr>
              <a:t> </a:t>
            </a:r>
          </a:p>
        </p:txBody>
      </p:sp>
    </p:spTree>
    <p:extLst>
      <p:ext uri="{BB962C8B-B14F-4D97-AF65-F5344CB8AC3E}">
        <p14:creationId xmlns:p14="http://schemas.microsoft.com/office/powerpoint/2010/main" val="1573965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5055491" y="435146"/>
            <a:ext cx="208101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Comparison</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sp>
        <p:nvSpPr>
          <p:cNvPr id="4" name="Rectangle 3"/>
          <p:cNvSpPr/>
          <p:nvPr/>
        </p:nvSpPr>
        <p:spPr>
          <a:xfrm>
            <a:off x="2281287" y="1180610"/>
            <a:ext cx="7824247" cy="2585323"/>
          </a:xfrm>
          <a:prstGeom prst="rect">
            <a:avLst/>
          </a:prstGeom>
        </p:spPr>
        <p:txBody>
          <a:bodyPr wrap="square">
            <a:spAutoFit/>
          </a:bodyPr>
          <a:lstStyle/>
          <a:p>
            <a:r>
              <a:rPr lang="en-US" b="1" dirty="0">
                <a:latin typeface="Times" panose="02020603050405020304" pitchFamily="18" charset="0"/>
                <a:ea typeface="MS Mincho" panose="02020609040205080304"/>
                <a:cs typeface="Times New Roman" panose="02020603050405020304" pitchFamily="18" charset="0"/>
              </a:rPr>
              <a:t>Review Question:  </a:t>
            </a:r>
            <a:r>
              <a:rPr lang="en-US" dirty="0">
                <a:latin typeface="Times" panose="02020603050405020304" pitchFamily="18" charset="0"/>
                <a:ea typeface="MS Mincho" panose="02020609040205080304"/>
                <a:cs typeface="Times New Roman" panose="02020603050405020304" pitchFamily="18" charset="0"/>
              </a:rPr>
              <a:t>If you were in business, where would you look to answer the follow questions: journal or ledger? </a:t>
            </a:r>
          </a:p>
          <a:p>
            <a:r>
              <a:rPr lang="en-US" dirty="0">
                <a:latin typeface="Times" panose="02020603050405020304" pitchFamily="18" charset="0"/>
                <a:ea typeface="MS Mincho" panose="02020609040205080304"/>
                <a:cs typeface="Times New Roman" panose="02020603050405020304" pitchFamily="18" charset="0"/>
              </a:rPr>
              <a:t> </a:t>
            </a:r>
          </a:p>
          <a:p>
            <a:r>
              <a:rPr lang="en-US" dirty="0">
                <a:latin typeface="Times" panose="02020603050405020304" pitchFamily="18" charset="0"/>
                <a:ea typeface="MS Mincho" panose="02020609040205080304"/>
                <a:cs typeface="Times New Roman" panose="02020603050405020304" pitchFamily="18" charset="0"/>
              </a:rPr>
              <a:t>1. Where do I find the balance of Cash available?</a:t>
            </a:r>
          </a:p>
          <a:p>
            <a:r>
              <a:rPr lang="en-US" dirty="0">
                <a:latin typeface="Times" panose="02020603050405020304" pitchFamily="18" charset="0"/>
                <a:ea typeface="MS Mincho" panose="02020609040205080304"/>
                <a:cs typeface="Times New Roman" panose="02020603050405020304" pitchFamily="18" charset="0"/>
              </a:rPr>
              <a:t> </a:t>
            </a:r>
          </a:p>
          <a:p>
            <a:pPr marL="227013" indent="-227013"/>
            <a:r>
              <a:rPr lang="en-US" dirty="0">
                <a:latin typeface="Times" panose="02020603050405020304" pitchFamily="18" charset="0"/>
                <a:ea typeface="MS Mincho" panose="02020609040205080304"/>
                <a:cs typeface="Times New Roman" panose="02020603050405020304" pitchFamily="18" charset="0"/>
              </a:rPr>
              <a:t>2. What were all the accounts involved in the June 15 transaction when we purchased some equipment on account?</a:t>
            </a:r>
          </a:p>
          <a:p>
            <a:pPr marL="227013" indent="-227013"/>
            <a:r>
              <a:rPr lang="en-US" dirty="0">
                <a:latin typeface="Times" panose="02020603050405020304" pitchFamily="18" charset="0"/>
                <a:ea typeface="MS Mincho" panose="02020609040205080304"/>
                <a:cs typeface="Times New Roman" panose="02020603050405020304" pitchFamily="18" charset="0"/>
              </a:rPr>
              <a:t> </a:t>
            </a:r>
          </a:p>
          <a:p>
            <a:r>
              <a:rPr lang="en-US" dirty="0">
                <a:latin typeface="Times" panose="02020603050405020304" pitchFamily="18" charset="0"/>
                <a:ea typeface="MS Mincho" panose="02020609040205080304"/>
                <a:cs typeface="Times New Roman" panose="02020603050405020304" pitchFamily="18" charset="0"/>
              </a:rPr>
              <a:t>3. How much did we collect from accounts receivable this month?</a:t>
            </a:r>
          </a:p>
        </p:txBody>
      </p:sp>
      <p:sp>
        <p:nvSpPr>
          <p:cNvPr id="5" name="Rectangle 4"/>
          <p:cNvSpPr/>
          <p:nvPr/>
        </p:nvSpPr>
        <p:spPr>
          <a:xfrm>
            <a:off x="5349532" y="3988177"/>
            <a:ext cx="1266693" cy="400110"/>
          </a:xfrm>
          <a:prstGeom prst="rect">
            <a:avLst/>
          </a:prstGeom>
        </p:spPr>
        <p:txBody>
          <a:bodyPr wrap="none">
            <a:spAutoFit/>
          </a:bodyPr>
          <a:lstStyle/>
          <a:p>
            <a:pPr algn="ctr"/>
            <a:r>
              <a:rPr lang="en-US" sz="2000" b="1" dirty="0">
                <a:latin typeface="Times" panose="02020603050405020304" pitchFamily="18" charset="0"/>
                <a:ea typeface="MS Mincho" panose="02020609040205080304"/>
                <a:cs typeface="Times New Roman" panose="02020603050405020304" pitchFamily="18" charset="0"/>
              </a:rPr>
              <a:t>Summary</a:t>
            </a:r>
            <a:endParaRPr lang="en-US" sz="2000" dirty="0">
              <a:effectLst/>
              <a:latin typeface="Times" panose="02020603050405020304" pitchFamily="18" charset="0"/>
              <a:ea typeface="MS Mincho" panose="02020609040205080304"/>
              <a:cs typeface="Times New Roman" panose="02020603050405020304" pitchFamily="18" charset="0"/>
            </a:endParaRPr>
          </a:p>
        </p:txBody>
      </p:sp>
      <p:sp>
        <p:nvSpPr>
          <p:cNvPr id="6" name="Rectangle 5"/>
          <p:cNvSpPr/>
          <p:nvPr/>
        </p:nvSpPr>
        <p:spPr>
          <a:xfrm>
            <a:off x="2821756" y="4802626"/>
            <a:ext cx="6096000" cy="1200329"/>
          </a:xfrm>
          <a:prstGeom prst="rect">
            <a:avLst/>
          </a:prstGeom>
          <a:ln>
            <a:solidFill>
              <a:schemeClr val="tx1"/>
            </a:solidFill>
          </a:ln>
        </p:spPr>
        <p:txBody>
          <a:bodyPr>
            <a:spAutoFit/>
          </a:bodyPr>
          <a:lstStyle/>
          <a:p>
            <a:r>
              <a:rPr lang="en-US" dirty="0">
                <a:latin typeface="Times" panose="02020603050405020304" pitchFamily="18" charset="0"/>
                <a:ea typeface="MS Mincho" panose="02020609040205080304"/>
                <a:cs typeface="Times New Roman" panose="02020603050405020304" pitchFamily="18" charset="0"/>
              </a:rPr>
              <a:t>• A journal organizes transaction data </a:t>
            </a:r>
            <a:r>
              <a:rPr lang="en-US" b="1" dirty="0">
                <a:latin typeface="Times" panose="02020603050405020304" pitchFamily="18" charset="0"/>
                <a:ea typeface="MS Mincho" panose="02020609040205080304"/>
                <a:cs typeface="Times New Roman" panose="02020603050405020304" pitchFamily="18" charset="0"/>
              </a:rPr>
              <a:t>by transaction</a:t>
            </a:r>
            <a:r>
              <a:rPr lang="en-US" dirty="0">
                <a:latin typeface="Times" panose="02020603050405020304" pitchFamily="18" charset="0"/>
                <a:ea typeface="MS Mincho" panose="02020609040205080304"/>
                <a:cs typeface="Times New Roman" panose="02020603050405020304" pitchFamily="18" charset="0"/>
              </a:rPr>
              <a:t>.</a:t>
            </a:r>
            <a:endParaRPr lang="en-US" sz="1600" dirty="0">
              <a:effectLst/>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a:t>
            </a:r>
            <a:endParaRPr lang="en-US" sz="1600" dirty="0">
              <a:effectLst/>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A ledger organizes transaction data </a:t>
            </a:r>
            <a:r>
              <a:rPr lang="en-US" b="1" dirty="0">
                <a:latin typeface="Times" panose="02020603050405020304" pitchFamily="18" charset="0"/>
                <a:ea typeface="MS Mincho" panose="02020609040205080304"/>
                <a:cs typeface="Times New Roman" panose="02020603050405020304" pitchFamily="18" charset="0"/>
              </a:rPr>
              <a:t>by account</a:t>
            </a:r>
            <a:r>
              <a:rPr lang="en-US" dirty="0">
                <a:latin typeface="Times" panose="02020603050405020304" pitchFamily="18" charset="0"/>
                <a:ea typeface="MS Mincho" panose="02020609040205080304"/>
                <a:cs typeface="Times New Roman" panose="02020603050405020304" pitchFamily="18" charset="0"/>
              </a:rPr>
              <a:t>.</a:t>
            </a:r>
            <a:endParaRPr lang="en-US" sz="1600" dirty="0">
              <a:effectLst/>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a:t>
            </a:r>
            <a:endParaRPr lang="en-US" sz="1600" dirty="0">
              <a:effectLst/>
              <a:latin typeface="Times" panose="02020603050405020304" pitchFamily="18" charset="0"/>
              <a:ea typeface="MS Mincho" panose="02020609040205080304"/>
              <a:cs typeface="Times New Roman" panose="02020603050405020304" pitchFamily="18" charset="0"/>
            </a:endParaRPr>
          </a:p>
        </p:txBody>
      </p:sp>
    </p:spTree>
    <p:extLst>
      <p:ext uri="{BB962C8B-B14F-4D97-AF65-F5344CB8AC3E}">
        <p14:creationId xmlns:p14="http://schemas.microsoft.com/office/powerpoint/2010/main" val="189485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24</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669276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697483"/>
            <a:ext cx="6719843" cy="5447645"/>
          </a:xfrm>
          <a:prstGeom prst="rect">
            <a:avLst/>
          </a:prstGeom>
        </p:spPr>
        <p:txBody>
          <a:bodyPr wrap="square">
            <a:spAutoFit/>
          </a:bodyPr>
          <a:lstStyle/>
          <a:p>
            <a:pPr algn="ctr"/>
            <a:r>
              <a:rPr lang="en-US" sz="2800" b="1" dirty="0">
                <a:solidFill>
                  <a:schemeClr val="accent1">
                    <a:lumMod val="50000"/>
                  </a:schemeClr>
                </a:solidFill>
                <a:effectLst/>
                <a:latin typeface="Times" panose="02020603050405020304" pitchFamily="18" charset="0"/>
                <a:ea typeface="MS Mincho"/>
                <a:cs typeface="Times New Roman" panose="02020603050405020304" pitchFamily="18" charset="0"/>
              </a:rPr>
              <a:t>The General Journal</a:t>
            </a:r>
            <a:endParaRPr lang="en-US" sz="2800" dirty="0">
              <a:solidFill>
                <a:schemeClr val="accent1">
                  <a:lumMod val="50000"/>
                </a:schemeClr>
              </a:solidFill>
              <a:latin typeface="Times" panose="02020603050405020304" pitchFamily="18" charset="0"/>
              <a:ea typeface="MS Mincho"/>
              <a:cs typeface="Times New Roman" panose="02020603050405020304" pitchFamily="18" charset="0"/>
            </a:endParaRPr>
          </a:p>
          <a:p>
            <a:pPr algn="ctr"/>
            <a:r>
              <a:rPr lang="en-US" sz="2000" b="1" dirty="0">
                <a:effectLst/>
                <a:latin typeface="Times"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r>
              <a:rPr lang="en-US" sz="2000" b="1" dirty="0">
                <a:effectLst/>
                <a:latin typeface="Times"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171450" indent="-171450"/>
            <a:r>
              <a:rPr lang="en-US" sz="2000" dirty="0">
                <a:latin typeface="Times" panose="02020603050405020304" pitchFamily="18" charset="0"/>
                <a:ea typeface="MS Mincho"/>
                <a:cs typeface="Times New Roman" panose="02020603050405020304" pitchFamily="18" charset="0"/>
              </a:rPr>
              <a:t>• Although it is necessary to have a general ledger, it is more efficient to first record transactions in a general journal.</a:t>
            </a:r>
          </a:p>
          <a:p>
            <a:pPr marL="171450" indent="-171450"/>
            <a:endParaRPr lang="en-US" sz="2000" dirty="0">
              <a:latin typeface="Times" panose="02020603050405020304" pitchFamily="18" charset="0"/>
              <a:ea typeface="MS Mincho"/>
              <a:cs typeface="Times New Roman" panose="02020603050405020304" pitchFamily="18" charset="0"/>
            </a:endParaRPr>
          </a:p>
          <a:p>
            <a:pPr marL="171450" indent="-171450"/>
            <a:r>
              <a:rPr lang="en-US" sz="2000" dirty="0">
                <a:latin typeface="Times" panose="02020603050405020304" pitchFamily="18" charset="0"/>
                <a:ea typeface="MS Mincho"/>
                <a:cs typeface="Times New Roman" panose="02020603050405020304" pitchFamily="18" charset="0"/>
              </a:rPr>
              <a:t>• A </a:t>
            </a:r>
            <a:r>
              <a:rPr lang="en-US" sz="2000" b="1" dirty="0">
                <a:latin typeface="Times" panose="02020603050405020304" pitchFamily="18" charset="0"/>
                <a:ea typeface="MS Mincho"/>
                <a:cs typeface="Times New Roman" panose="02020603050405020304" pitchFamily="18" charset="0"/>
              </a:rPr>
              <a:t>general journal</a:t>
            </a:r>
            <a:r>
              <a:rPr lang="en-US" sz="2000" dirty="0">
                <a:latin typeface="Times" panose="02020603050405020304" pitchFamily="18" charset="0"/>
                <a:ea typeface="MS Mincho"/>
                <a:cs typeface="Times New Roman" panose="02020603050405020304" pitchFamily="18" charset="0"/>
              </a:rPr>
              <a:t> is a daily record of transactions.  Each transaction is recorded in sequence, so the journal is a chronological record – a record of transactions by date.</a:t>
            </a:r>
          </a:p>
          <a:p>
            <a:pPr marL="171450" indent="-171450"/>
            <a:endParaRPr lang="en-US" sz="2000" dirty="0">
              <a:latin typeface="Times" panose="02020603050405020304" pitchFamily="18" charset="0"/>
              <a:ea typeface="MS Mincho"/>
              <a:cs typeface="Times New Roman" panose="02020603050405020304" pitchFamily="18" charset="0"/>
            </a:endParaRPr>
          </a:p>
          <a:p>
            <a:pPr marL="171450" indent="-171450"/>
            <a:r>
              <a:rPr lang="en-US" sz="2000" dirty="0">
                <a:latin typeface="Times" panose="02020603050405020304" pitchFamily="18" charset="0"/>
                <a:ea typeface="MS Mincho"/>
                <a:cs typeface="Times New Roman" panose="02020603050405020304" pitchFamily="18" charset="0"/>
              </a:rPr>
              <a:t>• After transactions are recorded in the general journal, the same information is then transferred to the general ledger.  We will see how this is done in the next learning goal.</a:t>
            </a:r>
          </a:p>
          <a:p>
            <a:pPr marL="171450" indent="-171450"/>
            <a:endParaRPr lang="en-US" sz="2000" dirty="0">
              <a:latin typeface="Times" panose="02020603050405020304" pitchFamily="18" charset="0"/>
              <a:ea typeface="MS Mincho"/>
              <a:cs typeface="Times New Roman" panose="02020603050405020304" pitchFamily="18" charset="0"/>
            </a:endParaRPr>
          </a:p>
          <a:p>
            <a:pPr marL="171450" indent="-171450"/>
            <a:r>
              <a:rPr lang="en-US" sz="2000" dirty="0">
                <a:latin typeface="Times" panose="02020603050405020304" pitchFamily="18" charset="0"/>
                <a:ea typeface="MS Mincho"/>
                <a:cs typeface="Times New Roman" panose="02020603050405020304" pitchFamily="18" charset="0"/>
              </a:rPr>
              <a:t>• Recording a transaction in a journal is often called “journalizing”.</a:t>
            </a:r>
          </a:p>
          <a:p>
            <a:pPr marL="171450" indent="-171450"/>
            <a:r>
              <a:rPr lang="en-US" sz="2000" dirty="0">
                <a:effectLst/>
                <a:latin typeface="Times" panose="02020603050405020304" pitchFamily="18" charset="0"/>
                <a:ea typeface="MS Mincho"/>
                <a:cs typeface="Times New Roman" panose="02020603050405020304" pitchFamily="18" charset="0"/>
              </a:rPr>
              <a:t> </a:t>
            </a:r>
            <a:endParaRPr lang="en-US" sz="2000" dirty="0">
              <a:latin typeface="Times" panose="02020603050405020304" pitchFamily="18" charset="0"/>
              <a:ea typeface="MS Mincho"/>
              <a:cs typeface="Times New Roman" panose="02020603050405020304" pitchFamily="18" charset="0"/>
            </a:endParaRPr>
          </a:p>
        </p:txBody>
      </p:sp>
      <p:sp>
        <p:nvSpPr>
          <p:cNvPr id="3" name="Rectangle 2"/>
          <p:cNvSpPr/>
          <p:nvPr/>
        </p:nvSpPr>
        <p:spPr>
          <a:xfrm>
            <a:off x="3047999" y="1418602"/>
            <a:ext cx="6759724" cy="47172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1467046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880489" y="706234"/>
            <a:ext cx="4431021" cy="523220"/>
          </a:xfrm>
          <a:prstGeom prst="rect">
            <a:avLst/>
          </a:prstGeom>
        </p:spPr>
        <p:txBody>
          <a:bodyPr wrap="none">
            <a:spAutoFit/>
          </a:bodyPr>
          <a:lstStyle/>
          <a:p>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Why a Journal is Necessary</a:t>
            </a:r>
            <a:endParaRPr lang="en-US" sz="2800" dirty="0">
              <a:solidFill>
                <a:schemeClr val="accent1">
                  <a:lumMod val="50000"/>
                </a:schemeClr>
              </a:solidFill>
            </a:endParaRPr>
          </a:p>
        </p:txBody>
      </p:sp>
      <p:sp>
        <p:nvSpPr>
          <p:cNvPr id="4" name="Rectangle 3"/>
          <p:cNvSpPr/>
          <p:nvPr/>
        </p:nvSpPr>
        <p:spPr>
          <a:xfrm>
            <a:off x="2428430" y="1586598"/>
            <a:ext cx="7335140" cy="3216265"/>
          </a:xfrm>
          <a:prstGeom prst="rect">
            <a:avLst/>
          </a:prstGeom>
          <a:ln>
            <a:solidFill>
              <a:schemeClr val="tx1"/>
            </a:solidFill>
          </a:ln>
        </p:spPr>
        <p:txBody>
          <a:bodyPr wrap="square">
            <a:spAutoFit/>
          </a:bodyPr>
          <a:lstStyle/>
          <a:p>
            <a:pPr>
              <a:spcAft>
                <a:spcPts val="600"/>
              </a:spcAft>
            </a:pPr>
            <a:r>
              <a:rPr lang="en-US" dirty="0">
                <a:latin typeface="Times" panose="02020603050405020304" pitchFamily="18" charset="0"/>
                <a:ea typeface="MS Mincho"/>
                <a:cs typeface="Times New Roman" panose="02020603050405020304" pitchFamily="18" charset="0"/>
              </a:rPr>
              <a:t>In addition to being an efficient way to first record transactions, a journal provides the three remaining essential types of information.  A journal shows:</a:t>
            </a:r>
          </a:p>
          <a:p>
            <a:r>
              <a:rPr lang="en-US" dirty="0">
                <a:latin typeface="Times" panose="02020603050405020304" pitchFamily="18" charset="0"/>
                <a:ea typeface="MS Mincho"/>
                <a:cs typeface="Times New Roman" panose="02020603050405020304" pitchFamily="18" charset="0"/>
              </a:rPr>
              <a:t>  • all transactions by date, so they are easy to locate.</a:t>
            </a:r>
          </a:p>
          <a:p>
            <a:r>
              <a:rPr lang="en-US" dirty="0">
                <a:latin typeface="Times" panose="02020603050405020304" pitchFamily="18" charset="0"/>
                <a:ea typeface="MS Mincho"/>
                <a:cs typeface="Times New Roman" panose="02020603050405020304" pitchFamily="18" charset="0"/>
              </a:rPr>
              <a:t> </a:t>
            </a:r>
          </a:p>
          <a:p>
            <a:pPr marL="230188" indent="-230188"/>
            <a:r>
              <a:rPr lang="en-US" dirty="0">
                <a:latin typeface="Times" panose="02020603050405020304" pitchFamily="18" charset="0"/>
                <a:ea typeface="MS Mincho"/>
                <a:cs typeface="Times New Roman" panose="02020603050405020304" pitchFamily="18" charset="0"/>
              </a:rPr>
              <a:t>  • all the accounts of each transaction together, so the complete transaction is easy to see.</a:t>
            </a:r>
          </a:p>
          <a:p>
            <a:r>
              <a:rPr lang="en-US" dirty="0">
                <a:latin typeface="Times" panose="02020603050405020304" pitchFamily="18" charset="0"/>
                <a:ea typeface="MS Mincho"/>
                <a:cs typeface="Times New Roman" panose="02020603050405020304" pitchFamily="18" charset="0"/>
              </a:rPr>
              <a:t> </a:t>
            </a:r>
          </a:p>
          <a:p>
            <a:r>
              <a:rPr lang="en-US" dirty="0">
                <a:latin typeface="Times" panose="02020603050405020304" pitchFamily="18" charset="0"/>
                <a:ea typeface="MS Mincho"/>
                <a:cs typeface="Times New Roman" panose="02020603050405020304" pitchFamily="18" charset="0"/>
              </a:rPr>
              <a:t>  • if the accounting equation stays in balance with each transaction. </a:t>
            </a:r>
          </a:p>
          <a:p>
            <a:r>
              <a:rPr lang="en-US" dirty="0">
                <a:latin typeface="Times" panose="02020603050405020304" pitchFamily="18" charset="0"/>
                <a:ea typeface="MS Mincho"/>
                <a:cs typeface="Times New Roman" panose="02020603050405020304" pitchFamily="18" charset="0"/>
              </a:rPr>
              <a:t> </a:t>
            </a:r>
          </a:p>
          <a:p>
            <a:r>
              <a:rPr lang="en-US" dirty="0">
                <a:latin typeface="Times" panose="02020603050405020304" pitchFamily="18" charset="0"/>
                <a:ea typeface="MS Mincho"/>
                <a:cs typeface="Times New Roman" panose="02020603050405020304" pitchFamily="18" charset="0"/>
              </a:rPr>
              <a:t>A journal is a separate book or computer file with pages to record transactions as they occur.  </a:t>
            </a:r>
          </a:p>
        </p:txBody>
      </p:sp>
    </p:spTree>
    <p:extLst>
      <p:ext uri="{BB962C8B-B14F-4D97-AF65-F5344CB8AC3E}">
        <p14:creationId xmlns:p14="http://schemas.microsoft.com/office/powerpoint/2010/main" val="2694718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038600" y="106915"/>
            <a:ext cx="428829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The Structure of a Journal</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sp>
        <p:nvSpPr>
          <p:cNvPr id="4" name="Rectangle 3"/>
          <p:cNvSpPr/>
          <p:nvPr/>
        </p:nvSpPr>
        <p:spPr>
          <a:xfrm>
            <a:off x="2948637" y="707519"/>
            <a:ext cx="6096000" cy="677108"/>
          </a:xfrm>
          <a:prstGeom prst="rect">
            <a:avLst/>
          </a:prstGeom>
        </p:spPr>
        <p:txBody>
          <a:bodyPr>
            <a:spAutoFit/>
          </a:bodyPr>
          <a:lstStyle/>
          <a:p>
            <a:r>
              <a:rPr lang="en-US" sz="2000" b="1" dirty="0">
                <a:effectLst/>
                <a:latin typeface="Times" panose="02020603050405020304" pitchFamily="18" charset="0"/>
                <a:ea typeface="MS Mincho" panose="02020609040205080304"/>
                <a:cs typeface="Times New Roman" panose="02020603050405020304" pitchFamily="18" charset="0"/>
              </a:rPr>
              <a:t> </a:t>
            </a:r>
            <a:endParaRPr lang="en-US"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Shown below is a journal page with the first two transactions</a:t>
            </a:r>
          </a:p>
        </p:txBody>
      </p:sp>
      <p:graphicFrame>
        <p:nvGraphicFramePr>
          <p:cNvPr id="5" name="Table 4"/>
          <p:cNvGraphicFramePr>
            <a:graphicFrameLocks noGrp="1"/>
          </p:cNvGraphicFramePr>
          <p:nvPr>
            <p:extLst>
              <p:ext uri="{D42A27DB-BD31-4B8C-83A1-F6EECF244321}">
                <p14:modId xmlns:p14="http://schemas.microsoft.com/office/powerpoint/2010/main" val="4011875878"/>
              </p:ext>
            </p:extLst>
          </p:nvPr>
        </p:nvGraphicFramePr>
        <p:xfrm>
          <a:off x="2997725" y="1426342"/>
          <a:ext cx="5822284" cy="3826203"/>
        </p:xfrm>
        <a:graphic>
          <a:graphicData uri="http://schemas.openxmlformats.org/drawingml/2006/table">
            <a:tbl>
              <a:tblPr firstRow="1" firstCol="1" bandRow="1">
                <a:tableStyleId>{2D5ABB26-0587-4C30-8999-92F81FD0307C}</a:tableStyleId>
              </a:tblPr>
              <a:tblGrid>
                <a:gridCol w="699674">
                  <a:extLst>
                    <a:ext uri="{9D8B030D-6E8A-4147-A177-3AD203B41FA5}">
                      <a16:colId xmlns:a16="http://schemas.microsoft.com/office/drawing/2014/main" val="2171545566"/>
                    </a:ext>
                  </a:extLst>
                </a:gridCol>
                <a:gridCol w="3028892">
                  <a:extLst>
                    <a:ext uri="{9D8B030D-6E8A-4147-A177-3AD203B41FA5}">
                      <a16:colId xmlns:a16="http://schemas.microsoft.com/office/drawing/2014/main" val="1565434613"/>
                    </a:ext>
                  </a:extLst>
                </a:gridCol>
                <a:gridCol w="503488">
                  <a:extLst>
                    <a:ext uri="{9D8B030D-6E8A-4147-A177-3AD203B41FA5}">
                      <a16:colId xmlns:a16="http://schemas.microsoft.com/office/drawing/2014/main" val="1329834881"/>
                    </a:ext>
                  </a:extLst>
                </a:gridCol>
                <a:gridCol w="778109">
                  <a:extLst>
                    <a:ext uri="{9D8B030D-6E8A-4147-A177-3AD203B41FA5}">
                      <a16:colId xmlns:a16="http://schemas.microsoft.com/office/drawing/2014/main" val="1387799383"/>
                    </a:ext>
                  </a:extLst>
                </a:gridCol>
                <a:gridCol w="812121">
                  <a:extLst>
                    <a:ext uri="{9D8B030D-6E8A-4147-A177-3AD203B41FA5}">
                      <a16:colId xmlns:a16="http://schemas.microsoft.com/office/drawing/2014/main" val="1120966543"/>
                    </a:ext>
                  </a:extLst>
                </a:gridCol>
              </a:tblGrid>
              <a:tr h="167089">
                <a:tc gridSpan="5">
                  <a:txBody>
                    <a:bodyPr/>
                    <a:lstStyle/>
                    <a:p>
                      <a:pPr marL="1600200" marR="0">
                        <a:spcBef>
                          <a:spcPts val="0"/>
                        </a:spcBef>
                        <a:spcAft>
                          <a:spcPts val="0"/>
                        </a:spcAft>
                      </a:pPr>
                      <a:r>
                        <a:rPr lang="en-US" sz="1400" b="1" dirty="0">
                          <a:effectLst/>
                        </a:rPr>
                        <a:t>General Journal                                                                 J1     </a:t>
                      </a:r>
                      <a:endParaRPr lang="en-US" sz="1100" b="1"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196075"/>
                  </a:ext>
                </a:extLst>
              </a:tr>
              <a:tr h="425318">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Debit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Credit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006754"/>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174307"/>
                  </a:ext>
                </a:extLst>
              </a:tr>
              <a:tr h="212659">
                <a:tc>
                  <a:txBody>
                    <a:bodyPr/>
                    <a:lstStyle/>
                    <a:p>
                      <a:pPr marL="0" marR="0" algn="ctr">
                        <a:spcBef>
                          <a:spcPts val="0"/>
                        </a:spcBef>
                        <a:spcAft>
                          <a:spcPts val="0"/>
                        </a:spcAft>
                      </a:pPr>
                      <a:r>
                        <a:rPr lang="en-US" sz="1400">
                          <a:effectLst/>
                        </a:rPr>
                        <a:t>May 5</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9564839"/>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R. Flores, Capital</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195117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828794"/>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5768917"/>
                  </a:ext>
                </a:extLst>
              </a:tr>
              <a:tr h="212659">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8151589"/>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5258486"/>
                  </a:ext>
                </a:extLst>
              </a:tr>
              <a:tr h="246205">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200" dirty="0">
                          <a:effectLst/>
                        </a:rPr>
                        <a:t>Purchased supplies on account from Maxwell</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9500180"/>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dirty="0">
                          <a:effectLst/>
                        </a:rPr>
                        <a:t>supplies.</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105806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1119788"/>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302792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0322912"/>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9380085"/>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5815595"/>
                  </a:ext>
                </a:extLst>
              </a:tr>
              <a:tr h="167089">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8971072"/>
                  </a:ext>
                </a:extLst>
              </a:tr>
            </a:tbl>
          </a:graphicData>
        </a:graphic>
      </p:graphicFrame>
      <p:sp>
        <p:nvSpPr>
          <p:cNvPr id="7" name="Rectangle 6"/>
          <p:cNvSpPr/>
          <p:nvPr/>
        </p:nvSpPr>
        <p:spPr>
          <a:xfrm>
            <a:off x="990600" y="5635356"/>
            <a:ext cx="9021451" cy="720993"/>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Rectangle 5"/>
          <p:cNvSpPr/>
          <p:nvPr/>
        </p:nvSpPr>
        <p:spPr>
          <a:xfrm>
            <a:off x="1155445" y="5380672"/>
            <a:ext cx="9682385" cy="1754326"/>
          </a:xfrm>
          <a:prstGeom prst="rect">
            <a:avLst/>
          </a:prstGeom>
        </p:spPr>
        <p:txBody>
          <a:bodyPr wrap="square">
            <a:spAutoFit/>
          </a:bodyPr>
          <a:lstStyle/>
          <a:p>
            <a:r>
              <a:rPr lang="en-US" dirty="0">
                <a:latin typeface="Times" panose="02020603050405020304" pitchFamily="18" charset="0"/>
                <a:ea typeface="MS Mincho" panose="02020609040205080304"/>
                <a:cs typeface="Times New Roman" panose="02020603050405020304" pitchFamily="18" charset="0"/>
              </a:rPr>
              <a:t> </a:t>
            </a:r>
          </a:p>
          <a:p>
            <a:r>
              <a:rPr lang="en-US" b="1" dirty="0">
                <a:latin typeface="Times" panose="02020603050405020304" pitchFamily="18" charset="0"/>
                <a:ea typeface="MS Mincho" panose="02020609040205080304"/>
                <a:cs typeface="Times New Roman" panose="02020603050405020304" pitchFamily="18" charset="0"/>
              </a:rPr>
              <a:t>Date:</a:t>
            </a:r>
            <a:r>
              <a:rPr lang="en-US" dirty="0">
                <a:latin typeface="Times" panose="02020603050405020304" pitchFamily="18" charset="0"/>
                <a:ea typeface="MS Mincho" panose="02020609040205080304"/>
                <a:cs typeface="Times New Roman" panose="02020603050405020304" pitchFamily="18" charset="0"/>
              </a:rPr>
              <a:t> The date of a transaction (not the date it was recorded) is entered in the left column.  The transaction date is available from transaction documents.</a:t>
            </a:r>
          </a:p>
          <a:p>
            <a:endParaRPr lang="en-US"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a:t>
            </a:r>
          </a:p>
          <a:p>
            <a:r>
              <a:rPr lang="en-US" dirty="0">
                <a:latin typeface="Times" panose="02020603050405020304" pitchFamily="18" charset="0"/>
                <a:ea typeface="MS Mincho" panose="02020609040205080304"/>
                <a:cs typeface="Times New Roman" panose="02020603050405020304" pitchFamily="18" charset="0"/>
              </a:rPr>
              <a:t> </a:t>
            </a:r>
          </a:p>
        </p:txBody>
      </p:sp>
      <p:cxnSp>
        <p:nvCxnSpPr>
          <p:cNvPr id="9" name="Straight Arrow Connector 8"/>
          <p:cNvCxnSpPr/>
          <p:nvPr/>
        </p:nvCxnSpPr>
        <p:spPr>
          <a:xfrm flipH="1" flipV="1">
            <a:off x="3365370" y="2556510"/>
            <a:ext cx="593888" cy="3078847"/>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1599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038600" y="106915"/>
            <a:ext cx="428829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The Structure of a Journal</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97712466"/>
              </p:ext>
            </p:extLst>
          </p:nvPr>
        </p:nvGraphicFramePr>
        <p:xfrm>
          <a:off x="2997725" y="1426342"/>
          <a:ext cx="5822284" cy="3836713"/>
        </p:xfrm>
        <a:graphic>
          <a:graphicData uri="http://schemas.openxmlformats.org/drawingml/2006/table">
            <a:tbl>
              <a:tblPr firstRow="1" firstCol="1" bandRow="1">
                <a:tableStyleId>{2D5ABB26-0587-4C30-8999-92F81FD0307C}</a:tableStyleId>
              </a:tblPr>
              <a:tblGrid>
                <a:gridCol w="699674">
                  <a:extLst>
                    <a:ext uri="{9D8B030D-6E8A-4147-A177-3AD203B41FA5}">
                      <a16:colId xmlns:a16="http://schemas.microsoft.com/office/drawing/2014/main" val="2171545566"/>
                    </a:ext>
                  </a:extLst>
                </a:gridCol>
                <a:gridCol w="3028892">
                  <a:extLst>
                    <a:ext uri="{9D8B030D-6E8A-4147-A177-3AD203B41FA5}">
                      <a16:colId xmlns:a16="http://schemas.microsoft.com/office/drawing/2014/main" val="1565434613"/>
                    </a:ext>
                  </a:extLst>
                </a:gridCol>
                <a:gridCol w="503488">
                  <a:extLst>
                    <a:ext uri="{9D8B030D-6E8A-4147-A177-3AD203B41FA5}">
                      <a16:colId xmlns:a16="http://schemas.microsoft.com/office/drawing/2014/main" val="1329834881"/>
                    </a:ext>
                  </a:extLst>
                </a:gridCol>
                <a:gridCol w="778109">
                  <a:extLst>
                    <a:ext uri="{9D8B030D-6E8A-4147-A177-3AD203B41FA5}">
                      <a16:colId xmlns:a16="http://schemas.microsoft.com/office/drawing/2014/main" val="1387799383"/>
                    </a:ext>
                  </a:extLst>
                </a:gridCol>
                <a:gridCol w="812121">
                  <a:extLst>
                    <a:ext uri="{9D8B030D-6E8A-4147-A177-3AD203B41FA5}">
                      <a16:colId xmlns:a16="http://schemas.microsoft.com/office/drawing/2014/main" val="1120966543"/>
                    </a:ext>
                  </a:extLst>
                </a:gridCol>
              </a:tblGrid>
              <a:tr h="167089">
                <a:tc gridSpan="5">
                  <a:txBody>
                    <a:bodyPr/>
                    <a:lstStyle/>
                    <a:p>
                      <a:pPr marL="1600200" marR="0">
                        <a:spcBef>
                          <a:spcPts val="0"/>
                        </a:spcBef>
                        <a:spcAft>
                          <a:spcPts val="0"/>
                        </a:spcAft>
                      </a:pPr>
                      <a:r>
                        <a:rPr lang="en-US" sz="1400" b="1" dirty="0">
                          <a:effectLst/>
                        </a:rPr>
                        <a:t>General Journal                                                                 J1     </a:t>
                      </a:r>
                      <a:endParaRPr lang="en-US" sz="1100" b="1"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196075"/>
                  </a:ext>
                </a:extLst>
              </a:tr>
              <a:tr h="425318">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Debit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Credit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006754"/>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174307"/>
                  </a:ext>
                </a:extLst>
              </a:tr>
              <a:tr h="212659">
                <a:tc>
                  <a:txBody>
                    <a:bodyPr/>
                    <a:lstStyle/>
                    <a:p>
                      <a:pPr marL="0" marR="0" algn="ctr">
                        <a:spcBef>
                          <a:spcPts val="0"/>
                        </a:spcBef>
                        <a:spcAft>
                          <a:spcPts val="0"/>
                        </a:spcAft>
                      </a:pPr>
                      <a:r>
                        <a:rPr lang="en-US" sz="1400">
                          <a:effectLst/>
                        </a:rPr>
                        <a:t>May 5</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9564839"/>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R. Flores, Capital</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195117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828794"/>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5768917"/>
                  </a:ext>
                </a:extLst>
              </a:tr>
              <a:tr h="212659">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8151589"/>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5258486"/>
                  </a:ext>
                </a:extLst>
              </a:tr>
              <a:tr h="256715">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200" dirty="0">
                          <a:effectLst/>
                        </a:rPr>
                        <a:t>Purchased supplies on account from Maxwell</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9500180"/>
                  </a:ext>
                </a:extLst>
              </a:tr>
              <a:tr h="212659">
                <a:tc>
                  <a:txBody>
                    <a:bodyPr/>
                    <a:lstStyle/>
                    <a:p>
                      <a:pPr marL="0" marR="0">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dirty="0">
                          <a:effectLst/>
                        </a:rPr>
                        <a:t>supplies.</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105806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1119788"/>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302792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0322912"/>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9380085"/>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5815595"/>
                  </a:ext>
                </a:extLst>
              </a:tr>
              <a:tr h="167089">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8971072"/>
                  </a:ext>
                </a:extLst>
              </a:tr>
            </a:tbl>
          </a:graphicData>
        </a:graphic>
      </p:graphicFrame>
      <p:sp>
        <p:nvSpPr>
          <p:cNvPr id="7" name="Rectangle 6"/>
          <p:cNvSpPr/>
          <p:nvPr/>
        </p:nvSpPr>
        <p:spPr>
          <a:xfrm>
            <a:off x="990600" y="5635356"/>
            <a:ext cx="9492006" cy="720993"/>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Rectangle 5"/>
          <p:cNvSpPr/>
          <p:nvPr/>
        </p:nvSpPr>
        <p:spPr>
          <a:xfrm>
            <a:off x="990600" y="5380672"/>
            <a:ext cx="9682385" cy="1477328"/>
          </a:xfrm>
          <a:prstGeom prst="rect">
            <a:avLst/>
          </a:prstGeom>
        </p:spPr>
        <p:txBody>
          <a:bodyPr wrap="square">
            <a:spAutoFit/>
          </a:bodyPr>
          <a:lstStyle/>
          <a:p>
            <a:r>
              <a:rPr lang="en-US" dirty="0">
                <a:latin typeface="Times" panose="02020603050405020304" pitchFamily="18" charset="0"/>
                <a:ea typeface="MS Mincho" panose="02020609040205080304"/>
                <a:cs typeface="Times New Roman" panose="02020603050405020304" pitchFamily="18" charset="0"/>
              </a:rPr>
              <a:t> </a:t>
            </a:r>
          </a:p>
          <a:p>
            <a:r>
              <a:rPr lang="en-US" b="1" dirty="0">
                <a:latin typeface="Times" panose="02020603050405020304" pitchFamily="18" charset="0"/>
                <a:ea typeface="MS Mincho" panose="02020609040205080304"/>
                <a:cs typeface="Times New Roman" panose="02020603050405020304" pitchFamily="18" charset="0"/>
              </a:rPr>
              <a:t>Account names:  </a:t>
            </a:r>
            <a:r>
              <a:rPr lang="en-US" dirty="0">
                <a:latin typeface="Times" panose="02020603050405020304" pitchFamily="18" charset="0"/>
                <a:ea typeface="MS Mincho" panose="02020609040205080304"/>
                <a:cs typeface="Times New Roman" panose="02020603050405020304" pitchFamily="18" charset="0"/>
              </a:rPr>
              <a:t>Debit account names are entered first, next to the left margin.  After debits, credit account names are indented and entered on the next line.</a:t>
            </a:r>
          </a:p>
          <a:p>
            <a:r>
              <a:rPr lang="en-US" dirty="0">
                <a:latin typeface="Times" panose="02020603050405020304" pitchFamily="18" charset="0"/>
                <a:ea typeface="MS Mincho" panose="02020609040205080304"/>
                <a:cs typeface="Times New Roman" panose="02020603050405020304" pitchFamily="18" charset="0"/>
              </a:rPr>
              <a:t> </a:t>
            </a:r>
          </a:p>
          <a:p>
            <a:r>
              <a:rPr lang="en-US" dirty="0">
                <a:latin typeface="Times" panose="02020603050405020304" pitchFamily="18" charset="0"/>
                <a:ea typeface="MS Mincho" panose="02020609040205080304"/>
                <a:cs typeface="Times New Roman" panose="02020603050405020304" pitchFamily="18" charset="0"/>
              </a:rPr>
              <a:t> </a:t>
            </a:r>
          </a:p>
        </p:txBody>
      </p:sp>
      <p:cxnSp>
        <p:nvCxnSpPr>
          <p:cNvPr id="9" name="Straight Arrow Connector 8"/>
          <p:cNvCxnSpPr/>
          <p:nvPr/>
        </p:nvCxnSpPr>
        <p:spPr>
          <a:xfrm flipH="1" flipV="1">
            <a:off x="3817857" y="2461701"/>
            <a:ext cx="593888" cy="3173656"/>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4411745" y="2665400"/>
            <a:ext cx="565608" cy="2969957"/>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83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038600" y="106915"/>
            <a:ext cx="428829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The Structure of a Journal</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061244911"/>
              </p:ext>
            </p:extLst>
          </p:nvPr>
        </p:nvGraphicFramePr>
        <p:xfrm>
          <a:off x="3054286" y="909047"/>
          <a:ext cx="5822284" cy="3817981"/>
        </p:xfrm>
        <a:graphic>
          <a:graphicData uri="http://schemas.openxmlformats.org/drawingml/2006/table">
            <a:tbl>
              <a:tblPr firstRow="1" firstCol="1" bandRow="1">
                <a:tableStyleId>{2D5ABB26-0587-4C30-8999-92F81FD0307C}</a:tableStyleId>
              </a:tblPr>
              <a:tblGrid>
                <a:gridCol w="699674">
                  <a:extLst>
                    <a:ext uri="{9D8B030D-6E8A-4147-A177-3AD203B41FA5}">
                      <a16:colId xmlns:a16="http://schemas.microsoft.com/office/drawing/2014/main" val="2171545566"/>
                    </a:ext>
                  </a:extLst>
                </a:gridCol>
                <a:gridCol w="3028892">
                  <a:extLst>
                    <a:ext uri="{9D8B030D-6E8A-4147-A177-3AD203B41FA5}">
                      <a16:colId xmlns:a16="http://schemas.microsoft.com/office/drawing/2014/main" val="1565434613"/>
                    </a:ext>
                  </a:extLst>
                </a:gridCol>
                <a:gridCol w="503488">
                  <a:extLst>
                    <a:ext uri="{9D8B030D-6E8A-4147-A177-3AD203B41FA5}">
                      <a16:colId xmlns:a16="http://schemas.microsoft.com/office/drawing/2014/main" val="1329834881"/>
                    </a:ext>
                  </a:extLst>
                </a:gridCol>
                <a:gridCol w="778109">
                  <a:extLst>
                    <a:ext uri="{9D8B030D-6E8A-4147-A177-3AD203B41FA5}">
                      <a16:colId xmlns:a16="http://schemas.microsoft.com/office/drawing/2014/main" val="1387799383"/>
                    </a:ext>
                  </a:extLst>
                </a:gridCol>
                <a:gridCol w="812121">
                  <a:extLst>
                    <a:ext uri="{9D8B030D-6E8A-4147-A177-3AD203B41FA5}">
                      <a16:colId xmlns:a16="http://schemas.microsoft.com/office/drawing/2014/main" val="1120966543"/>
                    </a:ext>
                  </a:extLst>
                </a:gridCol>
              </a:tblGrid>
              <a:tr h="167089">
                <a:tc gridSpan="5">
                  <a:txBody>
                    <a:bodyPr/>
                    <a:lstStyle/>
                    <a:p>
                      <a:pPr marL="1600200" marR="0">
                        <a:spcBef>
                          <a:spcPts val="0"/>
                        </a:spcBef>
                        <a:spcAft>
                          <a:spcPts val="0"/>
                        </a:spcAft>
                      </a:pPr>
                      <a:r>
                        <a:rPr lang="en-US" sz="1400" b="1" dirty="0">
                          <a:effectLst/>
                        </a:rPr>
                        <a:t>General Journal                                                                 J1     </a:t>
                      </a:r>
                      <a:endParaRPr lang="en-US" sz="1100" b="1"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196075"/>
                  </a:ext>
                </a:extLst>
              </a:tr>
              <a:tr h="425318">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Debit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Credit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006754"/>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174307"/>
                  </a:ext>
                </a:extLst>
              </a:tr>
              <a:tr h="212659">
                <a:tc>
                  <a:txBody>
                    <a:bodyPr/>
                    <a:lstStyle/>
                    <a:p>
                      <a:pPr marL="0" marR="0" algn="ctr">
                        <a:spcBef>
                          <a:spcPts val="0"/>
                        </a:spcBef>
                        <a:spcAft>
                          <a:spcPts val="0"/>
                        </a:spcAft>
                      </a:pPr>
                      <a:r>
                        <a:rPr lang="en-US" sz="1400">
                          <a:effectLst/>
                        </a:rPr>
                        <a:t>May 5</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9564839"/>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R. Flores, Capital</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195117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828794"/>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5768917"/>
                  </a:ext>
                </a:extLst>
              </a:tr>
              <a:tr h="212659">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8151589"/>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5258486"/>
                  </a:ext>
                </a:extLst>
              </a:tr>
              <a:tr h="237983">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200" dirty="0">
                          <a:effectLst/>
                        </a:rPr>
                        <a:t>Purchased supplies on account from Maxwell</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9500180"/>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dirty="0">
                          <a:effectLst/>
                        </a:rPr>
                        <a:t>supplies.</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105806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1119788"/>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302792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0322912"/>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9380085"/>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5815595"/>
                  </a:ext>
                </a:extLst>
              </a:tr>
              <a:tr h="167089">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8971072"/>
                  </a:ext>
                </a:extLst>
              </a:tr>
            </a:tbl>
          </a:graphicData>
        </a:graphic>
      </p:graphicFrame>
      <p:sp>
        <p:nvSpPr>
          <p:cNvPr id="7" name="Rectangle 6"/>
          <p:cNvSpPr/>
          <p:nvPr/>
        </p:nvSpPr>
        <p:spPr>
          <a:xfrm>
            <a:off x="1037734" y="5082192"/>
            <a:ext cx="9916212" cy="1091555"/>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Rectangle 5"/>
          <p:cNvSpPr/>
          <p:nvPr/>
        </p:nvSpPr>
        <p:spPr>
          <a:xfrm>
            <a:off x="1254807" y="4815715"/>
            <a:ext cx="9682385" cy="1754326"/>
          </a:xfrm>
          <a:prstGeom prst="rect">
            <a:avLst/>
          </a:prstGeom>
        </p:spPr>
        <p:txBody>
          <a:bodyPr wrap="square">
            <a:spAutoFit/>
          </a:bodyPr>
          <a:lstStyle/>
          <a:p>
            <a:r>
              <a:rPr lang="en-US" dirty="0">
                <a:latin typeface="Times" panose="02020603050405020304" pitchFamily="18" charset="0"/>
                <a:ea typeface="MS Mincho" panose="02020609040205080304"/>
                <a:cs typeface="Times New Roman" panose="02020603050405020304" pitchFamily="18" charset="0"/>
              </a:rPr>
              <a:t> </a:t>
            </a:r>
          </a:p>
          <a:p>
            <a:r>
              <a:rPr lang="en-US" b="1" dirty="0">
                <a:latin typeface="Times" panose="02020603050405020304" pitchFamily="18" charset="0"/>
                <a:ea typeface="MS Mincho" panose="02020609040205080304"/>
                <a:cs typeface="Times New Roman" panose="02020603050405020304" pitchFamily="18" charset="0"/>
              </a:rPr>
              <a:t>Amounts: </a:t>
            </a:r>
            <a:r>
              <a:rPr lang="en-US" dirty="0">
                <a:latin typeface="Times" panose="02020603050405020304" pitchFamily="18" charset="0"/>
                <a:ea typeface="MS Mincho" panose="02020609040205080304"/>
                <a:cs typeface="Times New Roman" panose="02020603050405020304" pitchFamily="18" charset="0"/>
              </a:rPr>
              <a:t>The debit amount is entered in the debit column on the same line as the debit account name.  The credit amount is entered in the credit column on the same line as the credit account name.  Total debit amounts always equal total credit amounts.</a:t>
            </a:r>
          </a:p>
          <a:p>
            <a:r>
              <a:rPr lang="en-US" dirty="0">
                <a:latin typeface="Times" panose="02020603050405020304" pitchFamily="18" charset="0"/>
                <a:ea typeface="MS Mincho" panose="02020609040205080304"/>
                <a:cs typeface="Times New Roman" panose="02020603050405020304" pitchFamily="18" charset="0"/>
              </a:rPr>
              <a:t> </a:t>
            </a:r>
          </a:p>
          <a:p>
            <a:r>
              <a:rPr lang="en-US" dirty="0">
                <a:latin typeface="Times" panose="02020603050405020304" pitchFamily="18" charset="0"/>
                <a:ea typeface="MS Mincho" panose="02020609040205080304"/>
                <a:cs typeface="Times New Roman" panose="02020603050405020304" pitchFamily="18" charset="0"/>
              </a:rPr>
              <a:t> </a:t>
            </a:r>
          </a:p>
        </p:txBody>
      </p:sp>
      <p:cxnSp>
        <p:nvCxnSpPr>
          <p:cNvPr id="9" name="Straight Arrow Connector 8"/>
          <p:cNvCxnSpPr/>
          <p:nvPr/>
        </p:nvCxnSpPr>
        <p:spPr>
          <a:xfrm flipV="1">
            <a:off x="6504495" y="2008107"/>
            <a:ext cx="1150070" cy="3088859"/>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805394" y="2181560"/>
            <a:ext cx="692084" cy="2900632"/>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325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038600" y="106915"/>
            <a:ext cx="428829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The Structure of a Journal</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20408199"/>
              </p:ext>
            </p:extLst>
          </p:nvPr>
        </p:nvGraphicFramePr>
        <p:xfrm>
          <a:off x="3054286" y="909047"/>
          <a:ext cx="5822284" cy="3839001"/>
        </p:xfrm>
        <a:graphic>
          <a:graphicData uri="http://schemas.openxmlformats.org/drawingml/2006/table">
            <a:tbl>
              <a:tblPr firstRow="1" firstCol="1" bandRow="1">
                <a:tableStyleId>{2D5ABB26-0587-4C30-8999-92F81FD0307C}</a:tableStyleId>
              </a:tblPr>
              <a:tblGrid>
                <a:gridCol w="699674">
                  <a:extLst>
                    <a:ext uri="{9D8B030D-6E8A-4147-A177-3AD203B41FA5}">
                      <a16:colId xmlns:a16="http://schemas.microsoft.com/office/drawing/2014/main" val="2171545566"/>
                    </a:ext>
                  </a:extLst>
                </a:gridCol>
                <a:gridCol w="3028892">
                  <a:extLst>
                    <a:ext uri="{9D8B030D-6E8A-4147-A177-3AD203B41FA5}">
                      <a16:colId xmlns:a16="http://schemas.microsoft.com/office/drawing/2014/main" val="1565434613"/>
                    </a:ext>
                  </a:extLst>
                </a:gridCol>
                <a:gridCol w="503488">
                  <a:extLst>
                    <a:ext uri="{9D8B030D-6E8A-4147-A177-3AD203B41FA5}">
                      <a16:colId xmlns:a16="http://schemas.microsoft.com/office/drawing/2014/main" val="1329834881"/>
                    </a:ext>
                  </a:extLst>
                </a:gridCol>
                <a:gridCol w="778109">
                  <a:extLst>
                    <a:ext uri="{9D8B030D-6E8A-4147-A177-3AD203B41FA5}">
                      <a16:colId xmlns:a16="http://schemas.microsoft.com/office/drawing/2014/main" val="1387799383"/>
                    </a:ext>
                  </a:extLst>
                </a:gridCol>
                <a:gridCol w="812121">
                  <a:extLst>
                    <a:ext uri="{9D8B030D-6E8A-4147-A177-3AD203B41FA5}">
                      <a16:colId xmlns:a16="http://schemas.microsoft.com/office/drawing/2014/main" val="1120966543"/>
                    </a:ext>
                  </a:extLst>
                </a:gridCol>
              </a:tblGrid>
              <a:tr h="167089">
                <a:tc gridSpan="5">
                  <a:txBody>
                    <a:bodyPr/>
                    <a:lstStyle/>
                    <a:p>
                      <a:pPr marL="1600200" marR="0">
                        <a:spcBef>
                          <a:spcPts val="0"/>
                        </a:spcBef>
                        <a:spcAft>
                          <a:spcPts val="0"/>
                        </a:spcAft>
                      </a:pPr>
                      <a:r>
                        <a:rPr lang="en-US" sz="1400" b="1" dirty="0">
                          <a:effectLst/>
                        </a:rPr>
                        <a:t>General Journal                                                                 J1     </a:t>
                      </a:r>
                      <a:endParaRPr lang="en-US" sz="1100" b="1"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196075"/>
                  </a:ext>
                </a:extLst>
              </a:tr>
              <a:tr h="425318">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Debit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Credit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006754"/>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174307"/>
                  </a:ext>
                </a:extLst>
              </a:tr>
              <a:tr h="212659">
                <a:tc>
                  <a:txBody>
                    <a:bodyPr/>
                    <a:lstStyle/>
                    <a:p>
                      <a:pPr marL="0" marR="0" algn="ctr">
                        <a:spcBef>
                          <a:spcPts val="0"/>
                        </a:spcBef>
                        <a:spcAft>
                          <a:spcPts val="0"/>
                        </a:spcAft>
                      </a:pPr>
                      <a:r>
                        <a:rPr lang="en-US" sz="1400">
                          <a:effectLst/>
                        </a:rPr>
                        <a:t>May 5</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9564839"/>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R. Flores, Capital</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195117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828794"/>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5768917"/>
                  </a:ext>
                </a:extLst>
              </a:tr>
              <a:tr h="212659">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8151589"/>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5258486"/>
                  </a:ext>
                </a:extLst>
              </a:tr>
              <a:tr h="259003">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200" dirty="0">
                          <a:effectLst/>
                        </a:rPr>
                        <a:t>Purchased supplies on account from Maxwell</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9500180"/>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dirty="0">
                          <a:effectLst/>
                        </a:rPr>
                        <a:t>supplies.</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105806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1119788"/>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302792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0322912"/>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9380085"/>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5815595"/>
                  </a:ext>
                </a:extLst>
              </a:tr>
              <a:tr h="167089">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8971072"/>
                  </a:ext>
                </a:extLst>
              </a:tr>
            </a:tbl>
          </a:graphicData>
        </a:graphic>
      </p:graphicFrame>
      <p:sp>
        <p:nvSpPr>
          <p:cNvPr id="7" name="Rectangle 6"/>
          <p:cNvSpPr/>
          <p:nvPr/>
        </p:nvSpPr>
        <p:spPr>
          <a:xfrm>
            <a:off x="1020980" y="5254669"/>
            <a:ext cx="9916212" cy="828414"/>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Rectangle 5"/>
          <p:cNvSpPr/>
          <p:nvPr/>
        </p:nvSpPr>
        <p:spPr>
          <a:xfrm>
            <a:off x="1341552" y="5019387"/>
            <a:ext cx="9682385" cy="1200329"/>
          </a:xfrm>
          <a:prstGeom prst="rect">
            <a:avLst/>
          </a:prstGeom>
        </p:spPr>
        <p:txBody>
          <a:bodyPr wrap="square">
            <a:spAutoFit/>
          </a:bodyPr>
          <a:lstStyle/>
          <a:p>
            <a:r>
              <a:rPr lang="en-US" dirty="0">
                <a:latin typeface="Times" panose="02020603050405020304" pitchFamily="18" charset="0"/>
                <a:ea typeface="MS Mincho" panose="02020609040205080304"/>
                <a:cs typeface="Times New Roman" panose="02020603050405020304" pitchFamily="18" charset="0"/>
              </a:rPr>
              <a:t> </a:t>
            </a:r>
          </a:p>
          <a:p>
            <a:r>
              <a:rPr lang="en-US" b="1" dirty="0">
                <a:latin typeface="Times" panose="02020603050405020304" pitchFamily="18" charset="0"/>
                <a:ea typeface="MS Mincho" panose="02020609040205080304"/>
                <a:cs typeface="Times New Roman" panose="02020603050405020304" pitchFamily="18" charset="0"/>
              </a:rPr>
              <a:t>Explanation:  An explanation may be entered under the completed transaction entry.  This is especially useful for complex transactions.</a:t>
            </a:r>
            <a:endParaRPr lang="en-US"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a:t>
            </a:r>
          </a:p>
        </p:txBody>
      </p:sp>
      <p:cxnSp>
        <p:nvCxnSpPr>
          <p:cNvPr id="9" name="Straight Arrow Connector 8"/>
          <p:cNvCxnSpPr/>
          <p:nvPr/>
        </p:nvCxnSpPr>
        <p:spPr>
          <a:xfrm flipV="1">
            <a:off x="4194928" y="2383094"/>
            <a:ext cx="24087" cy="2871575"/>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147036" y="3289955"/>
            <a:ext cx="9426" cy="1964715"/>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8806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038600" y="106915"/>
            <a:ext cx="428829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The Structure of a Journal</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803674430"/>
              </p:ext>
            </p:extLst>
          </p:nvPr>
        </p:nvGraphicFramePr>
        <p:xfrm>
          <a:off x="3054286" y="909047"/>
          <a:ext cx="5822284" cy="3817981"/>
        </p:xfrm>
        <a:graphic>
          <a:graphicData uri="http://schemas.openxmlformats.org/drawingml/2006/table">
            <a:tbl>
              <a:tblPr firstRow="1" firstCol="1" bandRow="1">
                <a:tableStyleId>{2D5ABB26-0587-4C30-8999-92F81FD0307C}</a:tableStyleId>
              </a:tblPr>
              <a:tblGrid>
                <a:gridCol w="699674">
                  <a:extLst>
                    <a:ext uri="{9D8B030D-6E8A-4147-A177-3AD203B41FA5}">
                      <a16:colId xmlns:a16="http://schemas.microsoft.com/office/drawing/2014/main" val="2171545566"/>
                    </a:ext>
                  </a:extLst>
                </a:gridCol>
                <a:gridCol w="3028892">
                  <a:extLst>
                    <a:ext uri="{9D8B030D-6E8A-4147-A177-3AD203B41FA5}">
                      <a16:colId xmlns:a16="http://schemas.microsoft.com/office/drawing/2014/main" val="1565434613"/>
                    </a:ext>
                  </a:extLst>
                </a:gridCol>
                <a:gridCol w="503488">
                  <a:extLst>
                    <a:ext uri="{9D8B030D-6E8A-4147-A177-3AD203B41FA5}">
                      <a16:colId xmlns:a16="http://schemas.microsoft.com/office/drawing/2014/main" val="1329834881"/>
                    </a:ext>
                  </a:extLst>
                </a:gridCol>
                <a:gridCol w="778109">
                  <a:extLst>
                    <a:ext uri="{9D8B030D-6E8A-4147-A177-3AD203B41FA5}">
                      <a16:colId xmlns:a16="http://schemas.microsoft.com/office/drawing/2014/main" val="1387799383"/>
                    </a:ext>
                  </a:extLst>
                </a:gridCol>
                <a:gridCol w="812121">
                  <a:extLst>
                    <a:ext uri="{9D8B030D-6E8A-4147-A177-3AD203B41FA5}">
                      <a16:colId xmlns:a16="http://schemas.microsoft.com/office/drawing/2014/main" val="1120966543"/>
                    </a:ext>
                  </a:extLst>
                </a:gridCol>
              </a:tblGrid>
              <a:tr h="167089">
                <a:tc gridSpan="5">
                  <a:txBody>
                    <a:bodyPr/>
                    <a:lstStyle/>
                    <a:p>
                      <a:pPr marL="1600200" marR="0">
                        <a:spcBef>
                          <a:spcPts val="0"/>
                        </a:spcBef>
                        <a:spcAft>
                          <a:spcPts val="0"/>
                        </a:spcAft>
                      </a:pPr>
                      <a:r>
                        <a:rPr lang="en-US" sz="1400" b="1" dirty="0">
                          <a:effectLst/>
                        </a:rPr>
                        <a:t>General Journal                                                                 J1     </a:t>
                      </a:r>
                      <a:endParaRPr lang="en-US" sz="1100" b="1"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196075"/>
                  </a:ext>
                </a:extLst>
              </a:tr>
              <a:tr h="425318">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Debit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Credit</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006754"/>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174307"/>
                  </a:ext>
                </a:extLst>
              </a:tr>
              <a:tr h="212659">
                <a:tc>
                  <a:txBody>
                    <a:bodyPr/>
                    <a:lstStyle/>
                    <a:p>
                      <a:pPr marL="0" marR="0" algn="ctr">
                        <a:spcBef>
                          <a:spcPts val="0"/>
                        </a:spcBef>
                        <a:spcAft>
                          <a:spcPts val="0"/>
                        </a:spcAft>
                      </a:pPr>
                      <a:r>
                        <a:rPr lang="en-US" sz="1400">
                          <a:effectLst/>
                        </a:rPr>
                        <a:t>May 5</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9564839"/>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R. Flores, Capital</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195117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1828794"/>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5768917"/>
                  </a:ext>
                </a:extLst>
              </a:tr>
              <a:tr h="212659">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8151589"/>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5258486"/>
                  </a:ext>
                </a:extLst>
              </a:tr>
              <a:tr h="237983">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0"/>
                        </a:spcAft>
                      </a:pPr>
                      <a:r>
                        <a:rPr lang="en-US" sz="1200" dirty="0">
                          <a:effectLst/>
                        </a:rPr>
                        <a:t>Purchased supplies on account from Maxwell</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9500180"/>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dirty="0">
                          <a:effectLst/>
                        </a:rPr>
                        <a:t>supplies.</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105806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1119788"/>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3027921"/>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0322912"/>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9380085"/>
                  </a:ext>
                </a:extLst>
              </a:tr>
              <a:tr h="21265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5815595"/>
                  </a:ext>
                </a:extLst>
              </a:tr>
              <a:tr h="167089">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8971072"/>
                  </a:ext>
                </a:extLst>
              </a:tr>
            </a:tbl>
          </a:graphicData>
        </a:graphic>
      </p:graphicFrame>
      <p:sp>
        <p:nvSpPr>
          <p:cNvPr id="7" name="Rectangle 6"/>
          <p:cNvSpPr/>
          <p:nvPr/>
        </p:nvSpPr>
        <p:spPr>
          <a:xfrm>
            <a:off x="1020980" y="5254669"/>
            <a:ext cx="9916212" cy="828414"/>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Rectangle 5"/>
          <p:cNvSpPr/>
          <p:nvPr/>
        </p:nvSpPr>
        <p:spPr>
          <a:xfrm>
            <a:off x="1341552" y="5019387"/>
            <a:ext cx="9682385" cy="923330"/>
          </a:xfrm>
          <a:prstGeom prst="rect">
            <a:avLst/>
          </a:prstGeom>
        </p:spPr>
        <p:txBody>
          <a:bodyPr wrap="square">
            <a:spAutoFit/>
          </a:bodyPr>
          <a:lstStyle/>
          <a:p>
            <a:r>
              <a:rPr lang="en-US" dirty="0">
                <a:latin typeface="Times" panose="02020603050405020304" pitchFamily="18" charset="0"/>
                <a:ea typeface="MS Mincho" panose="02020609040205080304"/>
                <a:cs typeface="Times New Roman" panose="02020603050405020304" pitchFamily="18" charset="0"/>
              </a:rPr>
              <a:t> </a:t>
            </a:r>
          </a:p>
          <a:p>
            <a:r>
              <a:rPr lang="en-US" b="1" dirty="0">
                <a:latin typeface="Times" panose="02020603050405020304" pitchFamily="18" charset="0"/>
                <a:ea typeface="MS Mincho" panose="02020609040205080304"/>
                <a:cs typeface="Times New Roman" panose="02020603050405020304" pitchFamily="18" charset="0"/>
              </a:rPr>
              <a:t>Skip a line:  </a:t>
            </a:r>
            <a:r>
              <a:rPr lang="en-US" dirty="0">
                <a:latin typeface="Times" panose="02020603050405020304" pitchFamily="18" charset="0"/>
                <a:ea typeface="MS Mincho" panose="02020609040205080304"/>
                <a:cs typeface="Times New Roman" panose="02020603050405020304" pitchFamily="18" charset="0"/>
              </a:rPr>
              <a:t>A blank line is left between transactions.  This makes it easier to see each complete transaction.</a:t>
            </a:r>
          </a:p>
        </p:txBody>
      </p:sp>
      <p:cxnSp>
        <p:nvCxnSpPr>
          <p:cNvPr id="10" name="Straight Arrow Connector 9"/>
          <p:cNvCxnSpPr/>
          <p:nvPr/>
        </p:nvCxnSpPr>
        <p:spPr>
          <a:xfrm flipH="1" flipV="1">
            <a:off x="6523348" y="2479249"/>
            <a:ext cx="593890" cy="2775421"/>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701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613</Words>
  <Application>Microsoft Office PowerPoint</Application>
  <PresentationFormat>Widescreen</PresentationFormat>
  <Paragraphs>638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MS Mincho</vt:lpstr>
      <vt:lpstr>Arial</vt:lpstr>
      <vt:lpstr>Calibri</vt:lpstr>
      <vt:lpstr>Calibri Light</vt:lpstr>
      <vt:lpstr>Times</vt:lpstr>
      <vt:lpstr>Times New Roman</vt:lpstr>
      <vt:lpstr>Office Theme</vt:lpstr>
      <vt:lpstr>     Basic Accounting Concepts       Principles and Procedures,       2nd Edition, Volume 1      </vt:lpstr>
      <vt:lpstr>Learning Goal 24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Windows User</dc:creator>
  <cp:lastModifiedBy>djudie</cp:lastModifiedBy>
  <cp:revision>24</cp:revision>
  <dcterms:created xsi:type="dcterms:W3CDTF">2018-11-05T23:29:26Z</dcterms:created>
  <dcterms:modified xsi:type="dcterms:W3CDTF">2018-11-09T01:04:08Z</dcterms:modified>
</cp:coreProperties>
</file>