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8" userDrawn="1">
          <p15:clr>
            <a:srgbClr val="A4A3A4"/>
          </p15:clr>
        </p15:guide>
        <p15:guide id="2" pos="62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730" y="82"/>
      </p:cViewPr>
      <p:guideLst>
        <p:guide orient="horz" pos="2808"/>
        <p:guide pos="62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3A15E-7BB8-4688-AAF8-D9EB27ECA0BC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1DC42-979A-42CB-A9B0-35C07F952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04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78C3-9AEC-4A9F-A164-3DD1846643AF}" type="datetime1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7E65-6705-4596-94D6-C7D1A2F0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CB5D-EF78-46B3-AE76-8F409A6F6064}" type="datetime1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7E65-6705-4596-94D6-C7D1A2F0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5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C614-7169-4C59-8AE1-E3184C4B7FEB}" type="datetime1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7E65-6705-4596-94D6-C7D1A2F0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1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C11D-0347-4237-8D00-2BEF073E1A63}" type="datetime1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7E65-6705-4596-94D6-C7D1A2F0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0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A7CE-C4CD-44D2-ADD1-C10AAB58E371}" type="datetime1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7E65-6705-4596-94D6-C7D1A2F0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6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38C8-22AD-45A4-81B7-74541DFCBF45}" type="datetime1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7E65-6705-4596-94D6-C7D1A2F0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8628-60D8-4CE6-BDFF-171A0C64D667}" type="datetime1">
              <a:rPr lang="en-US" smtClean="0"/>
              <a:t>11/25/2018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7E65-6705-4596-94D6-C7D1A2F0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0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F52F-CFFF-4A52-A58E-1E08311C6EA2}" type="datetime1">
              <a:rPr lang="en-US" smtClean="0"/>
              <a:t>11/25/2018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7E65-6705-4596-94D6-C7D1A2F0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4E68-F96C-4587-99E6-529828BB85C3}" type="datetime1">
              <a:rPr lang="en-US" smtClean="0"/>
              <a:t>11/25/2018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7E65-6705-4596-94D6-C7D1A2F0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53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DA17-3F2B-4500-8FA9-1B041F5FC635}" type="datetime1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7E65-6705-4596-94D6-C7D1A2F0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7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F2A18-369A-4E56-B6DE-8EB5C261AEE5}" type="datetime1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7E65-6705-4596-94D6-C7D1A2F0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80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5B80-168C-471F-A729-BB49BE7F47F9}" type="datetime1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E7E65-6705-4596-94D6-C7D1A2F0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1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47A53-ACC0-4E8F-9121-BEA30AF08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8" y="640082"/>
            <a:ext cx="6274591" cy="3351602"/>
          </a:xfrm>
        </p:spPr>
        <p:txBody>
          <a:bodyPr>
            <a:normAutofit/>
          </a:bodyPr>
          <a:lstStyle/>
          <a:p>
            <a:pPr algn="l"/>
            <a:r>
              <a:rPr lang="en-US" sz="4700" b="1" dirty="0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 dirty="0">
                <a:solidFill>
                  <a:schemeClr val="bg1"/>
                </a:solidFill>
              </a:rPr>
              <a:t>nd</a:t>
            </a:r>
            <a:r>
              <a:rPr lang="en-US" sz="4700" b="1" dirty="0">
                <a:solidFill>
                  <a:schemeClr val="bg1"/>
                </a:solidFill>
              </a:rPr>
              <a:t> Edition, Volume 1 </a:t>
            </a:r>
            <a:br>
              <a:rPr lang="en-US" sz="4700" dirty="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02148-351F-4AC2-BF7F-BC24060DA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93108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bg1">
                    <a:lumMod val="85000"/>
                  </a:schemeClr>
                </a:solidFill>
              </a:rPr>
              <a:t>© Copyright 2018 Worthy and James Publishing</a:t>
            </a:r>
          </a:p>
        </p:txBody>
      </p:sp>
      <p:pic>
        <p:nvPicPr>
          <p:cNvPr id="6" name="Picture 5" descr="Macintosh HD:Users:gregmostyn:Desktop:Covers:wetransfer-002f23 2:Cover-v1-blue-front cop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3724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4637246" y="0"/>
            <a:ext cx="7554754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B47A53-ACC0-4E8F-9121-BEA30AF085F9}"/>
              </a:ext>
            </a:extLst>
          </p:cNvPr>
          <p:cNvSpPr txBox="1">
            <a:spLocks/>
          </p:cNvSpPr>
          <p:nvPr/>
        </p:nvSpPr>
        <p:spPr>
          <a:xfrm>
            <a:off x="5429728" y="792482"/>
            <a:ext cx="6274591" cy="33516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700" b="1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>
                <a:solidFill>
                  <a:schemeClr val="bg1"/>
                </a:solidFill>
              </a:rPr>
              <a:t>nd</a:t>
            </a:r>
            <a:r>
              <a:rPr lang="en-US" sz="4700" b="1">
                <a:solidFill>
                  <a:schemeClr val="bg1"/>
                </a:solidFill>
              </a:rPr>
              <a:t> Edition, Volume 1 </a:t>
            </a:r>
            <a:br>
              <a:rPr lang="en-US" sz="470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827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2691142" y="159302"/>
            <a:ext cx="76460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Example: Income Statement Horizontal Analysis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9174" y="4452924"/>
            <a:ext cx="114300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Dollar change example for cost of goods sold:  $553,600 – $489,100 = $64,500</a:t>
            </a:r>
            <a:endParaRPr lang="en-US" sz="1600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Percentage change example for accounts payable: $64,500 </a:t>
            </a:r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/ </a:t>
            </a:r>
            <a:r>
              <a:rPr lang="en-US" sz="1600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$489,100 =  13.19 %</a:t>
            </a:r>
            <a:endParaRPr lang="en-US" sz="1600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14300" indent="-114300"/>
            <a:r>
              <a:rPr lang="en-US" sz="1600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Notice that when calculating dollar change subtotals, you must consider if the change is from a negative or positive item. For example, gross profit (a positive item) decreased by $28,000; however, operating expenses ( a negative item) decreased by $58,000.  There is $30,000 greater negative decrease than positive decrease, no the net result is a positive change to operating income of  $30,000.</a:t>
            </a:r>
            <a:endParaRPr lang="en-US" sz="1600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14300" indent="-114300"/>
            <a:r>
              <a:rPr lang="en-US" sz="1600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b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</a:b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8E920D6-B48C-4EAF-8259-32CC1175F0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321387"/>
              </p:ext>
            </p:extLst>
          </p:nvPr>
        </p:nvGraphicFramePr>
        <p:xfrm>
          <a:off x="1510678" y="804876"/>
          <a:ext cx="8676808" cy="320040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55760">
                  <a:extLst>
                    <a:ext uri="{9D8B030D-6E8A-4147-A177-3AD203B41FA5}">
                      <a16:colId xmlns:a16="http://schemas.microsoft.com/office/drawing/2014/main" val="2357265572"/>
                    </a:ext>
                  </a:extLst>
                </a:gridCol>
                <a:gridCol w="2986400">
                  <a:extLst>
                    <a:ext uri="{9D8B030D-6E8A-4147-A177-3AD203B41FA5}">
                      <a16:colId xmlns:a16="http://schemas.microsoft.com/office/drawing/2014/main" val="3328376725"/>
                    </a:ext>
                  </a:extLst>
                </a:gridCol>
                <a:gridCol w="255760">
                  <a:extLst>
                    <a:ext uri="{9D8B030D-6E8A-4147-A177-3AD203B41FA5}">
                      <a16:colId xmlns:a16="http://schemas.microsoft.com/office/drawing/2014/main" val="2987475086"/>
                    </a:ext>
                  </a:extLst>
                </a:gridCol>
                <a:gridCol w="1237208">
                  <a:extLst>
                    <a:ext uri="{9D8B030D-6E8A-4147-A177-3AD203B41FA5}">
                      <a16:colId xmlns:a16="http://schemas.microsoft.com/office/drawing/2014/main" val="3439927971"/>
                    </a:ext>
                  </a:extLst>
                </a:gridCol>
                <a:gridCol w="256483">
                  <a:extLst>
                    <a:ext uri="{9D8B030D-6E8A-4147-A177-3AD203B41FA5}">
                      <a16:colId xmlns:a16="http://schemas.microsoft.com/office/drawing/2014/main" val="2195374721"/>
                    </a:ext>
                  </a:extLst>
                </a:gridCol>
                <a:gridCol w="1068186">
                  <a:extLst>
                    <a:ext uri="{9D8B030D-6E8A-4147-A177-3AD203B41FA5}">
                      <a16:colId xmlns:a16="http://schemas.microsoft.com/office/drawing/2014/main" val="3059794940"/>
                    </a:ext>
                  </a:extLst>
                </a:gridCol>
                <a:gridCol w="256483">
                  <a:extLst>
                    <a:ext uri="{9D8B030D-6E8A-4147-A177-3AD203B41FA5}">
                      <a16:colId xmlns:a16="http://schemas.microsoft.com/office/drawing/2014/main" val="247747311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52486149"/>
                    </a:ext>
                  </a:extLst>
                </a:gridCol>
                <a:gridCol w="366150">
                  <a:extLst>
                    <a:ext uri="{9D8B030D-6E8A-4147-A177-3AD203B41FA5}">
                      <a16:colId xmlns:a16="http://schemas.microsoft.com/office/drawing/2014/main" val="4079526444"/>
                    </a:ext>
                  </a:extLst>
                </a:gridCol>
                <a:gridCol w="1079978">
                  <a:extLst>
                    <a:ext uri="{9D8B030D-6E8A-4147-A177-3AD203B41FA5}">
                      <a16:colId xmlns:a16="http://schemas.microsoft.com/office/drawing/2014/main" val="109226868"/>
                    </a:ext>
                  </a:extLst>
                </a:gridCol>
              </a:tblGrid>
              <a:tr h="0">
                <a:tc grid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Hibiscus Corporation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Condensed Income Statements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For the Year Ending December 31, 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590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2020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11938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2019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Dollar   change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Percent Change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2628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Net sales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$851,700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$815,200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$36,500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      4.48 %</a:t>
                      </a:r>
                      <a:endParaRPr lang="en-US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98653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Cost of goods sold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</a:rPr>
                        <a:t>         </a:t>
                      </a:r>
                      <a:r>
                        <a:rPr lang="en-US" sz="1400" u="sng" dirty="0">
                          <a:effectLst/>
                        </a:rPr>
                        <a:t> 553,600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489,100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</a:rPr>
                        <a:t>    </a:t>
                      </a:r>
                      <a:r>
                        <a:rPr lang="en-US" sz="1400" u="sng" dirty="0">
                          <a:effectLst/>
                        </a:rPr>
                        <a:t>64,500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   13.19 %</a:t>
                      </a:r>
                      <a:endParaRPr lang="en-US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89746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Gross profit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298,100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326,100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(28,000)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(8.59)%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50582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Operating expenses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</a:rPr>
                        <a:t>        </a:t>
                      </a:r>
                      <a:r>
                        <a:rPr lang="en-US" sz="1400" u="sng" dirty="0">
                          <a:effectLst/>
                        </a:rPr>
                        <a:t> 253,400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u="sng" dirty="0">
                          <a:effectLst/>
                        </a:rPr>
                        <a:t>  311,400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(58,000)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(18.63)%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82638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Operating income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44,700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14,700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30,000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204.08 %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6172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Other revenue and expense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(2,900)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</a:t>
                      </a:r>
                      <a:r>
                        <a:rPr lang="en-US" sz="1400" u="sng" dirty="0">
                          <a:effectLst/>
                        </a:rPr>
                        <a:t>5,100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(8,000)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(156.86)%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27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Income before tax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41,800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19,800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22,000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111.11 %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35717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Income tax expense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</a:t>
                      </a:r>
                      <a:r>
                        <a:rPr lang="en-US" sz="1400" u="none" dirty="0">
                          <a:effectLst/>
                        </a:rPr>
                        <a:t>       </a:t>
                      </a:r>
                      <a:r>
                        <a:rPr lang="en-US" sz="1400" u="sng" dirty="0">
                          <a:effectLst/>
                        </a:rPr>
                        <a:t>  8,400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</a:t>
                      </a:r>
                      <a:r>
                        <a:rPr lang="en-US" sz="1400" u="sng" dirty="0">
                          <a:effectLst/>
                        </a:rPr>
                        <a:t>4,000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  (4,400)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318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(110.00)%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0307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Net income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</a:t>
                      </a:r>
                      <a:r>
                        <a:rPr lang="en-US" sz="1400" u="sng" dirty="0">
                          <a:effectLst/>
                        </a:rPr>
                        <a:t>$33,400</a:t>
                      </a:r>
                      <a:endParaRPr lang="en-US" sz="1400" u="sng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$15,800</a:t>
                      </a:r>
                      <a:endParaRPr lang="en-US" sz="1400" u="sng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u="sng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</a:rPr>
                        <a:t>   </a:t>
                      </a:r>
                      <a:r>
                        <a:rPr lang="en-US" sz="1400" u="sng" dirty="0">
                          <a:effectLst/>
                        </a:rPr>
                        <a:t>$17,600</a:t>
                      </a:r>
                      <a:endParaRPr lang="en-US" sz="1400" u="sng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111.39%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42288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u="sng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u="sng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u="sng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0617466"/>
                  </a:ext>
                </a:extLst>
              </a:tr>
            </a:tbl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FF356AD-74D3-4113-905B-598E6FB013AA}"/>
              </a:ext>
            </a:extLst>
          </p:cNvPr>
          <p:cNvCxnSpPr/>
          <p:nvPr/>
        </p:nvCxnSpPr>
        <p:spPr>
          <a:xfrm>
            <a:off x="5564221" y="3793787"/>
            <a:ext cx="5317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FCC322D-BB8F-4196-9D53-6CCD0DCB899D}"/>
              </a:ext>
            </a:extLst>
          </p:cNvPr>
          <p:cNvCxnSpPr/>
          <p:nvPr/>
        </p:nvCxnSpPr>
        <p:spPr>
          <a:xfrm>
            <a:off x="6981217" y="3793787"/>
            <a:ext cx="5317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3820429-12DF-4A60-9EA6-3D71E0ED9957}"/>
              </a:ext>
            </a:extLst>
          </p:cNvPr>
          <p:cNvCxnSpPr/>
          <p:nvPr/>
        </p:nvCxnSpPr>
        <p:spPr>
          <a:xfrm>
            <a:off x="8114488" y="3793787"/>
            <a:ext cx="5317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668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591410" y="338764"/>
            <a:ext cx="2752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Vertical Analysis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6096000" y="1007401"/>
            <a:ext cx="6350" cy="1202690"/>
          </a:xfrm>
          <a:prstGeom prst="straightConnector1">
            <a:avLst/>
          </a:prstGeom>
          <a:ln w="38100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598064" y="2566874"/>
            <a:ext cx="92380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Vertical analysis:  Vertical analysis means selecting an amount in a financial statement that will 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represent 100%.  All other numbers in the financial statement are calculated as a percentage of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this amount.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For a balance sheet, the 100% amount is usually total assets or total liabilities and stockholders' 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equity. 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For an income statement, the 100% amount is usually net sales.</a:t>
            </a:r>
          </a:p>
        </p:txBody>
      </p:sp>
    </p:spTree>
    <p:extLst>
      <p:ext uri="{BB962C8B-B14F-4D97-AF65-F5344CB8AC3E}">
        <p14:creationId xmlns:p14="http://schemas.microsoft.com/office/powerpoint/2010/main" val="1609408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2643153" y="176394"/>
            <a:ext cx="7186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Example: Income Statement Vertical Analysis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1208" y="1054434"/>
            <a:ext cx="111705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 indent="-111125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The example below illustrates a vertical analysis for the income statements of a merchandising company (notice cost of goods sold).  All amounts are calculated as a percentage of net sales.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1391" y="4746661"/>
            <a:ext cx="117333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These calculations can be used to analyze what percentage of each dollar of sales revenue goes to the various</a:t>
            </a: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expenses and is left over for net income. </a:t>
            </a:r>
            <a:b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</a:b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A162212-F3C4-4B03-82BD-67007CC269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643679"/>
              </p:ext>
            </p:extLst>
          </p:nvPr>
        </p:nvGraphicFramePr>
        <p:xfrm>
          <a:off x="1828799" y="2110740"/>
          <a:ext cx="7665397" cy="234696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71429">
                  <a:extLst>
                    <a:ext uri="{9D8B030D-6E8A-4147-A177-3AD203B41FA5}">
                      <a16:colId xmlns:a16="http://schemas.microsoft.com/office/drawing/2014/main" val="1596946719"/>
                    </a:ext>
                  </a:extLst>
                </a:gridCol>
                <a:gridCol w="2455860">
                  <a:extLst>
                    <a:ext uri="{9D8B030D-6E8A-4147-A177-3AD203B41FA5}">
                      <a16:colId xmlns:a16="http://schemas.microsoft.com/office/drawing/2014/main" val="963871209"/>
                    </a:ext>
                  </a:extLst>
                </a:gridCol>
                <a:gridCol w="271429">
                  <a:extLst>
                    <a:ext uri="{9D8B030D-6E8A-4147-A177-3AD203B41FA5}">
                      <a16:colId xmlns:a16="http://schemas.microsoft.com/office/drawing/2014/main" val="2351252620"/>
                    </a:ext>
                  </a:extLst>
                </a:gridCol>
                <a:gridCol w="906547">
                  <a:extLst>
                    <a:ext uri="{9D8B030D-6E8A-4147-A177-3AD203B41FA5}">
                      <a16:colId xmlns:a16="http://schemas.microsoft.com/office/drawing/2014/main" val="1851660141"/>
                    </a:ext>
                  </a:extLst>
                </a:gridCol>
                <a:gridCol w="271429">
                  <a:extLst>
                    <a:ext uri="{9D8B030D-6E8A-4147-A177-3AD203B41FA5}">
                      <a16:colId xmlns:a16="http://schemas.microsoft.com/office/drawing/2014/main" val="2315704391"/>
                    </a:ext>
                  </a:extLst>
                </a:gridCol>
                <a:gridCol w="905713">
                  <a:extLst>
                    <a:ext uri="{9D8B030D-6E8A-4147-A177-3AD203B41FA5}">
                      <a16:colId xmlns:a16="http://schemas.microsoft.com/office/drawing/2014/main" val="3450750982"/>
                    </a:ext>
                  </a:extLst>
                </a:gridCol>
                <a:gridCol w="271429">
                  <a:extLst>
                    <a:ext uri="{9D8B030D-6E8A-4147-A177-3AD203B41FA5}">
                      <a16:colId xmlns:a16="http://schemas.microsoft.com/office/drawing/2014/main" val="2651519310"/>
                    </a:ext>
                  </a:extLst>
                </a:gridCol>
                <a:gridCol w="1066420">
                  <a:extLst>
                    <a:ext uri="{9D8B030D-6E8A-4147-A177-3AD203B41FA5}">
                      <a16:colId xmlns:a16="http://schemas.microsoft.com/office/drawing/2014/main" val="3112343074"/>
                    </a:ext>
                  </a:extLst>
                </a:gridCol>
                <a:gridCol w="226737">
                  <a:extLst>
                    <a:ext uri="{9D8B030D-6E8A-4147-A177-3AD203B41FA5}">
                      <a16:colId xmlns:a16="http://schemas.microsoft.com/office/drawing/2014/main" val="1459236820"/>
                    </a:ext>
                  </a:extLst>
                </a:gridCol>
                <a:gridCol w="1018404">
                  <a:extLst>
                    <a:ext uri="{9D8B030D-6E8A-4147-A177-3AD203B41FA5}">
                      <a16:colId xmlns:a16="http://schemas.microsoft.com/office/drawing/2014/main" val="10549399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2020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11938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2019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82952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Net sales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$851,700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914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100.00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$815,200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     100.00</a:t>
                      </a:r>
                      <a:endParaRPr lang="en-US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4532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Cost of goods sold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  553,600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9398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  65.00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489,100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>
                          <a:effectLst/>
                        </a:rPr>
                        <a:t>  60.00</a:t>
                      </a:r>
                      <a:endParaRPr lang="en-US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1446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Gross profit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298,100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59055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6410" algn="l"/>
                        </a:tabLst>
                      </a:pPr>
                      <a:r>
                        <a:rPr lang="en-US" sz="1400" dirty="0">
                          <a:effectLst/>
                        </a:rPr>
                        <a:t> 35.00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326,100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40.00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4252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Operating expenses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  253,400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</a:t>
                      </a:r>
                      <a:r>
                        <a:rPr lang="en-US" sz="1400" u="sng" dirty="0">
                          <a:effectLst/>
                        </a:rPr>
                        <a:t>  29.75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u="sng" dirty="0">
                          <a:effectLst/>
                        </a:rPr>
                        <a:t>  311,400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u="sng" dirty="0">
                          <a:effectLst/>
                        </a:rPr>
                        <a:t> 38.20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4437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Operating income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4,700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5.25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14,700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1.80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02164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Other revenue and expense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</a:rPr>
                        <a:t>    </a:t>
                      </a:r>
                      <a:r>
                        <a:rPr lang="en-US" sz="1400" u="sng" dirty="0">
                          <a:effectLst/>
                        </a:rPr>
                        <a:t>  (2,900)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</a:t>
                      </a:r>
                      <a:r>
                        <a:rPr lang="en-US" sz="1400" u="sng">
                          <a:effectLst/>
                        </a:rPr>
                        <a:t>(.34)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</a:t>
                      </a:r>
                      <a:r>
                        <a:rPr lang="en-US" sz="1400" u="sng" dirty="0">
                          <a:effectLst/>
                        </a:rPr>
                        <a:t>5,100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</a:t>
                      </a:r>
                      <a:r>
                        <a:rPr lang="en-US" sz="1400" u="sng" dirty="0">
                          <a:effectLst/>
                        </a:rPr>
                        <a:t>    .63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56541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Income before tax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41,800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4.91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19,800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2.43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60710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Income tax expense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n-US" sz="1400" u="sng" dirty="0">
                          <a:effectLst/>
                        </a:rPr>
                        <a:t>  8,400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</a:t>
                      </a:r>
                      <a:r>
                        <a:rPr lang="en-US" sz="1400" u="sng" dirty="0">
                          <a:effectLst/>
                        </a:rPr>
                        <a:t>    .99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    4,000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318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</a:rPr>
                        <a:t>      </a:t>
                      </a:r>
                      <a:r>
                        <a:rPr lang="en-US" sz="1400" u="sng" dirty="0">
                          <a:effectLst/>
                        </a:rPr>
                        <a:t>   .49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60017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Net income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  $33,400</a:t>
                      </a:r>
                      <a:endParaRPr lang="en-US" sz="1400" u="sng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u="sng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</a:rPr>
                        <a:t>     </a:t>
                      </a:r>
                      <a:r>
                        <a:rPr lang="en-US" sz="1400" u="sng" dirty="0">
                          <a:effectLst/>
                        </a:rPr>
                        <a:t> 3.92</a:t>
                      </a:r>
                      <a:endParaRPr lang="en-US" sz="1400" u="sng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u="sng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$15,800</a:t>
                      </a:r>
                      <a:endParaRPr lang="en-US" sz="1400" u="sng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u="sng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</a:rPr>
                        <a:t>        </a:t>
                      </a:r>
                      <a:r>
                        <a:rPr lang="en-US" sz="1400" u="sng" dirty="0">
                          <a:effectLst/>
                        </a:rPr>
                        <a:t>  1.94</a:t>
                      </a:r>
                      <a:endParaRPr lang="en-US" sz="1400" u="sng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85444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8615389"/>
                  </a:ext>
                </a:extLst>
              </a:tr>
            </a:tbl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ACE12C-3A83-476E-84F7-D4F8BBF7CD88}"/>
              </a:ext>
            </a:extLst>
          </p:cNvPr>
          <p:cNvCxnSpPr/>
          <p:nvPr/>
        </p:nvCxnSpPr>
        <p:spPr>
          <a:xfrm>
            <a:off x="4970834" y="4250987"/>
            <a:ext cx="6906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864448E-31C0-4058-8190-9E4E76AF8585}"/>
              </a:ext>
            </a:extLst>
          </p:cNvPr>
          <p:cNvCxnSpPr>
            <a:cxnSpLocks/>
          </p:cNvCxnSpPr>
          <p:nvPr/>
        </p:nvCxnSpPr>
        <p:spPr>
          <a:xfrm>
            <a:off x="7616757" y="4250987"/>
            <a:ext cx="53664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589F33B-4B72-476A-BECD-604CFD8DAAB9}"/>
              </a:ext>
            </a:extLst>
          </p:cNvPr>
          <p:cNvCxnSpPr>
            <a:cxnSpLocks/>
          </p:cNvCxnSpPr>
          <p:nvPr/>
        </p:nvCxnSpPr>
        <p:spPr>
          <a:xfrm>
            <a:off x="6272748" y="4250987"/>
            <a:ext cx="34533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331DEDA-A6AA-48B8-82E2-266D1CE9FEDF}"/>
              </a:ext>
            </a:extLst>
          </p:cNvPr>
          <p:cNvCxnSpPr>
            <a:cxnSpLocks/>
          </p:cNvCxnSpPr>
          <p:nvPr/>
        </p:nvCxnSpPr>
        <p:spPr>
          <a:xfrm>
            <a:off x="8842443" y="4250987"/>
            <a:ext cx="4345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513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772903" y="270397"/>
            <a:ext cx="23898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Ratio Analysis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7704" y="1374381"/>
            <a:ext cx="92465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Ratio analysis is a useful method of analyzing business operations and business condition 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by the relationship of numerical items in financial statements.  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The analysis is performed by the use of ratios.  These ratios are expressed in the form of 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one number divided by another number. 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The financial statement ratios focus on the following areas of importance: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</a:t>
            </a:r>
            <a:r>
              <a:rPr lang="en-US" sz="11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•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Liquidity: The ability to pay short-term debts as they come due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</a:t>
            </a:r>
            <a:r>
              <a:rPr lang="en-US" sz="11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•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Solvency: The long-term survival of a business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</a:t>
            </a:r>
            <a:r>
              <a:rPr lang="en-US" sz="11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•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Profitability: Gross profit, operating income, and net income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</a:t>
            </a:r>
            <a:r>
              <a:rPr lang="en-US" sz="11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•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Investment return: The percentage profit earned by investors in the business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</a:t>
            </a:r>
            <a:r>
              <a:rPr lang="en-US" sz="11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•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Productivity: Measurement of operating efficiency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210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090515" y="278943"/>
            <a:ext cx="4010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Liquidity: Current Ratio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21705" y="1107886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(For 2020)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848102" y="1905711"/>
            <a:ext cx="4305298" cy="690994"/>
            <a:chOff x="0" y="-47010"/>
            <a:chExt cx="4305641" cy="535960"/>
          </a:xfrm>
        </p:grpSpPr>
        <p:sp>
          <p:nvSpPr>
            <p:cNvPr id="6" name="Text Box 9"/>
            <p:cNvSpPr txBox="1"/>
            <p:nvPr/>
          </p:nvSpPr>
          <p:spPr>
            <a:xfrm>
              <a:off x="0" y="-47009"/>
              <a:ext cx="991235" cy="535959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Current Assets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10"/>
            <p:cNvSpPr txBox="1"/>
            <p:nvPr/>
          </p:nvSpPr>
          <p:spPr>
            <a:xfrm>
              <a:off x="1557704" y="-47009"/>
              <a:ext cx="1005840" cy="53595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>
                  <a:alpha val="98000"/>
                </a:schemeClr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Current Liabilities 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15"/>
            <p:cNvSpPr txBox="1"/>
            <p:nvPr/>
          </p:nvSpPr>
          <p:spPr>
            <a:xfrm>
              <a:off x="1101090" y="10160"/>
              <a:ext cx="309245" cy="3867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÷</a:t>
              </a:r>
              <a:endParaRPr lang="en-US" sz="110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16"/>
            <p:cNvSpPr txBox="1"/>
            <p:nvPr/>
          </p:nvSpPr>
          <p:spPr>
            <a:xfrm>
              <a:off x="3349331" y="-47010"/>
              <a:ext cx="956310" cy="535959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Current Ratio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18"/>
            <p:cNvSpPr txBox="1"/>
            <p:nvPr/>
          </p:nvSpPr>
          <p:spPr>
            <a:xfrm>
              <a:off x="2679065" y="3810"/>
              <a:ext cx="621909" cy="428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 </a:t>
              </a:r>
              <a:r>
                <a:rPr lang="en-US" sz="140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=</a:t>
              </a:r>
              <a:endParaRPr lang="en-US" sz="110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637231" y="3086100"/>
            <a:ext cx="939182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$493,300 / $210,300   =  2.35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Analysis:  Current assets are more than 2 times current liabilities, which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indicates a strong ability to meet current obligations.  A current ratio of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about 2:1 is generally considered strong.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218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246775" y="296035"/>
            <a:ext cx="36984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Liquidity: Quick Ratio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7503" y="904713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(For 2020)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848102" y="1780685"/>
            <a:ext cx="4305298" cy="561974"/>
            <a:chOff x="0" y="3810"/>
            <a:chExt cx="4305641" cy="557596"/>
          </a:xfrm>
        </p:grpSpPr>
        <p:sp>
          <p:nvSpPr>
            <p:cNvPr id="6" name="Text Box 24"/>
            <p:cNvSpPr txBox="1"/>
            <p:nvPr/>
          </p:nvSpPr>
          <p:spPr>
            <a:xfrm>
              <a:off x="0" y="27940"/>
              <a:ext cx="991235" cy="524015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“Quick” Assets</a:t>
              </a:r>
              <a:endParaRPr lang="en-US" sz="11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26"/>
            <p:cNvSpPr txBox="1"/>
            <p:nvPr/>
          </p:nvSpPr>
          <p:spPr>
            <a:xfrm>
              <a:off x="1557704" y="7034"/>
              <a:ext cx="1005840" cy="554372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>
                  <a:alpha val="98000"/>
                </a:schemeClr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Current Liabilities </a:t>
              </a:r>
              <a:endParaRPr lang="en-US" sz="110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27"/>
            <p:cNvSpPr txBox="1"/>
            <p:nvPr/>
          </p:nvSpPr>
          <p:spPr>
            <a:xfrm>
              <a:off x="1101090" y="10160"/>
              <a:ext cx="309245" cy="3867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÷</a:t>
              </a:r>
              <a:endParaRPr lang="en-US" sz="110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28"/>
            <p:cNvSpPr txBox="1"/>
            <p:nvPr/>
          </p:nvSpPr>
          <p:spPr>
            <a:xfrm>
              <a:off x="3349331" y="13970"/>
              <a:ext cx="956310" cy="528534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Quick </a:t>
              </a:r>
              <a:endParaRPr lang="en-US" sz="110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Ratio</a:t>
              </a:r>
              <a:endParaRPr lang="en-US" sz="110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29"/>
            <p:cNvSpPr txBox="1"/>
            <p:nvPr/>
          </p:nvSpPr>
          <p:spPr>
            <a:xfrm>
              <a:off x="2679065" y="3810"/>
              <a:ext cx="621909" cy="428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</a:t>
              </a:r>
              <a:r>
                <a:rPr lang="en-US" sz="1200" b="1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</a:t>
              </a:r>
              <a:r>
                <a:rPr lang="en-US" sz="1400" b="1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=</a:t>
              </a:r>
              <a:endParaRPr lang="en-US" sz="110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412761" y="2923509"/>
            <a:ext cx="8562887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Quick assets: cash + short-term investments + short-term receivables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$185,200 / $210,300   =  .88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Analysis:  “Quick” assets are the most liquid assets and provide the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quickest access to cash.  A quick ratio of about 1:1 is generally considered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strong.  (Note: this is also called the “acid test ratio”.)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432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919805" y="227668"/>
            <a:ext cx="51498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Liquidity: Receivables Turnover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2922" y="1039519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(For 2020)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919804" y="1995758"/>
            <a:ext cx="4702903" cy="661670"/>
            <a:chOff x="0" y="0"/>
            <a:chExt cx="4529080" cy="661670"/>
          </a:xfrm>
        </p:grpSpPr>
        <p:sp>
          <p:nvSpPr>
            <p:cNvPr id="6" name="Text Box 32"/>
            <p:cNvSpPr txBox="1"/>
            <p:nvPr/>
          </p:nvSpPr>
          <p:spPr>
            <a:xfrm>
              <a:off x="0" y="20320"/>
              <a:ext cx="1071880" cy="61976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Net Credit Sales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33"/>
            <p:cNvSpPr txBox="1"/>
            <p:nvPr/>
          </p:nvSpPr>
          <p:spPr>
            <a:xfrm>
              <a:off x="1557655" y="0"/>
              <a:ext cx="1230989" cy="654685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>
                  <a:alpha val="98000"/>
                </a:schemeClr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Average Receivables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 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34"/>
            <p:cNvSpPr txBox="1"/>
            <p:nvPr/>
          </p:nvSpPr>
          <p:spPr>
            <a:xfrm>
              <a:off x="1143000" y="107950"/>
              <a:ext cx="308610" cy="389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÷</a:t>
              </a:r>
              <a:endParaRPr lang="en-US" sz="11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35"/>
            <p:cNvSpPr txBox="1"/>
            <p:nvPr/>
          </p:nvSpPr>
          <p:spPr>
            <a:xfrm>
              <a:off x="3349625" y="6985"/>
              <a:ext cx="1179455" cy="654685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Receivables Turnover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36"/>
            <p:cNvSpPr txBox="1"/>
            <p:nvPr/>
          </p:nvSpPr>
          <p:spPr>
            <a:xfrm>
              <a:off x="2679065" y="101600"/>
              <a:ext cx="621665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</a:t>
              </a:r>
              <a:r>
                <a:rPr lang="en-US" sz="1400" b="1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=</a:t>
              </a:r>
              <a:endParaRPr lang="en-US" sz="14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97512" y="3072235"/>
            <a:ext cx="118359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325" indent="-60325"/>
            <a:r>
              <a:rPr lang="en-US" sz="20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Average receivables: the simplest average is: (receivables at the beginning of the accounting period + </a:t>
            </a:r>
          </a:p>
          <a:p>
            <a:pPr marL="60325" indent="-60325"/>
            <a:r>
              <a:rPr lang="en-US" sz="20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r</a:t>
            </a:r>
            <a:r>
              <a:rPr lang="en-US" sz="20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eceivables at the end of the period) / 2.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$851,700 / ($45,500 + $64,900) /2  = 15.43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Analysis:  “Turnover” here means how many times in a period receivables are created and collected.  </a:t>
            </a: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The higher the turnover, the quicker the collection.  Receivables turnover less than 30 days is generally </a:t>
            </a: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considered good.  Here we assume that all sales are credit sales.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Collection time:  365 (days in the period) / 15.43 = 23.6 average days to collect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400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658954" y="184940"/>
            <a:ext cx="48740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Liquidity: Inventory Turnover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20194" y="979698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(For 2020)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497349" y="1728115"/>
            <a:ext cx="4578427" cy="747442"/>
            <a:chOff x="0" y="0"/>
            <a:chExt cx="4332181" cy="747442"/>
          </a:xfrm>
        </p:grpSpPr>
        <p:sp>
          <p:nvSpPr>
            <p:cNvPr id="6" name="Text Box 39"/>
            <p:cNvSpPr txBox="1"/>
            <p:nvPr/>
          </p:nvSpPr>
          <p:spPr>
            <a:xfrm>
              <a:off x="0" y="20319"/>
              <a:ext cx="1071880" cy="727123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Cost of Goods Sold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40"/>
            <p:cNvSpPr txBox="1"/>
            <p:nvPr/>
          </p:nvSpPr>
          <p:spPr>
            <a:xfrm>
              <a:off x="1557655" y="0"/>
              <a:ext cx="1052171" cy="747442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>
                  <a:alpha val="98000"/>
                </a:schemeClr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Average Inventory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38"/>
            <p:cNvSpPr txBox="1"/>
            <p:nvPr/>
          </p:nvSpPr>
          <p:spPr>
            <a:xfrm>
              <a:off x="1143000" y="107950"/>
              <a:ext cx="308610" cy="389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÷</a:t>
              </a:r>
            </a:p>
          </p:txBody>
        </p:sp>
        <p:sp>
          <p:nvSpPr>
            <p:cNvPr id="9" name="Text Box 41"/>
            <p:cNvSpPr txBox="1"/>
            <p:nvPr/>
          </p:nvSpPr>
          <p:spPr>
            <a:xfrm>
              <a:off x="3349625" y="6985"/>
              <a:ext cx="982556" cy="740457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Inventory Turnover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37"/>
            <p:cNvSpPr txBox="1"/>
            <p:nvPr/>
          </p:nvSpPr>
          <p:spPr>
            <a:xfrm>
              <a:off x="2727960" y="118427"/>
              <a:ext cx="621665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 =</a:t>
              </a:r>
              <a:endParaRPr lang="en-US" sz="14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47451" y="2854641"/>
            <a:ext cx="1099701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Average inventory: the simplest average is: (inventory at the beginning of the accounting period + inventory at the end of the period) / 2.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553,600 / ($257,100 + $199,300) /2  = 2.43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Analysis:  “Turnover” here means how many times in a period merchandise inventory was purchased and</a:t>
            </a: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then sold.  The higher the turnover, the faster the sales.  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There is no single point of reference for inventory turnover; for example, grocery stores should have much</a:t>
            </a: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faster inventory turnover than furniture stores. 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Selling time:  365 (days in the period) / 2.43 = 150.2 average days to sell (about 5 months).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b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</a:b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943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353437" y="253306"/>
            <a:ext cx="51603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Solvency: Debt (Leverage) Ratio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74909" y="1056192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(For 2020)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730815" y="1874556"/>
            <a:ext cx="4405630" cy="668019"/>
            <a:chOff x="0" y="6985"/>
            <a:chExt cx="4405630" cy="668019"/>
          </a:xfrm>
        </p:grpSpPr>
        <p:sp>
          <p:nvSpPr>
            <p:cNvPr id="6" name="Text Box 43"/>
            <p:cNvSpPr txBox="1"/>
            <p:nvPr/>
          </p:nvSpPr>
          <p:spPr>
            <a:xfrm>
              <a:off x="0" y="20319"/>
              <a:ext cx="1071880" cy="654685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120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Total Debt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44"/>
            <p:cNvSpPr txBox="1"/>
            <p:nvPr/>
          </p:nvSpPr>
          <p:spPr>
            <a:xfrm>
              <a:off x="1522730" y="20319"/>
              <a:ext cx="1306195" cy="654685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>
                  <a:alpha val="98000"/>
                </a:schemeClr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120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</a:t>
              </a: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Total Assets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42"/>
            <p:cNvSpPr txBox="1"/>
            <p:nvPr/>
          </p:nvSpPr>
          <p:spPr>
            <a:xfrm>
              <a:off x="1143000" y="107950"/>
              <a:ext cx="308610" cy="389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÷</a:t>
              </a:r>
              <a:endParaRPr lang="en-US" sz="11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45"/>
            <p:cNvSpPr txBox="1"/>
            <p:nvPr/>
          </p:nvSpPr>
          <p:spPr>
            <a:xfrm>
              <a:off x="3349625" y="6985"/>
              <a:ext cx="1056005" cy="654685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120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Debt Ratio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30"/>
            <p:cNvSpPr txBox="1"/>
            <p:nvPr/>
          </p:nvSpPr>
          <p:spPr>
            <a:xfrm>
              <a:off x="2760345" y="171688"/>
              <a:ext cx="621665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 </a:t>
              </a:r>
              <a:r>
                <a:rPr lang="en-US" sz="1400" b="1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=</a:t>
              </a:r>
              <a:endParaRPr lang="en-US" sz="11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358781" y="3013774"/>
            <a:ext cx="89559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$510,300 / $964,300  = .53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Analysis:  Here, about 53% of assets have been acquired by use of debt. 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The greater the debt, the greater the creditors’ claim on assets and the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greater the risk. On the other hand, less money is required from investors.  Use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of debt is called “leverage”.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545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420827" y="330218"/>
            <a:ext cx="51794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Solvency: Times Interest Earned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76329" y="8839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(For 2020)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576990" y="1780552"/>
            <a:ext cx="4695339" cy="721805"/>
            <a:chOff x="0" y="6985"/>
            <a:chExt cx="4695339" cy="721805"/>
          </a:xfrm>
        </p:grpSpPr>
        <p:sp>
          <p:nvSpPr>
            <p:cNvPr id="6" name="Text Box 48"/>
            <p:cNvSpPr txBox="1"/>
            <p:nvPr/>
          </p:nvSpPr>
          <p:spPr>
            <a:xfrm>
              <a:off x="0" y="20319"/>
              <a:ext cx="1071880" cy="701485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60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Operating Income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49"/>
            <p:cNvSpPr txBox="1"/>
            <p:nvPr/>
          </p:nvSpPr>
          <p:spPr>
            <a:xfrm>
              <a:off x="1662430" y="6985"/>
              <a:ext cx="1096645" cy="721805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>
                  <a:alpha val="98000"/>
                </a:schemeClr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60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Interest Expense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47"/>
            <p:cNvSpPr txBox="1"/>
            <p:nvPr/>
          </p:nvSpPr>
          <p:spPr>
            <a:xfrm>
              <a:off x="1162334" y="176433"/>
              <a:ext cx="308610" cy="389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÷</a:t>
              </a:r>
            </a:p>
          </p:txBody>
        </p:sp>
        <p:sp>
          <p:nvSpPr>
            <p:cNvPr id="9" name="Text Box 50"/>
            <p:cNvSpPr txBox="1"/>
            <p:nvPr/>
          </p:nvSpPr>
          <p:spPr>
            <a:xfrm>
              <a:off x="3349625" y="6985"/>
              <a:ext cx="1345714" cy="71482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Times Interest Earned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46"/>
            <p:cNvSpPr txBox="1"/>
            <p:nvPr/>
          </p:nvSpPr>
          <p:spPr>
            <a:xfrm>
              <a:off x="2727960" y="155161"/>
              <a:ext cx="621665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 =</a:t>
              </a:r>
              <a:endParaRPr lang="en-US" sz="14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467028" y="3151521"/>
            <a:ext cx="85543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$44,700 / $10,000 (assumed)  = 4.47 times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Analysis:  Times interest earned uses the amount of operating income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available to estimate the ability to meet interest expense requirements.  A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more accurate measure is cash flow from operating activities compared to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interest expense.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794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CC4A-4AB1-4EE6-B618-9A3741AB6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734" y="237172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Learning Goal 32</a:t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66E48D-56E4-4459-B870-B64EE8AE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609019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170288" y="236215"/>
            <a:ext cx="4073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Solvency: Asset Turnover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20620" y="59270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(For 2020)</a:t>
            </a: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910965" y="1696654"/>
            <a:ext cx="4370070" cy="798717"/>
            <a:chOff x="0" y="0"/>
            <a:chExt cx="4370070" cy="661670"/>
          </a:xfrm>
        </p:grpSpPr>
        <p:sp>
          <p:nvSpPr>
            <p:cNvPr id="6" name="Text Box 53"/>
            <p:cNvSpPr txBox="1"/>
            <p:nvPr/>
          </p:nvSpPr>
          <p:spPr>
            <a:xfrm>
              <a:off x="0" y="20320"/>
              <a:ext cx="1071880" cy="61976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120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</a:t>
              </a: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Net Sales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54"/>
            <p:cNvSpPr txBox="1"/>
            <p:nvPr/>
          </p:nvSpPr>
          <p:spPr>
            <a:xfrm>
              <a:off x="1557655" y="0"/>
              <a:ext cx="1096645" cy="654685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>
                  <a:alpha val="98000"/>
                </a:schemeClr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60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Average Total Assets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52"/>
            <p:cNvSpPr txBox="1"/>
            <p:nvPr/>
          </p:nvSpPr>
          <p:spPr>
            <a:xfrm>
              <a:off x="1143000" y="107950"/>
              <a:ext cx="308610" cy="389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÷</a:t>
              </a:r>
            </a:p>
          </p:txBody>
        </p:sp>
        <p:sp>
          <p:nvSpPr>
            <p:cNvPr id="9" name="Text Box 55"/>
            <p:cNvSpPr txBox="1"/>
            <p:nvPr/>
          </p:nvSpPr>
          <p:spPr>
            <a:xfrm>
              <a:off x="3325495" y="6985"/>
              <a:ext cx="1044575" cy="654685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4300" marR="0" indent="-114300">
                <a:spcBef>
                  <a:spcPts val="30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 Asset   Turnover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51"/>
            <p:cNvSpPr txBox="1"/>
            <p:nvPr/>
          </p:nvSpPr>
          <p:spPr>
            <a:xfrm>
              <a:off x="2679065" y="101600"/>
              <a:ext cx="621665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 </a:t>
              </a:r>
              <a:r>
                <a:rPr lang="en-US" b="1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=</a:t>
              </a:r>
              <a:endParaRPr lang="en-US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766801" y="2591780"/>
            <a:ext cx="959692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Average total assets: the simplest average is: (total assets at the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beginning of the accounting period + total assets at the end of the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period) / 2.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$851,700 / ($964,300 + $950,800) /2  = .89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Analysis: This “turnover” is a measure of how many dollars of sales are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generated for each dollar of assets.  Here, about $.89 of sales is generated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for each dollar of assets.  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The higher the ratio, the better; however, the ratio varies greatly by type of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business.  Some kinds of businesses require little asset investment while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others require a great deal.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278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915029" y="227669"/>
            <a:ext cx="4156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Solvency: Free Cash Flow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0953" y="861536"/>
            <a:ext cx="93405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“Free cash flow” is a measure of available cash after meeting the needs of business operations and necessary expenditures for plant and equipment investment and dividends.  Maintaining cash is a critical factor in long-term business success. 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709017" y="2095120"/>
            <a:ext cx="6533366" cy="1316992"/>
            <a:chOff x="-1005736" y="0"/>
            <a:chExt cx="5890697" cy="1316992"/>
          </a:xfrm>
        </p:grpSpPr>
        <p:sp>
          <p:nvSpPr>
            <p:cNvPr id="6" name="Text Box 92"/>
            <p:cNvSpPr txBox="1"/>
            <p:nvPr/>
          </p:nvSpPr>
          <p:spPr>
            <a:xfrm>
              <a:off x="-1005736" y="0"/>
              <a:ext cx="1648906" cy="1316991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1400" dirty="0">
                <a:effectLst/>
                <a:latin typeface="Arial" panose="020B0604020202020204" pitchFamily="34" charset="0"/>
                <a:ea typeface="MS Mincho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Cash Flow From Operating Activities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93"/>
            <p:cNvSpPr txBox="1"/>
            <p:nvPr/>
          </p:nvSpPr>
          <p:spPr>
            <a:xfrm>
              <a:off x="1585595" y="0"/>
              <a:ext cx="1469294" cy="1316992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>
                  <a:alpha val="98000"/>
                </a:schemeClr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57150" marR="0" indent="-57150">
                <a:spcBef>
                  <a:spcPts val="60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• Net Plant and    Equipment Purchases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 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• Dividends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94"/>
            <p:cNvSpPr txBox="1"/>
            <p:nvPr/>
          </p:nvSpPr>
          <p:spPr>
            <a:xfrm>
              <a:off x="960079" y="371538"/>
              <a:ext cx="308607" cy="4705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–</a:t>
              </a:r>
              <a:endParaRPr lang="en-US" sz="11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95"/>
            <p:cNvSpPr txBox="1"/>
            <p:nvPr/>
          </p:nvSpPr>
          <p:spPr>
            <a:xfrm>
              <a:off x="3829591" y="0"/>
              <a:ext cx="1055370" cy="1316991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8745" marR="0" indent="-118745">
                <a:spcBef>
                  <a:spcPts val="90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    </a:t>
              </a:r>
            </a:p>
            <a:p>
              <a:pPr marL="118745" marR="0" indent="-118745">
                <a:spcBef>
                  <a:spcPts val="90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Free Cash flow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96"/>
            <p:cNvSpPr txBox="1"/>
            <p:nvPr/>
          </p:nvSpPr>
          <p:spPr>
            <a:xfrm>
              <a:off x="3238467" y="428320"/>
              <a:ext cx="621030" cy="5219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0"/>
                </a:spcAft>
              </a:pPr>
              <a:r>
                <a:rPr lang="en-US" sz="1200" b="1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 </a:t>
              </a:r>
              <a:r>
                <a:rPr lang="en-US" sz="1400" b="1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=</a:t>
              </a:r>
              <a:endParaRPr lang="en-US" sz="11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264776" y="3595679"/>
            <a:ext cx="903290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Assume: Cash flow from operating activities (from statement of cash flows) is $210,000.   The business spent $75,000 to purchase equipment and sold other equipment for $17,000.  $25,000 was paid to investors in dividends.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$210,000 – $58,000 – $25,000 = $127,000 free cash flow.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Analysis: This means that additional $127,000 cash was produced to meet future requirements, to take advantage of future opportunities, or to pay investors. 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b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755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552202" y="-134724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Profitability: Profit Margin Ratio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4972" y="996790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(For 2020)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910965" y="1700530"/>
            <a:ext cx="4370070" cy="838061"/>
            <a:chOff x="0" y="0"/>
            <a:chExt cx="4370070" cy="838061"/>
          </a:xfrm>
        </p:grpSpPr>
        <p:sp>
          <p:nvSpPr>
            <p:cNvPr id="6" name="Text Box 59"/>
            <p:cNvSpPr txBox="1"/>
            <p:nvPr/>
          </p:nvSpPr>
          <p:spPr>
            <a:xfrm>
              <a:off x="0" y="20319"/>
              <a:ext cx="1071880" cy="817742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120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 </a:t>
              </a:r>
              <a:endParaRPr lang="en-US" sz="1100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120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 </a:t>
              </a: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Income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60"/>
            <p:cNvSpPr txBox="1"/>
            <p:nvPr/>
          </p:nvSpPr>
          <p:spPr>
            <a:xfrm>
              <a:off x="1557655" y="0"/>
              <a:ext cx="1096645" cy="838061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>
                  <a:alpha val="98000"/>
                </a:schemeClr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120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</a:t>
              </a:r>
            </a:p>
            <a:p>
              <a:pPr marL="0" marR="0">
                <a:spcBef>
                  <a:spcPts val="120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</a:t>
              </a: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Net Sales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58"/>
            <p:cNvSpPr txBox="1"/>
            <p:nvPr/>
          </p:nvSpPr>
          <p:spPr>
            <a:xfrm>
              <a:off x="1143000" y="107950"/>
              <a:ext cx="308610" cy="389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÷</a:t>
              </a:r>
            </a:p>
          </p:txBody>
        </p:sp>
        <p:sp>
          <p:nvSpPr>
            <p:cNvPr id="9" name="Text Box 56"/>
            <p:cNvSpPr txBox="1"/>
            <p:nvPr/>
          </p:nvSpPr>
          <p:spPr>
            <a:xfrm>
              <a:off x="3314065" y="6985"/>
              <a:ext cx="1056005" cy="831076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8745" marR="0" indent="-118745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 </a:t>
              </a: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Profit Margin Ratio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57"/>
            <p:cNvSpPr txBox="1"/>
            <p:nvPr/>
          </p:nvSpPr>
          <p:spPr>
            <a:xfrm>
              <a:off x="2679065" y="101600"/>
              <a:ext cx="621665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 </a:t>
              </a:r>
              <a:r>
                <a:rPr lang="en-US" sz="1400" b="1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=</a:t>
              </a:r>
              <a:endParaRPr lang="en-US" sz="14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485870" y="3085330"/>
            <a:ext cx="9451649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For operating income: $44,700 / $851,700  = .0525 = 5.25%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endParaRPr lang="en-US" sz="1600" b="1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For net income: $33,400 / $851,700  = .0392 = 3.92%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Analysis: 5.25% of every sales dollar results in operating income.  3.92% of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every sales dollar results in net income.   Notice that income statement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vertical analysis shows the same results.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348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564794" y="184940"/>
            <a:ext cx="50624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Profitability: Gross Profit Ratio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3502" y="63979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(For 2020)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3502" y="1554545"/>
            <a:ext cx="104429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For companies that sell merchandise, gross profit is an extremely important number. 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It results from key decisions for sales price and for the cost of merchandise to purchase or produce.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10964" y="2482800"/>
            <a:ext cx="4370070" cy="740186"/>
            <a:chOff x="0" y="0"/>
            <a:chExt cx="4370070" cy="740186"/>
          </a:xfrm>
        </p:grpSpPr>
        <p:sp>
          <p:nvSpPr>
            <p:cNvPr id="7" name="Text Box 101"/>
            <p:cNvSpPr txBox="1"/>
            <p:nvPr/>
          </p:nvSpPr>
          <p:spPr>
            <a:xfrm>
              <a:off x="0" y="20320"/>
              <a:ext cx="1071880" cy="719866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228600" marR="0" indent="-228600">
                <a:spcBef>
                  <a:spcPts val="60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    </a:t>
              </a: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Gross  Profit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102"/>
            <p:cNvSpPr txBox="1"/>
            <p:nvPr/>
          </p:nvSpPr>
          <p:spPr>
            <a:xfrm>
              <a:off x="1557655" y="0"/>
              <a:ext cx="1096645" cy="740186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>
                  <a:alpha val="98000"/>
                </a:schemeClr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120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 </a:t>
              </a:r>
              <a:r>
                <a:rPr lang="en-US" sz="1100" dirty="0"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            </a:t>
              </a: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Net Sales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 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103"/>
            <p:cNvSpPr txBox="1"/>
            <p:nvPr/>
          </p:nvSpPr>
          <p:spPr>
            <a:xfrm>
              <a:off x="1160462" y="144145"/>
              <a:ext cx="308610" cy="389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÷</a:t>
              </a:r>
            </a:p>
          </p:txBody>
        </p:sp>
        <p:sp>
          <p:nvSpPr>
            <p:cNvPr id="10" name="Text Box 104"/>
            <p:cNvSpPr txBox="1"/>
            <p:nvPr/>
          </p:nvSpPr>
          <p:spPr>
            <a:xfrm>
              <a:off x="3314065" y="6985"/>
              <a:ext cx="1056005" cy="733201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8745" marR="0" indent="-118745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 </a:t>
              </a: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Gross Profit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  <a:p>
              <a:pPr marL="118745" marR="0" indent="-118745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 Ratio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105"/>
            <p:cNvSpPr txBox="1"/>
            <p:nvPr/>
          </p:nvSpPr>
          <p:spPr>
            <a:xfrm>
              <a:off x="2692400" y="144145"/>
              <a:ext cx="621665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 </a:t>
              </a:r>
              <a:r>
                <a:rPr lang="en-US" sz="1400" b="1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=</a:t>
              </a:r>
              <a:endParaRPr lang="en-US" sz="14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213502" y="3708121"/>
            <a:ext cx="950292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$298,100 / $851,700  = .35 = 35%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defTabSz="114300">
              <a:tabLst>
                <a:tab pos="0" algn="l"/>
              </a:tabLst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Analysis: 35% of every sales dollar is available to cover remaining expenses and to provide a profit.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defTabSz="114300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b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</a:b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784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2897171" y="449859"/>
            <a:ext cx="6055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Profitability: Rate of Return on Assets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13822" y="1239702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(For 2020)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636731" y="1613950"/>
            <a:ext cx="4703964" cy="912671"/>
            <a:chOff x="0" y="0"/>
            <a:chExt cx="4565335" cy="912671"/>
          </a:xfrm>
        </p:grpSpPr>
        <p:sp>
          <p:nvSpPr>
            <p:cNvPr id="7" name="Text Box 107"/>
            <p:cNvSpPr txBox="1"/>
            <p:nvPr/>
          </p:nvSpPr>
          <p:spPr>
            <a:xfrm>
              <a:off x="0" y="20319"/>
              <a:ext cx="1111885" cy="892351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228600" marR="0" indent="-228600">
                <a:spcBef>
                  <a:spcPts val="60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                  </a:t>
              </a: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Net Income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108"/>
            <p:cNvSpPr txBox="1"/>
            <p:nvPr/>
          </p:nvSpPr>
          <p:spPr>
            <a:xfrm>
              <a:off x="1558290" y="0"/>
              <a:ext cx="1137285" cy="912671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>
                  <a:alpha val="98000"/>
                </a:schemeClr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60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      Average </a:t>
              </a: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Total Assets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109"/>
            <p:cNvSpPr txBox="1"/>
            <p:nvPr/>
          </p:nvSpPr>
          <p:spPr>
            <a:xfrm>
              <a:off x="1177926" y="261707"/>
              <a:ext cx="319405" cy="389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÷</a:t>
              </a:r>
            </a:p>
          </p:txBody>
        </p:sp>
        <p:sp>
          <p:nvSpPr>
            <p:cNvPr id="10" name="Text Box 110"/>
            <p:cNvSpPr txBox="1"/>
            <p:nvPr/>
          </p:nvSpPr>
          <p:spPr>
            <a:xfrm>
              <a:off x="3265805" y="12700"/>
              <a:ext cx="1299530" cy="899971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8745" marR="0" indent="-118745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 Rate of Return on Total Assets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111"/>
            <p:cNvSpPr txBox="1"/>
            <p:nvPr/>
          </p:nvSpPr>
          <p:spPr>
            <a:xfrm>
              <a:off x="2790825" y="240434"/>
              <a:ext cx="379730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=</a:t>
              </a:r>
              <a:endParaRPr lang="en-US" sz="14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213503" y="3118046"/>
            <a:ext cx="8861989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$33,400 / ($964,300 + $950,800) /2 = .035 = 3.5%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Analysis: For every dollar invested in assets, about $.035 dollars of net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income are created, or a return of about 3.5%.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The higher the ratio, the better; however, the ratio varies greatly by type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of business.  Some kinds of businesses require little asset investment while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others require a great deal.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9287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1996142" y="253306"/>
            <a:ext cx="83364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Profitability: Rate of Return on Stockholders’ Equity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96142" y="1049842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(For 2020)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359150" y="2089310"/>
            <a:ext cx="5059680" cy="699135"/>
            <a:chOff x="-414020" y="-25400"/>
            <a:chExt cx="5059680" cy="699135"/>
          </a:xfrm>
        </p:grpSpPr>
        <p:sp>
          <p:nvSpPr>
            <p:cNvPr id="6" name="Text Box 114"/>
            <p:cNvSpPr txBox="1"/>
            <p:nvPr/>
          </p:nvSpPr>
          <p:spPr>
            <a:xfrm>
              <a:off x="-414020" y="-25400"/>
              <a:ext cx="1458595" cy="69723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228600" marR="0" indent="-228600">
                <a:spcBef>
                  <a:spcPts val="60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</a:t>
              </a: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Net Income – 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  <a:p>
              <a:pPr marL="228600" marR="0" indent="-22860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Preferred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  <a:p>
              <a:pPr marL="228600" marR="0" indent="-22860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Dividends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115"/>
            <p:cNvSpPr txBox="1"/>
            <p:nvPr/>
          </p:nvSpPr>
          <p:spPr>
            <a:xfrm>
              <a:off x="1557020" y="-25400"/>
              <a:ext cx="1365885" cy="699135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>
                  <a:alpha val="98000"/>
                </a:schemeClr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Average Stockholders’ Equity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116"/>
            <p:cNvSpPr txBox="1"/>
            <p:nvPr/>
          </p:nvSpPr>
          <p:spPr>
            <a:xfrm>
              <a:off x="1143000" y="127000"/>
              <a:ext cx="319405" cy="389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÷</a:t>
              </a:r>
            </a:p>
          </p:txBody>
        </p:sp>
        <p:sp>
          <p:nvSpPr>
            <p:cNvPr id="9" name="Text Box 117"/>
            <p:cNvSpPr txBox="1"/>
            <p:nvPr/>
          </p:nvSpPr>
          <p:spPr>
            <a:xfrm>
              <a:off x="3469640" y="-25399"/>
              <a:ext cx="1176020" cy="69723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8745" marR="0" indent="-118745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   Rate of Return on Equity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118"/>
            <p:cNvSpPr txBox="1"/>
            <p:nvPr/>
          </p:nvSpPr>
          <p:spPr>
            <a:xfrm>
              <a:off x="3021330" y="120650"/>
              <a:ext cx="379730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=</a:t>
              </a:r>
              <a:endParaRPr lang="en-US" sz="14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391540" y="3309808"/>
            <a:ext cx="95456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($33,400 – 0)  / ($454,000 + $436,400) /2 = .075 = 7.5%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Analysis: This measures the amount of current income that would go to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stockholders  as a percent of the amount invested, excluding dividends to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preferred stockholders.  In this example, there is no preferred stock.  This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          ratio can also be calculated as return to just common stockholders.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871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2032034" y="533472"/>
            <a:ext cx="7994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Financial Statements Quick Review: Balance Sheet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70030" y="2146136"/>
            <a:ext cx="840906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A balance sheet is the most fundamental financial statement, and is based on the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accounting equation: A = L + SE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ª A balance sheet is a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position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statement.  It is like a flash photograph at one point in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time that shows business wealth and the two categories of claims on the wealth.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A balance sheet is usually prepared at the end of an accounting period.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661465" y="82390"/>
            <a:ext cx="4491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Balance Sheet Classification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9500" y="906601"/>
            <a:ext cx="98305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In practice, to assist financial analysis, the assets and liabilities on a balance sheet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282575" indent="-282575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 are grouped together in the categories as listed below: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Assets – the basic categories are: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341313" indent="-169863">
              <a:buFont typeface="Arial" panose="020B0604020202020204" pitchFamily="34" charset="0"/>
              <a:buChar char="•"/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Current assets:  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 current asset is any asset that can be converted to cash or used instead of requiring cash in a year or less.  Examples: cash, accounts receivable, short-term investments, and supplies. 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>
              <a:buFont typeface="Arial" panose="020B0604020202020204" pitchFamily="34" charset="0"/>
              <a:buChar char="•"/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Long-term assets: 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 long-term asset would be converted to cash in more than a  year or have a </a:t>
            </a:r>
          </a:p>
          <a:p>
            <a:pPr marL="171450"/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useful life of more than a year.  Examples: long-term  investments,  equipment, building, and land.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Liabilities – the basic categories are: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>
              <a:buFont typeface="Arial" panose="020B0604020202020204" pitchFamily="34" charset="0"/>
              <a:buChar char="•"/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Current liabilities:  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 current liability is an obligation that must be paid or otherwise satisfied in a</a:t>
            </a:r>
          </a:p>
          <a:p>
            <a:pPr marL="171450"/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year or less. Examples: wages payable, accounts payable, short- term notes payable, and unearned </a:t>
            </a:r>
          </a:p>
          <a:p>
            <a:pPr marL="171450"/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revenue. 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>
              <a:buFont typeface="Arial" panose="020B0604020202020204" pitchFamily="34" charset="0"/>
              <a:buChar char="•"/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Long-term liabilities:  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 long-term liability is an obligation that is due in more than a year.  </a:t>
            </a:r>
          </a:p>
          <a:p>
            <a:pPr marL="171450"/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Examples: long-term notes payable, bonds, and pension obligations.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479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605080" y="336297"/>
            <a:ext cx="87254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Financial Statements Quick Review: Income Statement 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16806" y="1912094"/>
            <a:ext cx="93661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An income statement explains the current change in stockholders' equity as a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result of business operations.  An income statement is formatted as revenues minus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expenses, or R – E = net income.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ª In a corporation the specific part of stockholders' equity that is affected is retained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earnings.  Net income increases retained earnings and net loss decreases retained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earnings.  (This is discussed in greater detail in volume 2.)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The income statement is a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change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statement for a designated accounting period.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561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1921698" y="364402"/>
            <a:ext cx="92544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Financial Statements Quick Review: Stockholders' Equity  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7185" y="1531178"/>
            <a:ext cx="855434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When the only part of stockholders' equity that changes in an accounting period is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retained earnings, a statement of retained earnings is prepared.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A statement of retained earnings is a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change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statement for a designated accounting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period.  It is usually prepared for the same period as an income statement.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When there are changes in stockholders' equity that affect more than retained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earnings, a statement of stockholders' equity is prepared instead.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A statement of stockholders' equity shows all changes in stockholders' equity, 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including retained earnings.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b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</a:br>
            <a: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8365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493125" y="244760"/>
            <a:ext cx="3205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Horizontal Analysis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134740" y="982767"/>
            <a:ext cx="3922520" cy="17091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016951" y="1214645"/>
            <a:ext cx="107933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 indent="-111125"/>
            <a: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Horizontal analysis uses comparative financial statements to calculate dollar changes or percentage changes in the statements over a period of time.</a:t>
            </a:r>
            <a:endParaRPr lang="en-US" sz="16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11125" indent="-111125"/>
            <a: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 </a:t>
            </a:r>
          </a:p>
          <a:p>
            <a:pPr marL="111125" indent="-111125"/>
            <a:r>
              <a:rPr lang="en-US" sz="16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To calculate a dollar amount change, a base period is selected and a base period amount is subtracted from a later period amount.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21764" y="2599640"/>
            <a:ext cx="5529842" cy="801233"/>
            <a:chOff x="0" y="-1"/>
            <a:chExt cx="4395470" cy="545140"/>
          </a:xfrm>
        </p:grpSpPr>
        <p:sp>
          <p:nvSpPr>
            <p:cNvPr id="9" name="Text Box 2"/>
            <p:cNvSpPr txBox="1"/>
            <p:nvPr/>
          </p:nvSpPr>
          <p:spPr>
            <a:xfrm>
              <a:off x="0" y="0"/>
              <a:ext cx="991235" cy="545139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Later Period Amount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4"/>
            <p:cNvSpPr txBox="1"/>
            <p:nvPr/>
          </p:nvSpPr>
          <p:spPr>
            <a:xfrm>
              <a:off x="1604010" y="-1"/>
              <a:ext cx="1005840" cy="54513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>
                  <a:alpha val="98000"/>
                </a:schemeClr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Base Period Amount 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5"/>
            <p:cNvSpPr txBox="1"/>
            <p:nvPr/>
          </p:nvSpPr>
          <p:spPr>
            <a:xfrm>
              <a:off x="1146810" y="56515"/>
              <a:ext cx="309245" cy="4324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–</a:t>
              </a:r>
            </a:p>
          </p:txBody>
        </p:sp>
        <p:sp>
          <p:nvSpPr>
            <p:cNvPr id="12" name="Text Box 6"/>
            <p:cNvSpPr txBox="1"/>
            <p:nvPr/>
          </p:nvSpPr>
          <p:spPr>
            <a:xfrm>
              <a:off x="3439160" y="0"/>
              <a:ext cx="956310" cy="54513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Dollar Change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7"/>
            <p:cNvSpPr txBox="1"/>
            <p:nvPr/>
          </p:nvSpPr>
          <p:spPr>
            <a:xfrm>
              <a:off x="2808605" y="21590"/>
              <a:ext cx="386715" cy="4248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 </a:t>
              </a:r>
              <a:r>
                <a:rPr lang="en-US" sz="2000" b="1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76772" y="4065154"/>
            <a:ext cx="10331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 indent="-111125"/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To calculate a percentage change, a base period is selected and a base period amount is divided into the dollar amount of change.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298677" y="5045735"/>
            <a:ext cx="5452928" cy="757614"/>
            <a:chOff x="0" y="-6576"/>
            <a:chExt cx="4622165" cy="495526"/>
          </a:xfrm>
        </p:grpSpPr>
        <p:sp>
          <p:nvSpPr>
            <p:cNvPr id="16" name="Text Box 11"/>
            <p:cNvSpPr txBox="1"/>
            <p:nvPr/>
          </p:nvSpPr>
          <p:spPr>
            <a:xfrm>
              <a:off x="0" y="-6574"/>
              <a:ext cx="991235" cy="495524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Dollar Change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12"/>
            <p:cNvSpPr txBox="1"/>
            <p:nvPr/>
          </p:nvSpPr>
          <p:spPr>
            <a:xfrm>
              <a:off x="1550670" y="-6576"/>
              <a:ext cx="1005840" cy="495526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>
                  <a:alpha val="98000"/>
                </a:schemeClr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Base Period Amount 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13"/>
            <p:cNvSpPr txBox="1"/>
            <p:nvPr/>
          </p:nvSpPr>
          <p:spPr>
            <a:xfrm>
              <a:off x="1101090" y="10160"/>
              <a:ext cx="309245" cy="3867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÷</a:t>
              </a:r>
              <a:endParaRPr lang="en-US" sz="11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19" name="Text Box 14"/>
            <p:cNvSpPr txBox="1"/>
            <p:nvPr/>
          </p:nvSpPr>
          <p:spPr>
            <a:xfrm>
              <a:off x="3665855" y="10161"/>
              <a:ext cx="956310" cy="478789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Percentage Change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17"/>
            <p:cNvSpPr txBox="1"/>
            <p:nvPr/>
          </p:nvSpPr>
          <p:spPr>
            <a:xfrm>
              <a:off x="2717968" y="60325"/>
              <a:ext cx="914400" cy="428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X   100   =</a:t>
              </a:r>
              <a:endParaRPr lang="en-US" sz="14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6263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2832849" y="32136"/>
            <a:ext cx="70048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Example: Balance Sheet Horizontal Analysis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99574" y="553421"/>
            <a:ext cx="82808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The asset section of comparative balance sheets are illustrated below.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507625"/>
              </p:ext>
            </p:extLst>
          </p:nvPr>
        </p:nvGraphicFramePr>
        <p:xfrm>
          <a:off x="2631962" y="1076641"/>
          <a:ext cx="7498079" cy="3708719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10736">
                  <a:extLst>
                    <a:ext uri="{9D8B030D-6E8A-4147-A177-3AD203B41FA5}">
                      <a16:colId xmlns:a16="http://schemas.microsoft.com/office/drawing/2014/main" val="994369057"/>
                    </a:ext>
                  </a:extLst>
                </a:gridCol>
                <a:gridCol w="2852854">
                  <a:extLst>
                    <a:ext uri="{9D8B030D-6E8A-4147-A177-3AD203B41FA5}">
                      <a16:colId xmlns:a16="http://schemas.microsoft.com/office/drawing/2014/main" val="2093969135"/>
                    </a:ext>
                  </a:extLst>
                </a:gridCol>
                <a:gridCol w="218440">
                  <a:extLst>
                    <a:ext uri="{9D8B030D-6E8A-4147-A177-3AD203B41FA5}">
                      <a16:colId xmlns:a16="http://schemas.microsoft.com/office/drawing/2014/main" val="1967617876"/>
                    </a:ext>
                  </a:extLst>
                </a:gridCol>
                <a:gridCol w="854870">
                  <a:extLst>
                    <a:ext uri="{9D8B030D-6E8A-4147-A177-3AD203B41FA5}">
                      <a16:colId xmlns:a16="http://schemas.microsoft.com/office/drawing/2014/main" val="2508566874"/>
                    </a:ext>
                  </a:extLst>
                </a:gridCol>
                <a:gridCol w="223367">
                  <a:extLst>
                    <a:ext uri="{9D8B030D-6E8A-4147-A177-3AD203B41FA5}">
                      <a16:colId xmlns:a16="http://schemas.microsoft.com/office/drawing/2014/main" val="1880449258"/>
                    </a:ext>
                  </a:extLst>
                </a:gridCol>
                <a:gridCol w="854870">
                  <a:extLst>
                    <a:ext uri="{9D8B030D-6E8A-4147-A177-3AD203B41FA5}">
                      <a16:colId xmlns:a16="http://schemas.microsoft.com/office/drawing/2014/main" val="135563127"/>
                    </a:ext>
                  </a:extLst>
                </a:gridCol>
                <a:gridCol w="223367">
                  <a:extLst>
                    <a:ext uri="{9D8B030D-6E8A-4147-A177-3AD203B41FA5}">
                      <a16:colId xmlns:a16="http://schemas.microsoft.com/office/drawing/2014/main" val="1956150217"/>
                    </a:ext>
                  </a:extLst>
                </a:gridCol>
                <a:gridCol w="885257">
                  <a:extLst>
                    <a:ext uri="{9D8B030D-6E8A-4147-A177-3AD203B41FA5}">
                      <a16:colId xmlns:a16="http://schemas.microsoft.com/office/drawing/2014/main" val="504741738"/>
                    </a:ext>
                  </a:extLst>
                </a:gridCol>
                <a:gridCol w="223367">
                  <a:extLst>
                    <a:ext uri="{9D8B030D-6E8A-4147-A177-3AD203B41FA5}">
                      <a16:colId xmlns:a16="http://schemas.microsoft.com/office/drawing/2014/main" val="3314012642"/>
                    </a:ext>
                  </a:extLst>
                </a:gridCol>
                <a:gridCol w="950951">
                  <a:extLst>
                    <a:ext uri="{9D8B030D-6E8A-4147-A177-3AD203B41FA5}">
                      <a16:colId xmlns:a16="http://schemas.microsoft.com/office/drawing/2014/main" val="1887575574"/>
                    </a:ext>
                  </a:extLst>
                </a:gridCol>
              </a:tblGrid>
              <a:tr h="0">
                <a:tc grid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Hibiscus Corporation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Condensed Balance Sheets (Partial)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December 31,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719941"/>
                  </a:ext>
                </a:extLst>
              </a:tr>
              <a:tr h="0">
                <a:tc gridSpan="10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6076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2020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2019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Dollar change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Percent Change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366576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Assets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66559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Current assets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8245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Cash</a:t>
                      </a:r>
                      <a:endParaRPr lang="en-US" sz="1400" b="1" dirty="0">
                        <a:solidFill>
                          <a:schemeClr val="accent5"/>
                        </a:solidFill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5"/>
                        </a:solidFill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$120,300</a:t>
                      </a:r>
                      <a:endParaRPr lang="en-US" sz="1400" b="1" dirty="0">
                        <a:solidFill>
                          <a:schemeClr val="accent5"/>
                        </a:solidFill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5"/>
                        </a:solidFill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$145,000</a:t>
                      </a:r>
                      <a:endParaRPr lang="en-US" sz="1400" b="1" dirty="0">
                        <a:solidFill>
                          <a:schemeClr val="accent5"/>
                        </a:solidFill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($24,700)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(17.03) %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69012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Accounts receivable, net 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64,900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45,500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19,400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42.64 %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7266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Merchandise inventory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257,100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199,300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57,800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29.00 %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5833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Supplies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51,000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63,000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(12,000)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(19.05) %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34793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Total current assets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493,300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452,800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6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40,500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8.94 % 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25792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Long-term assets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5443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Property, plant, and equipment,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net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471,000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498,000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(27,000)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5.42 %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3229641"/>
                  </a:ext>
                </a:extLst>
              </a:tr>
              <a:tr h="2949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Total assets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$964,300</a:t>
                      </a:r>
                      <a:endParaRPr lang="en-US" sz="1400" u="sng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</a:rPr>
                        <a:t> </a:t>
                      </a:r>
                      <a:endParaRPr lang="en-US" sz="1400" u="none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$950,800</a:t>
                      </a:r>
                      <a:endParaRPr lang="en-US" sz="1400" u="sng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34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$13,500</a:t>
                      </a:r>
                      <a:endParaRPr lang="en-US" sz="1400" u="sng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1.42 %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2823385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5999149" y="4490401"/>
            <a:ext cx="7007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081616" y="4490401"/>
            <a:ext cx="7007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263783" y="4490401"/>
            <a:ext cx="5903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8447520" y="2957415"/>
            <a:ext cx="1106678" cy="2580260"/>
            <a:chOff x="0" y="0"/>
            <a:chExt cx="1044722" cy="2016272"/>
          </a:xfrm>
        </p:grpSpPr>
        <p:cxnSp>
          <p:nvCxnSpPr>
            <p:cNvPr id="19" name="Straight Arrow Connector 18"/>
            <p:cNvCxnSpPr/>
            <p:nvPr/>
          </p:nvCxnSpPr>
          <p:spPr>
            <a:xfrm flipV="1">
              <a:off x="0" y="0"/>
              <a:ext cx="216340" cy="1664579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315595" y="0"/>
              <a:ext cx="729127" cy="201627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2061032" y="4931436"/>
            <a:ext cx="806993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Dollar change example for cash:  $120,300 – $145,000 = ($24,700)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Percentage change example for cash: ($24,700) </a:t>
            </a:r>
            <a:r>
              <a:rPr lang="en-US" sz="20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/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$145,000  =  (17.03) %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484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1760434" y="0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Example: Balance Sheet Horizontal Analysis,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6331" y="477053"/>
            <a:ext cx="125626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To continue,  the liability and stockholders' equity sections of comparative balance sheets of the same company are 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illustrated below.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900513"/>
              </p:ext>
            </p:extLst>
          </p:nvPr>
        </p:nvGraphicFramePr>
        <p:xfrm>
          <a:off x="2163254" y="884765"/>
          <a:ext cx="6983359" cy="4864799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96268">
                  <a:extLst>
                    <a:ext uri="{9D8B030D-6E8A-4147-A177-3AD203B41FA5}">
                      <a16:colId xmlns:a16="http://schemas.microsoft.com/office/drawing/2014/main" val="2239259963"/>
                    </a:ext>
                  </a:extLst>
                </a:gridCol>
                <a:gridCol w="2324556">
                  <a:extLst>
                    <a:ext uri="{9D8B030D-6E8A-4147-A177-3AD203B41FA5}">
                      <a16:colId xmlns:a16="http://schemas.microsoft.com/office/drawing/2014/main" val="4122565710"/>
                    </a:ext>
                  </a:extLst>
                </a:gridCol>
                <a:gridCol w="196517">
                  <a:extLst>
                    <a:ext uri="{9D8B030D-6E8A-4147-A177-3AD203B41FA5}">
                      <a16:colId xmlns:a16="http://schemas.microsoft.com/office/drawing/2014/main" val="2034235336"/>
                    </a:ext>
                  </a:extLst>
                </a:gridCol>
                <a:gridCol w="1006288">
                  <a:extLst>
                    <a:ext uri="{9D8B030D-6E8A-4147-A177-3AD203B41FA5}">
                      <a16:colId xmlns:a16="http://schemas.microsoft.com/office/drawing/2014/main" val="1228552717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124176823"/>
                    </a:ext>
                  </a:extLst>
                </a:gridCol>
                <a:gridCol w="1043303">
                  <a:extLst>
                    <a:ext uri="{9D8B030D-6E8A-4147-A177-3AD203B41FA5}">
                      <a16:colId xmlns:a16="http://schemas.microsoft.com/office/drawing/2014/main" val="3201203447"/>
                    </a:ext>
                  </a:extLst>
                </a:gridCol>
                <a:gridCol w="199575">
                  <a:extLst>
                    <a:ext uri="{9D8B030D-6E8A-4147-A177-3AD203B41FA5}">
                      <a16:colId xmlns:a16="http://schemas.microsoft.com/office/drawing/2014/main" val="1526631630"/>
                    </a:ext>
                  </a:extLst>
                </a:gridCol>
                <a:gridCol w="815124">
                  <a:extLst>
                    <a:ext uri="{9D8B030D-6E8A-4147-A177-3AD203B41FA5}">
                      <a16:colId xmlns:a16="http://schemas.microsoft.com/office/drawing/2014/main" val="673413052"/>
                    </a:ext>
                  </a:extLst>
                </a:gridCol>
                <a:gridCol w="199575">
                  <a:extLst>
                    <a:ext uri="{9D8B030D-6E8A-4147-A177-3AD203B41FA5}">
                      <a16:colId xmlns:a16="http://schemas.microsoft.com/office/drawing/2014/main" val="1882354468"/>
                    </a:ext>
                  </a:extLst>
                </a:gridCol>
                <a:gridCol w="839593">
                  <a:extLst>
                    <a:ext uri="{9D8B030D-6E8A-4147-A177-3AD203B41FA5}">
                      <a16:colId xmlns:a16="http://schemas.microsoft.com/office/drawing/2014/main" val="1660634326"/>
                    </a:ext>
                  </a:extLst>
                </a:gridCol>
              </a:tblGrid>
              <a:tr h="0">
                <a:tc grid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Hibiscus Corporation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Condensed Balance Sheets (Partial)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December 31,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4742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2020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2019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Dollar change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Percent Change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040332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Liabilities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3906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Current liabilities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8740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Wages payable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$47,000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$55,000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($8,000)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(14.55) %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48161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Accounts payable </a:t>
                      </a:r>
                      <a:endParaRPr lang="en-US" sz="1400" b="1" dirty="0">
                        <a:solidFill>
                          <a:schemeClr val="accent5"/>
                        </a:solidFill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5"/>
                        </a:solidFill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100,800</a:t>
                      </a:r>
                      <a:endParaRPr lang="en-US" sz="1400" b="1" dirty="0">
                        <a:solidFill>
                          <a:schemeClr val="accent5"/>
                        </a:solidFill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5"/>
                        </a:solidFill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89,400</a:t>
                      </a:r>
                      <a:endParaRPr lang="en-US" sz="1400" b="1" dirty="0">
                        <a:solidFill>
                          <a:schemeClr val="accent5"/>
                        </a:solidFill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11,400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12.75 %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38395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Unearned revenue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2,500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10,000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(7,500)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(75.00) %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19222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Notes payable-short term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60,000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</a:t>
                      </a:r>
                      <a:r>
                        <a:rPr lang="en-US" sz="1400" u="sng" dirty="0">
                          <a:effectLst/>
                        </a:rPr>
                        <a:t> -  0  -  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60,000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-------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4129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Total current liabilities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210,300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154,400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9750" algn="l"/>
                        </a:tabLst>
                      </a:pPr>
                      <a:r>
                        <a:rPr lang="en-US" sz="1400" dirty="0">
                          <a:effectLst/>
                        </a:rPr>
                        <a:t>   55,900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36.21 %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94408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Long-term liabilities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54063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Notes payable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300,000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360,000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 (60,000)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(16.67) %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6017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       Total liabilities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510,300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514,400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(4,100)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   (.78) %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3792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Stockholders’ equity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53171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Paid-in capital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710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Common stock, no par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250,000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250,000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-0-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-0-  %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65349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Retained earnings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204,000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186,400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17,600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9.44 %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412831"/>
                  </a:ext>
                </a:extLst>
              </a:tr>
              <a:tr h="692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Total stockholders' equity 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454,000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436,400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17,600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57103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Total liabilities and 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stockholders' equity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</a:rPr>
                        <a:t> 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$964,300</a:t>
                      </a:r>
                      <a:endParaRPr lang="en-US" sz="1400" u="sng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</a:rPr>
                        <a:t> </a:t>
                      </a:r>
                      <a:endParaRPr lang="en-US" sz="1400" u="none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</a:rPr>
                        <a:t> 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$950,800</a:t>
                      </a:r>
                      <a:endParaRPr lang="en-US" sz="1400" u="sng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</a:rPr>
                        <a:t> </a:t>
                      </a:r>
                      <a:endParaRPr lang="en-US" sz="1400" u="none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</a:rPr>
                        <a:t> 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$13,500</a:t>
                      </a:r>
                      <a:endParaRPr lang="en-US" sz="1400" u="sng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1.42 %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937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5022390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119919" y="5583352"/>
            <a:ext cx="70075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332434" y="5581588"/>
            <a:ext cx="70075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487978" y="5581588"/>
            <a:ext cx="51595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09600" y="585854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Dollar change example for accounts payable:  $100,800 – $89,400 = $11,400 </a:t>
            </a:r>
            <a:endParaRPr lang="en-US" sz="1200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Percentage change example for accounts payable: $11,400 </a:t>
            </a:r>
            <a:r>
              <a:rPr lang="en-US" sz="12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/ </a:t>
            </a:r>
            <a:r>
              <a:rPr lang="en-US" sz="1200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$89,400 =  12.75 %</a:t>
            </a:r>
            <a:endParaRPr lang="en-US" sz="1200" dirty="0"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747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1729</Words>
  <Application>Microsoft Office PowerPoint</Application>
  <PresentationFormat>Widescreen</PresentationFormat>
  <Paragraphs>881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MS Mincho</vt:lpstr>
      <vt:lpstr>Arial</vt:lpstr>
      <vt:lpstr>Calibri</vt:lpstr>
      <vt:lpstr>Calibri Light</vt:lpstr>
      <vt:lpstr>Times</vt:lpstr>
      <vt:lpstr>Times New Roman</vt:lpstr>
      <vt:lpstr>Office Theme</vt:lpstr>
      <vt:lpstr>Basic Accounting Concepts Principles and Procedures, 2nd Edition, Volume 1  </vt:lpstr>
      <vt:lpstr>Learning Goal 32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Accounting Concepts Principles and Procedures, 2nd Edition, Volume 1</dc:title>
  <dc:creator>Windows User</dc:creator>
  <cp:lastModifiedBy>djudie</cp:lastModifiedBy>
  <cp:revision>65</cp:revision>
  <dcterms:created xsi:type="dcterms:W3CDTF">2018-11-19T22:54:31Z</dcterms:created>
  <dcterms:modified xsi:type="dcterms:W3CDTF">2018-11-25T18:20:28Z</dcterms:modified>
</cp:coreProperties>
</file>