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60" userDrawn="1">
          <p15:clr>
            <a:srgbClr val="A4A3A4"/>
          </p15:clr>
        </p15:guide>
        <p15:guide id="2" pos="59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9" d="100"/>
          <a:sy n="79" d="100"/>
        </p:scale>
        <p:origin x="773" y="82"/>
      </p:cViewPr>
      <p:guideLst>
        <p:guide orient="horz" pos="1560"/>
        <p:guide pos="59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FF9B66-F9CD-44F8-9B65-BB88ACE50366}" type="datetimeFigureOut">
              <a:rPr lang="en-US" smtClean="0"/>
              <a:t>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2A239C-D127-4D0B-8566-F90B5BAB121F}" type="slidenum">
              <a:rPr lang="en-US" smtClean="0"/>
              <a:t>‹#›</a:t>
            </a:fld>
            <a:endParaRPr lang="en-US"/>
          </a:p>
        </p:txBody>
      </p:sp>
    </p:spTree>
    <p:extLst>
      <p:ext uri="{BB962C8B-B14F-4D97-AF65-F5344CB8AC3E}">
        <p14:creationId xmlns:p14="http://schemas.microsoft.com/office/powerpoint/2010/main" val="3127478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DA82E-B614-4F06-A1C8-171898A809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438FC3-9A16-450E-BF63-EE99A5B3FF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3D6936-3CCD-4E0B-A443-8A5D64881FF6}"/>
              </a:ext>
            </a:extLst>
          </p:cNvPr>
          <p:cNvSpPr>
            <a:spLocks noGrp="1"/>
          </p:cNvSpPr>
          <p:nvPr>
            <p:ph type="dt" sz="half" idx="10"/>
          </p:nvPr>
        </p:nvSpPr>
        <p:spPr/>
        <p:txBody>
          <a:bodyPr/>
          <a:lstStyle/>
          <a:p>
            <a:fld id="{365CEB3C-0559-46E4-BCA0-0069C36FF532}" type="datetime1">
              <a:rPr lang="en-US" smtClean="0"/>
              <a:t>1/7/2019</a:t>
            </a:fld>
            <a:endParaRPr lang="en-US"/>
          </a:p>
        </p:txBody>
      </p:sp>
      <p:sp>
        <p:nvSpPr>
          <p:cNvPr id="5" name="Footer Placeholder 4">
            <a:extLst>
              <a:ext uri="{FF2B5EF4-FFF2-40B4-BE49-F238E27FC236}">
                <a16:creationId xmlns:a16="http://schemas.microsoft.com/office/drawing/2014/main" id="{D202328E-C87A-4C6C-981A-8B27C758EA53}"/>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6149E006-EA96-4A2B-A5AB-02F4835C22ED}"/>
              </a:ext>
            </a:extLst>
          </p:cNvPr>
          <p:cNvSpPr>
            <a:spLocks noGrp="1"/>
          </p:cNvSpPr>
          <p:nvPr>
            <p:ph type="sldNum" sz="quarter" idx="12"/>
          </p:nvPr>
        </p:nvSpPr>
        <p:spPr/>
        <p:txBody>
          <a:bodyPr/>
          <a:lstStyle/>
          <a:p>
            <a:fld id="{5F0B2760-D708-4735-9763-EE70B4A26145}" type="slidenum">
              <a:rPr lang="en-US" smtClean="0"/>
              <a:t>‹#›</a:t>
            </a:fld>
            <a:endParaRPr lang="en-US"/>
          </a:p>
        </p:txBody>
      </p:sp>
    </p:spTree>
    <p:extLst>
      <p:ext uri="{BB962C8B-B14F-4D97-AF65-F5344CB8AC3E}">
        <p14:creationId xmlns:p14="http://schemas.microsoft.com/office/powerpoint/2010/main" val="2303237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13C7D-CE78-45CC-88BC-EE9039C109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C08933-99B7-41A7-8DE1-E897E0F419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D6569B-1505-4C7D-8D85-C3041FC9E4EE}"/>
              </a:ext>
            </a:extLst>
          </p:cNvPr>
          <p:cNvSpPr>
            <a:spLocks noGrp="1"/>
          </p:cNvSpPr>
          <p:nvPr>
            <p:ph type="dt" sz="half" idx="10"/>
          </p:nvPr>
        </p:nvSpPr>
        <p:spPr/>
        <p:txBody>
          <a:bodyPr/>
          <a:lstStyle/>
          <a:p>
            <a:fld id="{D30491B9-5BAF-4EB3-9ADA-6A1B5DB0B641}" type="datetime1">
              <a:rPr lang="en-US" smtClean="0"/>
              <a:t>1/7/2019</a:t>
            </a:fld>
            <a:endParaRPr lang="en-US"/>
          </a:p>
        </p:txBody>
      </p:sp>
      <p:sp>
        <p:nvSpPr>
          <p:cNvPr id="5" name="Footer Placeholder 4">
            <a:extLst>
              <a:ext uri="{FF2B5EF4-FFF2-40B4-BE49-F238E27FC236}">
                <a16:creationId xmlns:a16="http://schemas.microsoft.com/office/drawing/2014/main" id="{AE469D18-8CA6-472B-96C4-255551CEE41B}"/>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81A0840E-E847-45FC-9429-2AFCED0F5DD3}"/>
              </a:ext>
            </a:extLst>
          </p:cNvPr>
          <p:cNvSpPr>
            <a:spLocks noGrp="1"/>
          </p:cNvSpPr>
          <p:nvPr>
            <p:ph type="sldNum" sz="quarter" idx="12"/>
          </p:nvPr>
        </p:nvSpPr>
        <p:spPr/>
        <p:txBody>
          <a:bodyPr/>
          <a:lstStyle/>
          <a:p>
            <a:fld id="{5F0B2760-D708-4735-9763-EE70B4A26145}" type="slidenum">
              <a:rPr lang="en-US" smtClean="0"/>
              <a:t>‹#›</a:t>
            </a:fld>
            <a:endParaRPr lang="en-US"/>
          </a:p>
        </p:txBody>
      </p:sp>
    </p:spTree>
    <p:extLst>
      <p:ext uri="{BB962C8B-B14F-4D97-AF65-F5344CB8AC3E}">
        <p14:creationId xmlns:p14="http://schemas.microsoft.com/office/powerpoint/2010/main" val="4203318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AA23A8-768E-4B73-A724-E320FD7287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CF1B94-3526-40AE-9E18-79EDA450E67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CE9C6-1B58-44E6-89D8-679F97E0DF50}"/>
              </a:ext>
            </a:extLst>
          </p:cNvPr>
          <p:cNvSpPr>
            <a:spLocks noGrp="1"/>
          </p:cNvSpPr>
          <p:nvPr>
            <p:ph type="dt" sz="half" idx="10"/>
          </p:nvPr>
        </p:nvSpPr>
        <p:spPr/>
        <p:txBody>
          <a:bodyPr/>
          <a:lstStyle/>
          <a:p>
            <a:fld id="{EF50710F-EA0A-4065-A1C3-FBC3E7C1FD43}" type="datetime1">
              <a:rPr lang="en-US" smtClean="0"/>
              <a:t>1/7/2019</a:t>
            </a:fld>
            <a:endParaRPr lang="en-US"/>
          </a:p>
        </p:txBody>
      </p:sp>
      <p:sp>
        <p:nvSpPr>
          <p:cNvPr id="5" name="Footer Placeholder 4">
            <a:extLst>
              <a:ext uri="{FF2B5EF4-FFF2-40B4-BE49-F238E27FC236}">
                <a16:creationId xmlns:a16="http://schemas.microsoft.com/office/drawing/2014/main" id="{C7989735-BAC0-4A3F-99C6-AE9B72E89758}"/>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F52347FD-70DF-47FA-9EAE-149645659DB7}"/>
              </a:ext>
            </a:extLst>
          </p:cNvPr>
          <p:cNvSpPr>
            <a:spLocks noGrp="1"/>
          </p:cNvSpPr>
          <p:nvPr>
            <p:ph type="sldNum" sz="quarter" idx="12"/>
          </p:nvPr>
        </p:nvSpPr>
        <p:spPr/>
        <p:txBody>
          <a:bodyPr/>
          <a:lstStyle/>
          <a:p>
            <a:fld id="{5F0B2760-D708-4735-9763-EE70B4A26145}" type="slidenum">
              <a:rPr lang="en-US" smtClean="0"/>
              <a:t>‹#›</a:t>
            </a:fld>
            <a:endParaRPr lang="en-US"/>
          </a:p>
        </p:txBody>
      </p:sp>
    </p:spTree>
    <p:extLst>
      <p:ext uri="{BB962C8B-B14F-4D97-AF65-F5344CB8AC3E}">
        <p14:creationId xmlns:p14="http://schemas.microsoft.com/office/powerpoint/2010/main" val="195249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B1E6D-0AC8-4305-81FE-740B14F54B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C065AB-98DA-4F4C-B279-23E96BC72C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E3E15C-05BD-4EB5-AB19-464689D2E9A9}"/>
              </a:ext>
            </a:extLst>
          </p:cNvPr>
          <p:cNvSpPr>
            <a:spLocks noGrp="1"/>
          </p:cNvSpPr>
          <p:nvPr>
            <p:ph type="dt" sz="half" idx="10"/>
          </p:nvPr>
        </p:nvSpPr>
        <p:spPr/>
        <p:txBody>
          <a:bodyPr/>
          <a:lstStyle/>
          <a:p>
            <a:fld id="{54327428-A691-4A72-A812-F33530F3A49B}" type="datetime1">
              <a:rPr lang="en-US" smtClean="0"/>
              <a:t>1/7/2019</a:t>
            </a:fld>
            <a:endParaRPr lang="en-US"/>
          </a:p>
        </p:txBody>
      </p:sp>
      <p:sp>
        <p:nvSpPr>
          <p:cNvPr id="5" name="Footer Placeholder 4">
            <a:extLst>
              <a:ext uri="{FF2B5EF4-FFF2-40B4-BE49-F238E27FC236}">
                <a16:creationId xmlns:a16="http://schemas.microsoft.com/office/drawing/2014/main" id="{12AAEE3C-284F-4D7C-BB51-B1A2977D93B7}"/>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72B0BBE7-03EF-4BAD-A840-77AFEB90A000}"/>
              </a:ext>
            </a:extLst>
          </p:cNvPr>
          <p:cNvSpPr>
            <a:spLocks noGrp="1"/>
          </p:cNvSpPr>
          <p:nvPr>
            <p:ph type="sldNum" sz="quarter" idx="12"/>
          </p:nvPr>
        </p:nvSpPr>
        <p:spPr/>
        <p:txBody>
          <a:bodyPr/>
          <a:lstStyle/>
          <a:p>
            <a:fld id="{5F0B2760-D708-4735-9763-EE70B4A26145}" type="slidenum">
              <a:rPr lang="en-US" smtClean="0"/>
              <a:t>‹#›</a:t>
            </a:fld>
            <a:endParaRPr lang="en-US"/>
          </a:p>
        </p:txBody>
      </p:sp>
    </p:spTree>
    <p:extLst>
      <p:ext uri="{BB962C8B-B14F-4D97-AF65-F5344CB8AC3E}">
        <p14:creationId xmlns:p14="http://schemas.microsoft.com/office/powerpoint/2010/main" val="412216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BDEE1-FE40-4E03-B51A-81A721A133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470C90-487F-4A63-B26C-1CEFE0CCE4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789D7EE-45FC-462E-BF03-E227056ACA14}"/>
              </a:ext>
            </a:extLst>
          </p:cNvPr>
          <p:cNvSpPr>
            <a:spLocks noGrp="1"/>
          </p:cNvSpPr>
          <p:nvPr>
            <p:ph type="dt" sz="half" idx="10"/>
          </p:nvPr>
        </p:nvSpPr>
        <p:spPr/>
        <p:txBody>
          <a:bodyPr/>
          <a:lstStyle/>
          <a:p>
            <a:fld id="{8B1C5ED1-0C12-44BE-AC00-CDB603033759}" type="datetime1">
              <a:rPr lang="en-US" smtClean="0"/>
              <a:t>1/7/2019</a:t>
            </a:fld>
            <a:endParaRPr lang="en-US"/>
          </a:p>
        </p:txBody>
      </p:sp>
      <p:sp>
        <p:nvSpPr>
          <p:cNvPr id="5" name="Footer Placeholder 4">
            <a:extLst>
              <a:ext uri="{FF2B5EF4-FFF2-40B4-BE49-F238E27FC236}">
                <a16:creationId xmlns:a16="http://schemas.microsoft.com/office/drawing/2014/main" id="{BA75326E-34AA-43A8-9C65-004AB63A5055}"/>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F717A4A9-FFE7-4528-AE9F-A36AEF8FB2E2}"/>
              </a:ext>
            </a:extLst>
          </p:cNvPr>
          <p:cNvSpPr>
            <a:spLocks noGrp="1"/>
          </p:cNvSpPr>
          <p:nvPr>
            <p:ph type="sldNum" sz="quarter" idx="12"/>
          </p:nvPr>
        </p:nvSpPr>
        <p:spPr/>
        <p:txBody>
          <a:bodyPr/>
          <a:lstStyle/>
          <a:p>
            <a:fld id="{5F0B2760-D708-4735-9763-EE70B4A26145}" type="slidenum">
              <a:rPr lang="en-US" smtClean="0"/>
              <a:t>‹#›</a:t>
            </a:fld>
            <a:endParaRPr lang="en-US"/>
          </a:p>
        </p:txBody>
      </p:sp>
    </p:spTree>
    <p:extLst>
      <p:ext uri="{BB962C8B-B14F-4D97-AF65-F5344CB8AC3E}">
        <p14:creationId xmlns:p14="http://schemas.microsoft.com/office/powerpoint/2010/main" val="416578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411CF-E72E-44CF-AE93-38E25C93F9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E73119-7831-4C54-A1FD-A6F8EE6888A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C1CD8C-B4E7-4DCD-AA89-AB037E24538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6BEBB8-8839-47A8-B60B-3131E1394203}"/>
              </a:ext>
            </a:extLst>
          </p:cNvPr>
          <p:cNvSpPr>
            <a:spLocks noGrp="1"/>
          </p:cNvSpPr>
          <p:nvPr>
            <p:ph type="dt" sz="half" idx="10"/>
          </p:nvPr>
        </p:nvSpPr>
        <p:spPr/>
        <p:txBody>
          <a:bodyPr/>
          <a:lstStyle/>
          <a:p>
            <a:fld id="{2974B501-0268-42EC-AEA7-DCFF011AD285}" type="datetime1">
              <a:rPr lang="en-US" smtClean="0"/>
              <a:t>1/7/2019</a:t>
            </a:fld>
            <a:endParaRPr lang="en-US"/>
          </a:p>
        </p:txBody>
      </p:sp>
      <p:sp>
        <p:nvSpPr>
          <p:cNvPr id="6" name="Footer Placeholder 5">
            <a:extLst>
              <a:ext uri="{FF2B5EF4-FFF2-40B4-BE49-F238E27FC236}">
                <a16:creationId xmlns:a16="http://schemas.microsoft.com/office/drawing/2014/main" id="{C4816504-C310-40C5-8D24-C29314ECE565}"/>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3C838A88-AB43-41F9-927F-9CC91A94B5A8}"/>
              </a:ext>
            </a:extLst>
          </p:cNvPr>
          <p:cNvSpPr>
            <a:spLocks noGrp="1"/>
          </p:cNvSpPr>
          <p:nvPr>
            <p:ph type="sldNum" sz="quarter" idx="12"/>
          </p:nvPr>
        </p:nvSpPr>
        <p:spPr/>
        <p:txBody>
          <a:bodyPr/>
          <a:lstStyle/>
          <a:p>
            <a:fld id="{5F0B2760-D708-4735-9763-EE70B4A26145}" type="slidenum">
              <a:rPr lang="en-US" smtClean="0"/>
              <a:t>‹#›</a:t>
            </a:fld>
            <a:endParaRPr lang="en-US"/>
          </a:p>
        </p:txBody>
      </p:sp>
    </p:spTree>
    <p:extLst>
      <p:ext uri="{BB962C8B-B14F-4D97-AF65-F5344CB8AC3E}">
        <p14:creationId xmlns:p14="http://schemas.microsoft.com/office/powerpoint/2010/main" val="459823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9C97-279E-4A82-8589-95734387B2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84418E-ED89-4426-BA68-35F7A248E3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22E9995-B235-46FC-B50D-6FDFE0B651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4F72FA-331C-40B6-A15D-57598F504E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2C4ACB-5B41-4A62-9F20-A85493E38F5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62936B-658D-4C68-9C69-C043B2554974}"/>
              </a:ext>
            </a:extLst>
          </p:cNvPr>
          <p:cNvSpPr>
            <a:spLocks noGrp="1"/>
          </p:cNvSpPr>
          <p:nvPr>
            <p:ph type="dt" sz="half" idx="10"/>
          </p:nvPr>
        </p:nvSpPr>
        <p:spPr/>
        <p:txBody>
          <a:bodyPr/>
          <a:lstStyle/>
          <a:p>
            <a:fld id="{21FBD5D1-0E8A-481F-801B-E01D648D55E4}" type="datetime1">
              <a:rPr lang="en-US" smtClean="0"/>
              <a:t>1/7/2019</a:t>
            </a:fld>
            <a:endParaRPr lang="en-US"/>
          </a:p>
        </p:txBody>
      </p:sp>
      <p:sp>
        <p:nvSpPr>
          <p:cNvPr id="8" name="Footer Placeholder 7">
            <a:extLst>
              <a:ext uri="{FF2B5EF4-FFF2-40B4-BE49-F238E27FC236}">
                <a16:creationId xmlns:a16="http://schemas.microsoft.com/office/drawing/2014/main" id="{834064D0-8AA5-46DE-9E21-F1B5029F9333}"/>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0F4DE122-25C7-4AD8-8610-5B4E3C831F6C}"/>
              </a:ext>
            </a:extLst>
          </p:cNvPr>
          <p:cNvSpPr>
            <a:spLocks noGrp="1"/>
          </p:cNvSpPr>
          <p:nvPr>
            <p:ph type="sldNum" sz="quarter" idx="12"/>
          </p:nvPr>
        </p:nvSpPr>
        <p:spPr/>
        <p:txBody>
          <a:bodyPr/>
          <a:lstStyle/>
          <a:p>
            <a:fld id="{5F0B2760-D708-4735-9763-EE70B4A26145}" type="slidenum">
              <a:rPr lang="en-US" smtClean="0"/>
              <a:t>‹#›</a:t>
            </a:fld>
            <a:endParaRPr lang="en-US"/>
          </a:p>
        </p:txBody>
      </p:sp>
    </p:spTree>
    <p:extLst>
      <p:ext uri="{BB962C8B-B14F-4D97-AF65-F5344CB8AC3E}">
        <p14:creationId xmlns:p14="http://schemas.microsoft.com/office/powerpoint/2010/main" val="3112300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0EB2C-C123-44BE-AC7C-C582F49053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9D656B-DCAF-4CB2-9634-41C25BA419D1}"/>
              </a:ext>
            </a:extLst>
          </p:cNvPr>
          <p:cNvSpPr>
            <a:spLocks noGrp="1"/>
          </p:cNvSpPr>
          <p:nvPr>
            <p:ph type="dt" sz="half" idx="10"/>
          </p:nvPr>
        </p:nvSpPr>
        <p:spPr/>
        <p:txBody>
          <a:bodyPr/>
          <a:lstStyle/>
          <a:p>
            <a:fld id="{04518A48-5FF1-4EC1-8E1C-5EC1989F485C}" type="datetime1">
              <a:rPr lang="en-US" smtClean="0"/>
              <a:t>1/7/2019</a:t>
            </a:fld>
            <a:endParaRPr lang="en-US"/>
          </a:p>
        </p:txBody>
      </p:sp>
      <p:sp>
        <p:nvSpPr>
          <p:cNvPr id="4" name="Footer Placeholder 3">
            <a:extLst>
              <a:ext uri="{FF2B5EF4-FFF2-40B4-BE49-F238E27FC236}">
                <a16:creationId xmlns:a16="http://schemas.microsoft.com/office/drawing/2014/main" id="{B3CE8052-EBE8-41C3-8362-D6CDAACD181E}"/>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A3A542EE-F52D-4C77-818F-D386454CF434}"/>
              </a:ext>
            </a:extLst>
          </p:cNvPr>
          <p:cNvSpPr>
            <a:spLocks noGrp="1"/>
          </p:cNvSpPr>
          <p:nvPr>
            <p:ph type="sldNum" sz="quarter" idx="12"/>
          </p:nvPr>
        </p:nvSpPr>
        <p:spPr/>
        <p:txBody>
          <a:bodyPr/>
          <a:lstStyle/>
          <a:p>
            <a:fld id="{5F0B2760-D708-4735-9763-EE70B4A26145}" type="slidenum">
              <a:rPr lang="en-US" smtClean="0"/>
              <a:t>‹#›</a:t>
            </a:fld>
            <a:endParaRPr lang="en-US"/>
          </a:p>
        </p:txBody>
      </p:sp>
    </p:spTree>
    <p:extLst>
      <p:ext uri="{BB962C8B-B14F-4D97-AF65-F5344CB8AC3E}">
        <p14:creationId xmlns:p14="http://schemas.microsoft.com/office/powerpoint/2010/main" val="1281740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3315F0-981D-4B70-80E1-830D81DF68E3}"/>
              </a:ext>
            </a:extLst>
          </p:cNvPr>
          <p:cNvSpPr>
            <a:spLocks noGrp="1"/>
          </p:cNvSpPr>
          <p:nvPr>
            <p:ph type="dt" sz="half" idx="10"/>
          </p:nvPr>
        </p:nvSpPr>
        <p:spPr/>
        <p:txBody>
          <a:bodyPr/>
          <a:lstStyle/>
          <a:p>
            <a:fld id="{9B9F834B-DD42-423A-A408-DAF71114AFCB}" type="datetime1">
              <a:rPr lang="en-US" smtClean="0"/>
              <a:t>1/7/2019</a:t>
            </a:fld>
            <a:endParaRPr lang="en-US"/>
          </a:p>
        </p:txBody>
      </p:sp>
      <p:sp>
        <p:nvSpPr>
          <p:cNvPr id="3" name="Footer Placeholder 2">
            <a:extLst>
              <a:ext uri="{FF2B5EF4-FFF2-40B4-BE49-F238E27FC236}">
                <a16:creationId xmlns:a16="http://schemas.microsoft.com/office/drawing/2014/main" id="{B9DA33A7-DCA8-45BE-A1ED-CC25DD6273A3}"/>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E8C52BB6-00D7-4295-B0D1-BECA5B908A8A}"/>
              </a:ext>
            </a:extLst>
          </p:cNvPr>
          <p:cNvSpPr>
            <a:spLocks noGrp="1"/>
          </p:cNvSpPr>
          <p:nvPr>
            <p:ph type="sldNum" sz="quarter" idx="12"/>
          </p:nvPr>
        </p:nvSpPr>
        <p:spPr/>
        <p:txBody>
          <a:bodyPr/>
          <a:lstStyle/>
          <a:p>
            <a:fld id="{5F0B2760-D708-4735-9763-EE70B4A26145}" type="slidenum">
              <a:rPr lang="en-US" smtClean="0"/>
              <a:t>‹#›</a:t>
            </a:fld>
            <a:endParaRPr lang="en-US"/>
          </a:p>
        </p:txBody>
      </p:sp>
    </p:spTree>
    <p:extLst>
      <p:ext uri="{BB962C8B-B14F-4D97-AF65-F5344CB8AC3E}">
        <p14:creationId xmlns:p14="http://schemas.microsoft.com/office/powerpoint/2010/main" val="250266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8E1AC-9AB5-478D-BD59-13489FBFB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AA3109-17F2-43B9-BCB7-C67A4AF8CE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12E98D-25B8-4089-ACC4-703F3EA9FC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229686-A28C-4C82-8058-FD186B3B9E25}"/>
              </a:ext>
            </a:extLst>
          </p:cNvPr>
          <p:cNvSpPr>
            <a:spLocks noGrp="1"/>
          </p:cNvSpPr>
          <p:nvPr>
            <p:ph type="dt" sz="half" idx="10"/>
          </p:nvPr>
        </p:nvSpPr>
        <p:spPr/>
        <p:txBody>
          <a:bodyPr/>
          <a:lstStyle/>
          <a:p>
            <a:fld id="{37EF21B6-B1AA-4A49-99B8-ADE3C8C395C2}" type="datetime1">
              <a:rPr lang="en-US" smtClean="0"/>
              <a:t>1/7/2019</a:t>
            </a:fld>
            <a:endParaRPr lang="en-US"/>
          </a:p>
        </p:txBody>
      </p:sp>
      <p:sp>
        <p:nvSpPr>
          <p:cNvPr id="6" name="Footer Placeholder 5">
            <a:extLst>
              <a:ext uri="{FF2B5EF4-FFF2-40B4-BE49-F238E27FC236}">
                <a16:creationId xmlns:a16="http://schemas.microsoft.com/office/drawing/2014/main" id="{771CBD0C-EECA-4AF1-9748-EEBD4061E262}"/>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BD18E020-BF1F-4DF1-A8E4-795C93E12F46}"/>
              </a:ext>
            </a:extLst>
          </p:cNvPr>
          <p:cNvSpPr>
            <a:spLocks noGrp="1"/>
          </p:cNvSpPr>
          <p:nvPr>
            <p:ph type="sldNum" sz="quarter" idx="12"/>
          </p:nvPr>
        </p:nvSpPr>
        <p:spPr/>
        <p:txBody>
          <a:bodyPr/>
          <a:lstStyle/>
          <a:p>
            <a:fld id="{5F0B2760-D708-4735-9763-EE70B4A26145}" type="slidenum">
              <a:rPr lang="en-US" smtClean="0"/>
              <a:t>‹#›</a:t>
            </a:fld>
            <a:endParaRPr lang="en-US"/>
          </a:p>
        </p:txBody>
      </p:sp>
    </p:spTree>
    <p:extLst>
      <p:ext uri="{BB962C8B-B14F-4D97-AF65-F5344CB8AC3E}">
        <p14:creationId xmlns:p14="http://schemas.microsoft.com/office/powerpoint/2010/main" val="3736259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F018C-D883-4FFB-AD19-208EE04B24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47C24B-5776-43A7-A99B-C190A26891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F2A9E2-2C3B-411F-81C1-24B1FA3B1E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CA1ED2-94CC-4471-A226-4A19075A7F64}"/>
              </a:ext>
            </a:extLst>
          </p:cNvPr>
          <p:cNvSpPr>
            <a:spLocks noGrp="1"/>
          </p:cNvSpPr>
          <p:nvPr>
            <p:ph type="dt" sz="half" idx="10"/>
          </p:nvPr>
        </p:nvSpPr>
        <p:spPr/>
        <p:txBody>
          <a:bodyPr/>
          <a:lstStyle/>
          <a:p>
            <a:fld id="{2C741662-1065-4913-8780-0CC0B039E5D8}" type="datetime1">
              <a:rPr lang="en-US" smtClean="0"/>
              <a:t>1/7/2019</a:t>
            </a:fld>
            <a:endParaRPr lang="en-US"/>
          </a:p>
        </p:txBody>
      </p:sp>
      <p:sp>
        <p:nvSpPr>
          <p:cNvPr id="6" name="Footer Placeholder 5">
            <a:extLst>
              <a:ext uri="{FF2B5EF4-FFF2-40B4-BE49-F238E27FC236}">
                <a16:creationId xmlns:a16="http://schemas.microsoft.com/office/drawing/2014/main" id="{74019AE1-7B0B-4487-8E9A-E0091CFD4798}"/>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9DC1C0C2-EF27-4738-82CE-290E32C05E17}"/>
              </a:ext>
            </a:extLst>
          </p:cNvPr>
          <p:cNvSpPr>
            <a:spLocks noGrp="1"/>
          </p:cNvSpPr>
          <p:nvPr>
            <p:ph type="sldNum" sz="quarter" idx="12"/>
          </p:nvPr>
        </p:nvSpPr>
        <p:spPr/>
        <p:txBody>
          <a:bodyPr/>
          <a:lstStyle/>
          <a:p>
            <a:fld id="{5F0B2760-D708-4735-9763-EE70B4A26145}" type="slidenum">
              <a:rPr lang="en-US" smtClean="0"/>
              <a:t>‹#›</a:t>
            </a:fld>
            <a:endParaRPr lang="en-US"/>
          </a:p>
        </p:txBody>
      </p:sp>
    </p:spTree>
    <p:extLst>
      <p:ext uri="{BB962C8B-B14F-4D97-AF65-F5344CB8AC3E}">
        <p14:creationId xmlns:p14="http://schemas.microsoft.com/office/powerpoint/2010/main" val="292105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39A18E-F4E3-493D-A6EE-E62792281A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CB6B57-2235-43C6-9727-EBA9E48FD0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CABC5B-78F6-4661-893A-CF99FFFF77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B19DA-6F07-49B1-8926-417875852329}" type="datetime1">
              <a:rPr lang="en-US" smtClean="0"/>
              <a:t>1/7/2019</a:t>
            </a:fld>
            <a:endParaRPr lang="en-US"/>
          </a:p>
        </p:txBody>
      </p:sp>
      <p:sp>
        <p:nvSpPr>
          <p:cNvPr id="5" name="Footer Placeholder 4">
            <a:extLst>
              <a:ext uri="{FF2B5EF4-FFF2-40B4-BE49-F238E27FC236}">
                <a16:creationId xmlns:a16="http://schemas.microsoft.com/office/drawing/2014/main" id="{2D55A10D-CE3E-4CF5-BA30-085D26259D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619348B2-C82E-4A0C-B7FE-EF10D0F842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B2760-D708-4735-9763-EE70B4A26145}" type="slidenum">
              <a:rPr lang="en-US" smtClean="0"/>
              <a:t>‹#›</a:t>
            </a:fld>
            <a:endParaRPr lang="en-US"/>
          </a:p>
        </p:txBody>
      </p:sp>
    </p:spTree>
    <p:extLst>
      <p:ext uri="{BB962C8B-B14F-4D97-AF65-F5344CB8AC3E}">
        <p14:creationId xmlns:p14="http://schemas.microsoft.com/office/powerpoint/2010/main" val="3466947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29883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C6D6E6E-B928-4ED3-B124-71F471A01F1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086BEA8-C4E1-4C5F-AC63-E891B11CAA45}"/>
              </a:ext>
            </a:extLst>
          </p:cNvPr>
          <p:cNvSpPr/>
          <p:nvPr/>
        </p:nvSpPr>
        <p:spPr>
          <a:xfrm>
            <a:off x="3048000" y="81"/>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Discounts,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288706D-AC25-4440-89C9-1DB3C54864F3}"/>
              </a:ext>
            </a:extLst>
          </p:cNvPr>
          <p:cNvSpPr/>
          <p:nvPr/>
        </p:nvSpPr>
        <p:spPr>
          <a:xfrm>
            <a:off x="1099226" y="1084909"/>
            <a:ext cx="10700425" cy="646331"/>
          </a:xfrm>
          <a:prstGeom prst="rect">
            <a:avLst/>
          </a:prstGeom>
        </p:spPr>
        <p:txBody>
          <a:bodyPr wrap="square">
            <a:spAutoFit/>
          </a:bodyPr>
          <a:lstStyle/>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#3</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Partial payment in discount period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On February 19, Revel Company purchased $900 of merchandise, terms 2/10, n/30.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AC1B5963-1AAC-41CE-B416-4E0EC32EAF58}"/>
              </a:ext>
            </a:extLst>
          </p:cNvPr>
          <p:cNvGraphicFramePr>
            <a:graphicFrameLocks noGrp="1"/>
          </p:cNvGraphicFramePr>
          <p:nvPr>
            <p:extLst>
              <p:ext uri="{D42A27DB-BD31-4B8C-83A1-F6EECF244321}">
                <p14:modId xmlns:p14="http://schemas.microsoft.com/office/powerpoint/2010/main" val="1986005736"/>
              </p:ext>
            </p:extLst>
          </p:nvPr>
        </p:nvGraphicFramePr>
        <p:xfrm>
          <a:off x="3925759" y="1872216"/>
          <a:ext cx="4227640" cy="433578"/>
        </p:xfrm>
        <a:graphic>
          <a:graphicData uri="http://schemas.openxmlformats.org/drawingml/2006/table">
            <a:tbl>
              <a:tblPr firstRow="1" firstCol="1" bandRow="1">
                <a:tableStyleId>{5940675A-B579-460E-94D1-54222C63F5DA}</a:tableStyleId>
              </a:tblPr>
              <a:tblGrid>
                <a:gridCol w="577614">
                  <a:extLst>
                    <a:ext uri="{9D8B030D-6E8A-4147-A177-3AD203B41FA5}">
                      <a16:colId xmlns:a16="http://schemas.microsoft.com/office/drawing/2014/main" val="4235174095"/>
                    </a:ext>
                  </a:extLst>
                </a:gridCol>
                <a:gridCol w="2187558">
                  <a:extLst>
                    <a:ext uri="{9D8B030D-6E8A-4147-A177-3AD203B41FA5}">
                      <a16:colId xmlns:a16="http://schemas.microsoft.com/office/drawing/2014/main" val="2178868304"/>
                    </a:ext>
                  </a:extLst>
                </a:gridCol>
                <a:gridCol w="725089">
                  <a:extLst>
                    <a:ext uri="{9D8B030D-6E8A-4147-A177-3AD203B41FA5}">
                      <a16:colId xmlns:a16="http://schemas.microsoft.com/office/drawing/2014/main" val="2134496302"/>
                    </a:ext>
                  </a:extLst>
                </a:gridCol>
                <a:gridCol w="737379">
                  <a:extLst>
                    <a:ext uri="{9D8B030D-6E8A-4147-A177-3AD203B41FA5}">
                      <a16:colId xmlns:a16="http://schemas.microsoft.com/office/drawing/2014/main" val="3861587686"/>
                    </a:ext>
                  </a:extLst>
                </a:gridCol>
              </a:tblGrid>
              <a:tr h="0">
                <a:tc>
                  <a:txBody>
                    <a:bodyPr/>
                    <a:lstStyle/>
                    <a:p>
                      <a:pPr marL="0" marR="0">
                        <a:lnSpc>
                          <a:spcPct val="107000"/>
                        </a:lnSpc>
                        <a:spcBef>
                          <a:spcPts val="0"/>
                        </a:spcBef>
                        <a:spcAft>
                          <a:spcPts val="0"/>
                        </a:spcAft>
                      </a:pPr>
                      <a:r>
                        <a:rPr lang="en-US" sz="1400">
                          <a:effectLst/>
                        </a:rPr>
                        <a:t>2/19</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Merchandise Inventory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952279578"/>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207645383"/>
                  </a:ext>
                </a:extLst>
              </a:tr>
            </a:tbl>
          </a:graphicData>
        </a:graphic>
      </p:graphicFrame>
      <p:sp>
        <p:nvSpPr>
          <p:cNvPr id="6" name="Rectangle 5">
            <a:extLst>
              <a:ext uri="{FF2B5EF4-FFF2-40B4-BE49-F238E27FC236}">
                <a16:creationId xmlns:a16="http://schemas.microsoft.com/office/drawing/2014/main" id="{0CFFAE83-3781-4346-B97D-DB7E19C0D948}"/>
              </a:ext>
            </a:extLst>
          </p:cNvPr>
          <p:cNvSpPr/>
          <p:nvPr/>
        </p:nvSpPr>
        <p:spPr>
          <a:xfrm>
            <a:off x="1099226" y="2446770"/>
            <a:ext cx="6096000" cy="646331"/>
          </a:xfrm>
          <a:prstGeom prst="rect">
            <a:avLst/>
          </a:prstGeom>
        </p:spPr>
        <p:txBody>
          <a:bodyPr>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On February 28, Revel made a $735 cash payment.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On March 17, the Revel paid the balance due.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542C90D8-CD27-4C71-B0A1-12255DAF626E}"/>
              </a:ext>
            </a:extLst>
          </p:cNvPr>
          <p:cNvGraphicFramePr>
            <a:graphicFrameLocks noGrp="1"/>
          </p:cNvGraphicFramePr>
          <p:nvPr>
            <p:extLst>
              <p:ext uri="{D42A27DB-BD31-4B8C-83A1-F6EECF244321}">
                <p14:modId xmlns:p14="http://schemas.microsoft.com/office/powerpoint/2010/main" val="3019288773"/>
              </p:ext>
            </p:extLst>
          </p:nvPr>
        </p:nvGraphicFramePr>
        <p:xfrm>
          <a:off x="3925759" y="3307297"/>
          <a:ext cx="4114799" cy="650367"/>
        </p:xfrm>
        <a:graphic>
          <a:graphicData uri="http://schemas.openxmlformats.org/drawingml/2006/table">
            <a:tbl>
              <a:tblPr firstRow="1" firstCol="1" bandRow="1">
                <a:tableStyleId>{5940675A-B579-460E-94D1-54222C63F5DA}</a:tableStyleId>
              </a:tblPr>
              <a:tblGrid>
                <a:gridCol w="562196">
                  <a:extLst>
                    <a:ext uri="{9D8B030D-6E8A-4147-A177-3AD203B41FA5}">
                      <a16:colId xmlns:a16="http://schemas.microsoft.com/office/drawing/2014/main" val="2144233546"/>
                    </a:ext>
                  </a:extLst>
                </a:gridCol>
                <a:gridCol w="2129169">
                  <a:extLst>
                    <a:ext uri="{9D8B030D-6E8A-4147-A177-3AD203B41FA5}">
                      <a16:colId xmlns:a16="http://schemas.microsoft.com/office/drawing/2014/main" val="2953248760"/>
                    </a:ext>
                  </a:extLst>
                </a:gridCol>
                <a:gridCol w="705736">
                  <a:extLst>
                    <a:ext uri="{9D8B030D-6E8A-4147-A177-3AD203B41FA5}">
                      <a16:colId xmlns:a16="http://schemas.microsoft.com/office/drawing/2014/main" val="3057167903"/>
                    </a:ext>
                  </a:extLst>
                </a:gridCol>
                <a:gridCol w="717698">
                  <a:extLst>
                    <a:ext uri="{9D8B030D-6E8A-4147-A177-3AD203B41FA5}">
                      <a16:colId xmlns:a16="http://schemas.microsoft.com/office/drawing/2014/main" val="2695140606"/>
                    </a:ext>
                  </a:extLst>
                </a:gridCol>
              </a:tblGrid>
              <a:tr h="0">
                <a:tc>
                  <a:txBody>
                    <a:bodyPr/>
                    <a:lstStyle/>
                    <a:p>
                      <a:pPr marL="0" marR="0">
                        <a:lnSpc>
                          <a:spcPct val="107000"/>
                        </a:lnSpc>
                        <a:spcBef>
                          <a:spcPts val="0"/>
                        </a:spcBef>
                        <a:spcAft>
                          <a:spcPts val="0"/>
                        </a:spcAft>
                      </a:pPr>
                      <a:r>
                        <a:rPr lang="en-US" sz="1400">
                          <a:effectLst/>
                        </a:rPr>
                        <a:t>2/28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750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85913213"/>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Merchandise Inventory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780078476"/>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735</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92274350"/>
                  </a:ext>
                </a:extLst>
              </a:tr>
            </a:tbl>
          </a:graphicData>
        </a:graphic>
      </p:graphicFrame>
      <p:sp>
        <p:nvSpPr>
          <p:cNvPr id="8" name="Rectangle 7">
            <a:extLst>
              <a:ext uri="{FF2B5EF4-FFF2-40B4-BE49-F238E27FC236}">
                <a16:creationId xmlns:a16="http://schemas.microsoft.com/office/drawing/2014/main" id="{46C3AD12-7D4C-4840-8170-DE5058885538}"/>
              </a:ext>
            </a:extLst>
          </p:cNvPr>
          <p:cNvSpPr/>
          <p:nvPr/>
        </p:nvSpPr>
        <p:spPr>
          <a:xfrm>
            <a:off x="671844" y="4129926"/>
            <a:ext cx="13280581" cy="923330"/>
          </a:xfrm>
          <a:prstGeom prst="rect">
            <a:avLst/>
          </a:prstGeom>
        </p:spPr>
        <p:txBody>
          <a:bodyPr wrap="square">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Calculation: Generally any payment within a discount period is net of the discount.  This means the $735 is </a:t>
            </a: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after a 2% discount is applied, so it is 98% of some portion of the payable.  $735/.98 = $750 debit to Accounts Payable.</a:t>
            </a: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final payment is:</a:t>
            </a:r>
            <a:endParaRPr lang="en-US" dirty="0"/>
          </a:p>
        </p:txBody>
      </p:sp>
      <p:graphicFrame>
        <p:nvGraphicFramePr>
          <p:cNvPr id="9" name="Table 8">
            <a:extLst>
              <a:ext uri="{FF2B5EF4-FFF2-40B4-BE49-F238E27FC236}">
                <a16:creationId xmlns:a16="http://schemas.microsoft.com/office/drawing/2014/main" id="{A10A42E7-E7AD-49E2-B6AB-4BC74CDCB149}"/>
              </a:ext>
            </a:extLst>
          </p:cNvPr>
          <p:cNvGraphicFramePr>
            <a:graphicFrameLocks noGrp="1"/>
          </p:cNvGraphicFramePr>
          <p:nvPr>
            <p:extLst>
              <p:ext uri="{D42A27DB-BD31-4B8C-83A1-F6EECF244321}">
                <p14:modId xmlns:p14="http://schemas.microsoft.com/office/powerpoint/2010/main" val="2361913452"/>
              </p:ext>
            </p:extLst>
          </p:nvPr>
        </p:nvGraphicFramePr>
        <p:xfrm>
          <a:off x="3925758" y="5058209"/>
          <a:ext cx="4114799" cy="433578"/>
        </p:xfrm>
        <a:graphic>
          <a:graphicData uri="http://schemas.openxmlformats.org/drawingml/2006/table">
            <a:tbl>
              <a:tblPr firstRow="1" firstCol="1" bandRow="1">
                <a:tableStyleId>{5940675A-B579-460E-94D1-54222C63F5DA}</a:tableStyleId>
              </a:tblPr>
              <a:tblGrid>
                <a:gridCol w="562196">
                  <a:extLst>
                    <a:ext uri="{9D8B030D-6E8A-4147-A177-3AD203B41FA5}">
                      <a16:colId xmlns:a16="http://schemas.microsoft.com/office/drawing/2014/main" val="2378540979"/>
                    </a:ext>
                  </a:extLst>
                </a:gridCol>
                <a:gridCol w="2129169">
                  <a:extLst>
                    <a:ext uri="{9D8B030D-6E8A-4147-A177-3AD203B41FA5}">
                      <a16:colId xmlns:a16="http://schemas.microsoft.com/office/drawing/2014/main" val="937067967"/>
                    </a:ext>
                  </a:extLst>
                </a:gridCol>
                <a:gridCol w="705736">
                  <a:extLst>
                    <a:ext uri="{9D8B030D-6E8A-4147-A177-3AD203B41FA5}">
                      <a16:colId xmlns:a16="http://schemas.microsoft.com/office/drawing/2014/main" val="854811626"/>
                    </a:ext>
                  </a:extLst>
                </a:gridCol>
                <a:gridCol w="717698">
                  <a:extLst>
                    <a:ext uri="{9D8B030D-6E8A-4147-A177-3AD203B41FA5}">
                      <a16:colId xmlns:a16="http://schemas.microsoft.com/office/drawing/2014/main" val="3091857509"/>
                    </a:ext>
                  </a:extLst>
                </a:gridCol>
              </a:tblGrid>
              <a:tr h="0">
                <a:tc>
                  <a:txBody>
                    <a:bodyPr/>
                    <a:lstStyle/>
                    <a:p>
                      <a:pPr marL="0" marR="0">
                        <a:lnSpc>
                          <a:spcPct val="107000"/>
                        </a:lnSpc>
                        <a:spcBef>
                          <a:spcPts val="0"/>
                        </a:spcBef>
                        <a:spcAft>
                          <a:spcPts val="0"/>
                        </a:spcAft>
                      </a:pPr>
                      <a:r>
                        <a:rPr lang="en-US" sz="1400">
                          <a:effectLst/>
                        </a:rPr>
                        <a:t>3/17</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Accounts Payable</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150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883972163"/>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150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147907490"/>
                  </a:ext>
                </a:extLst>
              </a:tr>
            </a:tbl>
          </a:graphicData>
        </a:graphic>
      </p:graphicFrame>
      <p:sp>
        <p:nvSpPr>
          <p:cNvPr id="10" name="Rectangle 9">
            <a:extLst>
              <a:ext uri="{FF2B5EF4-FFF2-40B4-BE49-F238E27FC236}">
                <a16:creationId xmlns:a16="http://schemas.microsoft.com/office/drawing/2014/main" id="{A9C48321-BB7E-4D8A-8366-D64DBF502B3A}"/>
              </a:ext>
            </a:extLst>
          </p:cNvPr>
          <p:cNvSpPr/>
          <p:nvPr/>
        </p:nvSpPr>
        <p:spPr>
          <a:xfrm>
            <a:off x="2490280" y="5792976"/>
            <a:ext cx="8326877" cy="369332"/>
          </a:xfrm>
          <a:prstGeom prst="rect">
            <a:avLst/>
          </a:prstGeom>
        </p:spPr>
        <p:txBody>
          <a:bodyPr wrap="square">
            <a:spAutoFit/>
          </a:bodyPr>
          <a:lstStyle/>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Calculation: $900 – $750 = $150 remaining payable balance due.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4118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31F193-9FEA-430F-A9E1-4AFB222D0D8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E05C4CE-FD0C-4807-BEF4-292A13BF1FCE}"/>
              </a:ext>
            </a:extLst>
          </p:cNvPr>
          <p:cNvSpPr/>
          <p:nvPr/>
        </p:nvSpPr>
        <p:spPr>
          <a:xfrm>
            <a:off x="3048000"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BECC716-AA39-44DF-AE0F-427F71C4374F}"/>
              </a:ext>
            </a:extLst>
          </p:cNvPr>
          <p:cNvSpPr/>
          <p:nvPr/>
        </p:nvSpPr>
        <p:spPr>
          <a:xfrm>
            <a:off x="398834" y="1118154"/>
            <a:ext cx="11605098" cy="1754326"/>
          </a:xfrm>
          <a:prstGeom prst="rect">
            <a:avLst/>
          </a:prstGeom>
        </p:spPr>
        <p:txBody>
          <a:bodyPr wrap="square">
            <a:spAutoFit/>
          </a:bodyPr>
          <a:lstStyle/>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Caution:  Especially for partial payments within a discount period, read payment information carefully!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There is a difference between a </a:t>
            </a:r>
            <a:r>
              <a:rPr lang="en-US" b="1" dirty="0">
                <a:latin typeface="Times" panose="02020603050405020304" pitchFamily="18" charset="0"/>
                <a:ea typeface="MS Mincho" panose="02020609040205080304" pitchFamily="49" charset="-128"/>
                <a:cs typeface="Times New Roman" panose="02020603050405020304" pitchFamily="18" charset="0"/>
              </a:rPr>
              <a:t>cash</a:t>
            </a:r>
            <a:r>
              <a:rPr lang="en-US" dirty="0">
                <a:latin typeface="Times" panose="02020603050405020304" pitchFamily="18" charset="0"/>
                <a:ea typeface="MS Mincho" panose="02020609040205080304" pitchFamily="49" charset="-128"/>
                <a:cs typeface="Times New Roman" panose="02020603050405020304" pitchFamily="18" charset="0"/>
              </a:rPr>
              <a:t> payment and an </a:t>
            </a:r>
            <a:r>
              <a:rPr lang="en-US" b="1" dirty="0">
                <a:latin typeface="Times" panose="02020603050405020304" pitchFamily="18" charset="0"/>
                <a:ea typeface="MS Mincho" panose="02020609040205080304" pitchFamily="49" charset="-128"/>
                <a:cs typeface="Times New Roman" panose="02020603050405020304" pitchFamily="18" charset="0"/>
              </a:rPr>
              <a:t>invoice portion </a:t>
            </a:r>
            <a:r>
              <a:rPr lang="en-US" dirty="0">
                <a:latin typeface="Times" panose="02020603050405020304" pitchFamily="18" charset="0"/>
                <a:ea typeface="MS Mincho" panose="02020609040205080304" pitchFamily="49" charset="-128"/>
                <a:cs typeface="Times New Roman" panose="02020603050405020304" pitchFamily="18" charset="0"/>
              </a:rPr>
              <a:t>payment!  A cash payment is a net amount.  </a:t>
            </a: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 invoice portion is a gross amount.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#4</a:t>
            </a:r>
            <a:r>
              <a:rPr lang="en-US" dirty="0">
                <a:latin typeface="Times" panose="02020603050405020304" pitchFamily="18" charset="0"/>
                <a:ea typeface="MS Mincho" panose="02020609040205080304" pitchFamily="49" charset="-128"/>
                <a:cs typeface="Times New Roman" panose="02020603050405020304" pitchFamily="18" charset="0"/>
              </a:rPr>
              <a:t>:  • On February 28, the buyer paid $735</a:t>
            </a:r>
            <a:r>
              <a:rPr lang="en-US" b="1" dirty="0">
                <a:latin typeface="Times" panose="02020603050405020304" pitchFamily="18" charset="0"/>
                <a:ea typeface="MS Mincho" panose="02020609040205080304" pitchFamily="49" charset="-128"/>
                <a:cs typeface="Times New Roman" panose="02020603050405020304" pitchFamily="18" charset="0"/>
              </a:rPr>
              <a:t> of the invoice</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DEA13D2-2161-4393-8788-D1735959E588}"/>
              </a:ext>
            </a:extLst>
          </p:cNvPr>
          <p:cNvGraphicFramePr>
            <a:graphicFrameLocks noGrp="1"/>
          </p:cNvGraphicFramePr>
          <p:nvPr>
            <p:extLst>
              <p:ext uri="{D42A27DB-BD31-4B8C-83A1-F6EECF244321}">
                <p14:modId xmlns:p14="http://schemas.microsoft.com/office/powerpoint/2010/main" val="2493788505"/>
              </p:ext>
            </p:extLst>
          </p:nvPr>
        </p:nvGraphicFramePr>
        <p:xfrm>
          <a:off x="4130040" y="2963117"/>
          <a:ext cx="3931920" cy="650367"/>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4106790342"/>
                    </a:ext>
                  </a:extLst>
                </a:gridCol>
                <a:gridCol w="2034540">
                  <a:extLst>
                    <a:ext uri="{9D8B030D-6E8A-4147-A177-3AD203B41FA5}">
                      <a16:colId xmlns:a16="http://schemas.microsoft.com/office/drawing/2014/main" val="1470466668"/>
                    </a:ext>
                  </a:extLst>
                </a:gridCol>
                <a:gridCol w="674370">
                  <a:extLst>
                    <a:ext uri="{9D8B030D-6E8A-4147-A177-3AD203B41FA5}">
                      <a16:colId xmlns:a16="http://schemas.microsoft.com/office/drawing/2014/main" val="359300891"/>
                    </a:ext>
                  </a:extLst>
                </a:gridCol>
                <a:gridCol w="685800">
                  <a:extLst>
                    <a:ext uri="{9D8B030D-6E8A-4147-A177-3AD203B41FA5}">
                      <a16:colId xmlns:a16="http://schemas.microsoft.com/office/drawing/2014/main" val="1638444563"/>
                    </a:ext>
                  </a:extLst>
                </a:gridCol>
              </a:tblGrid>
              <a:tr h="0">
                <a:tc>
                  <a:txBody>
                    <a:bodyPr/>
                    <a:lstStyle/>
                    <a:p>
                      <a:pPr marL="0" marR="0">
                        <a:lnSpc>
                          <a:spcPct val="107000"/>
                        </a:lnSpc>
                        <a:spcBef>
                          <a:spcPts val="0"/>
                        </a:spcBef>
                        <a:spcAft>
                          <a:spcPts val="0"/>
                        </a:spcAft>
                      </a:pPr>
                      <a:r>
                        <a:rPr lang="en-US" sz="1400">
                          <a:effectLst/>
                        </a:rPr>
                        <a:t>2/28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Accounts Payable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735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02070324"/>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Merchandise Inventory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14.70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11058653"/>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720.30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879128788"/>
                  </a:ext>
                </a:extLst>
              </a:tr>
            </a:tbl>
          </a:graphicData>
        </a:graphic>
      </p:graphicFrame>
      <p:sp>
        <p:nvSpPr>
          <p:cNvPr id="6" name="Rectangle 5">
            <a:extLst>
              <a:ext uri="{FF2B5EF4-FFF2-40B4-BE49-F238E27FC236}">
                <a16:creationId xmlns:a16="http://schemas.microsoft.com/office/drawing/2014/main" id="{C821E4DC-A907-42E0-9B85-F0CA18FF5EFE}"/>
              </a:ext>
            </a:extLst>
          </p:cNvPr>
          <p:cNvSpPr/>
          <p:nvPr/>
        </p:nvSpPr>
        <p:spPr>
          <a:xfrm>
            <a:off x="2394625" y="3728540"/>
            <a:ext cx="7402749" cy="369332"/>
          </a:xfrm>
          <a:prstGeom prst="rect">
            <a:avLst/>
          </a:prstGeom>
        </p:spPr>
        <p:txBody>
          <a:bodyPr wrap="square">
            <a:spAutoFit/>
          </a:bodyPr>
          <a:lstStyle/>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Calculation: $735 (gross amount) X .98 = $720.30 (net amount)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7" name="Rectangle 6">
            <a:extLst>
              <a:ext uri="{FF2B5EF4-FFF2-40B4-BE49-F238E27FC236}">
                <a16:creationId xmlns:a16="http://schemas.microsoft.com/office/drawing/2014/main" id="{69DBE31A-34AD-426E-9E95-328B144319F7}"/>
              </a:ext>
            </a:extLst>
          </p:cNvPr>
          <p:cNvSpPr/>
          <p:nvPr/>
        </p:nvSpPr>
        <p:spPr>
          <a:xfrm>
            <a:off x="486383" y="4315856"/>
            <a:ext cx="9144000" cy="369332"/>
          </a:xfrm>
          <a:prstGeom prst="rect">
            <a:avLst/>
          </a:prstGeom>
        </p:spPr>
        <p:txBody>
          <a:bodyPr wrap="square">
            <a:spAutoFit/>
          </a:bodyPr>
          <a:lstStyle/>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Example #5</a:t>
            </a:r>
            <a:r>
              <a:rPr lang="en-US" dirty="0">
                <a:latin typeface="Times" panose="02020603050405020304" pitchFamily="18" charset="0"/>
                <a:ea typeface="MS Mincho" panose="02020609040205080304" pitchFamily="49" charset="-128"/>
                <a:cs typeface="Times New Roman" panose="02020603050405020304" pitchFamily="18" charset="0"/>
              </a:rPr>
              <a:t>: • On February 28, the customer made a $735 </a:t>
            </a:r>
            <a:r>
              <a:rPr lang="en-US" b="1" dirty="0">
                <a:latin typeface="Times" panose="02020603050405020304" pitchFamily="18" charset="0"/>
                <a:ea typeface="MS Mincho" panose="02020609040205080304" pitchFamily="49" charset="-128"/>
                <a:cs typeface="Times New Roman" panose="02020603050405020304" pitchFamily="18" charset="0"/>
              </a:rPr>
              <a:t>cash</a:t>
            </a:r>
            <a:r>
              <a:rPr lang="en-US" dirty="0">
                <a:latin typeface="Times" panose="02020603050405020304" pitchFamily="18" charset="0"/>
                <a:ea typeface="MS Mincho" panose="02020609040205080304" pitchFamily="49" charset="-128"/>
                <a:cs typeface="Times New Roman" panose="02020603050405020304" pitchFamily="18" charset="0"/>
              </a:rPr>
              <a:t> payment.</a:t>
            </a:r>
            <a:endParaRPr lang="en-US" dirty="0"/>
          </a:p>
        </p:txBody>
      </p:sp>
      <p:graphicFrame>
        <p:nvGraphicFramePr>
          <p:cNvPr id="8" name="Table 7">
            <a:extLst>
              <a:ext uri="{FF2B5EF4-FFF2-40B4-BE49-F238E27FC236}">
                <a16:creationId xmlns:a16="http://schemas.microsoft.com/office/drawing/2014/main" id="{AA11E758-C605-46AA-9D9B-4823B0DF4152}"/>
              </a:ext>
            </a:extLst>
          </p:cNvPr>
          <p:cNvGraphicFramePr>
            <a:graphicFrameLocks noGrp="1"/>
          </p:cNvGraphicFramePr>
          <p:nvPr>
            <p:extLst>
              <p:ext uri="{D42A27DB-BD31-4B8C-83A1-F6EECF244321}">
                <p14:modId xmlns:p14="http://schemas.microsoft.com/office/powerpoint/2010/main" val="2621804056"/>
              </p:ext>
            </p:extLst>
          </p:nvPr>
        </p:nvGraphicFramePr>
        <p:xfrm>
          <a:off x="4130040" y="4870401"/>
          <a:ext cx="3931920" cy="650367"/>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2350011836"/>
                    </a:ext>
                  </a:extLst>
                </a:gridCol>
                <a:gridCol w="2034540">
                  <a:extLst>
                    <a:ext uri="{9D8B030D-6E8A-4147-A177-3AD203B41FA5}">
                      <a16:colId xmlns:a16="http://schemas.microsoft.com/office/drawing/2014/main" val="113150994"/>
                    </a:ext>
                  </a:extLst>
                </a:gridCol>
                <a:gridCol w="674370">
                  <a:extLst>
                    <a:ext uri="{9D8B030D-6E8A-4147-A177-3AD203B41FA5}">
                      <a16:colId xmlns:a16="http://schemas.microsoft.com/office/drawing/2014/main" val="1952877963"/>
                    </a:ext>
                  </a:extLst>
                </a:gridCol>
                <a:gridCol w="685800">
                  <a:extLst>
                    <a:ext uri="{9D8B030D-6E8A-4147-A177-3AD203B41FA5}">
                      <a16:colId xmlns:a16="http://schemas.microsoft.com/office/drawing/2014/main" val="249231992"/>
                    </a:ext>
                  </a:extLst>
                </a:gridCol>
              </a:tblGrid>
              <a:tr h="0">
                <a:tc>
                  <a:txBody>
                    <a:bodyPr/>
                    <a:lstStyle/>
                    <a:p>
                      <a:pPr marL="0" marR="0">
                        <a:lnSpc>
                          <a:spcPct val="107000"/>
                        </a:lnSpc>
                        <a:spcBef>
                          <a:spcPts val="0"/>
                        </a:spcBef>
                        <a:spcAft>
                          <a:spcPts val="0"/>
                        </a:spcAft>
                      </a:pPr>
                      <a:r>
                        <a:rPr lang="en-US" sz="1400">
                          <a:effectLst/>
                        </a:rPr>
                        <a:t>2/28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750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12352939"/>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Merchandise Inventory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12910748"/>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     Cash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735</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501768408"/>
                  </a:ext>
                </a:extLst>
              </a:tr>
            </a:tbl>
          </a:graphicData>
        </a:graphic>
      </p:graphicFrame>
      <p:sp>
        <p:nvSpPr>
          <p:cNvPr id="9" name="Rectangle 8">
            <a:extLst>
              <a:ext uri="{FF2B5EF4-FFF2-40B4-BE49-F238E27FC236}">
                <a16:creationId xmlns:a16="http://schemas.microsoft.com/office/drawing/2014/main" id="{2ECA46A6-F437-4CE6-B927-39E3F3871A3D}"/>
              </a:ext>
            </a:extLst>
          </p:cNvPr>
          <p:cNvSpPr/>
          <p:nvPr/>
        </p:nvSpPr>
        <p:spPr>
          <a:xfrm>
            <a:off x="2394625" y="5719020"/>
            <a:ext cx="7040231" cy="369332"/>
          </a:xfrm>
          <a:prstGeom prst="rect">
            <a:avLst/>
          </a:prstGeom>
        </p:spPr>
        <p:txBody>
          <a:bodyPr wrap="square">
            <a:spAutoFit/>
          </a:bodyPr>
          <a:lstStyle/>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Calculation: $735 (net amount) / .98 = $750 (gross amount)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19022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EB34096-158D-483C-B718-A0BE8E3FABD6}"/>
              </a:ext>
            </a:extLst>
          </p:cNvPr>
          <p:cNvSpPr>
            <a:spLocks noGrp="1"/>
          </p:cNvSpPr>
          <p:nvPr>
            <p:ph type="ftr" sz="quarter" idx="11"/>
          </p:nvPr>
        </p:nvSpPr>
        <p:spPr/>
        <p:txBody>
          <a:bodyPr/>
          <a:lstStyle/>
          <a:p>
            <a:r>
              <a:rPr lang="en-US" dirty="0"/>
              <a:t>© Copyright 2018 Worthy and James Publishing</a:t>
            </a:r>
          </a:p>
        </p:txBody>
      </p:sp>
      <p:sp>
        <p:nvSpPr>
          <p:cNvPr id="3" name="Rectangle 2">
            <a:extLst>
              <a:ext uri="{FF2B5EF4-FFF2-40B4-BE49-F238E27FC236}">
                <a16:creationId xmlns:a16="http://schemas.microsoft.com/office/drawing/2014/main" id="{4A623D43-8332-4F55-BA7A-C1839DCB76ED}"/>
              </a:ext>
            </a:extLst>
          </p:cNvPr>
          <p:cNvSpPr/>
          <p:nvPr/>
        </p:nvSpPr>
        <p:spPr>
          <a:xfrm>
            <a:off x="3125821" y="352907"/>
            <a:ext cx="6096000" cy="1661993"/>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Returns and Allowances</a:t>
            </a:r>
          </a:p>
          <a:p>
            <a:pPr algn="ct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DB98C79-60C5-4CB8-A692-12E9DDECFA54}"/>
              </a:ext>
            </a:extLst>
          </p:cNvPr>
          <p:cNvSpPr/>
          <p:nvPr/>
        </p:nvSpPr>
        <p:spPr>
          <a:xfrm>
            <a:off x="856035" y="2040019"/>
            <a:ext cx="10787974" cy="3416320"/>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 purchase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return</a:t>
            </a:r>
            <a:r>
              <a:rPr lang="en-US" dirty="0">
                <a:latin typeface="Times" panose="02020603050405020304" pitchFamily="18" charset="0"/>
                <a:ea typeface="MS Mincho" panose="02020609040205080304" pitchFamily="49" charset="-128"/>
                <a:cs typeface="Times New Roman" panose="02020603050405020304" pitchFamily="18" charset="0"/>
              </a:rPr>
              <a:t> means that a buyer returns merchandise to a seller.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 purchase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allowance</a:t>
            </a:r>
            <a:r>
              <a:rPr lang="en-US" dirty="0">
                <a:latin typeface="Times" panose="02020603050405020304" pitchFamily="18" charset="0"/>
                <a:ea typeface="MS Mincho" panose="02020609040205080304" pitchFamily="49" charset="-128"/>
                <a:cs typeface="Times New Roman" panose="02020603050405020304" pitchFamily="18" charset="0"/>
              </a:rPr>
              <a:t> means that a buyer keeps the merchandise but receives a price reduction from the seller.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In a perpetual inventory system, usually both purchase returns and purchase allowances are</a:t>
            </a: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recorded by a buyer as a credit (a reduction) to merchandise inventory.  However a separate contra account   called “purchase returns and allowances” can also be used.  This would have a credit balance as an offset against Merchandise Inventory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789943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07C4F86-916B-4300-BC64-871C7AFD897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4D24055-AE99-4C5D-9122-1885CAE5D4E6}"/>
              </a:ext>
            </a:extLst>
          </p:cNvPr>
          <p:cNvSpPr/>
          <p:nvPr/>
        </p:nvSpPr>
        <p:spPr>
          <a:xfrm>
            <a:off x="1776919" y="136525"/>
            <a:ext cx="8638162" cy="992579"/>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Returns and Allowances, continued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6ED2521-0DFA-47CD-AAF1-C937FB1A3C6D}"/>
              </a:ext>
            </a:extLst>
          </p:cNvPr>
          <p:cNvSpPr/>
          <p:nvPr/>
        </p:nvSpPr>
        <p:spPr>
          <a:xfrm>
            <a:off x="755515" y="1668358"/>
            <a:ext cx="10340502" cy="923330"/>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#1</a:t>
            </a:r>
            <a:r>
              <a:rPr lang="en-US" dirty="0">
                <a:latin typeface="Times" panose="02020603050405020304" pitchFamily="18" charset="0"/>
                <a:ea typeface="MS Mincho" panose="02020609040205080304" pitchFamily="49" charset="-128"/>
                <a:cs typeface="Times New Roman" panose="02020603050405020304" pitchFamily="18" charset="0"/>
              </a:rPr>
              <a:t>: Buyer Company returns $1,000 of slightly damaged merchandise to Seller Company.  The buyer makes the following journal entry: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6E1A8F3-43A7-443B-978D-6F49806DD232}"/>
              </a:ext>
            </a:extLst>
          </p:cNvPr>
          <p:cNvGraphicFramePr>
            <a:graphicFrameLocks noGrp="1"/>
          </p:cNvGraphicFramePr>
          <p:nvPr>
            <p:extLst>
              <p:ext uri="{D42A27DB-BD31-4B8C-83A1-F6EECF244321}">
                <p14:modId xmlns:p14="http://schemas.microsoft.com/office/powerpoint/2010/main" val="2053680662"/>
              </p:ext>
            </p:extLst>
          </p:nvPr>
        </p:nvGraphicFramePr>
        <p:xfrm>
          <a:off x="3460115" y="2697583"/>
          <a:ext cx="46932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795449307"/>
                    </a:ext>
                  </a:extLst>
                </a:gridCol>
                <a:gridCol w="2731770">
                  <a:extLst>
                    <a:ext uri="{9D8B030D-6E8A-4147-A177-3AD203B41FA5}">
                      <a16:colId xmlns:a16="http://schemas.microsoft.com/office/drawing/2014/main" val="2471090235"/>
                    </a:ext>
                  </a:extLst>
                </a:gridCol>
                <a:gridCol w="803275">
                  <a:extLst>
                    <a:ext uri="{9D8B030D-6E8A-4147-A177-3AD203B41FA5}">
                      <a16:colId xmlns:a16="http://schemas.microsoft.com/office/drawing/2014/main" val="1049512829"/>
                    </a:ext>
                  </a:extLst>
                </a:gridCol>
                <a:gridCol w="803910">
                  <a:extLst>
                    <a:ext uri="{9D8B030D-6E8A-4147-A177-3AD203B41FA5}">
                      <a16:colId xmlns:a16="http://schemas.microsoft.com/office/drawing/2014/main" val="637006641"/>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Accounts Payable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70872772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Merchandise Inventory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175533574"/>
                  </a:ext>
                </a:extLst>
              </a:tr>
            </a:tbl>
          </a:graphicData>
        </a:graphic>
      </p:graphicFrame>
      <p:sp>
        <p:nvSpPr>
          <p:cNvPr id="6" name="Rectangle 5">
            <a:extLst>
              <a:ext uri="{FF2B5EF4-FFF2-40B4-BE49-F238E27FC236}">
                <a16:creationId xmlns:a16="http://schemas.microsoft.com/office/drawing/2014/main" id="{36FF2ED8-43CE-495B-BDC3-7F484B674336}"/>
              </a:ext>
            </a:extLst>
          </p:cNvPr>
          <p:cNvSpPr/>
          <p:nvPr/>
        </p:nvSpPr>
        <p:spPr>
          <a:xfrm>
            <a:off x="755515" y="3735571"/>
            <a:ext cx="10680970" cy="1200329"/>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#2</a:t>
            </a:r>
            <a:r>
              <a:rPr lang="en-US" dirty="0">
                <a:latin typeface="Times" panose="02020603050405020304" pitchFamily="18" charset="0"/>
                <a:ea typeface="MS Mincho" panose="02020609040205080304" pitchFamily="49" charset="-128"/>
                <a:cs typeface="Times New Roman" panose="02020603050405020304" pitchFamily="18" charset="0"/>
              </a:rPr>
              <a:t>: Buyer Company keeps the above merchandise, but Seller Company gives Buyer Company a $200 allowance.  The buyer makes the following journal entry: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166142F8-CFF5-4A18-995E-8052BC3A5749}"/>
              </a:ext>
            </a:extLst>
          </p:cNvPr>
          <p:cNvGraphicFramePr>
            <a:graphicFrameLocks noGrp="1"/>
          </p:cNvGraphicFramePr>
          <p:nvPr>
            <p:extLst>
              <p:ext uri="{D42A27DB-BD31-4B8C-83A1-F6EECF244321}">
                <p14:modId xmlns:p14="http://schemas.microsoft.com/office/powerpoint/2010/main" val="3124696497"/>
              </p:ext>
            </p:extLst>
          </p:nvPr>
        </p:nvGraphicFramePr>
        <p:xfrm>
          <a:off x="3460117" y="4913796"/>
          <a:ext cx="4693283"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1446059833"/>
                    </a:ext>
                  </a:extLst>
                </a:gridCol>
                <a:gridCol w="2731768">
                  <a:extLst>
                    <a:ext uri="{9D8B030D-6E8A-4147-A177-3AD203B41FA5}">
                      <a16:colId xmlns:a16="http://schemas.microsoft.com/office/drawing/2014/main" val="307013961"/>
                    </a:ext>
                  </a:extLst>
                </a:gridCol>
                <a:gridCol w="803275">
                  <a:extLst>
                    <a:ext uri="{9D8B030D-6E8A-4147-A177-3AD203B41FA5}">
                      <a16:colId xmlns:a16="http://schemas.microsoft.com/office/drawing/2014/main" val="108855005"/>
                    </a:ext>
                  </a:extLst>
                </a:gridCol>
                <a:gridCol w="803910">
                  <a:extLst>
                    <a:ext uri="{9D8B030D-6E8A-4147-A177-3AD203B41FA5}">
                      <a16:colId xmlns:a16="http://schemas.microsoft.com/office/drawing/2014/main" val="114579126"/>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Accounts Payable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18302999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Merchandise Inventory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18354896"/>
                  </a:ext>
                </a:extLst>
              </a:tr>
            </a:tbl>
          </a:graphicData>
        </a:graphic>
      </p:graphicFrame>
    </p:spTree>
    <p:extLst>
      <p:ext uri="{BB962C8B-B14F-4D97-AF65-F5344CB8AC3E}">
        <p14:creationId xmlns:p14="http://schemas.microsoft.com/office/powerpoint/2010/main" val="1061738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CD0894E-43AB-4850-B468-FE0D84797A3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310A929-6780-4196-BDD0-8F1DA44DAE09}"/>
              </a:ext>
            </a:extLst>
          </p:cNvPr>
          <p:cNvSpPr/>
          <p:nvPr/>
        </p:nvSpPr>
        <p:spPr>
          <a:xfrm>
            <a:off x="2110902" y="236395"/>
            <a:ext cx="8356060" cy="992579"/>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Returns and Allowances,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83D7D13-8F57-42B9-B881-BA292722F819}"/>
              </a:ext>
            </a:extLst>
          </p:cNvPr>
          <p:cNvSpPr/>
          <p:nvPr/>
        </p:nvSpPr>
        <p:spPr>
          <a:xfrm>
            <a:off x="1794753" y="2634761"/>
            <a:ext cx="8988357" cy="1754326"/>
          </a:xfrm>
          <a:prstGeom prst="rect">
            <a:avLst/>
          </a:prstGeom>
        </p:spPr>
        <p:txBody>
          <a:bodyPr wrap="square">
            <a:spAutoFit/>
          </a:bodyPr>
          <a:lstStyle/>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When a purchase return or allowance is recorded, the buyer usually sends the seller a debit memorandum, called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debit memo</a:t>
            </a:r>
            <a:r>
              <a:rPr lang="en-US" dirty="0">
                <a:latin typeface="Times" panose="02020603050405020304" pitchFamily="18" charset="0"/>
                <a:ea typeface="MS Mincho" panose="02020609040205080304" pitchFamily="49" charset="-128"/>
                <a:cs typeface="Times New Roman" panose="02020603050405020304" pitchFamily="18" charset="0"/>
              </a:rPr>
              <a:t>”.  A debit memo confirms for the seller the amount that the buyer has debited (reduced) accounts payable.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37158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4549BEB-91CC-43EA-931E-3530E71A85A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A002298-2977-4614-BA81-A26F9AE05DF0}"/>
              </a:ext>
            </a:extLst>
          </p:cNvPr>
          <p:cNvSpPr/>
          <p:nvPr/>
        </p:nvSpPr>
        <p:spPr>
          <a:xfrm>
            <a:off x="3223098" y="207212"/>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Shipping Charges Paid by Buyer</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1469195-8550-4012-A282-3FC2412F0365}"/>
              </a:ext>
            </a:extLst>
          </p:cNvPr>
          <p:cNvSpPr/>
          <p:nvPr/>
        </p:nvSpPr>
        <p:spPr>
          <a:xfrm>
            <a:off x="612842" y="1530912"/>
            <a:ext cx="11459183" cy="1754326"/>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When a buyer pays for shipping (“freight”) charges the buyer records this as an additional cost of the  merchandise inventory.  It is also possible to record the shipping charges in a separate account called “freight-in” for more detailed cost analysis.  Later, the freight-in is added to the inventory cost for reporting purposes.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Example: Buyer Company recorded a $1,500 purchase on account, and also paid $100 shipping charges.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6EEB3276-B328-4028-8A38-BF7C13424070}"/>
              </a:ext>
            </a:extLst>
          </p:cNvPr>
          <p:cNvGraphicFramePr>
            <a:graphicFrameLocks noGrp="1"/>
          </p:cNvGraphicFramePr>
          <p:nvPr>
            <p:extLst>
              <p:ext uri="{D42A27DB-BD31-4B8C-83A1-F6EECF244321}">
                <p14:modId xmlns:p14="http://schemas.microsoft.com/office/powerpoint/2010/main" val="1906140531"/>
              </p:ext>
            </p:extLst>
          </p:nvPr>
        </p:nvGraphicFramePr>
        <p:xfrm>
          <a:off x="3863657" y="3954277"/>
          <a:ext cx="4464685" cy="106680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3392990935"/>
                    </a:ext>
                  </a:extLst>
                </a:gridCol>
                <a:gridCol w="2503170">
                  <a:extLst>
                    <a:ext uri="{9D8B030D-6E8A-4147-A177-3AD203B41FA5}">
                      <a16:colId xmlns:a16="http://schemas.microsoft.com/office/drawing/2014/main" val="10592520"/>
                    </a:ext>
                  </a:extLst>
                </a:gridCol>
                <a:gridCol w="803275">
                  <a:extLst>
                    <a:ext uri="{9D8B030D-6E8A-4147-A177-3AD203B41FA5}">
                      <a16:colId xmlns:a16="http://schemas.microsoft.com/office/drawing/2014/main" val="3624195944"/>
                    </a:ext>
                  </a:extLst>
                </a:gridCol>
                <a:gridCol w="803910">
                  <a:extLst>
                    <a:ext uri="{9D8B030D-6E8A-4147-A177-3AD203B41FA5}">
                      <a16:colId xmlns:a16="http://schemas.microsoft.com/office/drawing/2014/main" val="320650384"/>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Merchandise Inventory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65315855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Accounts Payable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5812817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11393753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Merchandise Inventory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217005621"/>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854915827"/>
                  </a:ext>
                </a:extLst>
              </a:tr>
            </a:tbl>
          </a:graphicData>
        </a:graphic>
      </p:graphicFrame>
    </p:spTree>
    <p:extLst>
      <p:ext uri="{BB962C8B-B14F-4D97-AF65-F5344CB8AC3E}">
        <p14:creationId xmlns:p14="http://schemas.microsoft.com/office/powerpoint/2010/main" val="3631264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4EDEDA1-7213-451A-AAA9-7BC652008F4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E1434BD-0B31-43C5-B79B-750A84C588F7}"/>
              </a:ext>
            </a:extLst>
          </p:cNvPr>
          <p:cNvSpPr/>
          <p:nvPr/>
        </p:nvSpPr>
        <p:spPr>
          <a:xfrm>
            <a:off x="2950724" y="136525"/>
            <a:ext cx="6096000" cy="1854354"/>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Shipping Charges Paid by Seller</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p>
          <a:p>
            <a:pPr marL="114300" marR="0" indent="-114300">
              <a:spcBef>
                <a:spcPts val="0"/>
              </a:spcBef>
              <a:spcAft>
                <a:spcPts val="0"/>
              </a:spcAft>
            </a:pPr>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631A14A-7460-4E90-845F-CAE743A6F0E9}"/>
              </a:ext>
            </a:extLst>
          </p:cNvPr>
          <p:cNvSpPr/>
          <p:nvPr/>
        </p:nvSpPr>
        <p:spPr>
          <a:xfrm>
            <a:off x="945204" y="1815194"/>
            <a:ext cx="10301591" cy="1477328"/>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When a seller pays for shipping charges and the terms require the buyer to reimburse the seller, the seller adds the shipping charges to the invoice and the buyer records this as part of Accounts Payable when the purchase is made.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Example: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4F0E0A8-9673-4B8E-BAAC-763D3A0CBE3C}"/>
              </a:ext>
            </a:extLst>
          </p:cNvPr>
          <p:cNvGraphicFramePr>
            <a:graphicFrameLocks noGrp="1"/>
          </p:cNvGraphicFramePr>
          <p:nvPr>
            <p:extLst>
              <p:ext uri="{D42A27DB-BD31-4B8C-83A1-F6EECF244321}">
                <p14:modId xmlns:p14="http://schemas.microsoft.com/office/powerpoint/2010/main" val="964925053"/>
              </p:ext>
            </p:extLst>
          </p:nvPr>
        </p:nvGraphicFramePr>
        <p:xfrm>
          <a:off x="3766381" y="3452156"/>
          <a:ext cx="44646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4145421753"/>
                    </a:ext>
                  </a:extLst>
                </a:gridCol>
                <a:gridCol w="2503170">
                  <a:extLst>
                    <a:ext uri="{9D8B030D-6E8A-4147-A177-3AD203B41FA5}">
                      <a16:colId xmlns:a16="http://schemas.microsoft.com/office/drawing/2014/main" val="3467288072"/>
                    </a:ext>
                  </a:extLst>
                </a:gridCol>
                <a:gridCol w="803275">
                  <a:extLst>
                    <a:ext uri="{9D8B030D-6E8A-4147-A177-3AD203B41FA5}">
                      <a16:colId xmlns:a16="http://schemas.microsoft.com/office/drawing/2014/main" val="960994749"/>
                    </a:ext>
                  </a:extLst>
                </a:gridCol>
                <a:gridCol w="803910">
                  <a:extLst>
                    <a:ext uri="{9D8B030D-6E8A-4147-A177-3AD203B41FA5}">
                      <a16:colId xmlns:a16="http://schemas.microsoft.com/office/drawing/2014/main" val="1104058694"/>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dirty="0">
                          <a:effectLst/>
                        </a:rPr>
                        <a:t>Merchandise Inventory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54387185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Accounts Payable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331061677"/>
                  </a:ext>
                </a:extLst>
              </a:tr>
            </a:tbl>
          </a:graphicData>
        </a:graphic>
      </p:graphicFrame>
      <p:sp>
        <p:nvSpPr>
          <p:cNvPr id="6" name="Rectangle 5">
            <a:extLst>
              <a:ext uri="{FF2B5EF4-FFF2-40B4-BE49-F238E27FC236}">
                <a16:creationId xmlns:a16="http://schemas.microsoft.com/office/drawing/2014/main" id="{ADB923D1-83B2-4CDC-9FAB-D7EC8F83E773}"/>
              </a:ext>
            </a:extLst>
          </p:cNvPr>
          <p:cNvSpPr/>
          <p:nvPr/>
        </p:nvSpPr>
        <p:spPr>
          <a:xfrm>
            <a:off x="945203" y="4655948"/>
            <a:ext cx="9833043" cy="923330"/>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Caution</a:t>
            </a:r>
            <a:r>
              <a:rPr lang="en-US" dirty="0">
                <a:latin typeface="Times" panose="02020603050405020304" pitchFamily="18" charset="0"/>
                <a:ea typeface="MS Mincho" panose="02020609040205080304" pitchFamily="49" charset="-128"/>
                <a:cs typeface="Times New Roman" panose="02020603050405020304" pitchFamily="18" charset="0"/>
              </a:rPr>
              <a:t>:  Purchase discounts do not apply to freight charges.  When calculating a purchase discount, the freight charges must be excluded. Here, a 2% purchase discount would be ($1,600 - $100) X .02 = $30.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43790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7ABF7CC-9AC7-4B4D-A16C-EADD935E5D6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915952A-6341-4C9E-A47B-6F371015023F}"/>
              </a:ext>
            </a:extLst>
          </p:cNvPr>
          <p:cNvSpPr/>
          <p:nvPr/>
        </p:nvSpPr>
        <p:spPr>
          <a:xfrm>
            <a:off x="2305455" y="109415"/>
            <a:ext cx="8044774" cy="1269578"/>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Merchandise Inventory Account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5B69AB44-7CA2-49D0-90D4-6A8134DCE27E}"/>
              </a:ext>
            </a:extLst>
          </p:cNvPr>
          <p:cNvGraphicFramePr>
            <a:graphicFrameLocks noGrp="1"/>
          </p:cNvGraphicFramePr>
          <p:nvPr>
            <p:extLst>
              <p:ext uri="{D42A27DB-BD31-4B8C-83A1-F6EECF244321}">
                <p14:modId xmlns:p14="http://schemas.microsoft.com/office/powerpoint/2010/main" val="3222821688"/>
              </p:ext>
            </p:extLst>
          </p:nvPr>
        </p:nvGraphicFramePr>
        <p:xfrm>
          <a:off x="2302214" y="1721796"/>
          <a:ext cx="8560334" cy="2686221"/>
        </p:xfrm>
        <a:graphic>
          <a:graphicData uri="http://schemas.openxmlformats.org/drawingml/2006/table">
            <a:tbl>
              <a:tblPr firstRow="1" firstCol="1" bandRow="1">
                <a:tableStyleId>{2D5ABB26-0587-4C30-8999-92F81FD0307C}</a:tableStyleId>
              </a:tblPr>
              <a:tblGrid>
                <a:gridCol w="249649">
                  <a:extLst>
                    <a:ext uri="{9D8B030D-6E8A-4147-A177-3AD203B41FA5}">
                      <a16:colId xmlns:a16="http://schemas.microsoft.com/office/drawing/2014/main" val="1105690081"/>
                    </a:ext>
                  </a:extLst>
                </a:gridCol>
                <a:gridCol w="1634669">
                  <a:extLst>
                    <a:ext uri="{9D8B030D-6E8A-4147-A177-3AD203B41FA5}">
                      <a16:colId xmlns:a16="http://schemas.microsoft.com/office/drawing/2014/main" val="3043515137"/>
                    </a:ext>
                  </a:extLst>
                </a:gridCol>
                <a:gridCol w="249649">
                  <a:extLst>
                    <a:ext uri="{9D8B030D-6E8A-4147-A177-3AD203B41FA5}">
                      <a16:colId xmlns:a16="http://schemas.microsoft.com/office/drawing/2014/main" val="3918352159"/>
                    </a:ext>
                  </a:extLst>
                </a:gridCol>
                <a:gridCol w="1167621">
                  <a:extLst>
                    <a:ext uri="{9D8B030D-6E8A-4147-A177-3AD203B41FA5}">
                      <a16:colId xmlns:a16="http://schemas.microsoft.com/office/drawing/2014/main" val="2702011910"/>
                    </a:ext>
                  </a:extLst>
                </a:gridCol>
                <a:gridCol w="1401131">
                  <a:extLst>
                    <a:ext uri="{9D8B030D-6E8A-4147-A177-3AD203B41FA5}">
                      <a16:colId xmlns:a16="http://schemas.microsoft.com/office/drawing/2014/main" val="1389660417"/>
                    </a:ext>
                  </a:extLst>
                </a:gridCol>
                <a:gridCol w="93980">
                  <a:extLst>
                    <a:ext uri="{9D8B030D-6E8A-4147-A177-3AD203B41FA5}">
                      <a16:colId xmlns:a16="http://schemas.microsoft.com/office/drawing/2014/main" val="3315862772"/>
                    </a:ext>
                  </a:extLst>
                </a:gridCol>
                <a:gridCol w="249649">
                  <a:extLst>
                    <a:ext uri="{9D8B030D-6E8A-4147-A177-3AD203B41FA5}">
                      <a16:colId xmlns:a16="http://schemas.microsoft.com/office/drawing/2014/main" val="3779676636"/>
                    </a:ext>
                  </a:extLst>
                </a:gridCol>
                <a:gridCol w="249649">
                  <a:extLst>
                    <a:ext uri="{9D8B030D-6E8A-4147-A177-3AD203B41FA5}">
                      <a16:colId xmlns:a16="http://schemas.microsoft.com/office/drawing/2014/main" val="2086506131"/>
                    </a:ext>
                  </a:extLst>
                </a:gridCol>
                <a:gridCol w="934097">
                  <a:extLst>
                    <a:ext uri="{9D8B030D-6E8A-4147-A177-3AD203B41FA5}">
                      <a16:colId xmlns:a16="http://schemas.microsoft.com/office/drawing/2014/main" val="3178922570"/>
                    </a:ext>
                  </a:extLst>
                </a:gridCol>
                <a:gridCol w="249649">
                  <a:extLst>
                    <a:ext uri="{9D8B030D-6E8A-4147-A177-3AD203B41FA5}">
                      <a16:colId xmlns:a16="http://schemas.microsoft.com/office/drawing/2014/main" val="3858833059"/>
                    </a:ext>
                  </a:extLst>
                </a:gridCol>
                <a:gridCol w="1081995">
                  <a:extLst>
                    <a:ext uri="{9D8B030D-6E8A-4147-A177-3AD203B41FA5}">
                      <a16:colId xmlns:a16="http://schemas.microsoft.com/office/drawing/2014/main" val="2278515926"/>
                    </a:ext>
                  </a:extLst>
                </a:gridCol>
                <a:gridCol w="499298">
                  <a:extLst>
                    <a:ext uri="{9D8B030D-6E8A-4147-A177-3AD203B41FA5}">
                      <a16:colId xmlns:a16="http://schemas.microsoft.com/office/drawing/2014/main" val="2090442099"/>
                    </a:ext>
                  </a:extLst>
                </a:gridCol>
                <a:gridCol w="249649">
                  <a:extLst>
                    <a:ext uri="{9D8B030D-6E8A-4147-A177-3AD203B41FA5}">
                      <a16:colId xmlns:a16="http://schemas.microsoft.com/office/drawing/2014/main" val="3506166796"/>
                    </a:ext>
                  </a:extLst>
                </a:gridCol>
                <a:gridCol w="249649">
                  <a:extLst>
                    <a:ext uri="{9D8B030D-6E8A-4147-A177-3AD203B41FA5}">
                      <a16:colId xmlns:a16="http://schemas.microsoft.com/office/drawing/2014/main" val="2085846449"/>
                    </a:ext>
                  </a:extLst>
                </a:gridCol>
              </a:tblGrid>
              <a:tr h="36878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4">
                  <a:txBody>
                    <a:bodyPr/>
                    <a:lstStyle/>
                    <a:p>
                      <a:pPr marL="0" marR="0">
                        <a:spcBef>
                          <a:spcPts val="0"/>
                        </a:spcBef>
                        <a:spcAft>
                          <a:spcPts val="0"/>
                        </a:spcAft>
                      </a:pPr>
                      <a:r>
                        <a:rPr lang="en-US" sz="1400" dirty="0">
                          <a:effectLst/>
                        </a:rPr>
                        <a:t>         Merchandise Inventory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spcBef>
                          <a:spcPts val="0"/>
                        </a:spcBef>
                        <a:spcAft>
                          <a:spcPts val="0"/>
                        </a:spcAft>
                      </a:pPr>
                      <a:r>
                        <a:rPr lang="en-US" sz="1400" dirty="0">
                          <a:effectLst/>
                        </a:rPr>
                        <a:t>    Cost of Goods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r>
                        <a:rPr lang="en-US" sz="1400" dirty="0">
                          <a:effectLst/>
                        </a:rPr>
                        <a:t> </a:t>
                      </a:r>
                      <a:endParaRPr lang="en-US" dirty="0"/>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42937242"/>
                  </a:ext>
                </a:extLst>
              </a:tr>
              <a:tr h="184392">
                <a:tc gridSpan="3">
                  <a:txBody>
                    <a:bodyPr/>
                    <a:lstStyle/>
                    <a:p>
                      <a:pPr marL="0" marR="0">
                        <a:spcBef>
                          <a:spcPts val="0"/>
                        </a:spcBef>
                        <a:spcAft>
                          <a:spcPts val="0"/>
                        </a:spcAft>
                      </a:pPr>
                      <a:r>
                        <a:rPr lang="en-US" sz="1400">
                          <a:effectLst/>
                        </a:rPr>
                        <a:t>Beginning 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3,100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107925862"/>
                  </a:ext>
                </a:extLst>
              </a:tr>
              <a:tr h="239107">
                <a:tc gridSpan="3">
                  <a:txBody>
                    <a:bodyPr/>
                    <a:lstStyle/>
                    <a:p>
                      <a:pPr marL="0" marR="0">
                        <a:spcBef>
                          <a:spcPts val="0"/>
                        </a:spcBef>
                        <a:spcAft>
                          <a:spcPts val="0"/>
                        </a:spcAft>
                      </a:pPr>
                      <a:r>
                        <a:rPr lang="en-US" sz="1400">
                          <a:effectLst/>
                        </a:rPr>
                        <a:t>Purchases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indent="73025">
                        <a:spcBef>
                          <a:spcPts val="0"/>
                        </a:spcBef>
                        <a:spcAft>
                          <a:spcPts val="0"/>
                        </a:spcAft>
                      </a:pPr>
                      <a:r>
                        <a:rPr lang="en-US" sz="1400" dirty="0">
                          <a:effectLst/>
                        </a:rPr>
                        <a:t>   120,000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2,200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127,000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438897378"/>
                  </a:ext>
                </a:extLst>
              </a:tr>
              <a:tr h="165370">
                <a:tc gridSpan="3">
                  <a:txBody>
                    <a:bodyPr/>
                    <a:lstStyle/>
                    <a:p>
                      <a:pPr marL="0" marR="0">
                        <a:spcBef>
                          <a:spcPts val="0"/>
                        </a:spcBef>
                        <a:spcAft>
                          <a:spcPts val="0"/>
                        </a:spcAft>
                      </a:pPr>
                      <a:r>
                        <a:rPr lang="en-US" sz="1400" dirty="0">
                          <a:effectLst/>
                        </a:rPr>
                        <a:t>Freight-in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r>
                        <a:rPr lang="en-US" sz="1400" u="sng" dirty="0">
                          <a:effectLst/>
                        </a:rPr>
                        <a:t>      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92517524"/>
                  </a:ext>
                </a:extLst>
              </a:tr>
              <a:tr h="184392">
                <a:tc gridSpan="3">
                  <a:txBody>
                    <a:bodyPr/>
                    <a:lstStyle/>
                    <a:p>
                      <a:pPr marL="0" marR="0">
                        <a:spcBef>
                          <a:spcPts val="0"/>
                        </a:spcBef>
                        <a:spcAft>
                          <a:spcPts val="0"/>
                        </a:spcAft>
                      </a:pPr>
                      <a:r>
                        <a:rPr lang="en-US" sz="1400" dirty="0">
                          <a:effectLst/>
                        </a:rPr>
                        <a:t>Cost available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135,200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324355958"/>
                  </a:ext>
                </a:extLst>
              </a:tr>
              <a:tr h="184392">
                <a:tc gridSpan="3">
                  <a:txBody>
                    <a:bodyPr/>
                    <a:lstStyle/>
                    <a:p>
                      <a:pPr marL="0" marR="0">
                        <a:spcBef>
                          <a:spcPts val="0"/>
                        </a:spcBef>
                        <a:spcAft>
                          <a:spcPts val="0"/>
                        </a:spcAft>
                      </a:pPr>
                      <a:r>
                        <a:rPr lang="en-US" sz="1400">
                          <a:effectLst/>
                        </a:rPr>
                        <a:t>Cost of Goods Sold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u="none" dirty="0">
                          <a:effectLst/>
                        </a:rPr>
                        <a:t> 127,000</a:t>
                      </a:r>
                      <a:endParaRPr lang="en-US" sz="1400" u="none"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775886078"/>
                  </a:ext>
                </a:extLst>
              </a:tr>
              <a:tr h="612445">
                <a:tc gridSpan="3">
                  <a:txBody>
                    <a:bodyPr/>
                    <a:lstStyle/>
                    <a:p>
                      <a:pPr marL="0" marR="0">
                        <a:spcBef>
                          <a:spcPts val="0"/>
                        </a:spcBef>
                        <a:spcAft>
                          <a:spcPts val="0"/>
                        </a:spcAft>
                      </a:pPr>
                      <a:r>
                        <a:rPr lang="en-US" sz="1400">
                          <a:effectLst/>
                        </a:rPr>
                        <a:t>Ending 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8,200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482149218"/>
                  </a:ext>
                </a:extLst>
              </a:tr>
              <a:tr h="612445">
                <a:tc gridSpan="3">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gridSpan="2">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009469424"/>
                  </a:ext>
                </a:extLst>
              </a:tr>
            </a:tbl>
          </a:graphicData>
        </a:graphic>
      </p:graphicFrame>
      <p:cxnSp>
        <p:nvCxnSpPr>
          <p:cNvPr id="6" name="Straight Arrow Connector 5">
            <a:extLst>
              <a:ext uri="{FF2B5EF4-FFF2-40B4-BE49-F238E27FC236}">
                <a16:creationId xmlns:a16="http://schemas.microsoft.com/office/drawing/2014/main" id="{4FBBAE65-FEDA-430C-9DBF-02975F6ADFD3}"/>
              </a:ext>
            </a:extLst>
          </p:cNvPr>
          <p:cNvCxnSpPr>
            <a:cxnSpLocks/>
          </p:cNvCxnSpPr>
          <p:nvPr/>
        </p:nvCxnSpPr>
        <p:spPr>
          <a:xfrm flipV="1">
            <a:off x="6546460" y="2480770"/>
            <a:ext cx="2169774" cy="603109"/>
          </a:xfrm>
          <a:prstGeom prst="straightConnector1">
            <a:avLst/>
          </a:prstGeom>
          <a:ln w="19050">
            <a:tailEnd type="arrow"/>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B98BEA0A-0F2D-4BB2-9F92-C4E89167E2C2}"/>
              </a:ext>
            </a:extLst>
          </p:cNvPr>
          <p:cNvCxnSpPr/>
          <p:nvPr/>
        </p:nvCxnSpPr>
        <p:spPr>
          <a:xfrm>
            <a:off x="4640093" y="1955260"/>
            <a:ext cx="16342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00F33E-A13F-4D7A-B830-5C18166F64C3}"/>
              </a:ext>
            </a:extLst>
          </p:cNvPr>
          <p:cNvCxnSpPr/>
          <p:nvPr/>
        </p:nvCxnSpPr>
        <p:spPr>
          <a:xfrm>
            <a:off x="8634415" y="1926077"/>
            <a:ext cx="16342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7BFC47-E501-42C0-AA98-D7481601D0D0}"/>
              </a:ext>
            </a:extLst>
          </p:cNvPr>
          <p:cNvCxnSpPr>
            <a:cxnSpLocks/>
          </p:cNvCxnSpPr>
          <p:nvPr/>
        </p:nvCxnSpPr>
        <p:spPr>
          <a:xfrm>
            <a:off x="5457216" y="1955260"/>
            <a:ext cx="0" cy="15077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0403D2-E64F-4836-97E5-48BCE61DBEF2}"/>
              </a:ext>
            </a:extLst>
          </p:cNvPr>
          <p:cNvCxnSpPr>
            <a:cxnSpLocks/>
          </p:cNvCxnSpPr>
          <p:nvPr/>
        </p:nvCxnSpPr>
        <p:spPr>
          <a:xfrm>
            <a:off x="9529864" y="1921213"/>
            <a:ext cx="0" cy="15077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5ED12D3-05E4-47C1-826C-3DAB685C83A4}"/>
              </a:ext>
            </a:extLst>
          </p:cNvPr>
          <p:cNvCxnSpPr>
            <a:cxnSpLocks/>
          </p:cNvCxnSpPr>
          <p:nvPr/>
        </p:nvCxnSpPr>
        <p:spPr>
          <a:xfrm>
            <a:off x="4766553" y="2957209"/>
            <a:ext cx="5642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06A7DBB-5B27-45BA-B5F8-2845E3165360}"/>
              </a:ext>
            </a:extLst>
          </p:cNvPr>
          <p:cNvSpPr txBox="1"/>
          <p:nvPr/>
        </p:nvSpPr>
        <p:spPr>
          <a:xfrm>
            <a:off x="6578078" y="2051825"/>
            <a:ext cx="2504062" cy="276999"/>
          </a:xfrm>
          <a:prstGeom prst="rect">
            <a:avLst/>
          </a:prstGeom>
          <a:noFill/>
        </p:spPr>
        <p:txBody>
          <a:bodyPr wrap="square" rtlCol="0">
            <a:spAutoFit/>
          </a:bodyPr>
          <a:lstStyle/>
          <a:p>
            <a:r>
              <a:rPr lang="en-US" sz="1200" dirty="0"/>
              <a:t>Returns/Allow Discounts</a:t>
            </a:r>
          </a:p>
        </p:txBody>
      </p:sp>
      <p:sp>
        <p:nvSpPr>
          <p:cNvPr id="19" name="Rectangle 18">
            <a:extLst>
              <a:ext uri="{FF2B5EF4-FFF2-40B4-BE49-F238E27FC236}">
                <a16:creationId xmlns:a16="http://schemas.microsoft.com/office/drawing/2014/main" id="{71ACE3E4-95A6-46EE-B663-BF8D07891490}"/>
              </a:ext>
            </a:extLst>
          </p:cNvPr>
          <p:cNvSpPr/>
          <p:nvPr/>
        </p:nvSpPr>
        <p:spPr>
          <a:xfrm>
            <a:off x="943582" y="4175927"/>
            <a:ext cx="10768519" cy="1477328"/>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The illustration above summarizes a merchandise inventory account over an accounting period.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7475" indent="-117475"/>
            <a:r>
              <a:rPr lang="en-US" dirty="0">
                <a:latin typeface="Times" panose="02020603050405020304" pitchFamily="18" charset="0"/>
                <a:ea typeface="MS Mincho" panose="02020609040205080304" pitchFamily="49" charset="-128"/>
                <a:cs typeface="Times New Roman" panose="02020603050405020304" pitchFamily="18" charset="0"/>
              </a:rPr>
              <a:t>• In practice there would be journal entries for individual transactions.  As well, a merchandise inventory account would be maintained for each type of inventory. Unit costs would be calculated for each type of inventory.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TextBox 4">
            <a:extLst>
              <a:ext uri="{FF2B5EF4-FFF2-40B4-BE49-F238E27FC236}">
                <a16:creationId xmlns:a16="http://schemas.microsoft.com/office/drawing/2014/main" id="{BF98D943-4C61-41D4-B55B-E01F8750A368}"/>
              </a:ext>
            </a:extLst>
          </p:cNvPr>
          <p:cNvSpPr txBox="1"/>
          <p:nvPr/>
        </p:nvSpPr>
        <p:spPr>
          <a:xfrm>
            <a:off x="6598595" y="2276026"/>
            <a:ext cx="894945" cy="276999"/>
          </a:xfrm>
          <a:prstGeom prst="rect">
            <a:avLst/>
          </a:prstGeom>
          <a:noFill/>
        </p:spPr>
        <p:txBody>
          <a:bodyPr wrap="square" rtlCol="0">
            <a:spAutoFit/>
          </a:bodyPr>
          <a:lstStyle/>
          <a:p>
            <a:r>
              <a:rPr lang="en-US" sz="1200" dirty="0"/>
              <a:t>Discounts</a:t>
            </a:r>
          </a:p>
        </p:txBody>
      </p:sp>
    </p:spTree>
    <p:extLst>
      <p:ext uri="{BB962C8B-B14F-4D97-AF65-F5344CB8AC3E}">
        <p14:creationId xmlns:p14="http://schemas.microsoft.com/office/powerpoint/2010/main" val="4196512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751C872-9E00-4377-B0C5-E4BC5FB7F0A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55D82FB-64DE-4A58-9CCE-48471054519E}"/>
              </a:ext>
            </a:extLst>
          </p:cNvPr>
          <p:cNvSpPr/>
          <p:nvPr/>
        </p:nvSpPr>
        <p:spPr>
          <a:xfrm>
            <a:off x="3048000" y="136525"/>
            <a:ext cx="6096000" cy="1269578"/>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Ending Inventory</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BA447D4-145A-4618-B1CB-C04814FB6FFA}"/>
              </a:ext>
            </a:extLst>
          </p:cNvPr>
          <p:cNvSpPr/>
          <p:nvPr/>
        </p:nvSpPr>
        <p:spPr>
          <a:xfrm>
            <a:off x="1031132" y="1407033"/>
            <a:ext cx="9260732" cy="4870564"/>
          </a:xfrm>
          <a:prstGeom prst="rect">
            <a:avLst/>
          </a:prstGeom>
        </p:spPr>
        <p:txBody>
          <a:bodyPr wrap="square">
            <a:spAutoFit/>
          </a:bodyPr>
          <a:lstStyle/>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Ending inventory</a:t>
            </a:r>
            <a:r>
              <a:rPr lang="en-US" dirty="0">
                <a:latin typeface="Times" panose="02020603050405020304" pitchFamily="18" charset="0"/>
                <a:ea typeface="MS Mincho" panose="02020609040205080304" pitchFamily="49" charset="-128"/>
                <a:cs typeface="Times New Roman" panose="02020603050405020304" pitchFamily="18" charset="0"/>
              </a:rPr>
              <a:t> is an asset that is the cost of the merchandise inventory still on hand at the end of an accounting period, after all transactions for the period are completed.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To determine the cost of ending inventory two steps are required: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33363" marR="0" indent="-233363">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1) </a:t>
            </a:r>
            <a:r>
              <a:rPr lang="en-US" b="1" dirty="0">
                <a:latin typeface="Times" panose="02020603050405020304" pitchFamily="18" charset="0"/>
                <a:ea typeface="MS Mincho" panose="02020609040205080304" pitchFamily="49" charset="-128"/>
                <a:cs typeface="Times New Roman" panose="02020603050405020304" pitchFamily="18" charset="0"/>
              </a:rPr>
              <a:t>Physical count of units on hand</a:t>
            </a:r>
            <a:r>
              <a:rPr lang="en-US" dirty="0">
                <a:latin typeface="Times" panose="02020603050405020304" pitchFamily="18" charset="0"/>
                <a:ea typeface="MS Mincho" panose="02020609040205080304" pitchFamily="49" charset="-128"/>
                <a:cs typeface="Times New Roman" panose="02020603050405020304" pitchFamily="18" charset="0"/>
              </a:rPr>
              <a:t>:  The number of owned units on hand must be counted.  The units are then multiplied by the unit cost to determine total cost.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33363" marR="0" indent="-233363">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33363" marR="0" indent="-233363">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2) </a:t>
            </a:r>
            <a:r>
              <a:rPr lang="en-US" b="1" dirty="0">
                <a:latin typeface="Times" panose="02020603050405020304" pitchFamily="18" charset="0"/>
                <a:ea typeface="MS Mincho" panose="02020609040205080304" pitchFamily="49" charset="-128"/>
                <a:cs typeface="Times New Roman" panose="02020603050405020304" pitchFamily="18" charset="0"/>
              </a:rPr>
              <a:t>Merchandise in transit</a:t>
            </a:r>
            <a:r>
              <a:rPr lang="en-US" dirty="0">
                <a:latin typeface="Times" panose="02020603050405020304" pitchFamily="18" charset="0"/>
                <a:ea typeface="MS Mincho" panose="02020609040205080304" pitchFamily="49" charset="-128"/>
                <a:cs typeface="Times New Roman" panose="02020603050405020304" pitchFamily="18" charset="0"/>
              </a:rPr>
              <a:t>: Merchandise can change ownership in the shipping process.  The terms of the purchase must be checked to determine when title (ownership) transfers from seller to buyer.  This is often at the designated “FOB point”.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33363" marR="0" indent="-233363">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Consignment goods</a:t>
            </a:r>
            <a:r>
              <a:rPr lang="en-US" dirty="0">
                <a:latin typeface="Times" panose="02020603050405020304" pitchFamily="18" charset="0"/>
                <a:ea typeface="MS Mincho" panose="02020609040205080304" pitchFamily="49" charset="-128"/>
                <a:cs typeface="Times New Roman" panose="02020603050405020304" pitchFamily="18" charset="0"/>
              </a:rPr>
              <a:t> means merchandise that has been shipped to a merchant, but that merchant does not own the merchandise. Consignment goods should be included as part of the asset ending inventory only for the shipper, not the merchant that has them on hand.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95196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BC8F7D-440A-408E-AF54-C17C2F33A18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464F6CD-E1C2-4D6D-BB20-CCBB4F1C2EA1}"/>
              </a:ext>
            </a:extLst>
          </p:cNvPr>
          <p:cNvSpPr/>
          <p:nvPr/>
        </p:nvSpPr>
        <p:spPr>
          <a:xfrm>
            <a:off x="3135549" y="260953"/>
            <a:ext cx="6096000" cy="154657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Recording Revenue</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lgn="ct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34B2EA1-D8BB-4AD5-AD29-5332BF9E21C7}"/>
              </a:ext>
            </a:extLst>
          </p:cNvPr>
          <p:cNvSpPr/>
          <p:nvPr/>
        </p:nvSpPr>
        <p:spPr>
          <a:xfrm>
            <a:off x="2315183" y="2255602"/>
            <a:ext cx="8219872" cy="2323713"/>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The fundamental principle for revenue recognition is to record revenue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when it is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earned</a:t>
            </a:r>
            <a:r>
              <a:rPr lang="en-US" dirty="0">
                <a:latin typeface="Times" panose="02020603050405020304" pitchFamily="18" charset="0"/>
                <a:ea typeface="MS Mincho" panose="02020609040205080304" pitchFamily="49" charset="-128"/>
                <a:cs typeface="Times New Roman" panose="02020603050405020304" pitchFamily="18" charset="0"/>
              </a:rPr>
              <a:t>, regardless of when cash is received.  This is usually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the point of sale, when:</a:t>
            </a:r>
          </a:p>
          <a:p>
            <a:pPr>
              <a:spcAft>
                <a:spcPts val="300"/>
              </a:spcAft>
            </a:pP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58738"/>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The seller delivers what was agreed upon at the agreed price, and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The buyer can reasonably be expected to pay or has paid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51529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13</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13785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23CC85-0142-4556-B656-D74CBE01830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7DC772E-8C70-4186-8E93-8C59C5128263}"/>
              </a:ext>
            </a:extLst>
          </p:cNvPr>
          <p:cNvSpPr/>
          <p:nvPr/>
        </p:nvSpPr>
        <p:spPr>
          <a:xfrm>
            <a:off x="3155004" y="282720"/>
            <a:ext cx="6096000" cy="1269578"/>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Recording Revenue,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614C486-787D-4898-8FCD-151DDE5B48A0}"/>
              </a:ext>
            </a:extLst>
          </p:cNvPr>
          <p:cNvSpPr/>
          <p:nvPr/>
        </p:nvSpPr>
        <p:spPr>
          <a:xfrm>
            <a:off x="1410511" y="1965037"/>
            <a:ext cx="9844391" cy="3970318"/>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For goods that are being shipped, in most circumstances the point of delivery is considered to be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FOB point</a:t>
            </a:r>
            <a:r>
              <a:rPr lang="en-US" dirty="0">
                <a:latin typeface="Times" panose="02020603050405020304" pitchFamily="18" charset="0"/>
                <a:ea typeface="MS Mincho" panose="02020609040205080304" pitchFamily="49" charset="-128"/>
                <a:cs typeface="Times New Roman" panose="02020603050405020304" pitchFamily="18" charset="0"/>
              </a:rPr>
              <a:t>.  The term “FOB” means “Free on board” and refers to the point at which ownership is considered to transfer from seller to buyer.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Examples</a:t>
            </a:r>
            <a:r>
              <a:rPr lang="en-US" dirty="0">
                <a:latin typeface="Times" panose="02020603050405020304" pitchFamily="18" charset="0"/>
                <a:ea typeface="MS Mincho" panose="02020609040205080304" pitchFamily="49" charset="-128"/>
                <a:cs typeface="Times New Roman" panose="02020603050405020304" pitchFamily="18" charset="0"/>
              </a:rPr>
              <a:t>: Merchandise is being shipped by truck from Chicago to Los Angeles.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#1) The shipping terms specify “FOB shipping point”</a:t>
            </a:r>
            <a:r>
              <a:rPr lang="en-US" dirty="0">
                <a:latin typeface="Times" panose="02020603050405020304" pitchFamily="18" charset="0"/>
                <a:ea typeface="MS Mincho" panose="02020609040205080304" pitchFamily="49" charset="-128"/>
                <a:cs typeface="Times New Roman" panose="02020603050405020304" pitchFamily="18" charset="0"/>
              </a:rPr>
              <a:t>: This means the sale is recognized when the goods are loaded on the truck in Chicago. At this point the buyer owns the merchandise.  Buyer must also pay freight from Chicago and assume risk of loss (if no insurance).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#2) The shipping terms specify </a:t>
            </a:r>
            <a:r>
              <a:rPr lang="en-US" dirty="0">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FOB delivery point</a:t>
            </a:r>
            <a:r>
              <a:rPr lang="en-US" dirty="0">
                <a:latin typeface="Times" panose="02020603050405020304" pitchFamily="18" charset="0"/>
                <a:ea typeface="MS Mincho" panose="02020609040205080304" pitchFamily="49" charset="-128"/>
                <a:cs typeface="Times New Roman" panose="02020603050405020304" pitchFamily="18" charset="0"/>
              </a:rPr>
              <a:t>”: The sale would not take place until the goods are unloaded in Los Angeles.  Seller would pay freight to Los Angeles and assume risk of loss.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489824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64BFA1-226E-4D97-A0EE-7DBE1265899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1E49F21-A900-49D7-B94E-DC0ECEF7EFA4}"/>
              </a:ext>
            </a:extLst>
          </p:cNvPr>
          <p:cNvSpPr/>
          <p:nvPr/>
        </p:nvSpPr>
        <p:spPr>
          <a:xfrm>
            <a:off x="3048000" y="265577"/>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Net Sales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2607517-4F95-4972-87EA-9224772B6278}"/>
              </a:ext>
            </a:extLst>
          </p:cNvPr>
          <p:cNvSpPr/>
          <p:nvPr/>
        </p:nvSpPr>
        <p:spPr>
          <a:xfrm>
            <a:off x="1524000" y="1763021"/>
            <a:ext cx="9144000" cy="4524315"/>
          </a:xfrm>
          <a:prstGeom prst="rect">
            <a:avLst/>
          </a:prstGeom>
        </p:spPr>
        <p:txBody>
          <a:bodyPr wrap="square">
            <a:spAutoFit/>
          </a:bodyPr>
          <a:lstStyle/>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When there are circumstances that reduce the amount of sales revenue, the reduced revenue is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net sales</a:t>
            </a:r>
            <a:r>
              <a:rPr lang="en-US" dirty="0">
                <a:latin typeface="Times" panose="02020603050405020304" pitchFamily="18" charset="0"/>
                <a:ea typeface="MS Mincho" panose="02020609040205080304" pitchFamily="49" charset="-128"/>
                <a:cs typeface="Times New Roman" panose="02020603050405020304" pitchFamily="18" charset="0"/>
              </a:rPr>
              <a:t>”.  In accounting, the word “net” means a reduced amount, after something has been subtracted from a larger amount.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two most common items that reduce sales are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sales returns and allowances</a:t>
            </a:r>
            <a:r>
              <a:rPr lang="en-US" dirty="0">
                <a:latin typeface="Times" panose="02020603050405020304" pitchFamily="18" charset="0"/>
                <a:ea typeface="MS Mincho" panose="02020609040205080304" pitchFamily="49" charset="-128"/>
                <a:cs typeface="Times New Roman" panose="02020603050405020304" pitchFamily="18" charset="0"/>
              </a:rPr>
              <a:t> and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sales discounts</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Sales returns and allowances</a:t>
            </a:r>
            <a:r>
              <a:rPr lang="en-US" dirty="0">
                <a:latin typeface="Times" panose="02020603050405020304" pitchFamily="18" charset="0"/>
                <a:ea typeface="MS Mincho" panose="02020609040205080304" pitchFamily="49" charset="-128"/>
                <a:cs typeface="Times New Roman" panose="02020603050405020304" pitchFamily="18" charset="0"/>
              </a:rPr>
              <a:t> occur when a buyer returns unsatisfactory merchandise or receives a credit allowance from the seller.  Example: A company reports gross sales of $10,000 and sales returns and allowances of $1,000.  Net sales are $9,000.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Sales discounts</a:t>
            </a:r>
            <a:r>
              <a:rPr lang="en-US" dirty="0">
                <a:latin typeface="Times" panose="02020603050405020304" pitchFamily="18" charset="0"/>
                <a:ea typeface="MS Mincho" panose="02020609040205080304" pitchFamily="49" charset="-128"/>
                <a:cs typeface="Times New Roman" panose="02020603050405020304" pitchFamily="18" charset="0"/>
              </a:rPr>
              <a:t> occur when a seller offers a price reduction if the buyer pays quickly or meets other requirements.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816247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43A2D42-7F2E-4A15-B46B-454F0528E7E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2E4DD2C-1C3B-42CB-9DE9-E3750953F2A5}"/>
              </a:ext>
            </a:extLst>
          </p:cNvPr>
          <p:cNvSpPr/>
          <p:nvPr/>
        </p:nvSpPr>
        <p:spPr>
          <a:xfrm>
            <a:off x="3193914" y="270681"/>
            <a:ext cx="6096000" cy="154657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Net Sales Illustrated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pSp>
        <p:nvGrpSpPr>
          <p:cNvPr id="4" name="Group 3">
            <a:extLst>
              <a:ext uri="{FF2B5EF4-FFF2-40B4-BE49-F238E27FC236}">
                <a16:creationId xmlns:a16="http://schemas.microsoft.com/office/drawing/2014/main" id="{B1FD2EE4-6616-4C98-B567-71A3FB967877}"/>
              </a:ext>
            </a:extLst>
          </p:cNvPr>
          <p:cNvGrpSpPr/>
          <p:nvPr/>
        </p:nvGrpSpPr>
        <p:grpSpPr>
          <a:xfrm>
            <a:off x="3027842" y="1932349"/>
            <a:ext cx="7167611" cy="3946274"/>
            <a:chOff x="-104295" y="17780"/>
            <a:chExt cx="7167611" cy="2980867"/>
          </a:xfrm>
        </p:grpSpPr>
        <p:sp>
          <p:nvSpPr>
            <p:cNvPr id="5" name="Rectangle 4">
              <a:extLst>
                <a:ext uri="{FF2B5EF4-FFF2-40B4-BE49-F238E27FC236}">
                  <a16:creationId xmlns:a16="http://schemas.microsoft.com/office/drawing/2014/main" id="{6CE17A84-A174-49DE-B57D-CAD249643CAE}"/>
                </a:ext>
              </a:extLst>
            </p:cNvPr>
            <p:cNvSpPr/>
            <p:nvPr/>
          </p:nvSpPr>
          <p:spPr>
            <a:xfrm>
              <a:off x="722630" y="493395"/>
              <a:ext cx="1496695" cy="72644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Net Sales $300,500</a:t>
              </a:r>
            </a:p>
          </p:txBody>
        </p:sp>
        <p:sp>
          <p:nvSpPr>
            <p:cNvPr id="6" name="Text Box 17">
              <a:extLst>
                <a:ext uri="{FF2B5EF4-FFF2-40B4-BE49-F238E27FC236}">
                  <a16:creationId xmlns:a16="http://schemas.microsoft.com/office/drawing/2014/main" id="{5EFC802D-30FA-4A59-9E32-A2D60B51BCA3}"/>
                </a:ext>
              </a:extLst>
            </p:cNvPr>
            <p:cNvSpPr txBox="1"/>
            <p:nvPr/>
          </p:nvSpPr>
          <p:spPr>
            <a:xfrm>
              <a:off x="-104295" y="1263015"/>
              <a:ext cx="697385" cy="240665"/>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Minus</a:t>
              </a:r>
            </a:p>
          </p:txBody>
        </p:sp>
        <p:sp>
          <p:nvSpPr>
            <p:cNvPr id="7" name="Terminator 18">
              <a:extLst>
                <a:ext uri="{FF2B5EF4-FFF2-40B4-BE49-F238E27FC236}">
                  <a16:creationId xmlns:a16="http://schemas.microsoft.com/office/drawing/2014/main" id="{6652EBA3-C7D1-4322-82ED-FD43F846BBE9}"/>
                </a:ext>
              </a:extLst>
            </p:cNvPr>
            <p:cNvSpPr/>
            <p:nvPr/>
          </p:nvSpPr>
          <p:spPr>
            <a:xfrm>
              <a:off x="602615" y="1558290"/>
              <a:ext cx="1732915" cy="635000"/>
            </a:xfrm>
            <a:prstGeom prst="flowChartTerminator">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Cost of Goods Sold $180,300</a:t>
              </a:r>
            </a:p>
          </p:txBody>
        </p:sp>
        <p:sp>
          <p:nvSpPr>
            <p:cNvPr id="8" name="Text Box 20">
              <a:extLst>
                <a:ext uri="{FF2B5EF4-FFF2-40B4-BE49-F238E27FC236}">
                  <a16:creationId xmlns:a16="http://schemas.microsoft.com/office/drawing/2014/main" id="{38DC3859-491F-450A-A94E-336CD24D42D4}"/>
                </a:ext>
              </a:extLst>
            </p:cNvPr>
            <p:cNvSpPr txBox="1"/>
            <p:nvPr/>
          </p:nvSpPr>
          <p:spPr>
            <a:xfrm>
              <a:off x="-104295" y="2298700"/>
              <a:ext cx="716435" cy="238760"/>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Equals</a:t>
              </a:r>
            </a:p>
          </p:txBody>
        </p:sp>
        <p:sp>
          <p:nvSpPr>
            <p:cNvPr id="9" name="Process 21">
              <a:extLst>
                <a:ext uri="{FF2B5EF4-FFF2-40B4-BE49-F238E27FC236}">
                  <a16:creationId xmlns:a16="http://schemas.microsoft.com/office/drawing/2014/main" id="{5D54606E-E19F-43DF-A43C-EE1D9F055E52}"/>
                </a:ext>
              </a:extLst>
            </p:cNvPr>
            <p:cNvSpPr/>
            <p:nvPr/>
          </p:nvSpPr>
          <p:spPr>
            <a:xfrm>
              <a:off x="833755" y="2554147"/>
              <a:ext cx="1258570" cy="444500"/>
            </a:xfrm>
            <a:prstGeom prst="flowChartProcess">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Gross Profit $120,200</a:t>
              </a:r>
            </a:p>
          </p:txBody>
        </p:sp>
        <p:cxnSp>
          <p:nvCxnSpPr>
            <p:cNvPr id="10" name="Straight Arrow Connector 9">
              <a:extLst>
                <a:ext uri="{FF2B5EF4-FFF2-40B4-BE49-F238E27FC236}">
                  <a16:creationId xmlns:a16="http://schemas.microsoft.com/office/drawing/2014/main" id="{CBE527DF-C1C6-4EBA-9C18-2B771F383A6F}"/>
                </a:ext>
              </a:extLst>
            </p:cNvPr>
            <p:cNvCxnSpPr/>
            <p:nvPr/>
          </p:nvCxnSpPr>
          <p:spPr>
            <a:xfrm flipH="1">
              <a:off x="1456055" y="2252345"/>
              <a:ext cx="6985" cy="30607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67EDBA15-0CDB-4E85-B402-4BB6F7AB1DA7}"/>
                </a:ext>
              </a:extLst>
            </p:cNvPr>
            <p:cNvCxnSpPr/>
            <p:nvPr/>
          </p:nvCxnSpPr>
          <p:spPr>
            <a:xfrm>
              <a:off x="1460500" y="1259205"/>
              <a:ext cx="635" cy="281305"/>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8EB8FF2D-6819-414B-94B1-137C4055282A}"/>
                </a:ext>
              </a:extLst>
            </p:cNvPr>
            <p:cNvSpPr/>
            <p:nvPr/>
          </p:nvSpPr>
          <p:spPr>
            <a:xfrm>
              <a:off x="2949786" y="19968"/>
              <a:ext cx="4113530" cy="1558291"/>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91440" marR="0">
                <a:spcBef>
                  <a:spcPts val="0"/>
                </a:spcBef>
                <a:spcAft>
                  <a:spcPts val="0"/>
                </a:spcAft>
              </a:pPr>
              <a:r>
                <a:rPr lang="en-US" sz="1400"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Sales                                               $320,000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Less: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    Sales Returns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      &amp; Allowances.....   $ 4,500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    Sales Discounts.....    </a:t>
              </a:r>
              <a:r>
                <a:rPr lang="en-US" sz="1400" u="sng"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15,000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 marR="0">
                <a:spcBef>
                  <a:spcPts val="0"/>
                </a:spcBef>
                <a:spcAft>
                  <a:spcPts val="0"/>
                </a:spcAft>
              </a:pPr>
              <a:endParaRPr lang="en-US" sz="1400"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			</a:t>
              </a:r>
              <a:r>
                <a:rPr lang="en-US" sz="1400" u="sng"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19,500</a:t>
              </a:r>
            </a:p>
            <a:p>
              <a:pPr marL="91440" marR="0">
                <a:spcBef>
                  <a:spcPts val="0"/>
                </a:spcBef>
                <a:spcAft>
                  <a:spcPts val="0"/>
                </a:spcAft>
              </a:pPr>
              <a:r>
                <a:rPr lang="en-US" sz="1400"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Net sales                                         $300,500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13" name="Straight Connector 12">
              <a:extLst>
                <a:ext uri="{FF2B5EF4-FFF2-40B4-BE49-F238E27FC236}">
                  <a16:creationId xmlns:a16="http://schemas.microsoft.com/office/drawing/2014/main" id="{D6B8448D-B9E4-4215-80A1-45E8E4832455}"/>
                </a:ext>
              </a:extLst>
            </p:cNvPr>
            <p:cNvCxnSpPr/>
            <p:nvPr/>
          </p:nvCxnSpPr>
          <p:spPr>
            <a:xfrm flipH="1">
              <a:off x="2221865" y="17780"/>
              <a:ext cx="702733" cy="465667"/>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139D4EDF-2444-4842-847C-AB67AC9A3F8A}"/>
                </a:ext>
              </a:extLst>
            </p:cNvPr>
            <p:cNvCxnSpPr/>
            <p:nvPr/>
          </p:nvCxnSpPr>
          <p:spPr>
            <a:xfrm flipH="1" flipV="1">
              <a:off x="2230120" y="1245235"/>
              <a:ext cx="719666" cy="262466"/>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69128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528EC72-4A3E-4D4A-B520-A2F0F054B1F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6F34D2F-9F56-4440-AE72-9A9B7ECFB7C8}"/>
              </a:ext>
            </a:extLst>
          </p:cNvPr>
          <p:cNvSpPr/>
          <p:nvPr/>
        </p:nvSpPr>
        <p:spPr>
          <a:xfrm>
            <a:off x="3048000" y="304488"/>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286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Recording Sales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70C7E44-2209-4EB0-809D-6BC5917ED2EE}"/>
              </a:ext>
            </a:extLst>
          </p:cNvPr>
          <p:cNvSpPr/>
          <p:nvPr/>
        </p:nvSpPr>
        <p:spPr>
          <a:xfrm>
            <a:off x="311285" y="1624174"/>
            <a:ext cx="11731558" cy="2585323"/>
          </a:xfrm>
          <a:prstGeom prst="rect">
            <a:avLst/>
          </a:prstGeom>
        </p:spPr>
        <p:txBody>
          <a:bodyPr wrap="square">
            <a:spAutoFit/>
          </a:bodyPr>
          <a:lstStyle/>
          <a:p>
            <a:pPr marL="400050" marR="0" indent="-114300">
              <a:spcBef>
                <a:spcPts val="0"/>
              </a:spcBef>
              <a:spcAft>
                <a:spcPts val="0"/>
              </a:spcAft>
              <a:tabLst>
                <a:tab pos="171450" algn="l"/>
              </a:tabLst>
            </a:pPr>
            <a:r>
              <a:rPr lang="en-US" dirty="0">
                <a:latin typeface="Times" panose="02020603050405020304" pitchFamily="18" charset="0"/>
                <a:ea typeface="MS Mincho" panose="02020609040205080304" pitchFamily="49" charset="-128"/>
                <a:cs typeface="Times New Roman" panose="02020603050405020304" pitchFamily="18" charset="0"/>
              </a:rPr>
              <a:t>• The document that provides the sales information is called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sales invoice</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114300">
              <a:spcBef>
                <a:spcPts val="0"/>
              </a:spcBef>
              <a:spcAft>
                <a:spcPts val="0"/>
              </a:spcAft>
              <a:tabLst>
                <a:tab pos="171450" algn="l"/>
              </a:tabLs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114300">
              <a:spcBef>
                <a:spcPts val="0"/>
              </a:spcBef>
              <a:spcAft>
                <a:spcPts val="0"/>
              </a:spcAft>
              <a:tabLst>
                <a:tab pos="171450" algn="l"/>
              </a:tabLst>
            </a:pPr>
            <a:r>
              <a:rPr lang="en-US" dirty="0">
                <a:latin typeface="Times" panose="02020603050405020304" pitchFamily="18" charset="0"/>
                <a:ea typeface="MS Mincho" panose="02020609040205080304" pitchFamily="49" charset="-128"/>
                <a:cs typeface="Times New Roman" panose="02020603050405020304" pitchFamily="18" charset="0"/>
              </a:rPr>
              <a:t>   A sales invoice is the seller’s copy of the bill sent to the buyer.  It identifies date, merchandise type, quantity, price, payment terms, and other terms such as possible discounts and shipping terms.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114300">
              <a:spcBef>
                <a:spcPts val="0"/>
              </a:spcBef>
              <a:spcAft>
                <a:spcPts val="0"/>
              </a:spcAft>
              <a:tabLst>
                <a:tab pos="171450" algn="l"/>
              </a:tabLs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114300">
              <a:spcBef>
                <a:spcPts val="0"/>
              </a:spcBef>
              <a:spcAft>
                <a:spcPts val="0"/>
              </a:spcAft>
              <a:tabLst>
                <a:tab pos="171450" algn="l"/>
              </a:tabLst>
            </a:pPr>
            <a:r>
              <a:rPr lang="en-US" dirty="0">
                <a:latin typeface="Times" panose="02020603050405020304" pitchFamily="18" charset="0"/>
                <a:ea typeface="MS Mincho" panose="02020609040205080304" pitchFamily="49" charset="-128"/>
                <a:cs typeface="Times New Roman" panose="02020603050405020304" pitchFamily="18" charset="0"/>
              </a:rPr>
              <a:t>• With the perpetual inventory method, </a:t>
            </a:r>
            <a:r>
              <a:rPr lang="en-US" b="1" dirty="0">
                <a:latin typeface="Times" panose="02020603050405020304" pitchFamily="18" charset="0"/>
                <a:ea typeface="MS Mincho" panose="02020609040205080304" pitchFamily="49" charset="-128"/>
                <a:cs typeface="Times New Roman" panose="02020603050405020304" pitchFamily="18" charset="0"/>
              </a:rPr>
              <a:t>cost of goods sold is always recorded when a sale is recorded</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tabLst>
                <a:tab pos="171450" algn="l"/>
              </a:tabLs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tabLst>
                <a:tab pos="171450" algn="l"/>
              </a:tabLst>
            </a:pPr>
            <a:r>
              <a:rPr lang="en-US" b="1" dirty="0">
                <a:latin typeface="Times" panose="02020603050405020304" pitchFamily="18" charset="0"/>
                <a:ea typeface="MS Mincho" panose="02020609040205080304" pitchFamily="49" charset="-128"/>
                <a:cs typeface="Times New Roman" panose="02020603050405020304" pitchFamily="18" charset="0"/>
              </a:rPr>
              <a:t>Example #1</a:t>
            </a:r>
            <a:r>
              <a:rPr lang="en-US" dirty="0">
                <a:latin typeface="Times" panose="02020603050405020304" pitchFamily="18" charset="0"/>
                <a:ea typeface="MS Mincho" panose="02020609040205080304" pitchFamily="49" charset="-128"/>
                <a:cs typeface="Times New Roman" panose="02020603050405020304" pitchFamily="18" charset="0"/>
              </a:rPr>
              <a:t>: The journal entry below records a $3,000 June 15 merchandise sale on account, with a merchandise cost of $1,500: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5B6DCC43-3F29-486D-AEF9-35D05C587925}"/>
              </a:ext>
            </a:extLst>
          </p:cNvPr>
          <p:cNvGraphicFramePr>
            <a:graphicFrameLocks noGrp="1"/>
          </p:cNvGraphicFramePr>
          <p:nvPr>
            <p:extLst>
              <p:ext uri="{D42A27DB-BD31-4B8C-83A1-F6EECF244321}">
                <p14:modId xmlns:p14="http://schemas.microsoft.com/office/powerpoint/2010/main" val="2315216662"/>
              </p:ext>
            </p:extLst>
          </p:nvPr>
        </p:nvGraphicFramePr>
        <p:xfrm>
          <a:off x="3404681" y="4536604"/>
          <a:ext cx="4748719" cy="1083945"/>
        </p:xfrm>
        <a:graphic>
          <a:graphicData uri="http://schemas.openxmlformats.org/drawingml/2006/table">
            <a:tbl>
              <a:tblPr firstRow="1" firstCol="1" bandRow="1">
                <a:tableStyleId>{5940675A-B579-460E-94D1-54222C63F5DA}</a:tableStyleId>
              </a:tblPr>
              <a:tblGrid>
                <a:gridCol w="499312">
                  <a:extLst>
                    <a:ext uri="{9D8B030D-6E8A-4147-A177-3AD203B41FA5}">
                      <a16:colId xmlns:a16="http://schemas.microsoft.com/office/drawing/2014/main" val="3424272504"/>
                    </a:ext>
                  </a:extLst>
                </a:gridCol>
                <a:gridCol w="2930046">
                  <a:extLst>
                    <a:ext uri="{9D8B030D-6E8A-4147-A177-3AD203B41FA5}">
                      <a16:colId xmlns:a16="http://schemas.microsoft.com/office/drawing/2014/main" val="1315308066"/>
                    </a:ext>
                  </a:extLst>
                </a:gridCol>
                <a:gridCol w="626066">
                  <a:extLst>
                    <a:ext uri="{9D8B030D-6E8A-4147-A177-3AD203B41FA5}">
                      <a16:colId xmlns:a16="http://schemas.microsoft.com/office/drawing/2014/main" val="3801604679"/>
                    </a:ext>
                  </a:extLst>
                </a:gridCol>
                <a:gridCol w="693295">
                  <a:extLst>
                    <a:ext uri="{9D8B030D-6E8A-4147-A177-3AD203B41FA5}">
                      <a16:colId xmlns:a16="http://schemas.microsoft.com/office/drawing/2014/main" val="2012747514"/>
                    </a:ext>
                  </a:extLst>
                </a:gridCol>
              </a:tblGrid>
              <a:tr h="0">
                <a:tc>
                  <a:txBody>
                    <a:bodyPr/>
                    <a:lstStyle/>
                    <a:p>
                      <a:pPr marL="0" marR="0">
                        <a:lnSpc>
                          <a:spcPct val="107000"/>
                        </a:lnSpc>
                        <a:spcBef>
                          <a:spcPts val="0"/>
                        </a:spcBef>
                        <a:spcAft>
                          <a:spcPts val="0"/>
                        </a:spcAft>
                      </a:pPr>
                      <a:r>
                        <a:rPr lang="en-US" sz="1400">
                          <a:effectLst/>
                        </a:rPr>
                        <a:t>6/15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Receivable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3,000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51857033"/>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Sales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3,000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32949824"/>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751501014"/>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Cost of Goods Sold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1,500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06570641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Merchandise Inventory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 1,500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41384418"/>
                  </a:ext>
                </a:extLst>
              </a:tr>
            </a:tbl>
          </a:graphicData>
        </a:graphic>
      </p:graphicFrame>
    </p:spTree>
    <p:extLst>
      <p:ext uri="{BB962C8B-B14F-4D97-AF65-F5344CB8AC3E}">
        <p14:creationId xmlns:p14="http://schemas.microsoft.com/office/powerpoint/2010/main" val="3317472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C5CF89A-EF7C-4AFD-8EC8-48088821E5F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3D1C2CF-063E-4890-AB27-3402826302FA}"/>
              </a:ext>
            </a:extLst>
          </p:cNvPr>
          <p:cNvSpPr/>
          <p:nvPr/>
        </p:nvSpPr>
        <p:spPr>
          <a:xfrm>
            <a:off x="3048000" y="302175"/>
            <a:ext cx="6096000" cy="1269578"/>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286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Recording Sales,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1BDC570-DA1E-4FF8-A0A4-78113AD8ED19}"/>
              </a:ext>
            </a:extLst>
          </p:cNvPr>
          <p:cNvSpPr/>
          <p:nvPr/>
        </p:nvSpPr>
        <p:spPr>
          <a:xfrm>
            <a:off x="291830" y="2121029"/>
            <a:ext cx="11206264" cy="646331"/>
          </a:xfrm>
          <a:prstGeom prst="rect">
            <a:avLst/>
          </a:prstGeom>
        </p:spPr>
        <p:txBody>
          <a:bodyPr wrap="square">
            <a:spAutoFit/>
          </a:bodyPr>
          <a:lstStyle/>
          <a:p>
            <a:pPr marL="4000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a:t>
            </a:r>
            <a:r>
              <a:rPr lang="en-US" dirty="0">
                <a:latin typeface="Times" panose="02020603050405020304" pitchFamily="18" charset="0"/>
                <a:ea typeface="MS Mincho" panose="02020609040205080304" pitchFamily="49" charset="-128"/>
                <a:cs typeface="Times New Roman" panose="02020603050405020304" pitchFamily="18" charset="0"/>
              </a:rPr>
              <a:t>2: The journal entry below records a $3,000 June 15 merchandise sale, with a merchandise cost of $1,500.  The sale is a cash sale.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51031BE-04F7-40A6-94CE-AE2714EC4B82}"/>
              </a:ext>
            </a:extLst>
          </p:cNvPr>
          <p:cNvGraphicFramePr>
            <a:graphicFrameLocks noGrp="1"/>
          </p:cNvGraphicFramePr>
          <p:nvPr>
            <p:extLst>
              <p:ext uri="{D42A27DB-BD31-4B8C-83A1-F6EECF244321}">
                <p14:modId xmlns:p14="http://schemas.microsoft.com/office/powerpoint/2010/main" val="1708288088"/>
              </p:ext>
            </p:extLst>
          </p:nvPr>
        </p:nvGraphicFramePr>
        <p:xfrm>
          <a:off x="3460983" y="3771016"/>
          <a:ext cx="4867958" cy="1083945"/>
        </p:xfrm>
        <a:graphic>
          <a:graphicData uri="http://schemas.openxmlformats.org/drawingml/2006/table">
            <a:tbl>
              <a:tblPr firstRow="1" firstCol="1" bandRow="1">
                <a:tableStyleId>{5940675A-B579-460E-94D1-54222C63F5DA}</a:tableStyleId>
              </a:tblPr>
              <a:tblGrid>
                <a:gridCol w="515499">
                  <a:extLst>
                    <a:ext uri="{9D8B030D-6E8A-4147-A177-3AD203B41FA5}">
                      <a16:colId xmlns:a16="http://schemas.microsoft.com/office/drawing/2014/main" val="3745359001"/>
                    </a:ext>
                  </a:extLst>
                </a:gridCol>
                <a:gridCol w="3025031">
                  <a:extLst>
                    <a:ext uri="{9D8B030D-6E8A-4147-A177-3AD203B41FA5}">
                      <a16:colId xmlns:a16="http://schemas.microsoft.com/office/drawing/2014/main" val="1804555201"/>
                    </a:ext>
                  </a:extLst>
                </a:gridCol>
                <a:gridCol w="611658">
                  <a:extLst>
                    <a:ext uri="{9D8B030D-6E8A-4147-A177-3AD203B41FA5}">
                      <a16:colId xmlns:a16="http://schemas.microsoft.com/office/drawing/2014/main" val="2602092781"/>
                    </a:ext>
                  </a:extLst>
                </a:gridCol>
                <a:gridCol w="715770">
                  <a:extLst>
                    <a:ext uri="{9D8B030D-6E8A-4147-A177-3AD203B41FA5}">
                      <a16:colId xmlns:a16="http://schemas.microsoft.com/office/drawing/2014/main" val="2966770729"/>
                    </a:ext>
                  </a:extLst>
                </a:gridCol>
              </a:tblGrid>
              <a:tr h="0">
                <a:tc>
                  <a:txBody>
                    <a:bodyPr/>
                    <a:lstStyle/>
                    <a:p>
                      <a:pPr marL="0" marR="0">
                        <a:lnSpc>
                          <a:spcPct val="107000"/>
                        </a:lnSpc>
                        <a:spcBef>
                          <a:spcPts val="0"/>
                        </a:spcBef>
                        <a:spcAft>
                          <a:spcPts val="0"/>
                        </a:spcAft>
                      </a:pPr>
                      <a:r>
                        <a:rPr lang="en-US" sz="1400">
                          <a:effectLst/>
                        </a:rPr>
                        <a:t>6/15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3,000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142070860"/>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Sales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3,000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691791985"/>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79052188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Cost of Goods Sold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1,500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53515341"/>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Merchandise Inventory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 1,500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170876599"/>
                  </a:ext>
                </a:extLst>
              </a:tr>
            </a:tbl>
          </a:graphicData>
        </a:graphic>
      </p:graphicFrame>
    </p:spTree>
    <p:extLst>
      <p:ext uri="{BB962C8B-B14F-4D97-AF65-F5344CB8AC3E}">
        <p14:creationId xmlns:p14="http://schemas.microsoft.com/office/powerpoint/2010/main" val="3799604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A1B026F-6207-4947-B8E5-292C863357A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B17524C-E58B-4A03-9B1B-C32D7A217CE7}"/>
              </a:ext>
            </a:extLst>
          </p:cNvPr>
          <p:cNvSpPr/>
          <p:nvPr/>
        </p:nvSpPr>
        <p:spPr>
          <a:xfrm>
            <a:off x="1721796" y="236395"/>
            <a:ext cx="9348281" cy="523220"/>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 Recording Sales,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8E59E03-FC82-497C-9D46-FD0CFFA1FCCF}"/>
              </a:ext>
            </a:extLst>
          </p:cNvPr>
          <p:cNvSpPr/>
          <p:nvPr/>
        </p:nvSpPr>
        <p:spPr>
          <a:xfrm>
            <a:off x="622570" y="972659"/>
            <a:ext cx="11741285" cy="2308324"/>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Calculating sales discounts:</a:t>
            </a:r>
            <a:r>
              <a:rPr lang="en-US" dirty="0">
                <a:latin typeface="Times" panose="02020603050405020304" pitchFamily="18" charset="0"/>
                <a:ea typeface="MS Mincho" panose="02020609040205080304" pitchFamily="49" charset="-128"/>
                <a:cs typeface="Times New Roman" panose="02020603050405020304" pitchFamily="18" charset="0"/>
              </a:rPr>
              <a:t>  The calculations for sales discounts are the same as previously discussed for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merchandise purchases.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Recording sales discounts:</a:t>
            </a:r>
            <a:r>
              <a:rPr lang="en-US" dirty="0">
                <a:latin typeface="Times" panose="02020603050405020304" pitchFamily="18" charset="0"/>
                <a:ea typeface="MS Mincho" panose="02020609040205080304" pitchFamily="49" charset="-128"/>
                <a:cs typeface="Times New Roman" panose="02020603050405020304" pitchFamily="18" charset="0"/>
              </a:rPr>
              <a:t>  A seller records a sales discount if a buyer makes a payment within a discount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period. The seller debits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sales discounts account</a:t>
            </a:r>
            <a:r>
              <a:rPr lang="en-US" dirty="0">
                <a:latin typeface="Times" panose="02020603050405020304" pitchFamily="18" charset="0"/>
                <a:ea typeface="MS Mincho" panose="02020609040205080304" pitchFamily="49" charset="-128"/>
                <a:cs typeface="Times New Roman" panose="02020603050405020304" pitchFamily="18" charset="0"/>
              </a:rPr>
              <a:t>, which is a contra-sales account.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 #1</a:t>
            </a:r>
            <a:r>
              <a:rPr lang="en-US" dirty="0">
                <a:latin typeface="Times" panose="02020603050405020304" pitchFamily="18" charset="0"/>
                <a:ea typeface="MS Mincho" panose="02020609040205080304" pitchFamily="49" charset="-128"/>
                <a:cs typeface="Times New Roman" panose="02020603050405020304" pitchFamily="18" charset="0"/>
              </a:rPr>
              <a:t>:  On June 15, Seller Company sold $5,000 of merchandise to Buyer Company, terms 2/10, n/30.  On </a:t>
            </a:r>
          </a:p>
          <a:p>
            <a:r>
              <a:rPr lang="en-US" dirty="0">
                <a:latin typeface="Times" panose="02020603050405020304" pitchFamily="18" charset="0"/>
                <a:ea typeface="MS Mincho" panose="02020609040205080304" pitchFamily="49" charset="-128"/>
                <a:cs typeface="Times New Roman" panose="02020603050405020304" pitchFamily="18" charset="0"/>
              </a:rPr>
              <a:t>June 24, Buyer Company paid in full.  The payment is within the discount period.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8EAF6FC2-49CD-4038-B8E8-1ECE8228DF60}"/>
              </a:ext>
            </a:extLst>
          </p:cNvPr>
          <p:cNvGraphicFramePr>
            <a:graphicFrameLocks noGrp="1"/>
          </p:cNvGraphicFramePr>
          <p:nvPr>
            <p:extLst>
              <p:ext uri="{D42A27DB-BD31-4B8C-83A1-F6EECF244321}">
                <p14:modId xmlns:p14="http://schemas.microsoft.com/office/powerpoint/2010/main" val="2524750676"/>
              </p:ext>
            </p:extLst>
          </p:nvPr>
        </p:nvGraphicFramePr>
        <p:xfrm>
          <a:off x="3589506" y="3568065"/>
          <a:ext cx="4644220" cy="650367"/>
        </p:xfrm>
        <a:graphic>
          <a:graphicData uri="http://schemas.openxmlformats.org/drawingml/2006/table">
            <a:tbl>
              <a:tblPr firstRow="1" firstCol="1" bandRow="1">
                <a:tableStyleId>{5940675A-B579-460E-94D1-54222C63F5DA}</a:tableStyleId>
              </a:tblPr>
              <a:tblGrid>
                <a:gridCol w="491806">
                  <a:extLst>
                    <a:ext uri="{9D8B030D-6E8A-4147-A177-3AD203B41FA5}">
                      <a16:colId xmlns:a16="http://schemas.microsoft.com/office/drawing/2014/main" val="3070951318"/>
                    </a:ext>
                  </a:extLst>
                </a:gridCol>
                <a:gridCol w="2885997">
                  <a:extLst>
                    <a:ext uri="{9D8B030D-6E8A-4147-A177-3AD203B41FA5}">
                      <a16:colId xmlns:a16="http://schemas.microsoft.com/office/drawing/2014/main" val="1006357308"/>
                    </a:ext>
                  </a:extLst>
                </a:gridCol>
                <a:gridCol w="583545">
                  <a:extLst>
                    <a:ext uri="{9D8B030D-6E8A-4147-A177-3AD203B41FA5}">
                      <a16:colId xmlns:a16="http://schemas.microsoft.com/office/drawing/2014/main" val="3668507577"/>
                    </a:ext>
                  </a:extLst>
                </a:gridCol>
                <a:gridCol w="682872">
                  <a:extLst>
                    <a:ext uri="{9D8B030D-6E8A-4147-A177-3AD203B41FA5}">
                      <a16:colId xmlns:a16="http://schemas.microsoft.com/office/drawing/2014/main" val="2474228131"/>
                    </a:ext>
                  </a:extLst>
                </a:gridCol>
              </a:tblGrid>
              <a:tr h="0">
                <a:tc>
                  <a:txBody>
                    <a:bodyPr/>
                    <a:lstStyle/>
                    <a:p>
                      <a:pPr marL="0" marR="0">
                        <a:lnSpc>
                          <a:spcPct val="107000"/>
                        </a:lnSpc>
                        <a:spcBef>
                          <a:spcPts val="0"/>
                        </a:spcBef>
                        <a:spcAft>
                          <a:spcPts val="0"/>
                        </a:spcAft>
                      </a:pPr>
                      <a:r>
                        <a:rPr lang="en-US" sz="1400">
                          <a:effectLst/>
                        </a:rPr>
                        <a:t>6/24</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4,900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099284970"/>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Sales Discounts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764455984"/>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Receivable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5,000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19908611"/>
                  </a:ext>
                </a:extLst>
              </a:tr>
            </a:tbl>
          </a:graphicData>
        </a:graphic>
      </p:graphicFrame>
      <p:sp>
        <p:nvSpPr>
          <p:cNvPr id="6" name="Rectangle 5">
            <a:extLst>
              <a:ext uri="{FF2B5EF4-FFF2-40B4-BE49-F238E27FC236}">
                <a16:creationId xmlns:a16="http://schemas.microsoft.com/office/drawing/2014/main" id="{ECC498A7-290F-4C51-8094-7440B842E4FE}"/>
              </a:ext>
            </a:extLst>
          </p:cNvPr>
          <p:cNvSpPr/>
          <p:nvPr/>
        </p:nvSpPr>
        <p:spPr>
          <a:xfrm>
            <a:off x="622569" y="4505514"/>
            <a:ext cx="11459183"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#2</a:t>
            </a:r>
            <a:r>
              <a:rPr lang="en-US" dirty="0">
                <a:latin typeface="Times" panose="02020603050405020304" pitchFamily="18" charset="0"/>
                <a:ea typeface="MS Mincho" panose="02020609040205080304" pitchFamily="49" charset="-128"/>
                <a:cs typeface="Times New Roman" panose="02020603050405020304" pitchFamily="18" charset="0"/>
              </a:rPr>
              <a:t>:  On June 15, Seller Company sold $5,000 of merchandise to Buyer Company, terms 2/10, n/30.  On </a:t>
            </a:r>
          </a:p>
          <a:p>
            <a:r>
              <a:rPr lang="en-US" dirty="0">
                <a:latin typeface="Times" panose="02020603050405020304" pitchFamily="18" charset="0"/>
                <a:ea typeface="MS Mincho" panose="02020609040205080304" pitchFamily="49" charset="-128"/>
                <a:cs typeface="Times New Roman" panose="02020603050405020304" pitchFamily="18" charset="0"/>
              </a:rPr>
              <a:t>June 30, Buyer Company paid in full.  Buyer Company has missed the discount.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9E65D06D-882A-46F1-87F5-8315A258D1D8}"/>
              </a:ext>
            </a:extLst>
          </p:cNvPr>
          <p:cNvGraphicFramePr>
            <a:graphicFrameLocks noGrp="1"/>
          </p:cNvGraphicFramePr>
          <p:nvPr>
            <p:extLst>
              <p:ext uri="{D42A27DB-BD31-4B8C-83A1-F6EECF244321}">
                <p14:modId xmlns:p14="http://schemas.microsoft.com/office/powerpoint/2010/main" val="3563289158"/>
              </p:ext>
            </p:extLst>
          </p:nvPr>
        </p:nvGraphicFramePr>
        <p:xfrm>
          <a:off x="3589506" y="5438927"/>
          <a:ext cx="4644219" cy="433578"/>
        </p:xfrm>
        <a:graphic>
          <a:graphicData uri="http://schemas.openxmlformats.org/drawingml/2006/table">
            <a:tbl>
              <a:tblPr firstRow="1" firstCol="1" bandRow="1">
                <a:tableStyleId>{5940675A-B579-460E-94D1-54222C63F5DA}</a:tableStyleId>
              </a:tblPr>
              <a:tblGrid>
                <a:gridCol w="491806">
                  <a:extLst>
                    <a:ext uri="{9D8B030D-6E8A-4147-A177-3AD203B41FA5}">
                      <a16:colId xmlns:a16="http://schemas.microsoft.com/office/drawing/2014/main" val="3733962538"/>
                    </a:ext>
                  </a:extLst>
                </a:gridCol>
                <a:gridCol w="2885996">
                  <a:extLst>
                    <a:ext uri="{9D8B030D-6E8A-4147-A177-3AD203B41FA5}">
                      <a16:colId xmlns:a16="http://schemas.microsoft.com/office/drawing/2014/main" val="1569336241"/>
                    </a:ext>
                  </a:extLst>
                </a:gridCol>
                <a:gridCol w="583545">
                  <a:extLst>
                    <a:ext uri="{9D8B030D-6E8A-4147-A177-3AD203B41FA5}">
                      <a16:colId xmlns:a16="http://schemas.microsoft.com/office/drawing/2014/main" val="2959836698"/>
                    </a:ext>
                  </a:extLst>
                </a:gridCol>
                <a:gridCol w="682872">
                  <a:extLst>
                    <a:ext uri="{9D8B030D-6E8A-4147-A177-3AD203B41FA5}">
                      <a16:colId xmlns:a16="http://schemas.microsoft.com/office/drawing/2014/main" val="2551750418"/>
                    </a:ext>
                  </a:extLst>
                </a:gridCol>
              </a:tblGrid>
              <a:tr h="0">
                <a:tc>
                  <a:txBody>
                    <a:bodyPr/>
                    <a:lstStyle/>
                    <a:p>
                      <a:pPr marL="0" marR="0">
                        <a:lnSpc>
                          <a:spcPct val="107000"/>
                        </a:lnSpc>
                        <a:spcBef>
                          <a:spcPts val="0"/>
                        </a:spcBef>
                        <a:spcAft>
                          <a:spcPts val="0"/>
                        </a:spcAft>
                      </a:pPr>
                      <a:r>
                        <a:rPr lang="en-US" sz="1400">
                          <a:effectLst/>
                        </a:rPr>
                        <a:t>6/30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5,000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101133202"/>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Receivable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5,000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176904230"/>
                  </a:ext>
                </a:extLst>
              </a:tr>
            </a:tbl>
          </a:graphicData>
        </a:graphic>
      </p:graphicFrame>
    </p:spTree>
    <p:extLst>
      <p:ext uri="{BB962C8B-B14F-4D97-AF65-F5344CB8AC3E}">
        <p14:creationId xmlns:p14="http://schemas.microsoft.com/office/powerpoint/2010/main" val="1151683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BC93B52-1D08-46E6-878B-AB71128C1C4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F384FCC-836D-4D47-93DC-DEB2A92D9739}"/>
              </a:ext>
            </a:extLst>
          </p:cNvPr>
          <p:cNvSpPr/>
          <p:nvPr/>
        </p:nvSpPr>
        <p:spPr>
          <a:xfrm>
            <a:off x="3048000" y="255850"/>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2286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Recording Sales,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61460C0-DCD0-4C5F-A01C-BA55CBBF0F7B}"/>
              </a:ext>
            </a:extLst>
          </p:cNvPr>
          <p:cNvSpPr/>
          <p:nvPr/>
        </p:nvSpPr>
        <p:spPr>
          <a:xfrm>
            <a:off x="428017" y="1366163"/>
            <a:ext cx="12704323" cy="535531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 sales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return</a:t>
            </a:r>
            <a:r>
              <a:rPr lang="en-US" dirty="0">
                <a:latin typeface="Times" panose="02020603050405020304" pitchFamily="18" charset="0"/>
                <a:ea typeface="MS Mincho" panose="02020609040205080304" pitchFamily="49" charset="-128"/>
                <a:cs typeface="Times New Roman" panose="02020603050405020304" pitchFamily="18" charset="0"/>
              </a:rPr>
              <a:t> means that a buyer returns merchandise to a seller.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 sales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allowance</a:t>
            </a:r>
            <a:r>
              <a:rPr lang="en-US" dirty="0">
                <a:latin typeface="Times" panose="02020603050405020304" pitchFamily="18" charset="0"/>
                <a:ea typeface="MS Mincho" panose="02020609040205080304" pitchFamily="49" charset="-128"/>
                <a:cs typeface="Times New Roman" panose="02020603050405020304" pitchFamily="18" charset="0"/>
              </a:rPr>
              <a:t> means that a buyer keeps the merchandise but receives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 price reduction from the seller.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Usually both sales returns and sales allowances are recorded by a seller in a single account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sales returns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  and allowances</a:t>
            </a:r>
            <a:r>
              <a:rPr lang="en-US" dirty="0">
                <a:latin typeface="Times" panose="02020603050405020304" pitchFamily="18" charset="0"/>
                <a:ea typeface="MS Mincho" panose="02020609040205080304" pitchFamily="49" charset="-128"/>
                <a:cs typeface="Times New Roman" panose="02020603050405020304" pitchFamily="18" charset="0"/>
              </a:rPr>
              <a:t>”.  However, with the perpetual method, when merchandise is returned, the merchandise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inventory account is also debited, and cost of goods sold is credited, which reduces cost of goods sold.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 sales returns and allowances account is a contra-sales account.  This means that it is a companion offset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account against a sales account.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29908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FCF01B7-30C9-4D83-95A7-8FDE754F6EC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A27116E-5B6F-491B-BF31-7624C29E1E76}"/>
              </a:ext>
            </a:extLst>
          </p:cNvPr>
          <p:cNvSpPr/>
          <p:nvPr/>
        </p:nvSpPr>
        <p:spPr>
          <a:xfrm>
            <a:off x="651753" y="139413"/>
            <a:ext cx="10593421" cy="992579"/>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Recording Sales,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B69B4C3-108F-429E-B275-E9F5D2B55690}"/>
              </a:ext>
            </a:extLst>
          </p:cNvPr>
          <p:cNvSpPr/>
          <p:nvPr/>
        </p:nvSpPr>
        <p:spPr>
          <a:xfrm>
            <a:off x="249676" y="1525329"/>
            <a:ext cx="11692647"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#1</a:t>
            </a:r>
            <a:r>
              <a:rPr lang="en-US" dirty="0">
                <a:latin typeface="Times" panose="02020603050405020304" pitchFamily="18" charset="0"/>
                <a:ea typeface="MS Mincho" panose="02020609040205080304" pitchFamily="49" charset="-128"/>
                <a:cs typeface="Times New Roman" panose="02020603050405020304" pitchFamily="18" charset="0"/>
              </a:rPr>
              <a:t>: Buyer Company returns $1,000 of slightly damaged merchandise to Seller Company.  The seller determines that the cost of the merchandise is $600. The seller makes the following journal entries: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B31BB4AF-1637-4C7F-B596-F8E300826116}"/>
              </a:ext>
            </a:extLst>
          </p:cNvPr>
          <p:cNvGraphicFramePr>
            <a:graphicFrameLocks noGrp="1"/>
          </p:cNvGraphicFramePr>
          <p:nvPr>
            <p:extLst>
              <p:ext uri="{D42A27DB-BD31-4B8C-83A1-F6EECF244321}">
                <p14:modId xmlns:p14="http://schemas.microsoft.com/office/powerpoint/2010/main" val="1726141245"/>
              </p:ext>
            </p:extLst>
          </p:nvPr>
        </p:nvGraphicFramePr>
        <p:xfrm>
          <a:off x="3863656" y="2491503"/>
          <a:ext cx="4464685" cy="106680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1183740341"/>
                    </a:ext>
                  </a:extLst>
                </a:gridCol>
                <a:gridCol w="2503170">
                  <a:extLst>
                    <a:ext uri="{9D8B030D-6E8A-4147-A177-3AD203B41FA5}">
                      <a16:colId xmlns:a16="http://schemas.microsoft.com/office/drawing/2014/main" val="851741626"/>
                    </a:ext>
                  </a:extLst>
                </a:gridCol>
                <a:gridCol w="803275">
                  <a:extLst>
                    <a:ext uri="{9D8B030D-6E8A-4147-A177-3AD203B41FA5}">
                      <a16:colId xmlns:a16="http://schemas.microsoft.com/office/drawing/2014/main" val="2346003208"/>
                    </a:ext>
                  </a:extLst>
                </a:gridCol>
                <a:gridCol w="803910">
                  <a:extLst>
                    <a:ext uri="{9D8B030D-6E8A-4147-A177-3AD203B41FA5}">
                      <a16:colId xmlns:a16="http://schemas.microsoft.com/office/drawing/2014/main" val="508571196"/>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Sales Returns and Allowances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8389213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Accounts Receivable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3683098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56818715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Merchandise Inventory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6849021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Cost of Goods Sold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565104783"/>
                  </a:ext>
                </a:extLst>
              </a:tr>
            </a:tbl>
          </a:graphicData>
        </a:graphic>
      </p:graphicFrame>
      <p:sp>
        <p:nvSpPr>
          <p:cNvPr id="6" name="Rectangle 5">
            <a:extLst>
              <a:ext uri="{FF2B5EF4-FFF2-40B4-BE49-F238E27FC236}">
                <a16:creationId xmlns:a16="http://schemas.microsoft.com/office/drawing/2014/main" id="{AA7BAF6E-CC21-42D6-9DA5-8D45B9AC4281}"/>
              </a:ext>
            </a:extLst>
          </p:cNvPr>
          <p:cNvSpPr/>
          <p:nvPr/>
        </p:nvSpPr>
        <p:spPr>
          <a:xfrm>
            <a:off x="249676" y="3833097"/>
            <a:ext cx="11569430"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#2</a:t>
            </a:r>
            <a:r>
              <a:rPr lang="en-US" dirty="0">
                <a:latin typeface="Times" panose="02020603050405020304" pitchFamily="18" charset="0"/>
                <a:ea typeface="MS Mincho" panose="02020609040205080304" pitchFamily="49" charset="-128"/>
                <a:cs typeface="Times New Roman" panose="02020603050405020304" pitchFamily="18" charset="0"/>
              </a:rPr>
              <a:t>: Buyer Company keeps the above merchandise, but Seller Company gives Buyer Company a $200 allowance.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6AF094AC-0582-4448-B58F-AD8A4F71F3FB}"/>
              </a:ext>
            </a:extLst>
          </p:cNvPr>
          <p:cNvGraphicFramePr>
            <a:graphicFrameLocks noGrp="1"/>
          </p:cNvGraphicFramePr>
          <p:nvPr>
            <p:extLst>
              <p:ext uri="{D42A27DB-BD31-4B8C-83A1-F6EECF244321}">
                <p14:modId xmlns:p14="http://schemas.microsoft.com/office/powerpoint/2010/main" val="1528513532"/>
              </p:ext>
            </p:extLst>
          </p:nvPr>
        </p:nvGraphicFramePr>
        <p:xfrm>
          <a:off x="3863657" y="4479428"/>
          <a:ext cx="44646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756718344"/>
                    </a:ext>
                  </a:extLst>
                </a:gridCol>
                <a:gridCol w="2503170">
                  <a:extLst>
                    <a:ext uri="{9D8B030D-6E8A-4147-A177-3AD203B41FA5}">
                      <a16:colId xmlns:a16="http://schemas.microsoft.com/office/drawing/2014/main" val="317459935"/>
                    </a:ext>
                  </a:extLst>
                </a:gridCol>
                <a:gridCol w="803275">
                  <a:extLst>
                    <a:ext uri="{9D8B030D-6E8A-4147-A177-3AD203B41FA5}">
                      <a16:colId xmlns:a16="http://schemas.microsoft.com/office/drawing/2014/main" val="3826924332"/>
                    </a:ext>
                  </a:extLst>
                </a:gridCol>
                <a:gridCol w="803910">
                  <a:extLst>
                    <a:ext uri="{9D8B030D-6E8A-4147-A177-3AD203B41FA5}">
                      <a16:colId xmlns:a16="http://schemas.microsoft.com/office/drawing/2014/main" val="1687035950"/>
                    </a:ext>
                  </a:extLst>
                </a:gridCol>
              </a:tblGrid>
              <a:tr h="0">
                <a:tc>
                  <a:txBody>
                    <a:bodyPr/>
                    <a:lstStyle/>
                    <a:p>
                      <a:pPr marL="0" marR="0" indent="1143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indent="11430">
                        <a:spcBef>
                          <a:spcPts val="0"/>
                        </a:spcBef>
                        <a:spcAft>
                          <a:spcPts val="0"/>
                        </a:spcAft>
                      </a:pPr>
                      <a:r>
                        <a:rPr lang="en-US" sz="1400">
                          <a:effectLst/>
                        </a:rPr>
                        <a:t>Sales Returns and Allowances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indent="11430" algn="r">
                        <a:spcBef>
                          <a:spcPts val="0"/>
                        </a:spcBef>
                        <a:spcAft>
                          <a:spcPts val="0"/>
                        </a:spcAft>
                      </a:pPr>
                      <a:r>
                        <a:rPr lang="en-US" sz="1400">
                          <a:effectLst/>
                        </a:rPr>
                        <a:t>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indent="1143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34531100"/>
                  </a:ext>
                </a:extLst>
              </a:tr>
              <a:tr h="0">
                <a:tc>
                  <a:txBody>
                    <a:bodyPr/>
                    <a:lstStyle/>
                    <a:p>
                      <a:pPr marL="0" marR="0" indent="1143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indent="11430">
                        <a:spcBef>
                          <a:spcPts val="0"/>
                        </a:spcBef>
                        <a:spcAft>
                          <a:spcPts val="0"/>
                        </a:spcAft>
                      </a:pPr>
                      <a:r>
                        <a:rPr lang="en-US" sz="1400">
                          <a:effectLst/>
                        </a:rPr>
                        <a:t>    Accounts Receivable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indent="1143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indent="11430" algn="r">
                        <a:spcBef>
                          <a:spcPts val="0"/>
                        </a:spcBef>
                        <a:spcAft>
                          <a:spcPts val="0"/>
                        </a:spcAft>
                      </a:pPr>
                      <a:r>
                        <a:rPr lang="en-US" sz="1400" dirty="0">
                          <a:effectLst/>
                        </a:rPr>
                        <a:t>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602005904"/>
                  </a:ext>
                </a:extLst>
              </a:tr>
            </a:tbl>
          </a:graphicData>
        </a:graphic>
      </p:graphicFrame>
      <p:sp>
        <p:nvSpPr>
          <p:cNvPr id="8" name="Rectangle 7">
            <a:extLst>
              <a:ext uri="{FF2B5EF4-FFF2-40B4-BE49-F238E27FC236}">
                <a16:creationId xmlns:a16="http://schemas.microsoft.com/office/drawing/2014/main" id="{0B73C512-A407-442F-A28D-1222C521F3D1}"/>
              </a:ext>
            </a:extLst>
          </p:cNvPr>
          <p:cNvSpPr/>
          <p:nvPr/>
        </p:nvSpPr>
        <p:spPr>
          <a:xfrm>
            <a:off x="1138136" y="5521146"/>
            <a:ext cx="11053864" cy="1200329"/>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Seller Company does not make an entry to Merchandise Inventory or Cost of Goods Sold because the buyer </a:t>
            </a:r>
          </a:p>
          <a:p>
            <a:r>
              <a:rPr lang="en-US" dirty="0">
                <a:latin typeface="Times" panose="02020603050405020304" pitchFamily="18" charset="0"/>
                <a:ea typeface="MS Mincho" panose="02020609040205080304" pitchFamily="49" charset="-128"/>
                <a:cs typeface="Times New Roman" panose="02020603050405020304" pitchFamily="18" charset="0"/>
              </a:rPr>
              <a:t>keeps the merchandise.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771610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00C35D7-829F-4107-8CE7-0B4F41197A9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408FE80-A71C-480A-8775-19AE08923363}"/>
              </a:ext>
            </a:extLst>
          </p:cNvPr>
          <p:cNvSpPr/>
          <p:nvPr/>
        </p:nvSpPr>
        <p:spPr>
          <a:xfrm>
            <a:off x="3164732" y="615773"/>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Recording Sales,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0A9A559-A1F7-47C1-A605-5C1CAAB65423}"/>
              </a:ext>
            </a:extLst>
          </p:cNvPr>
          <p:cNvSpPr/>
          <p:nvPr/>
        </p:nvSpPr>
        <p:spPr>
          <a:xfrm>
            <a:off x="894945" y="2551837"/>
            <a:ext cx="12169302" cy="1754326"/>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When a sales return or allowance is recorded, the seller usually sends the buyer a credit memorandum, called a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credit memo</a:t>
            </a:r>
            <a:r>
              <a:rPr lang="en-US" dirty="0">
                <a:latin typeface="Times" panose="02020603050405020304" pitchFamily="18" charset="0"/>
                <a:ea typeface="MS Mincho" panose="02020609040205080304" pitchFamily="49" charset="-128"/>
                <a:cs typeface="Times New Roman" panose="02020603050405020304" pitchFamily="18" charset="0"/>
              </a:rPr>
              <a:t>”.  A credit memo confirms for the buyer the amount that the seller has credited (reduced)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accounts receivable.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25195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D139D9-F120-4DA1-B7A7-C479683F387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21C1B6C-29FC-48EC-932A-9DB9D5415402}"/>
              </a:ext>
            </a:extLst>
          </p:cNvPr>
          <p:cNvSpPr/>
          <p:nvPr/>
        </p:nvSpPr>
        <p:spPr>
          <a:xfrm>
            <a:off x="3145277" y="27530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Sales Tax</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1FFC806-31E0-4C8C-891F-C23961571AD4}"/>
              </a:ext>
            </a:extLst>
          </p:cNvPr>
          <p:cNvSpPr/>
          <p:nvPr/>
        </p:nvSpPr>
        <p:spPr>
          <a:xfrm>
            <a:off x="853600" y="1629627"/>
            <a:ext cx="10679349" cy="2031325"/>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Sales tax is a tax levied by a state or local taxing authority as a percentage of designated retail sales, called taxable sales.  It is the buyer of this merchandise that pays sales tax.</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seller collects sales tax as part of total sales and records the tax as a liability called “sales tax payable”.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Example: Merchant Company sold $500 of taxable merchandise, with a cost of $300.  The sales tax rate is 6%.</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C8B47B7-B3EE-4042-8578-FD9C9F98BE5F}"/>
              </a:ext>
            </a:extLst>
          </p:cNvPr>
          <p:cNvGraphicFramePr>
            <a:graphicFrameLocks noGrp="1"/>
          </p:cNvGraphicFramePr>
          <p:nvPr>
            <p:extLst>
              <p:ext uri="{D42A27DB-BD31-4B8C-83A1-F6EECF244321}">
                <p14:modId xmlns:p14="http://schemas.microsoft.com/office/powerpoint/2010/main" val="379877793"/>
              </p:ext>
            </p:extLst>
          </p:nvPr>
        </p:nvGraphicFramePr>
        <p:xfrm>
          <a:off x="3960933" y="4022695"/>
          <a:ext cx="4464685" cy="128016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1867851254"/>
                    </a:ext>
                  </a:extLst>
                </a:gridCol>
                <a:gridCol w="2503170">
                  <a:extLst>
                    <a:ext uri="{9D8B030D-6E8A-4147-A177-3AD203B41FA5}">
                      <a16:colId xmlns:a16="http://schemas.microsoft.com/office/drawing/2014/main" val="480997201"/>
                    </a:ext>
                  </a:extLst>
                </a:gridCol>
                <a:gridCol w="803275">
                  <a:extLst>
                    <a:ext uri="{9D8B030D-6E8A-4147-A177-3AD203B41FA5}">
                      <a16:colId xmlns:a16="http://schemas.microsoft.com/office/drawing/2014/main" val="797683339"/>
                    </a:ext>
                  </a:extLst>
                </a:gridCol>
                <a:gridCol w="803910">
                  <a:extLst>
                    <a:ext uri="{9D8B030D-6E8A-4147-A177-3AD203B41FA5}">
                      <a16:colId xmlns:a16="http://schemas.microsoft.com/office/drawing/2014/main" val="3270004080"/>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Cash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6005036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5759842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704886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085622373"/>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Cost of Goods Sold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7338397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Merchandise Inventory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798721297"/>
                  </a:ext>
                </a:extLst>
              </a:tr>
            </a:tbl>
          </a:graphicData>
        </a:graphic>
      </p:graphicFrame>
    </p:spTree>
    <p:extLst>
      <p:ext uri="{BB962C8B-B14F-4D97-AF65-F5344CB8AC3E}">
        <p14:creationId xmlns:p14="http://schemas.microsoft.com/office/powerpoint/2010/main" val="1115663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0F6A187-FC99-4EFB-892E-6AFA35DC2C8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28C040E-6BEE-4B73-93BD-8F623C3664FF}"/>
              </a:ext>
            </a:extLst>
          </p:cNvPr>
          <p:cNvSpPr/>
          <p:nvPr/>
        </p:nvSpPr>
        <p:spPr>
          <a:xfrm>
            <a:off x="3048000"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AD4AF8D-EA7F-4B04-BE37-26F712C8DC65}"/>
              </a:ext>
            </a:extLst>
          </p:cNvPr>
          <p:cNvSpPr/>
          <p:nvPr/>
        </p:nvSpPr>
        <p:spPr>
          <a:xfrm>
            <a:off x="680937" y="1225689"/>
            <a:ext cx="11605098" cy="563231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As discussed in Learning Goal 10, the perpetual inventory method continuously accounts for both cost of goods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sold and ending inventory.  This is done on a daily basis as merchandise is purchased or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Determining cost of merchandise</a:t>
            </a:r>
            <a:r>
              <a:rPr lang="en-US" dirty="0">
                <a:latin typeface="Times" panose="02020603050405020304" pitchFamily="18" charset="0"/>
                <a:ea typeface="MS Mincho" panose="02020609040205080304" pitchFamily="49" charset="-128"/>
                <a:cs typeface="Times New Roman" panose="02020603050405020304" pitchFamily="18" charset="0"/>
              </a:rPr>
              <a:t>: Except in very simple circumstances, a computerized accounting system is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usually required.  The system records the cost and number of units of each type of merchandise inventory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item purchased or sold.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When goods are </a:t>
            </a:r>
            <a:r>
              <a:rPr lang="en-US" b="1" dirty="0">
                <a:latin typeface="Times" panose="02020603050405020304" pitchFamily="18" charset="0"/>
                <a:ea typeface="MS Mincho" panose="02020609040205080304" pitchFamily="49" charset="-128"/>
                <a:cs typeface="Times New Roman" panose="02020603050405020304" pitchFamily="18" charset="0"/>
              </a:rPr>
              <a:t>purchased</a:t>
            </a:r>
            <a:r>
              <a:rPr lang="en-US" dirty="0">
                <a:latin typeface="Times" panose="02020603050405020304" pitchFamily="18" charset="0"/>
                <a:ea typeface="MS Mincho" panose="02020609040205080304" pitchFamily="49" charset="-128"/>
                <a:cs typeface="Times New Roman" panose="02020603050405020304" pitchFamily="18" charset="0"/>
              </a:rPr>
              <a:t>, the units and cost are added to the prior inventory balance to determine the new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inventory balance. The cost of goods purchased is recorded in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merchandise inventory account</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When goods are </a:t>
            </a:r>
            <a:r>
              <a:rPr lang="en-US" b="1" dirty="0">
                <a:latin typeface="Times" panose="02020603050405020304" pitchFamily="18" charset="0"/>
                <a:ea typeface="MS Mincho" panose="02020609040205080304" pitchFamily="49" charset="-128"/>
                <a:cs typeface="Times New Roman" panose="02020603050405020304" pitchFamily="18" charset="0"/>
              </a:rPr>
              <a:t>sold</a:t>
            </a:r>
            <a:r>
              <a:rPr lang="en-US" dirty="0">
                <a:latin typeface="Times" panose="02020603050405020304" pitchFamily="18" charset="0"/>
                <a:ea typeface="MS Mincho" panose="02020609040205080304" pitchFamily="49" charset="-128"/>
                <a:cs typeface="Times New Roman" panose="02020603050405020304" pitchFamily="18" charset="0"/>
              </a:rPr>
              <a:t>, the units and cost of goods sold are subtracted from the inventory balance to determine the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remaining (ending) inventory.  The cost of goods sold is recorded in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cost of goods sold account</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Even though the record-keeping is continuous, the ending inventory balance is verified at year-end by a physical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dirty="0"/>
          </a:p>
        </p:txBody>
      </p:sp>
    </p:spTree>
    <p:extLst>
      <p:ext uri="{BB962C8B-B14F-4D97-AF65-F5344CB8AC3E}">
        <p14:creationId xmlns:p14="http://schemas.microsoft.com/office/powerpoint/2010/main" val="242743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8307179-0942-4018-AEF1-450A4B568BC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37197D0-7554-47F6-B642-06E4861EE644}"/>
              </a:ext>
            </a:extLst>
          </p:cNvPr>
          <p:cNvSpPr/>
          <p:nvPr/>
        </p:nvSpPr>
        <p:spPr>
          <a:xfrm>
            <a:off x="3232826" y="241497"/>
            <a:ext cx="6096000" cy="1700466"/>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Sales Tax,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C2DD0B5-8725-4801-9DE0-126BC73F71BF}"/>
              </a:ext>
            </a:extLst>
          </p:cNvPr>
          <p:cNvSpPr/>
          <p:nvPr/>
        </p:nvSpPr>
        <p:spPr>
          <a:xfrm>
            <a:off x="1079770" y="1768213"/>
            <a:ext cx="10904706" cy="1477328"/>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specified intervals, a seller pays the total tax collected to the taxing authority.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Example: Suppose that Merchant Company had $10,000 of taxable sales during the month and collected $600 in sales tax.  After the end of the month Merchant Company must pay the $600 to the taxing authority.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FFD193C0-399D-4E03-8080-958E1455109D}"/>
              </a:ext>
            </a:extLst>
          </p:cNvPr>
          <p:cNvGraphicFramePr>
            <a:graphicFrameLocks noGrp="1"/>
          </p:cNvGraphicFramePr>
          <p:nvPr>
            <p:extLst>
              <p:ext uri="{D42A27DB-BD31-4B8C-83A1-F6EECF244321}">
                <p14:modId xmlns:p14="http://schemas.microsoft.com/office/powerpoint/2010/main" val="3783147788"/>
              </p:ext>
            </p:extLst>
          </p:nvPr>
        </p:nvGraphicFramePr>
        <p:xfrm>
          <a:off x="3863657" y="3467090"/>
          <a:ext cx="44646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4017777187"/>
                    </a:ext>
                  </a:extLst>
                </a:gridCol>
                <a:gridCol w="2503170">
                  <a:extLst>
                    <a:ext uri="{9D8B030D-6E8A-4147-A177-3AD203B41FA5}">
                      <a16:colId xmlns:a16="http://schemas.microsoft.com/office/drawing/2014/main" val="2672535338"/>
                    </a:ext>
                  </a:extLst>
                </a:gridCol>
                <a:gridCol w="803275">
                  <a:extLst>
                    <a:ext uri="{9D8B030D-6E8A-4147-A177-3AD203B41FA5}">
                      <a16:colId xmlns:a16="http://schemas.microsoft.com/office/drawing/2014/main" val="3416252563"/>
                    </a:ext>
                  </a:extLst>
                </a:gridCol>
                <a:gridCol w="803910">
                  <a:extLst>
                    <a:ext uri="{9D8B030D-6E8A-4147-A177-3AD203B41FA5}">
                      <a16:colId xmlns:a16="http://schemas.microsoft.com/office/drawing/2014/main" val="1645744739"/>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54513958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dirty="0">
                          <a:effectLst/>
                        </a:rPr>
                        <a:t>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0146715"/>
                  </a:ext>
                </a:extLst>
              </a:tr>
            </a:tbl>
          </a:graphicData>
        </a:graphic>
      </p:graphicFrame>
      <p:sp>
        <p:nvSpPr>
          <p:cNvPr id="6" name="Rectangle 5">
            <a:extLst>
              <a:ext uri="{FF2B5EF4-FFF2-40B4-BE49-F238E27FC236}">
                <a16:creationId xmlns:a16="http://schemas.microsoft.com/office/drawing/2014/main" id="{18AB45D4-B7FA-4AE4-901E-66CEF0962030}"/>
              </a:ext>
            </a:extLst>
          </p:cNvPr>
          <p:cNvSpPr/>
          <p:nvPr/>
        </p:nvSpPr>
        <p:spPr>
          <a:xfrm>
            <a:off x="1079770" y="4549120"/>
            <a:ext cx="10603149" cy="92333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Merchant Company is merely a collection agent for the taxing authority.  The sales tax is neither a revenue nor an expense.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093530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F19DC36-E002-4B35-B6BE-1FA3381ED5A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D9A995A-6210-4297-A33F-0B9A4B034FD9}"/>
              </a:ext>
            </a:extLst>
          </p:cNvPr>
          <p:cNvSpPr/>
          <p:nvPr/>
        </p:nvSpPr>
        <p:spPr>
          <a:xfrm>
            <a:off x="3174460" y="331359"/>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Sales Tax,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CD8CF22-3963-4797-B87F-EC327A7E7A04}"/>
              </a:ext>
            </a:extLst>
          </p:cNvPr>
          <p:cNvSpPr/>
          <p:nvPr/>
        </p:nvSpPr>
        <p:spPr>
          <a:xfrm>
            <a:off x="497731" y="1754826"/>
            <a:ext cx="11196537" cy="1754326"/>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Shortcut:  Sometimes sellers use a shortcut to record sales tax by including the sales tax as part of sales revenue.  Because this is not technically correct, this requires a later calculation to determine the correct tax.</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Merchant Company sold $500 of taxable merchandise, with a cost of $300.  The sales tax rate is 6%.   Merchant company records the sale as: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A889B2CC-C2CB-4643-8D42-BF260B3A78B2}"/>
              </a:ext>
            </a:extLst>
          </p:cNvPr>
          <p:cNvGraphicFramePr>
            <a:graphicFrameLocks noGrp="1"/>
          </p:cNvGraphicFramePr>
          <p:nvPr>
            <p:extLst>
              <p:ext uri="{D42A27DB-BD31-4B8C-83A1-F6EECF244321}">
                <p14:modId xmlns:p14="http://schemas.microsoft.com/office/powerpoint/2010/main" val="2503168122"/>
              </p:ext>
            </p:extLst>
          </p:nvPr>
        </p:nvGraphicFramePr>
        <p:xfrm>
          <a:off x="3863656" y="3759724"/>
          <a:ext cx="4464685" cy="106680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145219708"/>
                    </a:ext>
                  </a:extLst>
                </a:gridCol>
                <a:gridCol w="2503170">
                  <a:extLst>
                    <a:ext uri="{9D8B030D-6E8A-4147-A177-3AD203B41FA5}">
                      <a16:colId xmlns:a16="http://schemas.microsoft.com/office/drawing/2014/main" val="1306315251"/>
                    </a:ext>
                  </a:extLst>
                </a:gridCol>
                <a:gridCol w="803275">
                  <a:extLst>
                    <a:ext uri="{9D8B030D-6E8A-4147-A177-3AD203B41FA5}">
                      <a16:colId xmlns:a16="http://schemas.microsoft.com/office/drawing/2014/main" val="341470686"/>
                    </a:ext>
                  </a:extLst>
                </a:gridCol>
                <a:gridCol w="803910">
                  <a:extLst>
                    <a:ext uri="{9D8B030D-6E8A-4147-A177-3AD203B41FA5}">
                      <a16:colId xmlns:a16="http://schemas.microsoft.com/office/drawing/2014/main" val="3211440261"/>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530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7195491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530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5135986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089661160"/>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Cost of Goods Sold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752695253"/>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Merchandise Inventory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dirty="0">
                          <a:effectLst/>
                        </a:rPr>
                        <a:t>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03278796"/>
                  </a:ext>
                </a:extLst>
              </a:tr>
            </a:tbl>
          </a:graphicData>
        </a:graphic>
      </p:graphicFrame>
      <p:sp>
        <p:nvSpPr>
          <p:cNvPr id="6" name="Rectangle 5">
            <a:extLst>
              <a:ext uri="{FF2B5EF4-FFF2-40B4-BE49-F238E27FC236}">
                <a16:creationId xmlns:a16="http://schemas.microsoft.com/office/drawing/2014/main" id="{F203C145-5CE9-4A7C-9211-D293B3DE48AF}"/>
              </a:ext>
            </a:extLst>
          </p:cNvPr>
          <p:cNvSpPr/>
          <p:nvPr/>
        </p:nvSpPr>
        <p:spPr>
          <a:xfrm>
            <a:off x="612841" y="5222220"/>
            <a:ext cx="10564239" cy="64633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During the period, Merchant Company continues to record taxable sales in this manner, until correct sales tax must be calculated and paid to the taxing authority.</a:t>
            </a:r>
            <a:endParaRPr lang="en-US" dirty="0"/>
          </a:p>
        </p:txBody>
      </p:sp>
    </p:spTree>
    <p:extLst>
      <p:ext uri="{BB962C8B-B14F-4D97-AF65-F5344CB8AC3E}">
        <p14:creationId xmlns:p14="http://schemas.microsoft.com/office/powerpoint/2010/main" val="1958934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58BDEE4-79B9-4C24-89AE-FAD046E7052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D3CAF6D-ED37-4853-9D65-42A1C5B19075}"/>
              </a:ext>
            </a:extLst>
          </p:cNvPr>
          <p:cNvSpPr/>
          <p:nvPr/>
        </p:nvSpPr>
        <p:spPr>
          <a:xfrm>
            <a:off x="3048000" y="304488"/>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Sales Tax,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59C2848-98E0-407A-9054-7210860BD990}"/>
              </a:ext>
            </a:extLst>
          </p:cNvPr>
          <p:cNvSpPr/>
          <p:nvPr/>
        </p:nvSpPr>
        <p:spPr>
          <a:xfrm>
            <a:off x="856034" y="1518384"/>
            <a:ext cx="10817158" cy="2031325"/>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Example:  At the end of the period Merchant Company has recorded $10,600 of “sales”, which actually includes sales tax.  The sales tax calculation is: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$10,600 / 1.06 = $10,000 sales.    •  $10,600 – $10,000 = $600 sales tax.</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The journal entry is: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65A9C912-5542-40A3-87A2-29103248A214}"/>
              </a:ext>
            </a:extLst>
          </p:cNvPr>
          <p:cNvGraphicFramePr>
            <a:graphicFrameLocks noGrp="1"/>
          </p:cNvGraphicFramePr>
          <p:nvPr>
            <p:extLst>
              <p:ext uri="{D42A27DB-BD31-4B8C-83A1-F6EECF244321}">
                <p14:modId xmlns:p14="http://schemas.microsoft.com/office/powerpoint/2010/main" val="2242860369"/>
              </p:ext>
            </p:extLst>
          </p:nvPr>
        </p:nvGraphicFramePr>
        <p:xfrm>
          <a:off x="3766380" y="3557666"/>
          <a:ext cx="44646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2095011839"/>
                    </a:ext>
                  </a:extLst>
                </a:gridCol>
                <a:gridCol w="2503170">
                  <a:extLst>
                    <a:ext uri="{9D8B030D-6E8A-4147-A177-3AD203B41FA5}">
                      <a16:colId xmlns:a16="http://schemas.microsoft.com/office/drawing/2014/main" val="2157574389"/>
                    </a:ext>
                  </a:extLst>
                </a:gridCol>
                <a:gridCol w="803275">
                  <a:extLst>
                    <a:ext uri="{9D8B030D-6E8A-4147-A177-3AD203B41FA5}">
                      <a16:colId xmlns:a16="http://schemas.microsoft.com/office/drawing/2014/main" val="152370817"/>
                    </a:ext>
                  </a:extLst>
                </a:gridCol>
                <a:gridCol w="803910">
                  <a:extLst>
                    <a:ext uri="{9D8B030D-6E8A-4147-A177-3AD203B41FA5}">
                      <a16:colId xmlns:a16="http://schemas.microsoft.com/office/drawing/2014/main" val="3892097736"/>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dirty="0">
                          <a:effectLst/>
                        </a:rPr>
                        <a:t>Sales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9416190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dirty="0">
                          <a:effectLst/>
                        </a:rPr>
                        <a:t>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99970743"/>
                  </a:ext>
                </a:extLst>
              </a:tr>
            </a:tbl>
          </a:graphicData>
        </a:graphic>
      </p:graphicFrame>
      <p:sp>
        <p:nvSpPr>
          <p:cNvPr id="6" name="Rectangle 5">
            <a:extLst>
              <a:ext uri="{FF2B5EF4-FFF2-40B4-BE49-F238E27FC236}">
                <a16:creationId xmlns:a16="http://schemas.microsoft.com/office/drawing/2014/main" id="{9948DBDA-0955-495E-85E0-D53116DA2DD3}"/>
              </a:ext>
            </a:extLst>
          </p:cNvPr>
          <p:cNvSpPr/>
          <p:nvPr/>
        </p:nvSpPr>
        <p:spPr>
          <a:xfrm>
            <a:off x="856034" y="4747977"/>
            <a:ext cx="9951396" cy="1477328"/>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Reason for the calculation:  The recorded sales amount is actually 106% of the correct sales.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Note:</a:t>
            </a:r>
            <a:r>
              <a:rPr lang="en-US" dirty="0">
                <a:latin typeface="Times" panose="02020603050405020304" pitchFamily="18" charset="0"/>
                <a:ea typeface="MS Mincho" panose="02020609040205080304" pitchFamily="49" charset="-128"/>
                <a:cs typeface="Times New Roman" panose="02020603050405020304" pitchFamily="18" charset="0"/>
              </a:rPr>
              <a:t> It would be incorrect to calculate sales tax as $10,600 X .06 = $636.  Doing this would be calculating sales tax on an amount that already includes sales tax.</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5249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8CAEBCB-4505-490A-BFC7-1D4B83E7EE7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08298AF-70D5-49C7-BBA5-00B933FD471B}"/>
              </a:ext>
            </a:extLst>
          </p:cNvPr>
          <p:cNvSpPr/>
          <p:nvPr/>
        </p:nvSpPr>
        <p:spPr>
          <a:xfrm>
            <a:off x="3145276" y="214846"/>
            <a:ext cx="6096000" cy="1308050"/>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Illustration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pSp>
        <p:nvGrpSpPr>
          <p:cNvPr id="4" name="Group 3">
            <a:extLst>
              <a:ext uri="{FF2B5EF4-FFF2-40B4-BE49-F238E27FC236}">
                <a16:creationId xmlns:a16="http://schemas.microsoft.com/office/drawing/2014/main" id="{19E2C8C8-7200-484D-9617-F419FEA6BF8F}"/>
              </a:ext>
            </a:extLst>
          </p:cNvPr>
          <p:cNvGrpSpPr/>
          <p:nvPr/>
        </p:nvGrpSpPr>
        <p:grpSpPr>
          <a:xfrm>
            <a:off x="2898843" y="2116773"/>
            <a:ext cx="6317040" cy="3254754"/>
            <a:chOff x="-161222" y="0"/>
            <a:chExt cx="6317040" cy="2690317"/>
          </a:xfrm>
        </p:grpSpPr>
        <p:sp>
          <p:nvSpPr>
            <p:cNvPr id="5" name="Rectangle 4">
              <a:extLst>
                <a:ext uri="{FF2B5EF4-FFF2-40B4-BE49-F238E27FC236}">
                  <a16:creationId xmlns:a16="http://schemas.microsoft.com/office/drawing/2014/main" id="{AF61BAFD-AD19-4BD0-B9F2-73A5182AE96E}"/>
                </a:ext>
              </a:extLst>
            </p:cNvPr>
            <p:cNvSpPr/>
            <p:nvPr/>
          </p:nvSpPr>
          <p:spPr>
            <a:xfrm>
              <a:off x="722630" y="0"/>
              <a:ext cx="1496695" cy="726440"/>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350000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Net Sales $300,500</a:t>
              </a:r>
            </a:p>
          </p:txBody>
        </p:sp>
        <p:sp>
          <p:nvSpPr>
            <p:cNvPr id="6" name="Text Box 44">
              <a:extLst>
                <a:ext uri="{FF2B5EF4-FFF2-40B4-BE49-F238E27FC236}">
                  <a16:creationId xmlns:a16="http://schemas.microsoft.com/office/drawing/2014/main" id="{6B54214F-EEB2-4044-8E93-1F88F61E4568}"/>
                </a:ext>
              </a:extLst>
            </p:cNvPr>
            <p:cNvSpPr txBox="1"/>
            <p:nvPr/>
          </p:nvSpPr>
          <p:spPr>
            <a:xfrm>
              <a:off x="-161222" y="769620"/>
              <a:ext cx="754312" cy="277495"/>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Minus</a:t>
              </a:r>
            </a:p>
          </p:txBody>
        </p:sp>
        <p:sp>
          <p:nvSpPr>
            <p:cNvPr id="7" name="Terminator 51">
              <a:extLst>
                <a:ext uri="{FF2B5EF4-FFF2-40B4-BE49-F238E27FC236}">
                  <a16:creationId xmlns:a16="http://schemas.microsoft.com/office/drawing/2014/main" id="{E26F16FD-059E-4946-AD4B-D29A6B63DA09}"/>
                </a:ext>
              </a:extLst>
            </p:cNvPr>
            <p:cNvSpPr/>
            <p:nvPr/>
          </p:nvSpPr>
          <p:spPr>
            <a:xfrm>
              <a:off x="602615" y="1064895"/>
              <a:ext cx="1732915" cy="635000"/>
            </a:xfrm>
            <a:prstGeom prst="flowChartTerminator">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Cost of Goods Sold $180,300</a:t>
              </a:r>
            </a:p>
          </p:txBody>
        </p:sp>
        <p:sp>
          <p:nvSpPr>
            <p:cNvPr id="8" name="Text Box 52">
              <a:extLst>
                <a:ext uri="{FF2B5EF4-FFF2-40B4-BE49-F238E27FC236}">
                  <a16:creationId xmlns:a16="http://schemas.microsoft.com/office/drawing/2014/main" id="{E2132076-D150-4314-B239-1FEE73BB9552}"/>
                </a:ext>
              </a:extLst>
            </p:cNvPr>
            <p:cNvSpPr txBox="1"/>
            <p:nvPr/>
          </p:nvSpPr>
          <p:spPr>
            <a:xfrm>
              <a:off x="-161222" y="1775460"/>
              <a:ext cx="773362" cy="306070"/>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Equals</a:t>
              </a:r>
            </a:p>
          </p:txBody>
        </p:sp>
        <p:sp>
          <p:nvSpPr>
            <p:cNvPr id="9" name="Process 53">
              <a:extLst>
                <a:ext uri="{FF2B5EF4-FFF2-40B4-BE49-F238E27FC236}">
                  <a16:creationId xmlns:a16="http://schemas.microsoft.com/office/drawing/2014/main" id="{76A9E698-1E63-4AD0-8D1C-EB422DDC4B03}"/>
                </a:ext>
              </a:extLst>
            </p:cNvPr>
            <p:cNvSpPr/>
            <p:nvPr/>
          </p:nvSpPr>
          <p:spPr>
            <a:xfrm>
              <a:off x="883920" y="2102485"/>
              <a:ext cx="1258570" cy="444500"/>
            </a:xfrm>
            <a:prstGeom prst="flowChartProcess">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Gross Profit $120,200</a:t>
              </a:r>
            </a:p>
          </p:txBody>
        </p:sp>
        <p:cxnSp>
          <p:nvCxnSpPr>
            <p:cNvPr id="10" name="Straight Arrow Connector 9">
              <a:extLst>
                <a:ext uri="{FF2B5EF4-FFF2-40B4-BE49-F238E27FC236}">
                  <a16:creationId xmlns:a16="http://schemas.microsoft.com/office/drawing/2014/main" id="{5EF3E41E-96E5-4A4B-987E-1957878B442A}"/>
                </a:ext>
              </a:extLst>
            </p:cNvPr>
            <p:cNvCxnSpPr/>
            <p:nvPr/>
          </p:nvCxnSpPr>
          <p:spPr>
            <a:xfrm flipH="1">
              <a:off x="1456055" y="1758950"/>
              <a:ext cx="6985" cy="30607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C221FCBE-8858-47DA-8E57-61201DD3BA57}"/>
                </a:ext>
              </a:extLst>
            </p:cNvPr>
            <p:cNvCxnSpPr/>
            <p:nvPr/>
          </p:nvCxnSpPr>
          <p:spPr>
            <a:xfrm>
              <a:off x="1460500" y="765810"/>
              <a:ext cx="635" cy="281305"/>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E3125853-53A4-43F1-AD60-34A4B9FD3196}"/>
                </a:ext>
              </a:extLst>
            </p:cNvPr>
            <p:cNvSpPr/>
            <p:nvPr/>
          </p:nvSpPr>
          <p:spPr>
            <a:xfrm>
              <a:off x="2898775" y="1225550"/>
              <a:ext cx="1109345" cy="441325"/>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0" scaled="1"/>
              <a:tileRec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400" dirty="0">
                  <a:solidFill>
                    <a:srgbClr val="000000"/>
                  </a:solidFill>
                  <a:effectLst/>
                  <a:latin typeface="Times" panose="02020603050405020304" pitchFamily="18" charset="0"/>
                  <a:ea typeface="MS Mincho" panose="02020609040205080304" pitchFamily="49" charset="-128"/>
                  <a:cs typeface="Times New Roman" panose="02020603050405020304" pitchFamily="18" charset="0"/>
                </a:rPr>
                <a:t>Sell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13" name="Straight Connector 12">
              <a:extLst>
                <a:ext uri="{FF2B5EF4-FFF2-40B4-BE49-F238E27FC236}">
                  <a16:creationId xmlns:a16="http://schemas.microsoft.com/office/drawing/2014/main" id="{2CC1B4B9-695D-427B-987F-80ABB7DAA647}"/>
                </a:ext>
              </a:extLst>
            </p:cNvPr>
            <p:cNvCxnSpPr/>
            <p:nvPr/>
          </p:nvCxnSpPr>
          <p:spPr>
            <a:xfrm flipH="1" flipV="1">
              <a:off x="2247265" y="1141095"/>
              <a:ext cx="625475" cy="83820"/>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0F90FB7-1B57-402A-BDE9-D7FA708AB691}"/>
                </a:ext>
              </a:extLst>
            </p:cNvPr>
            <p:cNvCxnSpPr/>
            <p:nvPr/>
          </p:nvCxnSpPr>
          <p:spPr>
            <a:xfrm flipH="1">
              <a:off x="2204720" y="1614805"/>
              <a:ext cx="693420" cy="67945"/>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5" name="Arc 14">
              <a:extLst>
                <a:ext uri="{FF2B5EF4-FFF2-40B4-BE49-F238E27FC236}">
                  <a16:creationId xmlns:a16="http://schemas.microsoft.com/office/drawing/2014/main" id="{9BFFA522-4873-4B3E-A152-0455A419C3F4}"/>
                </a:ext>
              </a:extLst>
            </p:cNvPr>
            <p:cNvSpPr/>
            <p:nvPr/>
          </p:nvSpPr>
          <p:spPr>
            <a:xfrm rot="21274521">
              <a:off x="3466465" y="437515"/>
              <a:ext cx="1776730" cy="1347470"/>
            </a:xfrm>
            <a:prstGeom prst="arc">
              <a:avLst>
                <a:gd name="adj1" fmla="val 10905278"/>
                <a:gd name="adj2" fmla="val 15838419"/>
              </a:avLst>
            </a:prstGeom>
            <a:ln>
              <a:tailEnd type="arrow"/>
            </a:ln>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Text Box 9">
              <a:extLst>
                <a:ext uri="{FF2B5EF4-FFF2-40B4-BE49-F238E27FC236}">
                  <a16:creationId xmlns:a16="http://schemas.microsoft.com/office/drawing/2014/main" id="{9320A285-0E3A-44A3-9622-EBED209C268D}"/>
                </a:ext>
              </a:extLst>
            </p:cNvPr>
            <p:cNvSpPr txBox="1"/>
            <p:nvPr/>
          </p:nvSpPr>
          <p:spPr>
            <a:xfrm>
              <a:off x="4214494" y="227965"/>
              <a:ext cx="966037" cy="448310"/>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Lower Inventory </a:t>
              </a:r>
            </a:p>
          </p:txBody>
        </p:sp>
        <p:sp>
          <p:nvSpPr>
            <p:cNvPr id="17" name="Text Box 12">
              <a:extLst>
                <a:ext uri="{FF2B5EF4-FFF2-40B4-BE49-F238E27FC236}">
                  <a16:creationId xmlns:a16="http://schemas.microsoft.com/office/drawing/2014/main" id="{16CF477B-353B-4D70-9C25-A51A2F0B3A8D}"/>
                </a:ext>
              </a:extLst>
            </p:cNvPr>
            <p:cNvSpPr txBox="1"/>
            <p:nvPr/>
          </p:nvSpPr>
          <p:spPr>
            <a:xfrm>
              <a:off x="5200015" y="1224916"/>
              <a:ext cx="955803" cy="473075"/>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Purchase Inventory</a:t>
              </a:r>
            </a:p>
          </p:txBody>
        </p:sp>
        <p:sp>
          <p:nvSpPr>
            <p:cNvPr id="18" name="Arc 17">
              <a:extLst>
                <a:ext uri="{FF2B5EF4-FFF2-40B4-BE49-F238E27FC236}">
                  <a16:creationId xmlns:a16="http://schemas.microsoft.com/office/drawing/2014/main" id="{E4174C79-20A9-4E03-954C-8267F047DF71}"/>
                </a:ext>
              </a:extLst>
            </p:cNvPr>
            <p:cNvSpPr/>
            <p:nvPr/>
          </p:nvSpPr>
          <p:spPr>
            <a:xfrm rot="5400000">
              <a:off x="4062729" y="578876"/>
              <a:ext cx="1772920" cy="1469390"/>
            </a:xfrm>
            <a:prstGeom prst="arc">
              <a:avLst>
                <a:gd name="adj1" fmla="val 10936167"/>
                <a:gd name="adj2" fmla="val 15838419"/>
              </a:avLst>
            </a:prstGeom>
            <a:ln>
              <a:tailEnd type="arrow"/>
            </a:ln>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 name="Arc 18">
              <a:extLst>
                <a:ext uri="{FF2B5EF4-FFF2-40B4-BE49-F238E27FC236}">
                  <a16:creationId xmlns:a16="http://schemas.microsoft.com/office/drawing/2014/main" id="{27602944-714A-4EC6-9D46-0AAA9C19C16B}"/>
                </a:ext>
              </a:extLst>
            </p:cNvPr>
            <p:cNvSpPr/>
            <p:nvPr/>
          </p:nvSpPr>
          <p:spPr>
            <a:xfrm rot="11255234">
              <a:off x="4063274" y="916832"/>
              <a:ext cx="1629410" cy="1608455"/>
            </a:xfrm>
            <a:prstGeom prst="arc">
              <a:avLst>
                <a:gd name="adj1" fmla="val 10361677"/>
                <a:gd name="adj2" fmla="val 14513142"/>
              </a:avLst>
            </a:prstGeom>
            <a:ln>
              <a:tailEnd type="arrow"/>
            </a:ln>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Text Box 15">
              <a:extLst>
                <a:ext uri="{FF2B5EF4-FFF2-40B4-BE49-F238E27FC236}">
                  <a16:creationId xmlns:a16="http://schemas.microsoft.com/office/drawing/2014/main" id="{11D3A225-8B93-4D46-9EEF-99DCFA9E227E}"/>
                </a:ext>
              </a:extLst>
            </p:cNvPr>
            <p:cNvSpPr txBox="1"/>
            <p:nvPr/>
          </p:nvSpPr>
          <p:spPr>
            <a:xfrm>
              <a:off x="4300664" y="2241372"/>
              <a:ext cx="1078357" cy="448945"/>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Higher Inventory</a:t>
              </a:r>
            </a:p>
          </p:txBody>
        </p:sp>
        <p:sp>
          <p:nvSpPr>
            <p:cNvPr id="21" name="Arc 20">
              <a:extLst>
                <a:ext uri="{FF2B5EF4-FFF2-40B4-BE49-F238E27FC236}">
                  <a16:creationId xmlns:a16="http://schemas.microsoft.com/office/drawing/2014/main" id="{509AB6B0-94F9-4932-9A88-7CB87B9D768E}"/>
                </a:ext>
              </a:extLst>
            </p:cNvPr>
            <p:cNvSpPr/>
            <p:nvPr/>
          </p:nvSpPr>
          <p:spPr>
            <a:xfrm rot="16744536">
              <a:off x="3322320" y="816610"/>
              <a:ext cx="1761490" cy="1469390"/>
            </a:xfrm>
            <a:prstGeom prst="arc">
              <a:avLst>
                <a:gd name="adj1" fmla="val 10470765"/>
                <a:gd name="adj2" fmla="val 14832329"/>
              </a:avLst>
            </a:prstGeom>
            <a:ln>
              <a:tailEnd type="arrow"/>
            </a:ln>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4221792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531AB31-A69B-4FC0-8F66-70AF3B9F1F1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03E0FC5-BD92-479D-9454-DD4B2DD1A923}"/>
              </a:ext>
            </a:extLst>
          </p:cNvPr>
          <p:cNvSpPr/>
          <p:nvPr/>
        </p:nvSpPr>
        <p:spPr>
          <a:xfrm>
            <a:off x="2979906" y="-116114"/>
            <a:ext cx="6096000" cy="1269578"/>
          </a:xfrm>
          <a:prstGeom prst="rect">
            <a:avLst/>
          </a:prstGeom>
        </p:spPr>
        <p:txBody>
          <a:bodyPr>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Recording Purchases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3184DAA-10DD-44EC-B8CF-CFA01E72A3B8}"/>
              </a:ext>
            </a:extLst>
          </p:cNvPr>
          <p:cNvSpPr/>
          <p:nvPr/>
        </p:nvSpPr>
        <p:spPr>
          <a:xfrm>
            <a:off x="1653701" y="1960266"/>
            <a:ext cx="9241277" cy="1754326"/>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When merchandise is purchased, the purchase is recorded in a merchandise inventory account.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Most inventory transactions are “on account” (using accounts payable).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Journal Entry: $900 of merchandise is purchased on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53CE215D-AD2A-4507-9C27-8D6987C97052}"/>
              </a:ext>
            </a:extLst>
          </p:cNvPr>
          <p:cNvGraphicFramePr>
            <a:graphicFrameLocks noGrp="1"/>
          </p:cNvGraphicFramePr>
          <p:nvPr>
            <p:extLst>
              <p:ext uri="{D42A27DB-BD31-4B8C-83A1-F6EECF244321}">
                <p14:modId xmlns:p14="http://schemas.microsoft.com/office/powerpoint/2010/main" val="3950629386"/>
              </p:ext>
            </p:extLst>
          </p:nvPr>
        </p:nvGraphicFramePr>
        <p:xfrm>
          <a:off x="3674461" y="4521394"/>
          <a:ext cx="4478939" cy="495428"/>
        </p:xfrm>
        <a:graphic>
          <a:graphicData uri="http://schemas.openxmlformats.org/drawingml/2006/table">
            <a:tbl>
              <a:tblPr firstRow="1" firstCol="1" bandRow="1">
                <a:tableStyleId>{5940675A-B579-460E-94D1-54222C63F5DA}</a:tableStyleId>
              </a:tblPr>
              <a:tblGrid>
                <a:gridCol w="611948">
                  <a:extLst>
                    <a:ext uri="{9D8B030D-6E8A-4147-A177-3AD203B41FA5}">
                      <a16:colId xmlns:a16="http://schemas.microsoft.com/office/drawing/2014/main" val="3683810995"/>
                    </a:ext>
                  </a:extLst>
                </a:gridCol>
                <a:gridCol w="2317591">
                  <a:extLst>
                    <a:ext uri="{9D8B030D-6E8A-4147-A177-3AD203B41FA5}">
                      <a16:colId xmlns:a16="http://schemas.microsoft.com/office/drawing/2014/main" val="2267285895"/>
                    </a:ext>
                  </a:extLst>
                </a:gridCol>
                <a:gridCol w="768190">
                  <a:extLst>
                    <a:ext uri="{9D8B030D-6E8A-4147-A177-3AD203B41FA5}">
                      <a16:colId xmlns:a16="http://schemas.microsoft.com/office/drawing/2014/main" val="870094491"/>
                    </a:ext>
                  </a:extLst>
                </a:gridCol>
                <a:gridCol w="781210">
                  <a:extLst>
                    <a:ext uri="{9D8B030D-6E8A-4147-A177-3AD203B41FA5}">
                      <a16:colId xmlns:a16="http://schemas.microsoft.com/office/drawing/2014/main" val="2969987240"/>
                    </a:ext>
                  </a:extLst>
                </a:gridCol>
              </a:tblGrid>
              <a:tr h="0">
                <a:tc>
                  <a:txBody>
                    <a:bodyPr/>
                    <a:lstStyle/>
                    <a:p>
                      <a:pPr marL="0" marR="0" algn="ctr">
                        <a:lnSpc>
                          <a:spcPct val="107000"/>
                        </a:lnSpc>
                        <a:spcBef>
                          <a:spcPts val="0"/>
                        </a:spcBef>
                        <a:spcAft>
                          <a:spcPts val="0"/>
                        </a:spcAft>
                      </a:pPr>
                      <a:r>
                        <a:rPr lang="en-US" sz="1600">
                          <a:effectLst/>
                        </a:rPr>
                        <a:t>xxx</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600">
                          <a:effectLst/>
                        </a:rPr>
                        <a:t> Merchandise Inventory </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600">
                          <a:effectLst/>
                        </a:rPr>
                        <a:t>900</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600">
                          <a:effectLst/>
                        </a:rPr>
                        <a:t> </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937393808"/>
                  </a:ext>
                </a:extLst>
              </a:tr>
              <a:tr h="0">
                <a:tc>
                  <a:txBody>
                    <a:bodyPr/>
                    <a:lstStyle/>
                    <a:p>
                      <a:pPr marL="0" marR="0" algn="ctr">
                        <a:lnSpc>
                          <a:spcPct val="107000"/>
                        </a:lnSpc>
                        <a:spcBef>
                          <a:spcPts val="0"/>
                        </a:spcBef>
                        <a:spcAft>
                          <a:spcPts val="0"/>
                        </a:spcAft>
                      </a:pPr>
                      <a:r>
                        <a:rPr lang="en-US" sz="1600">
                          <a:effectLst/>
                        </a:rPr>
                        <a:t> </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600">
                          <a:effectLst/>
                        </a:rPr>
                        <a:t>       Accounts Payable </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600">
                          <a:effectLst/>
                        </a:rPr>
                        <a:t> </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600" dirty="0">
                          <a:effectLst/>
                        </a:rPr>
                        <a:t>900</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099896238"/>
                  </a:ext>
                </a:extLst>
              </a:tr>
            </a:tbl>
          </a:graphicData>
        </a:graphic>
      </p:graphicFrame>
    </p:spTree>
    <p:extLst>
      <p:ext uri="{BB962C8B-B14F-4D97-AF65-F5344CB8AC3E}">
        <p14:creationId xmlns:p14="http://schemas.microsoft.com/office/powerpoint/2010/main" val="397374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8D8DA5-F621-414A-960A-0E035B7C2C9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18962EC-1413-4066-AE64-09CB4A2301EC}"/>
              </a:ext>
            </a:extLst>
          </p:cNvPr>
          <p:cNvSpPr/>
          <p:nvPr/>
        </p:nvSpPr>
        <p:spPr>
          <a:xfrm>
            <a:off x="2853447" y="389444"/>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Recording Purchase Discounts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275F208-2732-41CE-8F71-962DC3096F46}"/>
              </a:ext>
            </a:extLst>
          </p:cNvPr>
          <p:cNvSpPr/>
          <p:nvPr/>
        </p:nvSpPr>
        <p:spPr>
          <a:xfrm>
            <a:off x="2178996" y="2109033"/>
            <a:ext cx="9144000" cy="4247317"/>
          </a:xfrm>
          <a:prstGeom prst="rect">
            <a:avLst/>
          </a:prstGeom>
        </p:spPr>
        <p:txBody>
          <a:bodyPr wrap="square">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purchase discount</a:t>
            </a:r>
            <a:r>
              <a:rPr lang="en-US" dirty="0">
                <a:latin typeface="Times" panose="02020603050405020304" pitchFamily="18" charset="0"/>
                <a:ea typeface="MS Mincho" panose="02020609040205080304" pitchFamily="49" charset="-128"/>
                <a:cs typeface="Times New Roman" panose="02020603050405020304" pitchFamily="18" charset="0"/>
              </a:rPr>
              <a:t> is a discount recorded by a buyer for early payment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within a specified time period.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terms of a discount are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credit terms </a:t>
            </a:r>
            <a:r>
              <a:rPr lang="en-US" dirty="0">
                <a:latin typeface="Times" panose="02020603050405020304" pitchFamily="18" charset="0"/>
                <a:ea typeface="MS Mincho" panose="02020609040205080304" pitchFamily="49" charset="-128"/>
                <a:cs typeface="Times New Roman" panose="02020603050405020304" pitchFamily="18" charset="0"/>
              </a:rPr>
              <a:t>and are recorded on the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invoice</a:t>
            </a:r>
            <a:r>
              <a:rPr lang="en-US" dirty="0">
                <a:latin typeface="Times" panose="02020603050405020304" pitchFamily="18" charset="0"/>
                <a:ea typeface="MS Mincho" panose="02020609040205080304" pitchFamily="49" charset="-128"/>
                <a:cs typeface="Times New Roman" panose="02020603050405020304" pitchFamily="18" charset="0"/>
              </a:rPr>
              <a:t> sent from the seller to the buyer.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 invoice is a bill that identifies items, price, quantity, and terms.  A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buyer often refers to it as a “purchase invoice”.  A seller often refers to it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as a “sales invoice”.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969827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B60246C-1A71-42C6-A169-3551AFEA07D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1063A82-953D-4E96-96AF-D63FDD39DA4C}"/>
              </a:ext>
            </a:extLst>
          </p:cNvPr>
          <p:cNvSpPr/>
          <p:nvPr/>
        </p:nvSpPr>
        <p:spPr>
          <a:xfrm>
            <a:off x="3155005" y="243810"/>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Discounts,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DF175D3-7A9C-4D16-8F97-E274CAA4F2C0}"/>
              </a:ext>
            </a:extLst>
          </p:cNvPr>
          <p:cNvSpPr/>
          <p:nvPr/>
        </p:nvSpPr>
        <p:spPr>
          <a:xfrm>
            <a:off x="3155005" y="1737800"/>
            <a:ext cx="3896195" cy="369332"/>
          </a:xfrm>
          <a:prstGeom prst="rect">
            <a:avLst/>
          </a:prstGeom>
        </p:spPr>
        <p:txBody>
          <a:bodyPr wrap="none">
            <a:spAutoFit/>
          </a:bodyPr>
          <a:lstStyle/>
          <a:p>
            <a:pPr marL="228600" marR="0" indent="-114300" algn="ctr">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Examples of Common Discount Terms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0B9CC1C-77E6-4E86-AB41-C07A818CE3A9}"/>
              </a:ext>
            </a:extLst>
          </p:cNvPr>
          <p:cNvGraphicFramePr>
            <a:graphicFrameLocks noGrp="1"/>
          </p:cNvGraphicFramePr>
          <p:nvPr>
            <p:extLst>
              <p:ext uri="{D42A27DB-BD31-4B8C-83A1-F6EECF244321}">
                <p14:modId xmlns:p14="http://schemas.microsoft.com/office/powerpoint/2010/main" val="3629929943"/>
              </p:ext>
            </p:extLst>
          </p:nvPr>
        </p:nvGraphicFramePr>
        <p:xfrm>
          <a:off x="3398520" y="2511726"/>
          <a:ext cx="5394960" cy="2560320"/>
        </p:xfrm>
        <a:graphic>
          <a:graphicData uri="http://schemas.openxmlformats.org/drawingml/2006/table">
            <a:tbl>
              <a:tblPr firstRow="1" firstCol="1" bandRow="1">
                <a:tableStyleId>{5940675A-B579-460E-94D1-54222C63F5DA}</a:tableStyleId>
              </a:tblPr>
              <a:tblGrid>
                <a:gridCol w="1348740">
                  <a:extLst>
                    <a:ext uri="{9D8B030D-6E8A-4147-A177-3AD203B41FA5}">
                      <a16:colId xmlns:a16="http://schemas.microsoft.com/office/drawing/2014/main" val="260607916"/>
                    </a:ext>
                  </a:extLst>
                </a:gridCol>
                <a:gridCol w="4046220">
                  <a:extLst>
                    <a:ext uri="{9D8B030D-6E8A-4147-A177-3AD203B41FA5}">
                      <a16:colId xmlns:a16="http://schemas.microsoft.com/office/drawing/2014/main" val="3772367227"/>
                    </a:ext>
                  </a:extLst>
                </a:gridCol>
              </a:tblGrid>
              <a:tr h="0">
                <a:tc>
                  <a:txBody>
                    <a:bodyPr/>
                    <a:lstStyle/>
                    <a:p>
                      <a:pPr marL="0" marR="0" algn="ctr">
                        <a:spcBef>
                          <a:spcPts val="0"/>
                        </a:spcBef>
                        <a:spcAft>
                          <a:spcPts val="0"/>
                        </a:spcAft>
                      </a:pPr>
                      <a:r>
                        <a:rPr lang="en-US" sz="1400" b="1">
                          <a:effectLst/>
                        </a:rPr>
                        <a:t>Discount Terms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Interpretation</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72714300"/>
                  </a:ext>
                </a:extLst>
              </a:tr>
              <a:tr h="0">
                <a:tc>
                  <a:txBody>
                    <a:bodyPr/>
                    <a:lstStyle/>
                    <a:p>
                      <a:pPr marL="0" marR="0" algn="ctr">
                        <a:spcBef>
                          <a:spcPts val="1200"/>
                        </a:spcBef>
                        <a:spcAft>
                          <a:spcPts val="0"/>
                        </a:spcAft>
                      </a:pPr>
                      <a:r>
                        <a:rPr lang="en-US" sz="1400" dirty="0">
                          <a:effectLst/>
                        </a:rPr>
                        <a:t>2/10/, n/30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a:effectLst/>
                        </a:rPr>
                        <a:t>Read this as: “Two ten, net thirty”.  It means: 2% discount if paid within 10 days, otherwise, balance is due in 30 days.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26223991"/>
                  </a:ext>
                </a:extLst>
              </a:tr>
              <a:tr h="0">
                <a:tc>
                  <a:txBody>
                    <a:bodyPr/>
                    <a:lstStyle/>
                    <a:p>
                      <a:pPr marL="0" marR="0" algn="ctr">
                        <a:spcBef>
                          <a:spcPts val="1200"/>
                        </a:spcBef>
                        <a:spcAft>
                          <a:spcPts val="0"/>
                        </a:spcAft>
                      </a:pPr>
                      <a:r>
                        <a:rPr lang="en-US" sz="1400" dirty="0">
                          <a:effectLst/>
                        </a:rPr>
                        <a:t>1/10/, n/15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a:effectLst/>
                        </a:rPr>
                        <a:t>Read this as: “One ten, net fifteen”.  It means: 1% discount if paid within 10 days, otherwise, balance is due in 15 days.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295644071"/>
                  </a:ext>
                </a:extLst>
              </a:tr>
              <a:tr h="0">
                <a:tc>
                  <a:txBody>
                    <a:bodyPr/>
                    <a:lstStyle/>
                    <a:p>
                      <a:pPr marL="0" marR="0" algn="ctr">
                        <a:spcBef>
                          <a:spcPts val="1200"/>
                        </a:spcBef>
                        <a:spcAft>
                          <a:spcPts val="0"/>
                        </a:spcAft>
                      </a:pPr>
                      <a:r>
                        <a:rPr lang="en-US" sz="1400" dirty="0">
                          <a:effectLst/>
                        </a:rPr>
                        <a:t>1/5 EOM, n/30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dirty="0">
                          <a:effectLst/>
                        </a:rPr>
                        <a:t>Read this as: “One five EOM, net thirty”.  It means: 1% discount if paid within 5 days from the end of the current month, otherwise, balance is due in 30 days.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05927318"/>
                  </a:ext>
                </a:extLst>
              </a:tr>
              <a:tr h="0">
                <a:tc>
                  <a:txBody>
                    <a:bodyPr/>
                    <a:lstStyle/>
                    <a:p>
                      <a:pPr marL="0" marR="0" algn="ctr">
                        <a:spcBef>
                          <a:spcPts val="600"/>
                        </a:spcBef>
                        <a:spcAft>
                          <a:spcPts val="0"/>
                        </a:spcAft>
                      </a:pPr>
                      <a:r>
                        <a:rPr lang="en-US" sz="1400" dirty="0">
                          <a:effectLst/>
                        </a:rPr>
                        <a:t>n/30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dirty="0">
                          <a:effectLst/>
                        </a:rPr>
                        <a:t>Read this as: “Net thirty”.  It means: The full amount is due in 30 days.  There is no discount.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20641153"/>
                  </a:ext>
                </a:extLst>
              </a:tr>
            </a:tbl>
          </a:graphicData>
        </a:graphic>
      </p:graphicFrame>
      <p:sp>
        <p:nvSpPr>
          <p:cNvPr id="6" name="Rectangle 5">
            <a:extLst>
              <a:ext uri="{FF2B5EF4-FFF2-40B4-BE49-F238E27FC236}">
                <a16:creationId xmlns:a16="http://schemas.microsoft.com/office/drawing/2014/main" id="{DA89441A-FDB3-4354-A36F-F49887BA840D}"/>
              </a:ext>
            </a:extLst>
          </p:cNvPr>
          <p:cNvSpPr/>
          <p:nvPr/>
        </p:nvSpPr>
        <p:spPr>
          <a:xfrm>
            <a:off x="3155005" y="5476640"/>
            <a:ext cx="6096000" cy="646331"/>
          </a:xfrm>
          <a:prstGeom prst="rect">
            <a:avLst/>
          </a:prstGeom>
        </p:spPr>
        <p:txBody>
          <a:bodyPr>
            <a:spAutoFit/>
          </a:bodyPr>
          <a:lstStyle/>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Counting days: The first day begins after the day of the sale.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17695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481FD1A-0225-4A0C-B786-45016DE56B0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81EB1DC-661B-4E7A-A3D1-E61649B468C7}"/>
              </a:ext>
            </a:extLst>
          </p:cNvPr>
          <p:cNvSpPr/>
          <p:nvPr/>
        </p:nvSpPr>
        <p:spPr>
          <a:xfrm>
            <a:off x="3155004" y="214627"/>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Discounts,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31F2978-F110-4A8C-9B9D-0CBDD4CD2511}"/>
              </a:ext>
            </a:extLst>
          </p:cNvPr>
          <p:cNvSpPr/>
          <p:nvPr/>
        </p:nvSpPr>
        <p:spPr>
          <a:xfrm>
            <a:off x="904672" y="1428053"/>
            <a:ext cx="9630383" cy="646331"/>
          </a:xfrm>
          <a:prstGeom prst="rect">
            <a:avLst/>
          </a:prstGeom>
        </p:spPr>
        <p:txBody>
          <a:bodyPr wrap="square">
            <a:spAutoFit/>
          </a:bodyPr>
          <a:lstStyle/>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#1</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Full payment in discount period</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On February 19, Revel Company purchased $900 of merchandise, terms 2/10, n/30.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345A1D47-C722-42E5-87CD-DF289F927F85}"/>
              </a:ext>
            </a:extLst>
          </p:cNvPr>
          <p:cNvGraphicFramePr>
            <a:graphicFrameLocks noGrp="1"/>
          </p:cNvGraphicFramePr>
          <p:nvPr>
            <p:extLst>
              <p:ext uri="{D42A27DB-BD31-4B8C-83A1-F6EECF244321}">
                <p14:modId xmlns:p14="http://schemas.microsoft.com/office/powerpoint/2010/main" val="1359067191"/>
              </p:ext>
            </p:extLst>
          </p:nvPr>
        </p:nvGraphicFramePr>
        <p:xfrm>
          <a:off x="4038600" y="2634731"/>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820218643"/>
                    </a:ext>
                  </a:extLst>
                </a:gridCol>
                <a:gridCol w="2034540">
                  <a:extLst>
                    <a:ext uri="{9D8B030D-6E8A-4147-A177-3AD203B41FA5}">
                      <a16:colId xmlns:a16="http://schemas.microsoft.com/office/drawing/2014/main" val="890129603"/>
                    </a:ext>
                  </a:extLst>
                </a:gridCol>
                <a:gridCol w="674370">
                  <a:extLst>
                    <a:ext uri="{9D8B030D-6E8A-4147-A177-3AD203B41FA5}">
                      <a16:colId xmlns:a16="http://schemas.microsoft.com/office/drawing/2014/main" val="3734735077"/>
                    </a:ext>
                  </a:extLst>
                </a:gridCol>
                <a:gridCol w="685800">
                  <a:extLst>
                    <a:ext uri="{9D8B030D-6E8A-4147-A177-3AD203B41FA5}">
                      <a16:colId xmlns:a16="http://schemas.microsoft.com/office/drawing/2014/main" val="1676729617"/>
                    </a:ext>
                  </a:extLst>
                </a:gridCol>
              </a:tblGrid>
              <a:tr h="0">
                <a:tc>
                  <a:txBody>
                    <a:bodyPr/>
                    <a:lstStyle/>
                    <a:p>
                      <a:pPr marL="0" marR="0">
                        <a:lnSpc>
                          <a:spcPct val="107000"/>
                        </a:lnSpc>
                        <a:spcBef>
                          <a:spcPts val="0"/>
                        </a:spcBef>
                        <a:spcAft>
                          <a:spcPts val="0"/>
                        </a:spcAft>
                      </a:pPr>
                      <a:r>
                        <a:rPr lang="en-US" sz="1400" dirty="0">
                          <a:effectLst/>
                        </a:rPr>
                        <a:t>2/19</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dirty="0">
                          <a:effectLst/>
                        </a:rPr>
                        <a:t>Merchandise Inventory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100975014"/>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014754013"/>
                  </a:ext>
                </a:extLst>
              </a:tr>
            </a:tbl>
          </a:graphicData>
        </a:graphic>
      </p:graphicFrame>
      <p:cxnSp>
        <p:nvCxnSpPr>
          <p:cNvPr id="6" name="Straight Arrow Connector 5">
            <a:extLst>
              <a:ext uri="{FF2B5EF4-FFF2-40B4-BE49-F238E27FC236}">
                <a16:creationId xmlns:a16="http://schemas.microsoft.com/office/drawing/2014/main" id="{43F12AC3-8FFB-4EE3-ACC1-6684DD565CF9}"/>
              </a:ext>
            </a:extLst>
          </p:cNvPr>
          <p:cNvCxnSpPr/>
          <p:nvPr/>
        </p:nvCxnSpPr>
        <p:spPr>
          <a:xfrm>
            <a:off x="10394950" y="6986588"/>
            <a:ext cx="1149350" cy="455612"/>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sp>
        <p:nvSpPr>
          <p:cNvPr id="7" name="Rectangle 6">
            <a:extLst>
              <a:ext uri="{FF2B5EF4-FFF2-40B4-BE49-F238E27FC236}">
                <a16:creationId xmlns:a16="http://schemas.microsoft.com/office/drawing/2014/main" id="{5F61D3EA-D585-4100-AC83-6BB6279DA619}"/>
              </a:ext>
            </a:extLst>
          </p:cNvPr>
          <p:cNvSpPr/>
          <p:nvPr/>
        </p:nvSpPr>
        <p:spPr>
          <a:xfrm>
            <a:off x="904672" y="3317551"/>
            <a:ext cx="4272323" cy="369332"/>
          </a:xfrm>
          <a:prstGeom prst="rect">
            <a:avLst/>
          </a:prstGeom>
        </p:spPr>
        <p:txBody>
          <a:bodyPr wrap="non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On February 28, the amount is paid in full.</a:t>
            </a:r>
            <a:endParaRPr lang="en-US" dirty="0"/>
          </a:p>
        </p:txBody>
      </p:sp>
      <p:graphicFrame>
        <p:nvGraphicFramePr>
          <p:cNvPr id="8" name="Table 7">
            <a:extLst>
              <a:ext uri="{FF2B5EF4-FFF2-40B4-BE49-F238E27FC236}">
                <a16:creationId xmlns:a16="http://schemas.microsoft.com/office/drawing/2014/main" id="{2B3347F1-F8FB-46B0-8982-D1F53C359F27}"/>
              </a:ext>
            </a:extLst>
          </p:cNvPr>
          <p:cNvGraphicFramePr>
            <a:graphicFrameLocks noGrp="1"/>
          </p:cNvGraphicFramePr>
          <p:nvPr>
            <p:extLst>
              <p:ext uri="{D42A27DB-BD31-4B8C-83A1-F6EECF244321}">
                <p14:modId xmlns:p14="http://schemas.microsoft.com/office/powerpoint/2010/main" val="2344583815"/>
              </p:ext>
            </p:extLst>
          </p:nvPr>
        </p:nvGraphicFramePr>
        <p:xfrm>
          <a:off x="4038600" y="3936125"/>
          <a:ext cx="3931920" cy="650367"/>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2512663116"/>
                    </a:ext>
                  </a:extLst>
                </a:gridCol>
                <a:gridCol w="2034540">
                  <a:extLst>
                    <a:ext uri="{9D8B030D-6E8A-4147-A177-3AD203B41FA5}">
                      <a16:colId xmlns:a16="http://schemas.microsoft.com/office/drawing/2014/main" val="98650017"/>
                    </a:ext>
                  </a:extLst>
                </a:gridCol>
                <a:gridCol w="674370">
                  <a:extLst>
                    <a:ext uri="{9D8B030D-6E8A-4147-A177-3AD203B41FA5}">
                      <a16:colId xmlns:a16="http://schemas.microsoft.com/office/drawing/2014/main" val="4202801926"/>
                    </a:ext>
                  </a:extLst>
                </a:gridCol>
                <a:gridCol w="685800">
                  <a:extLst>
                    <a:ext uri="{9D8B030D-6E8A-4147-A177-3AD203B41FA5}">
                      <a16:colId xmlns:a16="http://schemas.microsoft.com/office/drawing/2014/main" val="3870480793"/>
                    </a:ext>
                  </a:extLst>
                </a:gridCol>
              </a:tblGrid>
              <a:tr h="0">
                <a:tc>
                  <a:txBody>
                    <a:bodyPr/>
                    <a:lstStyle/>
                    <a:p>
                      <a:pPr marL="0" marR="0">
                        <a:lnSpc>
                          <a:spcPct val="107000"/>
                        </a:lnSpc>
                        <a:spcBef>
                          <a:spcPts val="0"/>
                        </a:spcBef>
                        <a:spcAft>
                          <a:spcPts val="0"/>
                        </a:spcAft>
                      </a:pPr>
                      <a:r>
                        <a:rPr lang="en-US" sz="1400">
                          <a:effectLst/>
                        </a:rPr>
                        <a:t>2/28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Accounts Payable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76500805"/>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Merchandise Inventory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18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1901572571"/>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07000"/>
                        </a:lnSpc>
                        <a:spcBef>
                          <a:spcPts val="0"/>
                        </a:spcBef>
                        <a:spcAft>
                          <a:spcPts val="0"/>
                        </a:spcAft>
                      </a:pPr>
                      <a:r>
                        <a:rPr lang="en-US" sz="1400">
                          <a:effectLst/>
                        </a:rPr>
                        <a:t>     Cash</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1400" dirty="0">
                          <a:effectLst/>
                        </a:rPr>
                        <a:t>882</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596087344"/>
                  </a:ext>
                </a:extLst>
              </a:tr>
            </a:tbl>
          </a:graphicData>
        </a:graphic>
      </p:graphicFrame>
      <p:sp>
        <p:nvSpPr>
          <p:cNvPr id="9" name="Rectangle 8">
            <a:extLst>
              <a:ext uri="{FF2B5EF4-FFF2-40B4-BE49-F238E27FC236}">
                <a16:creationId xmlns:a16="http://schemas.microsoft.com/office/drawing/2014/main" id="{5947D53B-99A5-42DF-846A-AEEFDEC33BAA}"/>
              </a:ext>
            </a:extLst>
          </p:cNvPr>
          <p:cNvSpPr/>
          <p:nvPr/>
        </p:nvSpPr>
        <p:spPr>
          <a:xfrm>
            <a:off x="3597613" y="5108181"/>
            <a:ext cx="6096000" cy="923330"/>
          </a:xfrm>
          <a:prstGeom prst="rect">
            <a:avLst/>
          </a:prstGeom>
        </p:spPr>
        <p:txBody>
          <a:bodyPr>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Calculation: $900 X .02 = $18 discount, OR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000" dirty="0">
                <a:effectLst/>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$900 X .98 = $882 cash paid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dirty="0"/>
          </a:p>
        </p:txBody>
      </p:sp>
      <p:sp>
        <p:nvSpPr>
          <p:cNvPr id="11" name="Text Box 10">
            <a:extLst>
              <a:ext uri="{FF2B5EF4-FFF2-40B4-BE49-F238E27FC236}">
                <a16:creationId xmlns:a16="http://schemas.microsoft.com/office/drawing/2014/main" id="{D73ADC92-4C47-49B0-A04E-CCE9C18A713C}"/>
              </a:ext>
            </a:extLst>
          </p:cNvPr>
          <p:cNvSpPr txBox="1"/>
          <p:nvPr/>
        </p:nvSpPr>
        <p:spPr>
          <a:xfrm>
            <a:off x="9371661" y="3073400"/>
            <a:ext cx="2046578" cy="711200"/>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    </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Net cost of merchandise:</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$900 - $18 = $882</a:t>
            </a:r>
          </a:p>
        </p:txBody>
      </p:sp>
      <p:cxnSp>
        <p:nvCxnSpPr>
          <p:cNvPr id="12" name="Straight Arrow Connector 11">
            <a:extLst>
              <a:ext uri="{FF2B5EF4-FFF2-40B4-BE49-F238E27FC236}">
                <a16:creationId xmlns:a16="http://schemas.microsoft.com/office/drawing/2014/main" id="{8AF34CE8-1D88-4DFF-86D0-F841EE81C74A}"/>
              </a:ext>
            </a:extLst>
          </p:cNvPr>
          <p:cNvCxnSpPr>
            <a:cxnSpLocks/>
          </p:cNvCxnSpPr>
          <p:nvPr/>
        </p:nvCxnSpPr>
        <p:spPr>
          <a:xfrm flipV="1">
            <a:off x="7970520" y="3623402"/>
            <a:ext cx="1385219" cy="861049"/>
          </a:xfrm>
          <a:prstGeom prst="straightConnector1">
            <a:avLst/>
          </a:prstGeom>
          <a:ln w="28575">
            <a:headEnd type="arrow"/>
            <a:tailEnd type="non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E783C85C-DE64-4926-8A39-AF976DB62593}"/>
              </a:ext>
            </a:extLst>
          </p:cNvPr>
          <p:cNvCxnSpPr>
            <a:cxnSpLocks/>
          </p:cNvCxnSpPr>
          <p:nvPr/>
        </p:nvCxnSpPr>
        <p:spPr>
          <a:xfrm>
            <a:off x="7970520" y="2634731"/>
            <a:ext cx="1385219" cy="794269"/>
          </a:xfrm>
          <a:prstGeom prst="straightConnector1">
            <a:avLst/>
          </a:prstGeom>
          <a:ln w="28575">
            <a:headEnd type="arrow"/>
            <a:tailEnd type="non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63179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459B9AD-E8E5-49A5-B80A-A1B78F3DC03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61F1338-8584-41B1-886B-09EFDBAF9CF9}"/>
              </a:ext>
            </a:extLst>
          </p:cNvPr>
          <p:cNvSpPr/>
          <p:nvPr/>
        </p:nvSpPr>
        <p:spPr>
          <a:xfrm>
            <a:off x="3048000"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Discounts,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E678A87-EC45-4D51-8EDB-113C222575A0}"/>
              </a:ext>
            </a:extLst>
          </p:cNvPr>
          <p:cNvSpPr/>
          <p:nvPr/>
        </p:nvSpPr>
        <p:spPr>
          <a:xfrm>
            <a:off x="1313234" y="1356967"/>
            <a:ext cx="9912485" cy="1200329"/>
          </a:xfrm>
          <a:prstGeom prst="rect">
            <a:avLst/>
          </a:prstGeom>
        </p:spPr>
        <p:txBody>
          <a:bodyPr wrap="square">
            <a:spAutoFit/>
          </a:bodyPr>
          <a:lstStyle/>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#2</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No payment in discount period</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On February 19, Revel Company purchased $900 of merchandise, terms 2/10, n/30.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CF43717-5BD0-45FD-96FB-7AD92F86FD01}"/>
              </a:ext>
            </a:extLst>
          </p:cNvPr>
          <p:cNvGraphicFramePr>
            <a:graphicFrameLocks noGrp="1"/>
          </p:cNvGraphicFramePr>
          <p:nvPr>
            <p:extLst>
              <p:ext uri="{D42A27DB-BD31-4B8C-83A1-F6EECF244321}">
                <p14:modId xmlns:p14="http://schemas.microsoft.com/office/powerpoint/2010/main" val="4219777948"/>
              </p:ext>
            </p:extLst>
          </p:nvPr>
        </p:nvGraphicFramePr>
        <p:xfrm>
          <a:off x="4038600" y="2605193"/>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4011757616"/>
                    </a:ext>
                  </a:extLst>
                </a:gridCol>
                <a:gridCol w="2034540">
                  <a:extLst>
                    <a:ext uri="{9D8B030D-6E8A-4147-A177-3AD203B41FA5}">
                      <a16:colId xmlns:a16="http://schemas.microsoft.com/office/drawing/2014/main" val="2213294371"/>
                    </a:ext>
                  </a:extLst>
                </a:gridCol>
                <a:gridCol w="674370">
                  <a:extLst>
                    <a:ext uri="{9D8B030D-6E8A-4147-A177-3AD203B41FA5}">
                      <a16:colId xmlns:a16="http://schemas.microsoft.com/office/drawing/2014/main" val="1170113468"/>
                    </a:ext>
                  </a:extLst>
                </a:gridCol>
                <a:gridCol w="685800">
                  <a:extLst>
                    <a:ext uri="{9D8B030D-6E8A-4147-A177-3AD203B41FA5}">
                      <a16:colId xmlns:a16="http://schemas.microsoft.com/office/drawing/2014/main" val="3393065316"/>
                    </a:ext>
                  </a:extLst>
                </a:gridCol>
              </a:tblGrid>
              <a:tr h="0">
                <a:tc>
                  <a:txBody>
                    <a:bodyPr/>
                    <a:lstStyle/>
                    <a:p>
                      <a:pPr marL="0" marR="0">
                        <a:lnSpc>
                          <a:spcPct val="107000"/>
                        </a:lnSpc>
                        <a:spcBef>
                          <a:spcPts val="0"/>
                        </a:spcBef>
                        <a:spcAft>
                          <a:spcPts val="0"/>
                        </a:spcAft>
                      </a:pPr>
                      <a:r>
                        <a:rPr lang="en-US" sz="1400">
                          <a:effectLst/>
                        </a:rPr>
                        <a:t>2/19</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Merchandise Inventory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340842629"/>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395739605"/>
                  </a:ext>
                </a:extLst>
              </a:tr>
            </a:tbl>
          </a:graphicData>
        </a:graphic>
      </p:graphicFrame>
      <p:sp>
        <p:nvSpPr>
          <p:cNvPr id="6" name="Rectangle 5">
            <a:extLst>
              <a:ext uri="{FF2B5EF4-FFF2-40B4-BE49-F238E27FC236}">
                <a16:creationId xmlns:a16="http://schemas.microsoft.com/office/drawing/2014/main" id="{F9044CAB-10B4-4A7A-8EBB-FB79546202C5}"/>
              </a:ext>
            </a:extLst>
          </p:cNvPr>
          <p:cNvSpPr/>
          <p:nvPr/>
        </p:nvSpPr>
        <p:spPr>
          <a:xfrm>
            <a:off x="1313234" y="3381001"/>
            <a:ext cx="3817071" cy="369332"/>
          </a:xfrm>
          <a:prstGeom prst="rect">
            <a:avLst/>
          </a:prstGeom>
        </p:spPr>
        <p:txBody>
          <a:bodyPr wrap="none">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On March 17, amount is paid in full.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141D3C8E-9986-4501-9A1C-78AC68A80DDE}"/>
              </a:ext>
            </a:extLst>
          </p:cNvPr>
          <p:cNvGraphicFramePr>
            <a:graphicFrameLocks noGrp="1"/>
          </p:cNvGraphicFramePr>
          <p:nvPr>
            <p:extLst>
              <p:ext uri="{D42A27DB-BD31-4B8C-83A1-F6EECF244321}">
                <p14:modId xmlns:p14="http://schemas.microsoft.com/office/powerpoint/2010/main" val="3833078312"/>
              </p:ext>
            </p:extLst>
          </p:nvPr>
        </p:nvGraphicFramePr>
        <p:xfrm>
          <a:off x="4038600" y="4092563"/>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4148139015"/>
                    </a:ext>
                  </a:extLst>
                </a:gridCol>
                <a:gridCol w="2034540">
                  <a:extLst>
                    <a:ext uri="{9D8B030D-6E8A-4147-A177-3AD203B41FA5}">
                      <a16:colId xmlns:a16="http://schemas.microsoft.com/office/drawing/2014/main" val="64267394"/>
                    </a:ext>
                  </a:extLst>
                </a:gridCol>
                <a:gridCol w="674370">
                  <a:extLst>
                    <a:ext uri="{9D8B030D-6E8A-4147-A177-3AD203B41FA5}">
                      <a16:colId xmlns:a16="http://schemas.microsoft.com/office/drawing/2014/main" val="1377273909"/>
                    </a:ext>
                  </a:extLst>
                </a:gridCol>
                <a:gridCol w="685800">
                  <a:extLst>
                    <a:ext uri="{9D8B030D-6E8A-4147-A177-3AD203B41FA5}">
                      <a16:colId xmlns:a16="http://schemas.microsoft.com/office/drawing/2014/main" val="2329228753"/>
                    </a:ext>
                  </a:extLst>
                </a:gridCol>
              </a:tblGrid>
              <a:tr h="0">
                <a:tc>
                  <a:txBody>
                    <a:bodyPr/>
                    <a:lstStyle/>
                    <a:p>
                      <a:pPr marL="0" marR="0">
                        <a:lnSpc>
                          <a:spcPct val="107000"/>
                        </a:lnSpc>
                        <a:spcBef>
                          <a:spcPts val="0"/>
                        </a:spcBef>
                        <a:spcAft>
                          <a:spcPts val="0"/>
                        </a:spcAft>
                      </a:pPr>
                      <a:r>
                        <a:rPr lang="en-US" sz="1400">
                          <a:effectLst/>
                        </a:rPr>
                        <a:t>3/17</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Payable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16772327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11835502"/>
                  </a:ext>
                </a:extLst>
              </a:tr>
            </a:tbl>
          </a:graphicData>
        </a:graphic>
      </p:graphicFrame>
      <p:sp>
        <p:nvSpPr>
          <p:cNvPr id="8" name="Rectangle 7">
            <a:extLst>
              <a:ext uri="{FF2B5EF4-FFF2-40B4-BE49-F238E27FC236}">
                <a16:creationId xmlns:a16="http://schemas.microsoft.com/office/drawing/2014/main" id="{31265223-D656-4C67-9991-907261284B9B}"/>
              </a:ext>
            </a:extLst>
          </p:cNvPr>
          <p:cNvSpPr/>
          <p:nvPr/>
        </p:nvSpPr>
        <p:spPr>
          <a:xfrm>
            <a:off x="1313234" y="5046456"/>
            <a:ext cx="6096000" cy="646331"/>
          </a:xfrm>
          <a:prstGeom prst="rect">
            <a:avLst/>
          </a:prstGeom>
        </p:spPr>
        <p:txBody>
          <a:bodyPr>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Calculation: No calculation.  The buyer missed the discount.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9144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dirty="0"/>
          </a:p>
        </p:txBody>
      </p:sp>
    </p:spTree>
    <p:extLst>
      <p:ext uri="{BB962C8B-B14F-4D97-AF65-F5344CB8AC3E}">
        <p14:creationId xmlns:p14="http://schemas.microsoft.com/office/powerpoint/2010/main" val="3440821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2273</Words>
  <Application>Microsoft Office PowerPoint</Application>
  <PresentationFormat>Widescreen</PresentationFormat>
  <Paragraphs>703</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Cambria</vt:lpstr>
      <vt:lpstr>Times</vt:lpstr>
      <vt:lpstr>Office Theme</vt:lpstr>
      <vt:lpstr>Basic Accounting Concepts Principles and Procedures, 2nd Edition, Volume 1  </vt:lpstr>
      <vt:lpstr>Learning Goal 13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59</cp:revision>
  <dcterms:created xsi:type="dcterms:W3CDTF">2018-12-13T23:15:43Z</dcterms:created>
  <dcterms:modified xsi:type="dcterms:W3CDTF">2019-01-07T16:53:45Z</dcterms:modified>
</cp:coreProperties>
</file>