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5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773" y="82"/>
      </p:cViewPr>
      <p:guideLst>
        <p:guide orient="horz" pos="2160"/>
        <p:guide pos="35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C5EC3-E9A4-45F5-A1BE-02F8155A16D3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66A36-0E16-46A2-9A46-6A36B896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2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5585D-D1EE-449F-8BFF-3BA5A09FA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4DB8FB-D66D-4FB5-880F-EBCCE6D47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23468-5B46-495E-B892-D095F42FF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F6DD-DD05-443F-AA2F-F3D8270143CE}" type="datetime1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5655B-F105-4EB7-8826-3AD9D1445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12A31-4217-4417-A51A-9E0C5E8AA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856C-25CB-49B4-9754-7B1C743F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2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11161-B23E-4D85-B46E-5E4A25FF8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A50E5F-8A8C-4BA7-A532-C02CECA8C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C6592-6D38-4CDF-B19A-0626B2451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8083-8330-44E4-B80D-2DBAED27148C}" type="datetime1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F0812-4EB3-436C-A3F1-ED81F68C7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DF05B-B2BC-4061-B764-9F940B82B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856C-25CB-49B4-9754-7B1C743F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6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0A0E43-743D-4D57-A457-118E719725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AD7BBB-BCF7-4C24-B991-6049EC2EBB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5E31D-5C48-4B6E-AF13-55586F390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3F96B-3E3E-4C7D-AE7C-0C5E5415D018}" type="datetime1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F4145-4E61-4DE1-AF70-F5CC1CC17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EABD8-04A3-4B24-A00F-5BADEDDFA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856C-25CB-49B4-9754-7B1C743F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1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EEED-8E74-4D6C-B335-249416F40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3BD11-4B9A-4F42-85C8-5FEC3FF3D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F6583-6EE2-4159-81C4-8DC8ABAE2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5B38-27C0-49F0-B811-1329EBFE6C9F}" type="datetime1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F313F-182F-41A6-9ABB-93C8272CD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441A5-FBD8-4C17-9258-93A5A40DD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856C-25CB-49B4-9754-7B1C743F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0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6FCC5-9728-49DF-8719-E201E0308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4F167D-F947-49CF-9F4E-AE5B03C25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F87E9-A13E-41D8-91F4-537CDF8A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BA11-90D7-42D0-B0F9-FECBA7A0C54E}" type="datetime1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3DFD7-9549-45ED-B1EE-53DBC5489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7C35E-AF8F-4F64-862F-3CF5DB23A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856C-25CB-49B4-9754-7B1C743F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1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02595-5142-4726-A1AD-059982C28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D69D9-1789-43C0-8901-F90E3F1DD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C6A81D-158F-4240-BB6C-EB3786FCA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02B24-0B53-4DA5-A280-9ACFE5918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2EF3-36F5-416B-83A5-92D468E110C6}" type="datetime1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6287D-55FD-4801-B189-E3829B329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3B053-0930-40A9-997D-0DDD7280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856C-25CB-49B4-9754-7B1C743F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5E87C-FA82-4096-B7AE-A056BEAB7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AD01D-1D68-47DE-8C38-C4B7A3D07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72864B-FEE1-4BA9-B4A5-28E9141790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847A26-8C0F-4AD6-9964-CA82CCA02F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08480F-62DD-4BAE-AD05-68FCECCFC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5BA41A-7966-4305-AF95-370ED3D98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A08F-C4BB-44B3-95AA-BE6EEA5459A2}" type="datetime1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927D7-2A49-4A94-B748-D2E872D9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5C8D51-3567-4A02-A0DE-8404CC47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856C-25CB-49B4-9754-7B1C743F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5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08BCF-A07D-45D1-A0EE-1191BA9AE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93C4D-090E-45B4-9EE0-2398431F6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EAB7-8394-4159-834E-9243C09B7A3F}" type="datetime1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4D5046-EBFA-4361-BEC6-50093D818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64DF6-D5A8-47FD-8E5F-AE3556A50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856C-25CB-49B4-9754-7B1C743F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3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768CD9-ED96-41B8-B066-E3C2788B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4971-2814-45E7-A20B-99F7E8C81D57}" type="datetime1">
              <a:rPr lang="en-US" smtClean="0"/>
              <a:t>1/4/2019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0B5028-1B16-44A0-9181-D7846A9C5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351D3E-8BC8-4CF6-99BA-63E1FD339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856C-25CB-49B4-9754-7B1C743F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0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6C80-484E-48C0-9D6E-F7C4318AA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53137-59DD-4315-80BD-A178AB52F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0CC370-DFD4-475C-99C5-157B13425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AE683-A6DE-4299-A9FD-DDCCD44A6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7F7B-FE86-4B87-B7ED-7046A7D08FDF}" type="datetime1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E77DE7-3088-4BF8-914E-9BF436022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E99FC5-8626-489E-8B44-D12005C6D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856C-25CB-49B4-9754-7B1C743F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5D956-3067-441F-8E96-CC149009C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A4E93-5DD8-4626-A423-9460110E8D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394AB-4578-4C3C-82F3-44396344E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FE36C1-8889-41BE-8EA6-291451FE4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D946-6C49-41AA-A1AE-7E4D8429D770}" type="datetime1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A1B05-FA2E-45AC-8A0E-DEA15409C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7F1DE-68E5-45C0-9937-ADC3A3D71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856C-25CB-49B4-9754-7B1C743F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4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F43E0B-0A0B-4A9C-8733-D0085DFA9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92972-E907-42D3-AF28-27AC23AE7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55ABD-2F50-42B2-A314-48BFFC2A02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FBF3D-A99E-4DAA-8BA3-84E48C5ED372}" type="datetime1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2E19F-319B-4B5B-84D2-86B025233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BB1ED-2CEA-46D0-BD82-06D3A9D7B9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5856C-25CB-49B4-9754-7B1C743F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4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8" y="640082"/>
            <a:ext cx="6274591" cy="3351602"/>
          </a:xfrm>
        </p:spPr>
        <p:txBody>
          <a:bodyPr>
            <a:normAutofit/>
          </a:bodyPr>
          <a:lstStyle/>
          <a:p>
            <a:pPr algn="l"/>
            <a:r>
              <a:rPr lang="en-US" sz="4700" b="1" dirty="0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 dirty="0">
                <a:solidFill>
                  <a:schemeClr val="bg1"/>
                </a:solidFill>
              </a:rPr>
              <a:t>nd</a:t>
            </a:r>
            <a:r>
              <a:rPr lang="en-US" sz="4700" b="1" dirty="0">
                <a:solidFill>
                  <a:schemeClr val="bg1"/>
                </a:solidFill>
              </a:rPr>
              <a:t> Edition, Volume 1 </a:t>
            </a:r>
            <a:br>
              <a:rPr lang="en-US" sz="4700" dirty="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02148-351F-4AC2-BF7F-BC24060D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3108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bg1">
                    <a:lumMod val="85000"/>
                  </a:schemeClr>
                </a:solidFill>
              </a:rPr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637246" y="0"/>
            <a:ext cx="7554754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 txBox="1">
            <a:spLocks/>
          </p:cNvSpPr>
          <p:nvPr/>
        </p:nvSpPr>
        <p:spPr>
          <a:xfrm>
            <a:off x="5429728" y="792482"/>
            <a:ext cx="6274591" cy="33516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700" b="1" dirty="0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 dirty="0">
                <a:solidFill>
                  <a:schemeClr val="bg1"/>
                </a:solidFill>
              </a:rPr>
              <a:t>nd</a:t>
            </a:r>
            <a:r>
              <a:rPr lang="en-US" sz="4700" b="1" dirty="0">
                <a:solidFill>
                  <a:schemeClr val="bg1"/>
                </a:solidFill>
              </a:rPr>
              <a:t> Edition, Volume 2 </a:t>
            </a:r>
            <a:br>
              <a:rPr lang="en-US" sz="4700" dirty="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F7E53F-6776-47ED-98DE-15ACDA23F7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439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368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A68E33-60F4-432F-812E-0AA9FC875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2F5FF2-66E6-4D44-905D-F41D2DF1177F}"/>
              </a:ext>
            </a:extLst>
          </p:cNvPr>
          <p:cNvSpPr/>
          <p:nvPr/>
        </p:nvSpPr>
        <p:spPr>
          <a:xfrm>
            <a:off x="5255571" y="136525"/>
            <a:ext cx="14863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indent="-11430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Step #4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8FEF6E-B166-4FE6-B16E-BB1354B200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394255"/>
              </p:ext>
            </p:extLst>
          </p:nvPr>
        </p:nvGraphicFramePr>
        <p:xfrm>
          <a:off x="2234119" y="830615"/>
          <a:ext cx="7723762" cy="44805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726554">
                  <a:extLst>
                    <a:ext uri="{9D8B030D-6E8A-4147-A177-3AD203B41FA5}">
                      <a16:colId xmlns:a16="http://schemas.microsoft.com/office/drawing/2014/main" val="178684626"/>
                    </a:ext>
                  </a:extLst>
                </a:gridCol>
                <a:gridCol w="1337573">
                  <a:extLst>
                    <a:ext uri="{9D8B030D-6E8A-4147-A177-3AD203B41FA5}">
                      <a16:colId xmlns:a16="http://schemas.microsoft.com/office/drawing/2014/main" val="3822331447"/>
                    </a:ext>
                  </a:extLst>
                </a:gridCol>
                <a:gridCol w="276629">
                  <a:extLst>
                    <a:ext uri="{9D8B030D-6E8A-4147-A177-3AD203B41FA5}">
                      <a16:colId xmlns:a16="http://schemas.microsoft.com/office/drawing/2014/main" val="1041712508"/>
                    </a:ext>
                  </a:extLst>
                </a:gridCol>
                <a:gridCol w="975651">
                  <a:extLst>
                    <a:ext uri="{9D8B030D-6E8A-4147-A177-3AD203B41FA5}">
                      <a16:colId xmlns:a16="http://schemas.microsoft.com/office/drawing/2014/main" val="624078400"/>
                    </a:ext>
                  </a:extLst>
                </a:gridCol>
                <a:gridCol w="407355">
                  <a:extLst>
                    <a:ext uri="{9D8B030D-6E8A-4147-A177-3AD203B41FA5}">
                      <a16:colId xmlns:a16="http://schemas.microsoft.com/office/drawing/2014/main" val="2410294760"/>
                    </a:ext>
                  </a:extLst>
                </a:gridCol>
              </a:tblGrid>
              <a:tr h="186647">
                <a:tc gridSpan="5">
                  <a:txBody>
                    <a:bodyPr/>
                    <a:lstStyle/>
                    <a:p>
                      <a:pPr marL="102870" marR="0" indent="-10287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XYZ Company, Inc.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032863"/>
                  </a:ext>
                </a:extLst>
              </a:tr>
              <a:tr h="186647">
                <a:tc gridSpan="5">
                  <a:txBody>
                    <a:bodyPr/>
                    <a:lstStyle/>
                    <a:p>
                      <a:pPr marL="102870" marR="0" indent="-10287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Statement of Cash Flows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003881"/>
                  </a:ext>
                </a:extLst>
              </a:tr>
              <a:tr h="186647">
                <a:tc gridSpan="5">
                  <a:txBody>
                    <a:bodyPr/>
                    <a:lstStyle/>
                    <a:p>
                      <a:pPr marL="102870" marR="0" indent="-10287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For the Year Ended December 31, 2020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706201"/>
                  </a:ext>
                </a:extLst>
              </a:tr>
              <a:tr h="186647">
                <a:tc>
                  <a:txBody>
                    <a:bodyPr/>
                    <a:lstStyle/>
                    <a:p>
                      <a:pPr marL="102870" marR="0" indent="-10287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-10287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  <a:tab pos="480060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0" marR="0" indent="-10287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43013302"/>
                  </a:ext>
                </a:extLst>
              </a:tr>
              <a:tr h="373293">
                <a:tc>
                  <a:txBody>
                    <a:bodyPr/>
                    <a:lstStyle/>
                    <a:p>
                      <a:pPr marL="102870" marR="0" indent="-10287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 b="1">
                          <a:effectLst/>
                        </a:rPr>
                        <a:t>Cash flows from operating activities</a:t>
                      </a:r>
                    </a:p>
                    <a:p>
                      <a:pPr marL="102870" marR="0" indent="-10287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 b="1">
                          <a:effectLst/>
                        </a:rPr>
                        <a:t>        </a:t>
                      </a:r>
                      <a:endParaRPr lang="en-US" sz="1400" b="1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-10287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  <a:tab pos="4800600" algn="l"/>
                        </a:tabLs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0" marR="0" indent="-10287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1523257"/>
                  </a:ext>
                </a:extLst>
              </a:tr>
              <a:tr h="186647">
                <a:tc>
                  <a:txBody>
                    <a:bodyPr/>
                    <a:lstStyle/>
                    <a:p>
                      <a:pPr marL="102870" marR="0" indent="-10287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       Receipts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-10287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  <a:tab pos="480060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2870" marR="0" indent="-1028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2870" marR="0" indent="-1028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82842469"/>
                  </a:ext>
                </a:extLst>
              </a:tr>
              <a:tr h="186647">
                <a:tc>
                  <a:txBody>
                    <a:bodyPr/>
                    <a:lstStyle/>
                    <a:p>
                      <a:pPr marL="617220" marR="0" indent="-10287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 dirty="0">
                          <a:effectLst/>
                        </a:rPr>
                        <a:t> Collections from customers....................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indent="-10287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</a:tabLst>
                      </a:pPr>
                      <a:r>
                        <a:rPr lang="en-US" sz="1400" dirty="0">
                          <a:effectLst/>
                        </a:rPr>
                        <a:t>         $382,440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2870" marR="0" indent="-1028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2870" marR="0" indent="-1028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58660662"/>
                  </a:ext>
                </a:extLst>
              </a:tr>
              <a:tr h="206282">
                <a:tc>
                  <a:txBody>
                    <a:bodyPr/>
                    <a:lstStyle/>
                    <a:p>
                      <a:pPr marL="51435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 Interest....................................................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indent="-10287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  <a:tab pos="4800600" algn="l"/>
                        </a:tabLst>
                      </a:pPr>
                      <a:r>
                        <a:rPr lang="en-US" sz="1400" u="sng">
                          <a:effectLst/>
                        </a:rPr>
                        <a:t>   1,000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2870" marR="0" indent="-1028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2870" marR="0" indent="-1028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18203224"/>
                  </a:ext>
                </a:extLst>
              </a:tr>
              <a:tr h="1866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 dirty="0">
                          <a:effectLst/>
                        </a:rPr>
                        <a:t>               Total receipts.......................................... 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indent="-10287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  <a:tab pos="480060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 dirty="0">
                          <a:effectLst/>
                        </a:rPr>
                        <a:t>   $383,440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2870" marR="0" indent="-1028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4044875"/>
                  </a:ext>
                </a:extLst>
              </a:tr>
              <a:tr h="186647">
                <a:tc>
                  <a:txBody>
                    <a:bodyPr/>
                    <a:lstStyle/>
                    <a:p>
                      <a:pPr marL="114300" marR="0" indent="-11430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       Payments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indent="-10287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  <a:tab pos="4800600" algn="l"/>
                        </a:tabLst>
                      </a:pPr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2870" marR="0" indent="-1028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2870" marR="0" indent="-1028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76693545"/>
                  </a:ext>
                </a:extLst>
              </a:tr>
              <a:tr h="186647">
                <a:tc>
                  <a:txBody>
                    <a:bodyPr/>
                    <a:lstStyle/>
                    <a:p>
                      <a:pPr marL="571500" marR="0" indent="-10287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r>
                        <a:rPr lang="en-US" sz="1400">
                          <a:effectLst/>
                        </a:rPr>
                        <a:t> Merchandise inventory............................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  <a:tab pos="4800600" algn="l"/>
                        </a:tabLst>
                      </a:pPr>
                      <a:r>
                        <a:rPr lang="en-US" sz="1400" dirty="0">
                          <a:effectLst/>
                        </a:rPr>
                        <a:t>     236,460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033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033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36585733"/>
                  </a:ext>
                </a:extLst>
              </a:tr>
              <a:tr h="186647">
                <a:tc>
                  <a:txBody>
                    <a:bodyPr/>
                    <a:lstStyle/>
                    <a:p>
                      <a:pPr marL="548640" marR="0" indent="-2857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Wages......................................................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  <a:tab pos="4800600" algn="l"/>
                        </a:tabLst>
                      </a:pPr>
                      <a:r>
                        <a:rPr lang="en-US" sz="1400" dirty="0">
                          <a:effectLst/>
                        </a:rPr>
                        <a:t>       48,280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033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033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58312981"/>
                  </a:ext>
                </a:extLst>
              </a:tr>
              <a:tr h="186647">
                <a:tc>
                  <a:txBody>
                    <a:bodyPr/>
                    <a:lstStyle/>
                    <a:p>
                      <a:pPr marL="548640" marR="0" indent="-2857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Rent..........................................................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  <a:tab pos="4800600" algn="l"/>
                        </a:tabLst>
                      </a:pPr>
                      <a:r>
                        <a:rPr lang="en-US" sz="1400" dirty="0">
                          <a:effectLst/>
                        </a:rPr>
                        <a:t>       22,500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033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033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30240437"/>
                  </a:ext>
                </a:extLst>
              </a:tr>
              <a:tr h="186647">
                <a:tc>
                  <a:txBody>
                    <a:bodyPr/>
                    <a:lstStyle/>
                    <a:p>
                      <a:pPr marL="548640" marR="0" indent="-2857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Advertising...............................................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  <a:tab pos="4800600" algn="l"/>
                        </a:tabLst>
                      </a:pPr>
                      <a:r>
                        <a:rPr lang="en-US" sz="1400" dirty="0">
                          <a:effectLst/>
                        </a:rPr>
                        <a:t>       15,120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033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033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00245018"/>
                  </a:ext>
                </a:extLst>
              </a:tr>
              <a:tr h="186647">
                <a:tc>
                  <a:txBody>
                    <a:bodyPr/>
                    <a:lstStyle/>
                    <a:p>
                      <a:pPr marL="548640" marR="0" indent="-2857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Supplies....................................................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  <a:tab pos="4800600" algn="l"/>
                        </a:tabLst>
                      </a:pPr>
                      <a:r>
                        <a:rPr lang="en-US" sz="1400" dirty="0">
                          <a:effectLst/>
                        </a:rPr>
                        <a:t>         7,340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033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033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79355910"/>
                  </a:ext>
                </a:extLst>
              </a:tr>
              <a:tr h="186647">
                <a:tc>
                  <a:txBody>
                    <a:bodyPr/>
                    <a:lstStyle/>
                    <a:p>
                      <a:pPr marL="548640" marR="0" indent="-2857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Utilities....................................................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  <a:tab pos="4800600" algn="l"/>
                        </a:tabLst>
                      </a:pPr>
                      <a:r>
                        <a:rPr lang="en-US" sz="1400" dirty="0">
                          <a:effectLst/>
                        </a:rPr>
                        <a:t>         7,050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033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033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91207431"/>
                  </a:ext>
                </a:extLst>
              </a:tr>
              <a:tr h="186647">
                <a:tc>
                  <a:txBody>
                    <a:bodyPr/>
                    <a:lstStyle/>
                    <a:p>
                      <a:pPr marL="548640" marR="0" indent="-2857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Income tax...............................................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  <a:tab pos="4800600" algn="l"/>
                        </a:tabLst>
                      </a:pPr>
                      <a:r>
                        <a:rPr lang="en-US" sz="1400" u="none" dirty="0">
                          <a:effectLst/>
                        </a:rPr>
                        <a:t>     </a:t>
                      </a:r>
                      <a:r>
                        <a:rPr lang="en-US" sz="1400" u="sng" dirty="0">
                          <a:effectLst/>
                        </a:rPr>
                        <a:t>    9,100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033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033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46061982"/>
                  </a:ext>
                </a:extLst>
              </a:tr>
              <a:tr h="206282">
                <a:tc>
                  <a:txBody>
                    <a:bodyPr/>
                    <a:lstStyle/>
                    <a:p>
                      <a:pPr marL="102870" marR="0" indent="-10287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</a:tabLst>
                      </a:pPr>
                      <a:r>
                        <a:rPr lang="en-US" sz="1400" dirty="0">
                          <a:effectLst/>
                        </a:rPr>
                        <a:t>              Total payments........................................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  <a:tab pos="480060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033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 u="sng">
                          <a:effectLst/>
                        </a:rPr>
                        <a:t>   345,850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033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64358335"/>
                  </a:ext>
                </a:extLst>
              </a:tr>
              <a:tr h="206282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  <a:tab pos="4800600" algn="l"/>
                        </a:tabLst>
                      </a:pPr>
                      <a:r>
                        <a:rPr lang="en-US" sz="1400">
                          <a:effectLst/>
                        </a:rPr>
                        <a:t>                   Net cash provided by operating activities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endParaRPr lang="en-US" sz="1400" u="sng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0330" marR="0" indent="-10033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 u="none" dirty="0">
                          <a:effectLst/>
                        </a:rPr>
                        <a:t>        37,590</a:t>
                      </a:r>
                      <a:endParaRPr lang="en-US" sz="1400" u="none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033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62996330"/>
                  </a:ext>
                </a:extLst>
              </a:tr>
              <a:tr h="186647">
                <a:tc>
                  <a:txBody>
                    <a:bodyPr/>
                    <a:lstStyle/>
                    <a:p>
                      <a:pPr marL="102870" marR="0" indent="-10287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  <a:tab pos="480060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033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100330" marR="0" indent="-10033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0" algn="l"/>
                          <a:tab pos="4629150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23208966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BA256DA-9651-44D5-900D-9A2BBA05508C}"/>
              </a:ext>
            </a:extLst>
          </p:cNvPr>
          <p:cNvCxnSpPr/>
          <p:nvPr/>
        </p:nvCxnSpPr>
        <p:spPr>
          <a:xfrm>
            <a:off x="2234119" y="5311175"/>
            <a:ext cx="772376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94FC39FB-2A36-4A7F-8C49-A05397EFD148}"/>
              </a:ext>
            </a:extLst>
          </p:cNvPr>
          <p:cNvSpPr/>
          <p:nvPr/>
        </p:nvSpPr>
        <p:spPr>
          <a:xfrm>
            <a:off x="1274324" y="5510596"/>
            <a:ext cx="104766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Note: 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GAAP requires that when a statement of cash flows uses the direct method, the indirect method for operating activities should also be presented below the statement of cash flows to reconcile to net income.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097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CC4A-4AB1-4EE6-B618-9A3741AB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734" y="23717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Learning Goal 21</a:t>
            </a:r>
            <a:br>
              <a:rPr lang="en-US" b="1" dirty="0"/>
            </a:br>
            <a:r>
              <a:rPr lang="en-US" b="1" dirty="0"/>
              <a:t>Part 2</a:t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66E48D-56E4-4459-B870-B64EE8AE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113785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37F4D8-10A0-4849-B805-153E1F6DA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7A3186-7B13-41BA-88C4-D401CBD3B771}"/>
              </a:ext>
            </a:extLst>
          </p:cNvPr>
          <p:cNvSpPr/>
          <p:nvPr/>
        </p:nvSpPr>
        <p:spPr>
          <a:xfrm>
            <a:off x="3482207" y="219032"/>
            <a:ext cx="52275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indent="-11430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Overview of The Direct Method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917436-F877-4080-8CFF-08640D63ECF7}"/>
              </a:ext>
            </a:extLst>
          </p:cNvPr>
          <p:cNvSpPr/>
          <p:nvPr/>
        </p:nvSpPr>
        <p:spPr>
          <a:xfrm>
            <a:off x="2161161" y="1425642"/>
            <a:ext cx="786967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direct method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is a method for calculating cash flow from operating activities.  It is an alternative format to the indirect method.  Both methods are acceptable for GAAP.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direct method looks at each line item of the income statement.  Adjustments are made to each line item as needed, to determine </a:t>
            </a: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cash inflows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(revenue related) and </a:t>
            </a: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cash outflows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(expense related).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In this way, the direct method “works its way down” the income statement one line at a time, until it is fully converted to cash basis.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b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371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DCD7B1C-01FC-4C33-856E-2425F2EB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B467B6-D3C0-4F01-BD1A-EC0EAEDB54EE}"/>
              </a:ext>
            </a:extLst>
          </p:cNvPr>
          <p:cNvSpPr/>
          <p:nvPr/>
        </p:nvSpPr>
        <p:spPr>
          <a:xfrm>
            <a:off x="5126888" y="136525"/>
            <a:ext cx="1938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indent="-11430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Procedure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A764C0-FF09-4E4A-A732-ACF815ED82E1}"/>
              </a:ext>
            </a:extLst>
          </p:cNvPr>
          <p:cNvSpPr/>
          <p:nvPr/>
        </p:nvSpPr>
        <p:spPr>
          <a:xfrm>
            <a:off x="1916350" y="1087188"/>
            <a:ext cx="85603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Step #1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 Examine each revenue item.  Use the revenue adjustments table below to adjust each revenue item as needed to cash basis.  (Cash inflows)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Step #2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 Examine cost of goods sold.  Use the cost of goods sold adjustments table below to adjust cost of goods sold to cash basis. (Cash outflows)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Step #3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 Examine each remaining expense item.  Use the expense adjustments table below to adjust each expense item as needed to cash basis. (Cash outflows)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Step #4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 Total the adjusted amounts and properly format the items.  </a:t>
            </a: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Exclude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non-cash expenses such as depreciation and amortization from the total, and </a:t>
            </a: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exclude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gains and losses.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Examples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 The following examples use the income statement and balance sheet  information shown on the next slides.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b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129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7F4250B-FF8A-4B82-9844-F1E5268D5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964150F-24AC-4B88-9ADE-D3EB7E72A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633759"/>
              </p:ext>
            </p:extLst>
          </p:nvPr>
        </p:nvGraphicFramePr>
        <p:xfrm>
          <a:off x="2607012" y="626445"/>
          <a:ext cx="6492848" cy="528353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64020">
                  <a:extLst>
                    <a:ext uri="{9D8B030D-6E8A-4147-A177-3AD203B41FA5}">
                      <a16:colId xmlns:a16="http://schemas.microsoft.com/office/drawing/2014/main" val="3985713771"/>
                    </a:ext>
                  </a:extLst>
                </a:gridCol>
                <a:gridCol w="3223106">
                  <a:extLst>
                    <a:ext uri="{9D8B030D-6E8A-4147-A177-3AD203B41FA5}">
                      <a16:colId xmlns:a16="http://schemas.microsoft.com/office/drawing/2014/main" val="1771051643"/>
                    </a:ext>
                  </a:extLst>
                </a:gridCol>
                <a:gridCol w="264020">
                  <a:extLst>
                    <a:ext uri="{9D8B030D-6E8A-4147-A177-3AD203B41FA5}">
                      <a16:colId xmlns:a16="http://schemas.microsoft.com/office/drawing/2014/main" val="4154706076"/>
                    </a:ext>
                  </a:extLst>
                </a:gridCol>
                <a:gridCol w="825894">
                  <a:extLst>
                    <a:ext uri="{9D8B030D-6E8A-4147-A177-3AD203B41FA5}">
                      <a16:colId xmlns:a16="http://schemas.microsoft.com/office/drawing/2014/main" val="411879710"/>
                    </a:ext>
                  </a:extLst>
                </a:gridCol>
                <a:gridCol w="825894">
                  <a:extLst>
                    <a:ext uri="{9D8B030D-6E8A-4147-A177-3AD203B41FA5}">
                      <a16:colId xmlns:a16="http://schemas.microsoft.com/office/drawing/2014/main" val="3130725416"/>
                    </a:ext>
                  </a:extLst>
                </a:gridCol>
                <a:gridCol w="825894">
                  <a:extLst>
                    <a:ext uri="{9D8B030D-6E8A-4147-A177-3AD203B41FA5}">
                      <a16:colId xmlns:a16="http://schemas.microsoft.com/office/drawing/2014/main" val="1990076379"/>
                    </a:ext>
                  </a:extLst>
                </a:gridCol>
                <a:gridCol w="264020">
                  <a:extLst>
                    <a:ext uri="{9D8B030D-6E8A-4147-A177-3AD203B41FA5}">
                      <a16:colId xmlns:a16="http://schemas.microsoft.com/office/drawing/2014/main" val="1560691146"/>
                    </a:ext>
                  </a:extLst>
                </a:gridCol>
              </a:tblGrid>
              <a:tr h="249066">
                <a:tc gridSpan="7">
                  <a:txBody>
                    <a:bodyPr/>
                    <a:lstStyle/>
                    <a:p>
                      <a:pPr marL="54610" marR="0" indent="-54610"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54610" marR="0" indent="-54610"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XYZ, Inc.</a:t>
                      </a:r>
                    </a:p>
                    <a:p>
                      <a:pPr marL="57150" marR="0" indent="-5715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Income Statement</a:t>
                      </a:r>
                    </a:p>
                    <a:p>
                      <a:pPr marL="57150" marR="0" indent="-571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For the Year Ended December 31, 2020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071371"/>
                  </a:ext>
                </a:extLst>
              </a:tr>
              <a:tr h="102557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14984040"/>
                  </a:ext>
                </a:extLst>
              </a:tr>
              <a:tr h="20511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Net sales revenue................................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 gridSpan="2"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$360,000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23567645"/>
                  </a:ext>
                </a:extLst>
              </a:tr>
              <a:tr h="20511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Cost of goods sold...............................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234,500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22378968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Gross profit..........................................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125,500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84857555"/>
                  </a:ext>
                </a:extLst>
              </a:tr>
              <a:tr h="102557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Operating expenses 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4342745"/>
                  </a:ext>
                </a:extLst>
              </a:tr>
              <a:tr h="20511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Wages expense...............................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$31,180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66723173"/>
                  </a:ext>
                </a:extLst>
              </a:tr>
              <a:tr h="20511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Rent expense..................................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23,500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44923768"/>
                  </a:ext>
                </a:extLst>
              </a:tr>
              <a:tr h="20511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Advertising expense.......................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15,120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05788351"/>
                  </a:ext>
                </a:extLst>
              </a:tr>
              <a:tr h="20511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Supplies expense............................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5,100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71564919"/>
                  </a:ext>
                </a:extLst>
              </a:tr>
              <a:tr h="20511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Utilities expense.............................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7,050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92111562"/>
                  </a:ext>
                </a:extLst>
              </a:tr>
              <a:tr h="20511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Depreciation expense.....................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3,800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93943863"/>
                  </a:ext>
                </a:extLst>
              </a:tr>
              <a:tr h="20511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Total operating expenses...........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85,750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94297649"/>
                  </a:ext>
                </a:extLst>
              </a:tr>
              <a:tr h="20511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Operating income..............................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39,750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3822274"/>
                  </a:ext>
                </a:extLst>
              </a:tr>
              <a:tr h="20511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Other revenue, gains, expenses, and losses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66853515"/>
                  </a:ext>
                </a:extLst>
              </a:tr>
              <a:tr h="20511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Gain on sale of equipment.............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750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92865351"/>
                  </a:ext>
                </a:extLst>
              </a:tr>
              <a:tr h="20511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Interest income..............................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     1,000</a:t>
                      </a:r>
                      <a:endParaRPr lang="en-US" sz="1400" u="none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58787913"/>
                  </a:ext>
                </a:extLst>
              </a:tr>
              <a:tr h="20511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  Total other items....................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1,750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00510705"/>
                  </a:ext>
                </a:extLst>
              </a:tr>
              <a:tr h="20511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Income before tax..............................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41,500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73868411"/>
                  </a:ext>
                </a:extLst>
              </a:tr>
              <a:tr h="20511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Income tax expense........................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9,100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98716124"/>
                  </a:ext>
                </a:extLst>
              </a:tr>
              <a:tr h="20511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 Net income..............................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$32,400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61838284"/>
                  </a:ext>
                </a:extLst>
              </a:tr>
              <a:tr h="102557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2965" marR="3296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605899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F6FEE16-B76F-4BCD-88A9-A283FF211E84}"/>
              </a:ext>
            </a:extLst>
          </p:cNvPr>
          <p:cNvCxnSpPr/>
          <p:nvPr/>
        </p:nvCxnSpPr>
        <p:spPr>
          <a:xfrm>
            <a:off x="8083685" y="1974717"/>
            <a:ext cx="6614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402462B-8144-48BE-9615-61F066F415CE}"/>
              </a:ext>
            </a:extLst>
          </p:cNvPr>
          <p:cNvCxnSpPr/>
          <p:nvPr/>
        </p:nvCxnSpPr>
        <p:spPr>
          <a:xfrm>
            <a:off x="8103141" y="3985098"/>
            <a:ext cx="6614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E366B0E-60C7-49CF-8E89-8B064E0040F6}"/>
              </a:ext>
            </a:extLst>
          </p:cNvPr>
          <p:cNvCxnSpPr/>
          <p:nvPr/>
        </p:nvCxnSpPr>
        <p:spPr>
          <a:xfrm>
            <a:off x="8133944" y="5064870"/>
            <a:ext cx="6614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209FD18-6967-409C-A98D-50853706405A}"/>
              </a:ext>
            </a:extLst>
          </p:cNvPr>
          <p:cNvCxnSpPr/>
          <p:nvPr/>
        </p:nvCxnSpPr>
        <p:spPr>
          <a:xfrm>
            <a:off x="8133943" y="5726352"/>
            <a:ext cx="6614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EBE781A-0BA5-47B1-AAF0-76B4B8632B96}"/>
              </a:ext>
            </a:extLst>
          </p:cNvPr>
          <p:cNvCxnSpPr/>
          <p:nvPr/>
        </p:nvCxnSpPr>
        <p:spPr>
          <a:xfrm>
            <a:off x="8153400" y="5499371"/>
            <a:ext cx="6614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AD51F1-33B5-4BD4-AF37-2B759A0D27EC}"/>
              </a:ext>
            </a:extLst>
          </p:cNvPr>
          <p:cNvCxnSpPr/>
          <p:nvPr/>
        </p:nvCxnSpPr>
        <p:spPr>
          <a:xfrm>
            <a:off x="8143672" y="5780274"/>
            <a:ext cx="6614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6DD2B9-6425-4E83-84E8-AD1DE01883CA}"/>
              </a:ext>
            </a:extLst>
          </p:cNvPr>
          <p:cNvCxnSpPr/>
          <p:nvPr/>
        </p:nvCxnSpPr>
        <p:spPr>
          <a:xfrm>
            <a:off x="7331413" y="3800274"/>
            <a:ext cx="6614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F51E6C-178C-4DC5-A9DE-561C102FB7A0}"/>
              </a:ext>
            </a:extLst>
          </p:cNvPr>
          <p:cNvCxnSpPr/>
          <p:nvPr/>
        </p:nvCxnSpPr>
        <p:spPr>
          <a:xfrm>
            <a:off x="7331413" y="4847619"/>
            <a:ext cx="6614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437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E4A650-A1F0-4D3F-9A76-E068E08FF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B59F5-49C4-407A-91CB-6E8724F9D31B}"/>
              </a:ext>
            </a:extLst>
          </p:cNvPr>
          <p:cNvSpPr/>
          <p:nvPr/>
        </p:nvSpPr>
        <p:spPr>
          <a:xfrm>
            <a:off x="2699355" y="136525"/>
            <a:ext cx="61318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indent="-11430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Comparative Balance Sheets (Partial)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92918FF-D2A5-446B-9457-657BA3C1BA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652550"/>
              </p:ext>
            </p:extLst>
          </p:nvPr>
        </p:nvGraphicFramePr>
        <p:xfrm>
          <a:off x="2173411" y="1087536"/>
          <a:ext cx="6844129" cy="19202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4868">
                  <a:extLst>
                    <a:ext uri="{9D8B030D-6E8A-4147-A177-3AD203B41FA5}">
                      <a16:colId xmlns:a16="http://schemas.microsoft.com/office/drawing/2014/main" val="3030674499"/>
                    </a:ext>
                  </a:extLst>
                </a:gridCol>
                <a:gridCol w="124220">
                  <a:extLst>
                    <a:ext uri="{9D8B030D-6E8A-4147-A177-3AD203B41FA5}">
                      <a16:colId xmlns:a16="http://schemas.microsoft.com/office/drawing/2014/main" val="4010429311"/>
                    </a:ext>
                  </a:extLst>
                </a:gridCol>
                <a:gridCol w="2395957">
                  <a:extLst>
                    <a:ext uri="{9D8B030D-6E8A-4147-A177-3AD203B41FA5}">
                      <a16:colId xmlns:a16="http://schemas.microsoft.com/office/drawing/2014/main" val="540211107"/>
                    </a:ext>
                  </a:extLst>
                </a:gridCol>
                <a:gridCol w="214868">
                  <a:extLst>
                    <a:ext uri="{9D8B030D-6E8A-4147-A177-3AD203B41FA5}">
                      <a16:colId xmlns:a16="http://schemas.microsoft.com/office/drawing/2014/main" val="2761196976"/>
                    </a:ext>
                  </a:extLst>
                </a:gridCol>
                <a:gridCol w="1162224">
                  <a:extLst>
                    <a:ext uri="{9D8B030D-6E8A-4147-A177-3AD203B41FA5}">
                      <a16:colId xmlns:a16="http://schemas.microsoft.com/office/drawing/2014/main" val="2802268629"/>
                    </a:ext>
                  </a:extLst>
                </a:gridCol>
                <a:gridCol w="214868">
                  <a:extLst>
                    <a:ext uri="{9D8B030D-6E8A-4147-A177-3AD203B41FA5}">
                      <a16:colId xmlns:a16="http://schemas.microsoft.com/office/drawing/2014/main" val="2253611276"/>
                    </a:ext>
                  </a:extLst>
                </a:gridCol>
                <a:gridCol w="1162224">
                  <a:extLst>
                    <a:ext uri="{9D8B030D-6E8A-4147-A177-3AD203B41FA5}">
                      <a16:colId xmlns:a16="http://schemas.microsoft.com/office/drawing/2014/main" val="2568385830"/>
                    </a:ext>
                  </a:extLst>
                </a:gridCol>
                <a:gridCol w="214868">
                  <a:extLst>
                    <a:ext uri="{9D8B030D-6E8A-4147-A177-3AD203B41FA5}">
                      <a16:colId xmlns:a16="http://schemas.microsoft.com/office/drawing/2014/main" val="636812631"/>
                    </a:ext>
                  </a:extLst>
                </a:gridCol>
                <a:gridCol w="918108">
                  <a:extLst>
                    <a:ext uri="{9D8B030D-6E8A-4147-A177-3AD203B41FA5}">
                      <a16:colId xmlns:a16="http://schemas.microsoft.com/office/drawing/2014/main" val="2967541826"/>
                    </a:ext>
                  </a:extLst>
                </a:gridCol>
                <a:gridCol w="221924">
                  <a:extLst>
                    <a:ext uri="{9D8B030D-6E8A-4147-A177-3AD203B41FA5}">
                      <a16:colId xmlns:a16="http://schemas.microsoft.com/office/drawing/2014/main" val="17487435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987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   2020</a:t>
                      </a:r>
                      <a:endParaRPr lang="en-US" sz="11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130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  2019</a:t>
                      </a:r>
                      <a:endParaRPr lang="en-US" sz="11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Dollar change</a:t>
                      </a:r>
                      <a:endParaRPr lang="en-US" sz="11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8552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Current assets</a:t>
                      </a:r>
                      <a:endParaRPr lang="en-US" sz="11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518796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Cash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$90,100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$79,300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$10,800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7051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Accounts receivable 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44,350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48,720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969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(4,370)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354006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Merchandise inventory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77,960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69,800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8,160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79440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Prepaid rent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2,500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3,500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(1,000)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703289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Supplies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5,240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3,000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</a:t>
                      </a:r>
                      <a:r>
                        <a:rPr lang="en-US" sz="1400" u="sng" dirty="0">
                          <a:effectLst/>
                        </a:rPr>
                        <a:t>2,240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14293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Total current assets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220,150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204,320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15,830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954752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3497B1B-D726-48F0-AEA4-34AC473C94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097720"/>
              </p:ext>
            </p:extLst>
          </p:nvPr>
        </p:nvGraphicFramePr>
        <p:xfrm>
          <a:off x="2251233" y="3741565"/>
          <a:ext cx="6844131" cy="10668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58081">
                  <a:extLst>
                    <a:ext uri="{9D8B030D-6E8A-4147-A177-3AD203B41FA5}">
                      <a16:colId xmlns:a16="http://schemas.microsoft.com/office/drawing/2014/main" val="2854915600"/>
                    </a:ext>
                  </a:extLst>
                </a:gridCol>
                <a:gridCol w="2560285">
                  <a:extLst>
                    <a:ext uri="{9D8B030D-6E8A-4147-A177-3AD203B41FA5}">
                      <a16:colId xmlns:a16="http://schemas.microsoft.com/office/drawing/2014/main" val="4168508983"/>
                    </a:ext>
                  </a:extLst>
                </a:gridCol>
                <a:gridCol w="258081">
                  <a:extLst>
                    <a:ext uri="{9D8B030D-6E8A-4147-A177-3AD203B41FA5}">
                      <a16:colId xmlns:a16="http://schemas.microsoft.com/office/drawing/2014/main" val="3037562083"/>
                    </a:ext>
                  </a:extLst>
                </a:gridCol>
                <a:gridCol w="954874">
                  <a:extLst>
                    <a:ext uri="{9D8B030D-6E8A-4147-A177-3AD203B41FA5}">
                      <a16:colId xmlns:a16="http://schemas.microsoft.com/office/drawing/2014/main" val="3725735272"/>
                    </a:ext>
                  </a:extLst>
                </a:gridCol>
                <a:gridCol w="258081">
                  <a:extLst>
                    <a:ext uri="{9D8B030D-6E8A-4147-A177-3AD203B41FA5}">
                      <a16:colId xmlns:a16="http://schemas.microsoft.com/office/drawing/2014/main" val="1643949399"/>
                    </a:ext>
                  </a:extLst>
                </a:gridCol>
                <a:gridCol w="1003986">
                  <a:extLst>
                    <a:ext uri="{9D8B030D-6E8A-4147-A177-3AD203B41FA5}">
                      <a16:colId xmlns:a16="http://schemas.microsoft.com/office/drawing/2014/main" val="4195871081"/>
                    </a:ext>
                  </a:extLst>
                </a:gridCol>
                <a:gridCol w="258081">
                  <a:extLst>
                    <a:ext uri="{9D8B030D-6E8A-4147-A177-3AD203B41FA5}">
                      <a16:colId xmlns:a16="http://schemas.microsoft.com/office/drawing/2014/main" val="3403048629"/>
                    </a:ext>
                  </a:extLst>
                </a:gridCol>
                <a:gridCol w="1034581">
                  <a:extLst>
                    <a:ext uri="{9D8B030D-6E8A-4147-A177-3AD203B41FA5}">
                      <a16:colId xmlns:a16="http://schemas.microsoft.com/office/drawing/2014/main" val="1963706243"/>
                    </a:ext>
                  </a:extLst>
                </a:gridCol>
                <a:gridCol w="258081">
                  <a:extLst>
                    <a:ext uri="{9D8B030D-6E8A-4147-A177-3AD203B41FA5}">
                      <a16:colId xmlns:a16="http://schemas.microsoft.com/office/drawing/2014/main" val="18825430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Current liabilities</a:t>
                      </a:r>
                      <a:endParaRPr lang="en-US" sz="11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290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Wages payable 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$30,500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$47,600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($17,100)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8472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Accounts payable 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44,350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38,150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969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6,200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00109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Unearned revenue 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41,810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23,740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</a:t>
                      </a:r>
                      <a:r>
                        <a:rPr lang="en-US" sz="1400" u="sng" dirty="0">
                          <a:effectLst/>
                        </a:rPr>
                        <a:t>18,070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7857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Total current liabilities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116,660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109,490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7,170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2733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152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5F7084-95AB-4BBB-AC33-87EA899D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B13D97-4123-4EC4-8F59-A5084EB36413}"/>
              </a:ext>
            </a:extLst>
          </p:cNvPr>
          <p:cNvSpPr/>
          <p:nvPr/>
        </p:nvSpPr>
        <p:spPr>
          <a:xfrm>
            <a:off x="3145276" y="136525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marR="0" indent="-11430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Step #1: Revenue Adjustments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5750" marR="0" indent="-11430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(Cash </a:t>
            </a:r>
            <a:r>
              <a:rPr lang="en-US" sz="2800" b="1" dirty="0">
                <a:solidFill>
                  <a:srgbClr val="008000"/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Inflows</a:t>
            </a:r>
            <a:r>
              <a:rPr lang="en-US" sz="2800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28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64FF349-4BB8-41FF-A445-BC6424F97C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990860"/>
              </p:ext>
            </p:extLst>
          </p:nvPr>
        </p:nvGraphicFramePr>
        <p:xfrm>
          <a:off x="2913967" y="1756150"/>
          <a:ext cx="6558618" cy="106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21817">
                  <a:extLst>
                    <a:ext uri="{9D8B030D-6E8A-4147-A177-3AD203B41FA5}">
                      <a16:colId xmlns:a16="http://schemas.microsoft.com/office/drawing/2014/main" val="1137907350"/>
                    </a:ext>
                  </a:extLst>
                </a:gridCol>
                <a:gridCol w="1500701">
                  <a:extLst>
                    <a:ext uri="{9D8B030D-6E8A-4147-A177-3AD203B41FA5}">
                      <a16:colId xmlns:a16="http://schemas.microsoft.com/office/drawing/2014/main" val="143056707"/>
                    </a:ext>
                  </a:extLst>
                </a:gridCol>
                <a:gridCol w="1440788">
                  <a:extLst>
                    <a:ext uri="{9D8B030D-6E8A-4147-A177-3AD203B41FA5}">
                      <a16:colId xmlns:a16="http://schemas.microsoft.com/office/drawing/2014/main" val="3096598149"/>
                    </a:ext>
                  </a:extLst>
                </a:gridCol>
                <a:gridCol w="1395312">
                  <a:extLst>
                    <a:ext uri="{9D8B030D-6E8A-4147-A177-3AD203B41FA5}">
                      <a16:colId xmlns:a16="http://schemas.microsoft.com/office/drawing/2014/main" val="32200320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Revenue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 Item</a:t>
                      </a:r>
                      <a:endParaRPr lang="en-US" sz="1400" b="1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Current Asset Adjustment</a:t>
                      </a:r>
                      <a:endParaRPr lang="en-US" sz="1400" b="1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Current Liability Adjustment</a:t>
                      </a:r>
                      <a:endParaRPr lang="en-US" sz="1400" b="1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Cash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Collection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6593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Net Sales   $360,000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+ $4,370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+ $18,070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$382,440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37767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Interest         $1,000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-0-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-0-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$1,000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773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         $361,000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+ $4,370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+ $18,070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$383,440</a:t>
                      </a:r>
                      <a:endParaRPr lang="en-US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986334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39C1CA0-47D5-4C03-B194-A13D9F16523D}"/>
              </a:ext>
            </a:extLst>
          </p:cNvPr>
          <p:cNvSpPr/>
          <p:nvPr/>
        </p:nvSpPr>
        <p:spPr>
          <a:xfrm>
            <a:off x="4544742" y="3488468"/>
            <a:ext cx="3102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indent="-11430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Revenue Adjustments Table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EA30080-23C9-4393-95B4-66341CC20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876057"/>
              </p:ext>
            </p:extLst>
          </p:nvPr>
        </p:nvGraphicFramePr>
        <p:xfrm>
          <a:off x="2913967" y="4035050"/>
          <a:ext cx="6558617" cy="13623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44323">
                  <a:extLst>
                    <a:ext uri="{9D8B030D-6E8A-4147-A177-3AD203B41FA5}">
                      <a16:colId xmlns:a16="http://schemas.microsoft.com/office/drawing/2014/main" val="1905527634"/>
                    </a:ext>
                  </a:extLst>
                </a:gridCol>
                <a:gridCol w="2349514">
                  <a:extLst>
                    <a:ext uri="{9D8B030D-6E8A-4147-A177-3AD203B41FA5}">
                      <a16:colId xmlns:a16="http://schemas.microsoft.com/office/drawing/2014/main" val="2361461393"/>
                    </a:ext>
                  </a:extLst>
                </a:gridCol>
                <a:gridCol w="2964780">
                  <a:extLst>
                    <a:ext uri="{9D8B030D-6E8A-4147-A177-3AD203B41FA5}">
                      <a16:colId xmlns:a16="http://schemas.microsoft.com/office/drawing/2014/main" val="4168588906"/>
                    </a:ext>
                  </a:extLst>
                </a:gridCol>
              </a:tblGrid>
              <a:tr h="2740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Revenue Item</a:t>
                      </a:r>
                      <a:endParaRPr lang="en-US" sz="1400" b="1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Current Asset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Adjustments</a:t>
                      </a:r>
                      <a:endParaRPr lang="en-US" sz="1400" b="1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Current Liability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Adjustments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7778421"/>
                  </a:ext>
                </a:extLst>
              </a:tr>
              <a:tr h="5088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Sales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+ Decrease in a receivable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– Increase in a receivable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+ Increase in unearned revenue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– Decrease in unearned revenue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3978726"/>
                  </a:ext>
                </a:extLst>
              </a:tr>
              <a:tr h="2740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Other revenues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Same as above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Same as above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1958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472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D1E7120-19AB-4F19-9D72-C060EE89E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CD5879F-A45E-4215-A451-D05981BF4284}"/>
              </a:ext>
            </a:extLst>
          </p:cNvPr>
          <p:cNvSpPr/>
          <p:nvPr/>
        </p:nvSpPr>
        <p:spPr>
          <a:xfrm>
            <a:off x="2814536" y="13652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marR="0" indent="-11430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Step #2: Cost of Goods Sold Adjustments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5750" marR="0" indent="-11430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(Cash </a:t>
            </a:r>
            <a:r>
              <a:rPr lang="en-US" sz="2800" b="1" dirty="0">
                <a:solidFill>
                  <a:srgbClr val="FF0000"/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Outflow</a:t>
            </a:r>
            <a:r>
              <a:rPr lang="en-US" sz="2800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28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868B3CD-647E-4F00-8172-A1735F3C8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674185"/>
              </p:ext>
            </p:extLst>
          </p:nvPr>
        </p:nvGraphicFramePr>
        <p:xfrm>
          <a:off x="3235284" y="1721019"/>
          <a:ext cx="5410146" cy="6400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08472">
                  <a:extLst>
                    <a:ext uri="{9D8B030D-6E8A-4147-A177-3AD203B41FA5}">
                      <a16:colId xmlns:a16="http://schemas.microsoft.com/office/drawing/2014/main" val="674767505"/>
                    </a:ext>
                  </a:extLst>
                </a:gridCol>
                <a:gridCol w="1453941">
                  <a:extLst>
                    <a:ext uri="{9D8B030D-6E8A-4147-A177-3AD203B41FA5}">
                      <a16:colId xmlns:a16="http://schemas.microsoft.com/office/drawing/2014/main" val="2681974516"/>
                    </a:ext>
                  </a:extLst>
                </a:gridCol>
                <a:gridCol w="1395896">
                  <a:extLst>
                    <a:ext uri="{9D8B030D-6E8A-4147-A177-3AD203B41FA5}">
                      <a16:colId xmlns:a16="http://schemas.microsoft.com/office/drawing/2014/main" val="289035184"/>
                    </a:ext>
                  </a:extLst>
                </a:gridCol>
                <a:gridCol w="1351837">
                  <a:extLst>
                    <a:ext uri="{9D8B030D-6E8A-4147-A177-3AD203B41FA5}">
                      <a16:colId xmlns:a16="http://schemas.microsoft.com/office/drawing/2014/main" val="967900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Cost of Goods Sold </a:t>
                      </a:r>
                      <a:endParaRPr lang="en-US" sz="1400" b="1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Current Asset Adjustment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Current Liability Adjustment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Cash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Payment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6103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$234,500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+ $8,160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– $6,200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$236,460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524684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29C4DF55-7252-4157-AD4D-656BB8E60B0B}"/>
              </a:ext>
            </a:extLst>
          </p:cNvPr>
          <p:cNvSpPr/>
          <p:nvPr/>
        </p:nvSpPr>
        <p:spPr>
          <a:xfrm>
            <a:off x="3872932" y="2940000"/>
            <a:ext cx="4134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indent="-11430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Cost of Goods Sold Adjustments Table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B8F7386-FB15-4886-9486-BEB28F8B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010921"/>
              </p:ext>
            </p:extLst>
          </p:nvPr>
        </p:nvGraphicFramePr>
        <p:xfrm>
          <a:off x="3235284" y="3455248"/>
          <a:ext cx="5410146" cy="929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13155">
                  <a:extLst>
                    <a:ext uri="{9D8B030D-6E8A-4147-A177-3AD203B41FA5}">
                      <a16:colId xmlns:a16="http://schemas.microsoft.com/office/drawing/2014/main" val="1840826156"/>
                    </a:ext>
                  </a:extLst>
                </a:gridCol>
                <a:gridCol w="2496991">
                  <a:extLst>
                    <a:ext uri="{9D8B030D-6E8A-4147-A177-3AD203B41FA5}">
                      <a16:colId xmlns:a16="http://schemas.microsoft.com/office/drawing/2014/main" val="27270052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Current Asset </a:t>
                      </a:r>
                      <a:endParaRPr lang="en-US" sz="1100" b="1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Adjustments</a:t>
                      </a:r>
                      <a:endParaRPr lang="en-US" sz="1100" b="1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Current Liability </a:t>
                      </a:r>
                      <a:endParaRPr lang="en-US" sz="11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Adjustments</a:t>
                      </a:r>
                      <a:endParaRPr lang="en-US" sz="11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83507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+ Increase in Merchandise Inventory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– Decrease in Merchandise Inventory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+ Decrease in Accounts Payable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– Increase in Accounts Payable 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6237349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1A03B77-96D4-4CF0-8123-E6FC46263A4F}"/>
              </a:ext>
            </a:extLst>
          </p:cNvPr>
          <p:cNvSpPr/>
          <p:nvPr/>
        </p:nvSpPr>
        <p:spPr>
          <a:xfrm>
            <a:off x="1313234" y="4733106"/>
            <a:ext cx="97373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indent="-17145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Note: 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The accounts payable must be identified as connected to merchandise inventory.   Non-inventory payables such as for accrued expenses are used as adjustments to the other expense items. 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indent="-17145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Here we assume all accounts payable are for merchandise inventory.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5750" marR="0" indent="-1143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41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68719B-CF04-45EE-9A1D-B01620E16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256CF1-BAC0-4533-B4AD-3F63A2964B85}"/>
              </a:ext>
            </a:extLst>
          </p:cNvPr>
          <p:cNvSpPr/>
          <p:nvPr/>
        </p:nvSpPr>
        <p:spPr>
          <a:xfrm>
            <a:off x="3048000" y="136525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marR="0" indent="-11430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Step #3: Expenses Adjustments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5750" marR="0" indent="-11430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(Cash </a:t>
            </a:r>
            <a:r>
              <a:rPr lang="en-US" sz="2800" b="1" dirty="0">
                <a:solidFill>
                  <a:srgbClr val="FF0000"/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Outflows</a:t>
            </a:r>
            <a:r>
              <a:rPr lang="en-US" sz="2800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28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90555A1-A641-4BFE-9ECD-486FB99E6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26330"/>
              </p:ext>
            </p:extLst>
          </p:nvPr>
        </p:nvGraphicFramePr>
        <p:xfrm>
          <a:off x="2597285" y="1378069"/>
          <a:ext cx="6889616" cy="1920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55992">
                  <a:extLst>
                    <a:ext uri="{9D8B030D-6E8A-4147-A177-3AD203B41FA5}">
                      <a16:colId xmlns:a16="http://schemas.microsoft.com/office/drawing/2014/main" val="2568898005"/>
                    </a:ext>
                  </a:extLst>
                </a:gridCol>
                <a:gridCol w="1572630">
                  <a:extLst>
                    <a:ext uri="{9D8B030D-6E8A-4147-A177-3AD203B41FA5}">
                      <a16:colId xmlns:a16="http://schemas.microsoft.com/office/drawing/2014/main" val="1559141686"/>
                    </a:ext>
                  </a:extLst>
                </a:gridCol>
                <a:gridCol w="1695172">
                  <a:extLst>
                    <a:ext uri="{9D8B030D-6E8A-4147-A177-3AD203B41FA5}">
                      <a16:colId xmlns:a16="http://schemas.microsoft.com/office/drawing/2014/main" val="3965225508"/>
                    </a:ext>
                  </a:extLst>
                </a:gridCol>
                <a:gridCol w="1565822">
                  <a:extLst>
                    <a:ext uri="{9D8B030D-6E8A-4147-A177-3AD203B41FA5}">
                      <a16:colId xmlns:a16="http://schemas.microsoft.com/office/drawing/2014/main" val="20370764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Expense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 Item</a:t>
                      </a:r>
                      <a:endParaRPr lang="en-US" sz="1400" b="1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Current Asset Adjustment</a:t>
                      </a:r>
                      <a:endParaRPr lang="en-US" sz="1400" b="1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Current Liability Adjustment</a:t>
                      </a:r>
                      <a:endParaRPr lang="en-US" sz="1400" b="1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Cash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Payment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0890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Wages:  $31,180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-0-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+ $17,100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$48,280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76456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Rent:  $23,500 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– $1,000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-0-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$22,500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1965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Advertising: $15,120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-0-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-0-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$15,120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81026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Supplies: $5,100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+ $2,240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-0-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  7,340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0300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Utilities: $7,050 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-0-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-0-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  7,050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2960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Income tax: $9,100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-0-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-0-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  9,100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36252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Total: $91,050       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+ $1,240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+ $17,100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$109,390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746575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25278DC8-9F3B-45F8-947C-8657C749F47B}"/>
              </a:ext>
            </a:extLst>
          </p:cNvPr>
          <p:cNvSpPr/>
          <p:nvPr/>
        </p:nvSpPr>
        <p:spPr>
          <a:xfrm>
            <a:off x="4415405" y="3585746"/>
            <a:ext cx="3166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indent="-11430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Expenses Adjustments Table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E52C65E-1898-4687-884F-B48C4E5E81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074505"/>
              </p:ext>
            </p:extLst>
          </p:nvPr>
        </p:nvGraphicFramePr>
        <p:xfrm>
          <a:off x="2597285" y="4100666"/>
          <a:ext cx="6889615" cy="18332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44356">
                  <a:extLst>
                    <a:ext uri="{9D8B030D-6E8A-4147-A177-3AD203B41FA5}">
                      <a16:colId xmlns:a16="http://schemas.microsoft.com/office/drawing/2014/main" val="2526293459"/>
                    </a:ext>
                  </a:extLst>
                </a:gridCol>
                <a:gridCol w="3145259">
                  <a:extLst>
                    <a:ext uri="{9D8B030D-6E8A-4147-A177-3AD203B41FA5}">
                      <a16:colId xmlns:a16="http://schemas.microsoft.com/office/drawing/2014/main" val="1428338942"/>
                    </a:ext>
                  </a:extLst>
                </a:gridCol>
              </a:tblGrid>
              <a:tr h="5767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Current Asset </a:t>
                      </a:r>
                      <a:endParaRPr lang="en-US" sz="1100" b="1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Adjustments</a:t>
                      </a:r>
                      <a:endParaRPr lang="en-US" sz="1100" b="1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Current Liability </a:t>
                      </a:r>
                      <a:endParaRPr lang="en-US" sz="11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Adjustments</a:t>
                      </a:r>
                      <a:endParaRPr lang="en-US" sz="11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1006433"/>
                  </a:ext>
                </a:extLst>
              </a:tr>
              <a:tr h="1256466">
                <a:tc>
                  <a:txBody>
                    <a:bodyPr/>
                    <a:lstStyle/>
                    <a:p>
                      <a:pPr marL="165100" marR="0" indent="-17399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+ Increase in prepaid or other current asset related to the expense. </a:t>
                      </a:r>
                      <a:endParaRPr lang="en-US" sz="1100" dirty="0">
                        <a:effectLst/>
                      </a:endParaRPr>
                    </a:p>
                    <a:p>
                      <a:pPr marL="160020" marR="0" indent="-1600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– Decrease in prepaid or other current asset related to the expense.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+ Decrease in related liability 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– Increase in related liability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1927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736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850</Words>
  <Application>Microsoft Office PowerPoint</Application>
  <PresentationFormat>Widescreen</PresentationFormat>
  <Paragraphs>490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</vt:lpstr>
      <vt:lpstr>Office Theme</vt:lpstr>
      <vt:lpstr>Basic Accounting Concepts Principles and Procedures, 2nd Edition, Volume 1  </vt:lpstr>
      <vt:lpstr>Learning Goal 21 Part 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Accounting Concepts Principles and Procedures, 2nd Edition, Volume 1</dc:title>
  <dc:creator>djudie</dc:creator>
  <cp:lastModifiedBy>djudie</cp:lastModifiedBy>
  <cp:revision>15</cp:revision>
  <dcterms:created xsi:type="dcterms:W3CDTF">2019-01-01T17:15:45Z</dcterms:created>
  <dcterms:modified xsi:type="dcterms:W3CDTF">2019-01-05T00:46:42Z</dcterms:modified>
</cp:coreProperties>
</file>