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52" userDrawn="1">
          <p15:clr>
            <a:srgbClr val="A4A3A4"/>
          </p15:clr>
        </p15:guide>
        <p15:guide id="2" pos="2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48"/>
      </p:cViewPr>
      <p:guideLst>
        <p:guide orient="horz" pos="3552"/>
        <p:guide pos="29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18541-1F21-44CC-A5E0-6202CE64BD6E}"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6F9F2-714E-464E-87BF-6E11EEBDB60B}" type="slidenum">
              <a:rPr lang="en-US" smtClean="0"/>
              <a:t>‹#›</a:t>
            </a:fld>
            <a:endParaRPr lang="en-US"/>
          </a:p>
        </p:txBody>
      </p:sp>
    </p:spTree>
    <p:extLst>
      <p:ext uri="{BB962C8B-B14F-4D97-AF65-F5344CB8AC3E}">
        <p14:creationId xmlns:p14="http://schemas.microsoft.com/office/powerpoint/2010/main" val="147139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449166-3782-4554-88B0-AA94EF589355}" type="datetime1">
              <a:rPr lang="en-US" smtClean="0"/>
              <a:t>1/7/2019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81962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D50E2A-B836-461B-A12E-9FFE4173CBE3}" type="datetime1">
              <a:rPr lang="en-US" smtClean="0"/>
              <a:t>1/7/2019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17003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7BE41-00BB-4003-8988-B3537CCB1137}" type="datetime1">
              <a:rPr lang="en-US" smtClean="0"/>
              <a:t>1/7/2019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87979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5F122-28C9-4A6B-ADB0-FA1494B07949}" type="datetime1">
              <a:rPr lang="en-US" smtClean="0"/>
              <a:t>1/7/2019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10062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558C6F-80EB-4E44-99A0-7A1ED4EF0F10}" type="datetime1">
              <a:rPr lang="en-US" smtClean="0"/>
              <a:t>1/7/2019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285893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09B0C7-D901-4E26-A50D-1CD14865E412}" type="datetime1">
              <a:rPr lang="en-US" smtClean="0"/>
              <a:t>1/7/2019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176051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57F08-06A7-443C-925A-0A6724C5311A}" type="datetime1">
              <a:rPr lang="en-US" smtClean="0"/>
              <a:t>1/7/2019</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253493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5E2B90-A5D9-489D-B298-97781F9D1FD7}" type="datetime1">
              <a:rPr lang="en-US" smtClean="0"/>
              <a:t>1/7/2019</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197637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E6C-1024-4E54-A070-3769C5E4F55E}" type="datetime1">
              <a:rPr lang="en-US" smtClean="0"/>
              <a:t>1/7/2019</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6204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69E3A5-57B6-40C5-8170-C4F688EAD15A}" type="datetime1">
              <a:rPr lang="en-US" smtClean="0"/>
              <a:t>1/7/2019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234112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D7449B-767E-4A1F-8603-E2B6910CBB64}" type="datetime1">
              <a:rPr lang="en-US" smtClean="0"/>
              <a:t>1/7/2019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F5283198-F5FB-44E9-9BCC-16760E1FB537}" type="slidenum">
              <a:rPr lang="en-US" smtClean="0"/>
              <a:t>‹#›</a:t>
            </a:fld>
            <a:endParaRPr lang="en-US"/>
          </a:p>
        </p:txBody>
      </p:sp>
    </p:spTree>
    <p:extLst>
      <p:ext uri="{BB962C8B-B14F-4D97-AF65-F5344CB8AC3E}">
        <p14:creationId xmlns:p14="http://schemas.microsoft.com/office/powerpoint/2010/main" val="31555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3F7A4-BEC0-4E2A-A2E5-87F0C624887B}" type="datetime1">
              <a:rPr lang="en-US" smtClean="0"/>
              <a:t>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83198-F5FB-44E9-9BCC-16760E1FB537}" type="slidenum">
              <a:rPr lang="en-US" smtClean="0"/>
              <a:t>‹#›</a:t>
            </a:fld>
            <a:endParaRPr lang="en-US"/>
          </a:p>
        </p:txBody>
      </p:sp>
    </p:spTree>
    <p:extLst>
      <p:ext uri="{BB962C8B-B14F-4D97-AF65-F5344CB8AC3E}">
        <p14:creationId xmlns:p14="http://schemas.microsoft.com/office/powerpoint/2010/main" val="193104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106" y="-17214"/>
            <a:ext cx="12963971" cy="492443"/>
          </a:xfrm>
          <a:prstGeom prst="rect">
            <a:avLst/>
          </a:prstGeom>
        </p:spPr>
        <p:txBody>
          <a:bodyPr wrap="square">
            <a:spAutoFit/>
          </a:bodyPr>
          <a:lstStyle/>
          <a:p>
            <a:r>
              <a:rPr lang="en-US" sz="1400" b="1" dirty="0">
                <a:latin typeface="Times" panose="02020603050405020304" pitchFamily="18" charset="0"/>
                <a:ea typeface="MS Mincho"/>
                <a:cs typeface="Times New Roman" panose="02020603050405020304" pitchFamily="18" charset="0"/>
              </a:rPr>
              <a:t>• </a:t>
            </a:r>
            <a:r>
              <a:rPr lang="en-US" sz="1200" b="1" dirty="0">
                <a:latin typeface="Times" panose="02020603050405020304" pitchFamily="18" charset="0"/>
                <a:ea typeface="MS Mincho"/>
                <a:cs typeface="Times New Roman" panose="02020603050405020304" pitchFamily="18" charset="0"/>
              </a:rPr>
              <a:t>Amounts are moved from adjusted trial balance column into income statement and balance sheet columns.</a:t>
            </a:r>
          </a:p>
          <a:p>
            <a:r>
              <a:rPr lang="en-US" sz="1200" b="1" dirty="0">
                <a:latin typeface="Times" panose="02020603050405020304" pitchFamily="18" charset="0"/>
                <a:ea typeface="MS Mincho"/>
                <a:cs typeface="Times New Roman" panose="02020603050405020304" pitchFamily="18" charset="0"/>
              </a:rPr>
              <a:t>• Net income is calculated on the income statement column and used to make the balance sheet balance. </a:t>
            </a:r>
            <a:endParaRPr lang="en-US" sz="12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63419042"/>
              </p:ext>
            </p:extLst>
          </p:nvPr>
        </p:nvGraphicFramePr>
        <p:xfrm>
          <a:off x="256375" y="495784"/>
          <a:ext cx="11041166" cy="6170703"/>
        </p:xfrm>
        <a:graphic>
          <a:graphicData uri="http://schemas.openxmlformats.org/drawingml/2006/table">
            <a:tbl>
              <a:tblPr firstRow="1" firstCol="1" bandRow="1">
                <a:tableStyleId>{5940675A-B579-460E-94D1-54222C63F5DA}</a:tableStyleId>
              </a:tblPr>
              <a:tblGrid>
                <a:gridCol w="2757680">
                  <a:extLst>
                    <a:ext uri="{9D8B030D-6E8A-4147-A177-3AD203B41FA5}">
                      <a16:colId xmlns:a16="http://schemas.microsoft.com/office/drawing/2014/main" val="1570782411"/>
                    </a:ext>
                  </a:extLst>
                </a:gridCol>
                <a:gridCol w="866998">
                  <a:extLst>
                    <a:ext uri="{9D8B030D-6E8A-4147-A177-3AD203B41FA5}">
                      <a16:colId xmlns:a16="http://schemas.microsoft.com/office/drawing/2014/main" val="1322263407"/>
                    </a:ext>
                  </a:extLst>
                </a:gridCol>
                <a:gridCol w="866998">
                  <a:extLst>
                    <a:ext uri="{9D8B030D-6E8A-4147-A177-3AD203B41FA5}">
                      <a16:colId xmlns:a16="http://schemas.microsoft.com/office/drawing/2014/main" val="1589965293"/>
                    </a:ext>
                  </a:extLst>
                </a:gridCol>
                <a:gridCol w="772985">
                  <a:extLst>
                    <a:ext uri="{9D8B030D-6E8A-4147-A177-3AD203B41FA5}">
                      <a16:colId xmlns:a16="http://schemas.microsoft.com/office/drawing/2014/main" val="1874947104"/>
                    </a:ext>
                  </a:extLst>
                </a:gridCol>
                <a:gridCol w="783433">
                  <a:extLst>
                    <a:ext uri="{9D8B030D-6E8A-4147-A177-3AD203B41FA5}">
                      <a16:colId xmlns:a16="http://schemas.microsoft.com/office/drawing/2014/main" val="3188223309"/>
                    </a:ext>
                  </a:extLst>
                </a:gridCol>
                <a:gridCol w="866998">
                  <a:extLst>
                    <a:ext uri="{9D8B030D-6E8A-4147-A177-3AD203B41FA5}">
                      <a16:colId xmlns:a16="http://schemas.microsoft.com/office/drawing/2014/main" val="1520080304"/>
                    </a:ext>
                  </a:extLst>
                </a:gridCol>
                <a:gridCol w="866998">
                  <a:extLst>
                    <a:ext uri="{9D8B030D-6E8A-4147-A177-3AD203B41FA5}">
                      <a16:colId xmlns:a16="http://schemas.microsoft.com/office/drawing/2014/main" val="331057233"/>
                    </a:ext>
                  </a:extLst>
                </a:gridCol>
                <a:gridCol w="762540">
                  <a:extLst>
                    <a:ext uri="{9D8B030D-6E8A-4147-A177-3AD203B41FA5}">
                      <a16:colId xmlns:a16="http://schemas.microsoft.com/office/drawing/2014/main" val="1794462146"/>
                    </a:ext>
                  </a:extLst>
                </a:gridCol>
                <a:gridCol w="762540">
                  <a:extLst>
                    <a:ext uri="{9D8B030D-6E8A-4147-A177-3AD203B41FA5}">
                      <a16:colId xmlns:a16="http://schemas.microsoft.com/office/drawing/2014/main" val="3004805345"/>
                    </a:ext>
                  </a:extLst>
                </a:gridCol>
                <a:gridCol w="866998">
                  <a:extLst>
                    <a:ext uri="{9D8B030D-6E8A-4147-A177-3AD203B41FA5}">
                      <a16:colId xmlns:a16="http://schemas.microsoft.com/office/drawing/2014/main" val="3197317984"/>
                    </a:ext>
                  </a:extLst>
                </a:gridCol>
                <a:gridCol w="866998">
                  <a:extLst>
                    <a:ext uri="{9D8B030D-6E8A-4147-A177-3AD203B41FA5}">
                      <a16:colId xmlns:a16="http://schemas.microsoft.com/office/drawing/2014/main" val="2470517315"/>
                    </a:ext>
                  </a:extLst>
                </a:gridCol>
              </a:tblGrid>
              <a:tr h="117604">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2170795"/>
                  </a:ext>
                </a:extLst>
              </a:tr>
              <a:tr h="117604">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70441352"/>
                  </a:ext>
                </a:extLst>
              </a:tr>
              <a:tr h="117604">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5990196"/>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extLst>
                  <a:ext uri="{0D108BD9-81ED-4DB2-BD59-A6C34878D82A}">
                    <a16:rowId xmlns:a16="http://schemas.microsoft.com/office/drawing/2014/main" val="816165087"/>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hMerge="1">
                  <a:txBody>
                    <a:bodyPr/>
                    <a:lstStyle/>
                    <a:p>
                      <a:endParaRPr lang="en-US"/>
                    </a:p>
                  </a:txBody>
                  <a:tcPr/>
                </a:tc>
                <a:extLst>
                  <a:ext uri="{0D108BD9-81ED-4DB2-BD59-A6C34878D82A}">
                    <a16:rowId xmlns:a16="http://schemas.microsoft.com/office/drawing/2014/main" val="2991670672"/>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383175366"/>
                  </a:ext>
                </a:extLst>
              </a:tr>
              <a:tr h="117604">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89,600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296485651"/>
                  </a:ext>
                </a:extLst>
              </a:tr>
              <a:tr h="117604">
                <a:tc>
                  <a:txBody>
                    <a:bodyPr/>
                    <a:lstStyle/>
                    <a:p>
                      <a:pPr marL="0" marR="0">
                        <a:spcBef>
                          <a:spcPts val="0"/>
                        </a:spcBef>
                        <a:spcAft>
                          <a:spcPts val="0"/>
                        </a:spcAft>
                      </a:pPr>
                      <a:r>
                        <a:rPr lang="en-US" sz="1400" dirty="0">
                          <a:effectLst/>
                        </a:rPr>
                        <a:t>Accounts Receivable </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22,150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484026780"/>
                  </a:ext>
                </a:extLst>
              </a:tr>
              <a:tr h="235207">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1,000</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1,000</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 </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134239359"/>
                  </a:ext>
                </a:extLst>
              </a:tr>
              <a:tr h="117604">
                <a:tc>
                  <a:txBody>
                    <a:bodyPr/>
                    <a:lstStyle/>
                    <a:p>
                      <a:pPr marL="0" marR="0">
                        <a:spcBef>
                          <a:spcPts val="0"/>
                        </a:spcBef>
                        <a:spcAft>
                          <a:spcPts val="0"/>
                        </a:spcAft>
                      </a:pPr>
                      <a:r>
                        <a:rPr lang="en-US" sz="1400" dirty="0">
                          <a:effectLst/>
                        </a:rPr>
                        <a:t>Equipment</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190,000</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 </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764874025"/>
                  </a:ext>
                </a:extLst>
              </a:tr>
              <a:tr h="117604">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6,000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83934029"/>
                  </a:ext>
                </a:extLst>
              </a:tr>
              <a:tr h="235207">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c)    720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36,840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36,840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791310833"/>
                  </a:ext>
                </a:extLst>
              </a:tr>
              <a:tr h="235207">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1,800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1,800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844989503"/>
                  </a:ext>
                </a:extLst>
              </a:tr>
              <a:tr h="117604">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110,000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1214212187"/>
                  </a:ext>
                </a:extLst>
              </a:tr>
              <a:tr h="117604">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25,000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945453859"/>
                  </a:ext>
                </a:extLst>
              </a:tr>
              <a:tr h="117604">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119,070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772283488"/>
                  </a:ext>
                </a:extLst>
              </a:tr>
              <a:tr h="235207">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29,300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 </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29,300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1806179505"/>
                  </a:ext>
                </a:extLst>
              </a:tr>
              <a:tr h="117604">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5,000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4032360928"/>
                  </a:ext>
                </a:extLst>
              </a:tr>
              <a:tr h="11760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8,700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2141581495"/>
                  </a:ext>
                </a:extLst>
              </a:tr>
              <a:tr h="235207">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c )   720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2,560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2,560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3771701442"/>
                  </a:ext>
                </a:extLst>
              </a:tr>
              <a:tr h="235207">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 1,500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6,000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2989887449"/>
                  </a:ext>
                </a:extLst>
              </a:tr>
              <a:tr h="117604">
                <a:tc>
                  <a:txBody>
                    <a:bodyPr/>
                    <a:lstStyle/>
                    <a:p>
                      <a:pPr marL="0" marR="0">
                        <a:spcBef>
                          <a:spcPts val="0"/>
                        </a:spcBef>
                        <a:spcAft>
                          <a:spcPts val="0"/>
                        </a:spcAft>
                      </a:pPr>
                      <a:r>
                        <a:rPr lang="en-US" sz="1400">
                          <a:effectLst/>
                        </a:rPr>
                        <a:t>Depreciation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3,000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4245603928"/>
                  </a:ext>
                </a:extLst>
              </a:tr>
              <a:tr h="117604">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 </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1184247027"/>
                  </a:ext>
                </a:extLst>
              </a:tr>
              <a:tr h="235207">
                <a:tc>
                  <a:txBody>
                    <a:bodyPr/>
                    <a:lstStyle/>
                    <a:p>
                      <a:pPr marL="0" marR="0">
                        <a:spcBef>
                          <a:spcPts val="0"/>
                        </a:spcBef>
                        <a:spcAft>
                          <a:spcPts val="0"/>
                        </a:spcAft>
                      </a:pPr>
                      <a:r>
                        <a:rPr lang="en-US" sz="1400">
                          <a:effectLst/>
                        </a:rPr>
                        <a:t>Interest Expense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d) 1,100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5"/>
                          </a:solidFill>
                          <a:effectLst/>
                        </a:rPr>
                        <a:t>1,100</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1553585170"/>
                  </a:ext>
                </a:extLst>
              </a:tr>
              <a:tr h="235207">
                <a:tc>
                  <a:txBody>
                    <a:bodyPr/>
                    <a:lstStyle/>
                    <a:p>
                      <a:pPr marL="0" marR="0">
                        <a:spcBef>
                          <a:spcPts val="0"/>
                        </a:spcBef>
                        <a:spcAft>
                          <a:spcPts val="0"/>
                        </a:spcAft>
                      </a:pPr>
                      <a:r>
                        <a:rPr lang="en-US" sz="1400">
                          <a:effectLst/>
                        </a:rPr>
                        <a:t>Interest Payable</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spcBef>
                          <a:spcPts val="0"/>
                        </a:spcBef>
                        <a:spcAft>
                          <a:spcPts val="0"/>
                        </a:spcAft>
                      </a:pPr>
                      <a:r>
                        <a:rPr lang="en-US" sz="1400">
                          <a:effectLst/>
                        </a:rPr>
                        <a:t> d) 1,100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6"/>
                          </a:solidFill>
                          <a:effectLst/>
                        </a:rPr>
                        <a:t> </a:t>
                      </a:r>
                      <a:endParaRPr lang="en-US" sz="1400" b="1">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solidFill>
                          <a:effectLst/>
                        </a:rPr>
                        <a:t>1,100</a:t>
                      </a:r>
                      <a:endParaRPr lang="en-US" sz="1400" b="1" dirty="0">
                        <a:solidFill>
                          <a:schemeClr val="accent6"/>
                        </a:solidFill>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2216669776"/>
                  </a:ext>
                </a:extLst>
              </a:tr>
              <a:tr h="235207">
                <a:tc>
                  <a:txBody>
                    <a:bodyPr/>
                    <a:lstStyle/>
                    <a:p>
                      <a:pPr marL="0" marR="0">
                        <a:spcBef>
                          <a:spcPts val="0"/>
                        </a:spcBef>
                        <a:spcAft>
                          <a:spcPts val="0"/>
                        </a:spcAft>
                      </a:pPr>
                      <a:r>
                        <a:rPr lang="en-US" sz="1400" dirty="0">
                          <a:effectLst/>
                          <a:latin typeface="Calibri" panose="020F0502020204030204" pitchFamily="34" charset="0"/>
                          <a:ea typeface="MS Mincho"/>
                          <a:cs typeface="Calibri" panose="020F0502020204030204" pitchFamily="34" charset="0"/>
                        </a:rPr>
                        <a:t>    Totals</a:t>
                      </a: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5,520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5,520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329,110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329.110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26,360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29,300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302,750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299,810</a:t>
                      </a:r>
                    </a:p>
                  </a:txBody>
                  <a:tcPr marL="44101" marR="44101" marT="0" marB="0"/>
                </a:tc>
                <a:extLst>
                  <a:ext uri="{0D108BD9-81ED-4DB2-BD59-A6C34878D82A}">
                    <a16:rowId xmlns:a16="http://schemas.microsoft.com/office/drawing/2014/main" val="2314985045"/>
                  </a:ext>
                </a:extLst>
              </a:tr>
              <a:tr h="117604">
                <a:tc>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tabLst>
                          <a:tab pos="190500" algn="ctr"/>
                          <a:tab pos="472440" algn="r"/>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2,940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2,940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2406708742"/>
                  </a:ext>
                </a:extLst>
              </a:tr>
              <a:tr h="117604">
                <a:tc>
                  <a:txBody>
                    <a:bodyPr/>
                    <a:lstStyle/>
                    <a:p>
                      <a:pPr marL="0" marR="0">
                        <a:spcBef>
                          <a:spcPts val="0"/>
                        </a:spcBef>
                        <a:spcAft>
                          <a:spcPts val="0"/>
                        </a:spcAft>
                      </a:pPr>
                      <a:r>
                        <a:rPr lang="en-US" sz="1400" dirty="0">
                          <a:effectLst/>
                        </a:rPr>
                        <a:t>    Totals</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tabLst>
                          <a:tab pos="190500" algn="ctr"/>
                          <a:tab pos="472440" algn="r"/>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29,300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29,300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302,750</a:t>
                      </a:r>
                      <a:endParaRPr lang="en-US" sz="1400">
                        <a:effectLst/>
                        <a:latin typeface="Times" panose="02020603050405020304" pitchFamily="18" charset="0"/>
                        <a:ea typeface="MS Mincho"/>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302,750</a:t>
                      </a:r>
                      <a:endParaRPr lang="en-US" sz="1400" dirty="0">
                        <a:effectLst/>
                        <a:latin typeface="Times" panose="02020603050405020304" pitchFamily="18" charset="0"/>
                        <a:ea typeface="MS Mincho"/>
                        <a:cs typeface="Times New Roman" panose="02020603050405020304" pitchFamily="18" charset="0"/>
                      </a:endParaRPr>
                    </a:p>
                  </a:txBody>
                  <a:tcPr marL="44101" marR="44101" marT="0" marB="0"/>
                </a:tc>
                <a:extLst>
                  <a:ext uri="{0D108BD9-81ED-4DB2-BD59-A6C34878D82A}">
                    <a16:rowId xmlns:a16="http://schemas.microsoft.com/office/drawing/2014/main" val="198156834"/>
                  </a:ext>
                </a:extLst>
              </a:tr>
            </a:tbl>
          </a:graphicData>
        </a:graphic>
      </p:graphicFrame>
      <p:cxnSp>
        <p:nvCxnSpPr>
          <p:cNvPr id="9" name="Straight Arrow Connector 8"/>
          <p:cNvCxnSpPr/>
          <p:nvPr/>
        </p:nvCxnSpPr>
        <p:spPr>
          <a:xfrm>
            <a:off x="8802168" y="6356350"/>
            <a:ext cx="2008262" cy="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080473" y="6204247"/>
            <a:ext cx="6217068" cy="119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145923" y="6643955"/>
            <a:ext cx="3149126" cy="1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29483" y="5515399"/>
            <a:ext cx="1721979" cy="51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961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665005" y="273861"/>
            <a:ext cx="8861989" cy="538609"/>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An income statement is prepared using the amounts in the income statement columns.</a:t>
            </a:r>
            <a:endParaRPr lang="en-US" sz="14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36261065"/>
              </p:ext>
            </p:extLst>
          </p:nvPr>
        </p:nvGraphicFramePr>
        <p:xfrm>
          <a:off x="3773680" y="1704729"/>
          <a:ext cx="4779474" cy="3225800"/>
        </p:xfrm>
        <a:graphic>
          <a:graphicData uri="http://schemas.openxmlformats.org/drawingml/2006/table">
            <a:tbl>
              <a:tblPr>
                <a:tableStyleId>{2D5ABB26-0587-4C30-8999-92F81FD0307C}</a:tableStyleId>
              </a:tblPr>
              <a:tblGrid>
                <a:gridCol w="71855">
                  <a:extLst>
                    <a:ext uri="{9D8B030D-6E8A-4147-A177-3AD203B41FA5}">
                      <a16:colId xmlns:a16="http://schemas.microsoft.com/office/drawing/2014/main" val="2268205988"/>
                    </a:ext>
                  </a:extLst>
                </a:gridCol>
                <a:gridCol w="2198445">
                  <a:extLst>
                    <a:ext uri="{9D8B030D-6E8A-4147-A177-3AD203B41FA5}">
                      <a16:colId xmlns:a16="http://schemas.microsoft.com/office/drawing/2014/main" val="606048051"/>
                    </a:ext>
                  </a:extLst>
                </a:gridCol>
                <a:gridCol w="236329">
                  <a:extLst>
                    <a:ext uri="{9D8B030D-6E8A-4147-A177-3AD203B41FA5}">
                      <a16:colId xmlns:a16="http://schemas.microsoft.com/office/drawing/2014/main" val="2756139900"/>
                    </a:ext>
                  </a:extLst>
                </a:gridCol>
                <a:gridCol w="385129">
                  <a:extLst>
                    <a:ext uri="{9D8B030D-6E8A-4147-A177-3AD203B41FA5}">
                      <a16:colId xmlns:a16="http://schemas.microsoft.com/office/drawing/2014/main" val="2813961367"/>
                    </a:ext>
                  </a:extLst>
                </a:gridCol>
                <a:gridCol w="692211">
                  <a:extLst>
                    <a:ext uri="{9D8B030D-6E8A-4147-A177-3AD203B41FA5}">
                      <a16:colId xmlns:a16="http://schemas.microsoft.com/office/drawing/2014/main" val="3885735165"/>
                    </a:ext>
                  </a:extLst>
                </a:gridCol>
                <a:gridCol w="898634">
                  <a:extLst>
                    <a:ext uri="{9D8B030D-6E8A-4147-A177-3AD203B41FA5}">
                      <a16:colId xmlns:a16="http://schemas.microsoft.com/office/drawing/2014/main" val="986812897"/>
                    </a:ext>
                  </a:extLst>
                </a:gridCol>
                <a:gridCol w="296871">
                  <a:extLst>
                    <a:ext uri="{9D8B030D-6E8A-4147-A177-3AD203B41FA5}">
                      <a16:colId xmlns:a16="http://schemas.microsoft.com/office/drawing/2014/main" val="3946515451"/>
                    </a:ext>
                  </a:extLst>
                </a:gridCol>
              </a:tblGrid>
              <a:tr h="554990">
                <a:tc gridSpan="7">
                  <a:txBody>
                    <a:bodyPr/>
                    <a:lstStyle/>
                    <a:p>
                      <a:pPr marL="0" marR="0" algn="ctr">
                        <a:spcBef>
                          <a:spcPts val="0"/>
                        </a:spcBef>
                        <a:spcAft>
                          <a:spcPts val="0"/>
                        </a:spcAft>
                      </a:pPr>
                      <a:r>
                        <a:rPr lang="en-US" sz="1400" b="1" dirty="0">
                          <a:effectLst/>
                        </a:rPr>
                        <a:t>Internet Consulting Services, Inc.</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Month Ended June 30, 20XX</a:t>
                      </a:r>
                      <a:endParaRPr lang="en-US" sz="1400" b="1" dirty="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9298223"/>
                  </a:ext>
                </a:extLst>
              </a:tr>
              <a:tr h="9144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4445" algn="r">
                        <a:lnSpc>
                          <a:spcPts val="1000"/>
                        </a:lnSpc>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22849635"/>
                  </a:ext>
                </a:extLst>
              </a:tr>
              <a:tr h="17145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dirty="0">
                          <a:effectLst/>
                        </a:rPr>
                        <a:t> $ 29,300</a:t>
                      </a:r>
                      <a:endParaRPr lang="en-US" sz="1400" dirty="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993961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Expenses</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15433338"/>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Wages expense.........................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84992186"/>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Advertising expense.................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3776720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Rent expense............................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2209862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Utilities expense.......................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2,560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4811394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Interest expense.......................</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1,100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85367498"/>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Depreciation expense...............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83337103"/>
                  </a:ext>
                </a:extLst>
              </a:tr>
              <a:tr h="0">
                <a:tc gridSpan="4">
                  <a:txBody>
                    <a:bodyPr/>
                    <a:lstStyle/>
                    <a:p>
                      <a:pPr marL="0" marR="0">
                        <a:spcBef>
                          <a:spcPts val="0"/>
                        </a:spcBef>
                        <a:spcAft>
                          <a:spcPts val="0"/>
                        </a:spcAft>
                      </a:pPr>
                      <a:r>
                        <a:rPr lang="en-US" sz="1400" dirty="0">
                          <a:effectLst/>
                        </a:rPr>
                        <a:t>          Total expenses......................</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26,360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068447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Net income.....................</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$ 2,940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3146467"/>
                  </a:ext>
                </a:extLst>
              </a:tr>
              <a:tr h="91440">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004003"/>
                  </a:ext>
                </a:extLst>
              </a:tr>
            </a:tbl>
          </a:graphicData>
        </a:graphic>
      </p:graphicFrame>
      <p:cxnSp>
        <p:nvCxnSpPr>
          <p:cNvPr id="6" name="Straight Connector 5"/>
          <p:cNvCxnSpPr/>
          <p:nvPr/>
        </p:nvCxnSpPr>
        <p:spPr>
          <a:xfrm flipV="1">
            <a:off x="6879365" y="4264351"/>
            <a:ext cx="4700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758158" y="4698763"/>
            <a:ext cx="4700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758158" y="4754823"/>
            <a:ext cx="4700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7719702" y="4488873"/>
            <a:ext cx="4700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85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434269" y="686046"/>
            <a:ext cx="9323462" cy="92333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 statement of retained earnings is prepared using the beginning retained earnings balance and the net income from the income statement column. (If there were dividends these would also appear carried across to the debit balance sheet column.)</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74779608"/>
              </p:ext>
            </p:extLst>
          </p:nvPr>
        </p:nvGraphicFramePr>
        <p:xfrm>
          <a:off x="3563596" y="2306497"/>
          <a:ext cx="4711173" cy="1732280"/>
        </p:xfrm>
        <a:graphic>
          <a:graphicData uri="http://schemas.openxmlformats.org/drawingml/2006/table">
            <a:tbl>
              <a:tblPr>
                <a:tableStyleId>{2D5ABB26-0587-4C30-8999-92F81FD0307C}</a:tableStyleId>
              </a:tblPr>
              <a:tblGrid>
                <a:gridCol w="52521">
                  <a:extLst>
                    <a:ext uri="{9D8B030D-6E8A-4147-A177-3AD203B41FA5}">
                      <a16:colId xmlns:a16="http://schemas.microsoft.com/office/drawing/2014/main" val="1022579410"/>
                    </a:ext>
                  </a:extLst>
                </a:gridCol>
                <a:gridCol w="74595">
                  <a:extLst>
                    <a:ext uri="{9D8B030D-6E8A-4147-A177-3AD203B41FA5}">
                      <a16:colId xmlns:a16="http://schemas.microsoft.com/office/drawing/2014/main" val="3118128626"/>
                    </a:ext>
                  </a:extLst>
                </a:gridCol>
                <a:gridCol w="2261639">
                  <a:extLst>
                    <a:ext uri="{9D8B030D-6E8A-4147-A177-3AD203B41FA5}">
                      <a16:colId xmlns:a16="http://schemas.microsoft.com/office/drawing/2014/main" val="3023833513"/>
                    </a:ext>
                  </a:extLst>
                </a:gridCol>
                <a:gridCol w="243122">
                  <a:extLst>
                    <a:ext uri="{9D8B030D-6E8A-4147-A177-3AD203B41FA5}">
                      <a16:colId xmlns:a16="http://schemas.microsoft.com/office/drawing/2014/main" val="67446733"/>
                    </a:ext>
                  </a:extLst>
                </a:gridCol>
                <a:gridCol w="396199">
                  <a:extLst>
                    <a:ext uri="{9D8B030D-6E8A-4147-A177-3AD203B41FA5}">
                      <a16:colId xmlns:a16="http://schemas.microsoft.com/office/drawing/2014/main" val="3594919491"/>
                    </a:ext>
                  </a:extLst>
                </a:gridCol>
                <a:gridCol w="712108">
                  <a:extLst>
                    <a:ext uri="{9D8B030D-6E8A-4147-A177-3AD203B41FA5}">
                      <a16:colId xmlns:a16="http://schemas.microsoft.com/office/drawing/2014/main" val="3474837736"/>
                    </a:ext>
                  </a:extLst>
                </a:gridCol>
                <a:gridCol w="800653">
                  <a:extLst>
                    <a:ext uri="{9D8B030D-6E8A-4147-A177-3AD203B41FA5}">
                      <a16:colId xmlns:a16="http://schemas.microsoft.com/office/drawing/2014/main" val="572685453"/>
                    </a:ext>
                  </a:extLst>
                </a:gridCol>
                <a:gridCol w="170336">
                  <a:extLst>
                    <a:ext uri="{9D8B030D-6E8A-4147-A177-3AD203B41FA5}">
                      <a16:colId xmlns:a16="http://schemas.microsoft.com/office/drawing/2014/main" val="2871471921"/>
                    </a:ext>
                  </a:extLst>
                </a:gridCol>
              </a:tblGrid>
              <a:tr h="554990">
                <a:tc gridSpan="8">
                  <a:txBody>
                    <a:bodyPr/>
                    <a:lstStyle/>
                    <a:p>
                      <a:pPr marL="0" marR="0" algn="ctr">
                        <a:spcBef>
                          <a:spcPts val="0"/>
                        </a:spcBef>
                        <a:spcAft>
                          <a:spcPts val="0"/>
                        </a:spcAft>
                      </a:pPr>
                      <a:r>
                        <a:rPr lang="en-US" sz="1400" b="1" dirty="0">
                          <a:effectLst/>
                        </a:rPr>
                        <a:t>Internet Consulting Services, Inc.</a:t>
                      </a:r>
                    </a:p>
                    <a:p>
                      <a:pPr marL="0" marR="0" algn="ctr">
                        <a:spcBef>
                          <a:spcPts val="0"/>
                        </a:spcBef>
                        <a:spcAft>
                          <a:spcPts val="0"/>
                        </a:spcAft>
                      </a:pPr>
                      <a:r>
                        <a:rPr lang="en-US" sz="1400" b="1" dirty="0">
                          <a:effectLst/>
                        </a:rPr>
                        <a:t>Statement of Retained Earnings </a:t>
                      </a:r>
                    </a:p>
                    <a:p>
                      <a:pPr marL="0" marR="0" algn="ctr">
                        <a:spcBef>
                          <a:spcPts val="200"/>
                        </a:spcBef>
                        <a:spcAft>
                          <a:spcPts val="100"/>
                        </a:spcAft>
                      </a:pPr>
                      <a:r>
                        <a:rPr lang="en-US" sz="1400" b="1" dirty="0">
                          <a:effectLst/>
                        </a:rPr>
                        <a:t>For the Month Ended June 30, 20XX</a:t>
                      </a:r>
                      <a:endParaRPr lang="en-US" sz="1400" b="1" dirty="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0623373"/>
                  </a:ext>
                </a:extLst>
              </a:tr>
              <a:tr h="9144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4445" algn="r">
                        <a:lnSpc>
                          <a:spcPts val="1000"/>
                        </a:lnSpc>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T w="12700" cap="flat" cmpd="sng" algn="ctr">
                      <a:noFill/>
                      <a:prstDash val="solid"/>
                      <a:round/>
                      <a:headEnd type="none" w="med" len="med"/>
                      <a:tailEnd type="none" w="med" len="med"/>
                    </a:lnT>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3040268454"/>
                  </a:ext>
                </a:extLst>
              </a:tr>
              <a:tr h="17145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gridSpan="3">
                  <a:txBody>
                    <a:bodyPr/>
                    <a:lstStyle/>
                    <a:p>
                      <a:pPr marL="0" marR="0">
                        <a:spcBef>
                          <a:spcPts val="0"/>
                        </a:spcBef>
                        <a:spcAft>
                          <a:spcPts val="0"/>
                        </a:spcAft>
                      </a:pPr>
                      <a:r>
                        <a:rPr lang="en-US" sz="1400">
                          <a:effectLst/>
                        </a:rPr>
                        <a:t>Balance, June 1...........................</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447688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gridSpan="3">
                  <a:txBody>
                    <a:bodyPr/>
                    <a:lstStyle/>
                    <a:p>
                      <a:pPr marL="0" marR="0">
                        <a:spcBef>
                          <a:spcPts val="0"/>
                        </a:spcBef>
                        <a:spcAft>
                          <a:spcPts val="0"/>
                        </a:spcAft>
                      </a:pPr>
                      <a:r>
                        <a:rPr lang="en-US" sz="1400">
                          <a:effectLst/>
                        </a:rPr>
                        <a:t>Net income.... ............................</a:t>
                      </a:r>
                      <a:endParaRPr lang="en-US" sz="140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2,940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037537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dirty="0">
                          <a:effectLst/>
                        </a:rPr>
                        <a:t>  Balance, June 30.........................</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$122,010</a:t>
                      </a:r>
                      <a:endParaRPr lang="en-US" sz="1400">
                        <a:effectLst/>
                        <a:latin typeface="Times" panose="02020603050405020304" pitchFamily="18" charset="0"/>
                        <a:ea typeface="MS Mincho"/>
                        <a:cs typeface="Times New Roman" panose="02020603050405020304" pitchFamily="18" charset="0"/>
                      </a:endParaRPr>
                    </a:p>
                  </a:txBody>
                  <a:tcPr marL="45720" marR="4572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264266"/>
                  </a:ext>
                </a:extLst>
              </a:tr>
              <a:tr h="9144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400" u="none" strike="noStrike">
                          <a:effectLst/>
                        </a:rPr>
                        <a:t> </a:t>
                      </a:r>
                      <a:endParaRPr lang="en-US" sz="1400">
                        <a:effectLst/>
                        <a:latin typeface="Times" panose="02020603050405020304" pitchFamily="18" charset="0"/>
                        <a:ea typeface="MS Mincho"/>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4336788"/>
                  </a:ext>
                </a:extLst>
              </a:tr>
            </a:tbl>
          </a:graphicData>
        </a:graphic>
      </p:graphicFrame>
      <p:cxnSp>
        <p:nvCxnSpPr>
          <p:cNvPr id="6" name="Straight Connector 5"/>
          <p:cNvCxnSpPr/>
          <p:nvPr/>
        </p:nvCxnSpPr>
        <p:spPr>
          <a:xfrm flipV="1">
            <a:off x="7353656" y="3831097"/>
            <a:ext cx="705029"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353655" y="3875113"/>
            <a:ext cx="705029"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353655" y="3616157"/>
            <a:ext cx="705029"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29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886" y="0"/>
            <a:ext cx="11551202" cy="584775"/>
          </a:xfrm>
          <a:prstGeom prst="rect">
            <a:avLst/>
          </a:prstGeom>
        </p:spPr>
        <p:txBody>
          <a:bodyPr wrap="square">
            <a:spAutoFit/>
          </a:bodyPr>
          <a:lstStyle/>
          <a:p>
            <a:r>
              <a:rPr lang="en-US" sz="1600" b="1" dirty="0">
                <a:latin typeface="Times" panose="02020603050405020304" pitchFamily="18" charset="0"/>
                <a:ea typeface="MS Mincho"/>
                <a:cs typeface="Times New Roman" panose="02020603050405020304" pitchFamily="18" charset="0"/>
              </a:rPr>
              <a:t>A balance sheet is prepared using the amounts in the balance sheet columns plus the current ending balance of retained earnings (report form balance sheet).</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533963016"/>
              </p:ext>
            </p:extLst>
          </p:nvPr>
        </p:nvGraphicFramePr>
        <p:xfrm>
          <a:off x="1978270" y="681642"/>
          <a:ext cx="8018582" cy="5908040"/>
        </p:xfrm>
        <a:graphic>
          <a:graphicData uri="http://schemas.openxmlformats.org/drawingml/2006/table">
            <a:tbl>
              <a:tblPr firstRow="1" firstCol="1" bandRow="1">
                <a:tableStyleId>{2D5ABB26-0587-4C30-8999-92F81FD0307C}</a:tableStyleId>
              </a:tblPr>
              <a:tblGrid>
                <a:gridCol w="4581895">
                  <a:extLst>
                    <a:ext uri="{9D8B030D-6E8A-4147-A177-3AD203B41FA5}">
                      <a16:colId xmlns:a16="http://schemas.microsoft.com/office/drawing/2014/main" val="3491340039"/>
                    </a:ext>
                  </a:extLst>
                </a:gridCol>
                <a:gridCol w="436833">
                  <a:extLst>
                    <a:ext uri="{9D8B030D-6E8A-4147-A177-3AD203B41FA5}">
                      <a16:colId xmlns:a16="http://schemas.microsoft.com/office/drawing/2014/main" val="3721118662"/>
                    </a:ext>
                  </a:extLst>
                </a:gridCol>
                <a:gridCol w="1092082">
                  <a:extLst>
                    <a:ext uri="{9D8B030D-6E8A-4147-A177-3AD203B41FA5}">
                      <a16:colId xmlns:a16="http://schemas.microsoft.com/office/drawing/2014/main" val="573822693"/>
                    </a:ext>
                  </a:extLst>
                </a:gridCol>
                <a:gridCol w="215449">
                  <a:extLst>
                    <a:ext uri="{9D8B030D-6E8A-4147-A177-3AD203B41FA5}">
                      <a16:colId xmlns:a16="http://schemas.microsoft.com/office/drawing/2014/main" val="1386356470"/>
                    </a:ext>
                  </a:extLst>
                </a:gridCol>
                <a:gridCol w="1106644">
                  <a:extLst>
                    <a:ext uri="{9D8B030D-6E8A-4147-A177-3AD203B41FA5}">
                      <a16:colId xmlns:a16="http://schemas.microsoft.com/office/drawing/2014/main" val="3553924192"/>
                    </a:ext>
                  </a:extLst>
                </a:gridCol>
                <a:gridCol w="342995">
                  <a:extLst>
                    <a:ext uri="{9D8B030D-6E8A-4147-A177-3AD203B41FA5}">
                      <a16:colId xmlns:a16="http://schemas.microsoft.com/office/drawing/2014/main" val="3252190039"/>
                    </a:ext>
                  </a:extLst>
                </a:gridCol>
                <a:gridCol w="242684">
                  <a:extLst>
                    <a:ext uri="{9D8B030D-6E8A-4147-A177-3AD203B41FA5}">
                      <a16:colId xmlns:a16="http://schemas.microsoft.com/office/drawing/2014/main" val="1899830323"/>
                    </a:ext>
                  </a:extLst>
                </a:gridCol>
              </a:tblGrid>
              <a:tr h="859769">
                <a:tc gridSpan="7">
                  <a:txBody>
                    <a:bodyPr/>
                    <a:lstStyle/>
                    <a:p>
                      <a:pPr marL="57150" marR="0" indent="-57150" algn="ctr">
                        <a:lnSpc>
                          <a:spcPts val="1200"/>
                        </a:lnSpc>
                        <a:spcBef>
                          <a:spcPts val="0"/>
                        </a:spcBef>
                        <a:spcAft>
                          <a:spcPts val="0"/>
                        </a:spcAft>
                      </a:pPr>
                      <a:endParaRPr lang="en-US" sz="1400" dirty="0">
                        <a:effectLst/>
                      </a:endParaRPr>
                    </a:p>
                    <a:p>
                      <a:pPr marL="57150" marR="0" indent="-57150" algn="ctr">
                        <a:lnSpc>
                          <a:spcPts val="2000"/>
                        </a:lnSpc>
                        <a:spcBef>
                          <a:spcPts val="0"/>
                        </a:spcBef>
                        <a:spcAft>
                          <a:spcPts val="0"/>
                        </a:spcAft>
                      </a:pPr>
                      <a:r>
                        <a:rPr lang="en-US" sz="1400" b="1" dirty="0">
                          <a:effectLst/>
                        </a:rPr>
                        <a:t>Internet Consulting Services, Inc.</a:t>
                      </a:r>
                    </a:p>
                    <a:p>
                      <a:pPr marL="0" marR="0" algn="ctr">
                        <a:lnSpc>
                          <a:spcPts val="1200"/>
                        </a:lnSpc>
                        <a:spcBef>
                          <a:spcPts val="0"/>
                        </a:spcBef>
                        <a:spcAft>
                          <a:spcPts val="0"/>
                        </a:spcAft>
                      </a:pPr>
                      <a:r>
                        <a:rPr lang="en-US" sz="1400" b="1" dirty="0">
                          <a:effectLst/>
                        </a:rPr>
                        <a:t>Balance Sheet</a:t>
                      </a:r>
                    </a:p>
                    <a:p>
                      <a:pPr marL="0" marR="0" algn="ctr">
                        <a:lnSpc>
                          <a:spcPts val="1800"/>
                        </a:lnSpc>
                        <a:spcBef>
                          <a:spcPts val="0"/>
                        </a:spcBef>
                        <a:spcAft>
                          <a:spcPts val="0"/>
                        </a:spcAft>
                      </a:pPr>
                      <a:r>
                        <a:rPr lang="en-US" sz="1400" b="1" dirty="0">
                          <a:effectLst/>
                        </a:rPr>
                        <a:t>June 30, 20XX</a:t>
                      </a:r>
                    </a:p>
                    <a:p>
                      <a:pPr marL="0" marR="0" algn="l">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2323991"/>
                  </a:ext>
                </a:extLst>
              </a:tr>
              <a:tr h="207530">
                <a:tc>
                  <a:txBody>
                    <a:bodyPr/>
                    <a:lstStyle/>
                    <a:p>
                      <a:pPr marL="0" marR="0" algn="ctr">
                        <a:spcBef>
                          <a:spcPts val="0"/>
                        </a:spcBef>
                        <a:spcAft>
                          <a:spcPts val="0"/>
                        </a:spcAft>
                      </a:pPr>
                      <a:r>
                        <a:rPr lang="en-US" sz="1400" b="1" dirty="0">
                          <a:effectLst/>
                        </a:rPr>
                        <a:t>                                                                                  </a:t>
                      </a:r>
                    </a:p>
                    <a:p>
                      <a:pPr marL="0" marR="0" algn="ctr">
                        <a:spcBef>
                          <a:spcPts val="0"/>
                        </a:spcBef>
                        <a:spcAft>
                          <a:spcPts val="0"/>
                        </a:spcAft>
                      </a:pPr>
                      <a:r>
                        <a:rPr lang="en-US" sz="1400" b="1" dirty="0">
                          <a:effectLst/>
                        </a:rPr>
                        <a:t>                                                                                    Assets</a:t>
                      </a:r>
                      <a:endParaRPr lang="en-US" sz="1400" b="1"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T w="12700" cap="flat" cmpd="sng" algn="ctr">
                      <a:solidFill>
                        <a:schemeClr val="tx1"/>
                      </a:solidFill>
                      <a:prstDash val="solid"/>
                      <a:round/>
                      <a:headEnd type="none" w="med" len="med"/>
                      <a:tailEnd type="none" w="med" len="med"/>
                    </a:lnT>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T w="12700" cap="flat" cmpd="sng" algn="ctr">
                      <a:solidFill>
                        <a:schemeClr val="tx1"/>
                      </a:solidFill>
                      <a:prstDash val="solid"/>
                      <a:round/>
                      <a:headEnd type="none" w="med" len="med"/>
                      <a:tailEnd type="none" w="med" len="med"/>
                    </a:lnT>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13688087"/>
                  </a:ext>
                </a:extLst>
              </a:tr>
              <a:tr h="207530">
                <a:tc>
                  <a:txBody>
                    <a:bodyPr/>
                    <a:lstStyle/>
                    <a:p>
                      <a:pPr marL="0" marR="0" algn="l">
                        <a:spcBef>
                          <a:spcPts val="0"/>
                        </a:spcBef>
                        <a:spcAft>
                          <a:spcPts val="0"/>
                        </a:spcAft>
                      </a:pPr>
                      <a:r>
                        <a:rPr lang="en-US" sz="1400" dirty="0">
                          <a:effectLst/>
                        </a:rPr>
                        <a:t>  Cash ......................................................</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03546104"/>
                  </a:ext>
                </a:extLst>
              </a:tr>
              <a:tr h="207530">
                <a:tc>
                  <a:txBody>
                    <a:bodyPr/>
                    <a:lstStyle/>
                    <a:p>
                      <a:pPr marL="0" marR="0" algn="l">
                        <a:spcBef>
                          <a:spcPts val="0"/>
                        </a:spcBef>
                        <a:spcAft>
                          <a:spcPts val="0"/>
                        </a:spcAft>
                      </a:pPr>
                      <a:r>
                        <a:rPr lang="en-US" sz="1400" dirty="0">
                          <a:effectLst/>
                        </a:rPr>
                        <a:t>  Accounts receivable..............................</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16745705"/>
                  </a:ext>
                </a:extLst>
              </a:tr>
              <a:tr h="207530">
                <a:tc>
                  <a:txBody>
                    <a:bodyPr/>
                    <a:lstStyle/>
                    <a:p>
                      <a:pPr marL="0" marR="0" algn="l">
                        <a:spcBef>
                          <a:spcPts val="0"/>
                        </a:spcBef>
                        <a:spcAft>
                          <a:spcPts val="0"/>
                        </a:spcAft>
                      </a:pPr>
                      <a:r>
                        <a:rPr lang="en-US" sz="1400" dirty="0">
                          <a:effectLst/>
                        </a:rPr>
                        <a:t>  Prepaid advertising...............................</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10516438"/>
                  </a:ext>
                </a:extLst>
              </a:tr>
              <a:tr h="207530">
                <a:tc>
                  <a:txBody>
                    <a:bodyPr/>
                    <a:lstStyle/>
                    <a:p>
                      <a:pPr marL="0" marR="0" algn="l">
                        <a:spcBef>
                          <a:spcPts val="0"/>
                        </a:spcBef>
                        <a:spcAft>
                          <a:spcPts val="0"/>
                        </a:spcAft>
                      </a:pPr>
                      <a:r>
                        <a:rPr lang="en-US" sz="1400">
                          <a:effectLst/>
                        </a:rPr>
                        <a:t>  Equipment.............................................</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6932409"/>
                  </a:ext>
                </a:extLst>
              </a:tr>
              <a:tr h="207530">
                <a:tc>
                  <a:txBody>
                    <a:bodyPr/>
                    <a:lstStyle/>
                    <a:p>
                      <a:pPr marL="0" marR="0" algn="l">
                        <a:spcBef>
                          <a:spcPts val="0"/>
                        </a:spcBef>
                        <a:spcAft>
                          <a:spcPts val="0"/>
                        </a:spcAft>
                      </a:pPr>
                      <a:r>
                        <a:rPr lang="en-US" sz="1400">
                          <a:effectLst/>
                        </a:rPr>
                        <a:t>  Less: Accumulated depreciation...........</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184,000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08935778"/>
                  </a:ext>
                </a:extLst>
              </a:tr>
              <a:tr h="207530">
                <a:tc>
                  <a:txBody>
                    <a:bodyPr/>
                    <a:lstStyle/>
                    <a:p>
                      <a:pPr marL="0" marR="0" algn="l">
                        <a:spcBef>
                          <a:spcPts val="0"/>
                        </a:spcBef>
                        <a:spcAft>
                          <a:spcPts val="0"/>
                        </a:spcAft>
                      </a:pPr>
                      <a:r>
                        <a:rPr lang="en-US" sz="1400">
                          <a:effectLst/>
                        </a:rPr>
                        <a:t>           Total assets...................................</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$296,750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46486806"/>
                  </a:ext>
                </a:extLst>
              </a:tr>
              <a:tr h="415061">
                <a:tc gridSpan="3">
                  <a:txBody>
                    <a:bodyPr/>
                    <a:lstStyle/>
                    <a:p>
                      <a:pPr marL="0" marR="45720" algn="ctr">
                        <a:spcBef>
                          <a:spcPts val="0"/>
                        </a:spcBef>
                        <a:spcAft>
                          <a:spcPts val="0"/>
                        </a:spcAft>
                      </a:pPr>
                      <a:endParaRPr lang="en-US" sz="1400" b="1" dirty="0">
                        <a:effectLst/>
                      </a:endParaRPr>
                    </a:p>
                    <a:p>
                      <a:pPr marL="0" marR="45720" algn="ctr">
                        <a:spcBef>
                          <a:spcPts val="0"/>
                        </a:spcBef>
                        <a:spcAft>
                          <a:spcPts val="0"/>
                        </a:spcAft>
                      </a:pPr>
                      <a:r>
                        <a:rPr lang="en-US" sz="1400" b="1" dirty="0">
                          <a:effectLst/>
                        </a:rPr>
                        <a:t>                                           Liabilities and Stockholders’ Equity</a:t>
                      </a:r>
                      <a:endParaRPr lang="en-US" sz="1400" b="1"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77447327"/>
                  </a:ext>
                </a:extLst>
              </a:tr>
              <a:tr h="207530">
                <a:tc>
                  <a:txBody>
                    <a:bodyPr/>
                    <a:lstStyle/>
                    <a:p>
                      <a:pPr marL="0" marR="0" algn="l">
                        <a:spcBef>
                          <a:spcPts val="0"/>
                        </a:spcBef>
                        <a:spcAft>
                          <a:spcPts val="0"/>
                        </a:spcAft>
                      </a:pPr>
                      <a:r>
                        <a:rPr lang="en-US" sz="1400">
                          <a:effectLst/>
                        </a:rPr>
                        <a:t>Liabilities</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45429250"/>
                  </a:ext>
                </a:extLst>
              </a:tr>
              <a:tr h="207530">
                <a:tc>
                  <a:txBody>
                    <a:bodyPr/>
                    <a:lstStyle/>
                    <a:p>
                      <a:pPr marL="0" marR="0" algn="l">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$36,840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53699515"/>
                  </a:ext>
                </a:extLst>
              </a:tr>
              <a:tr h="207530">
                <a:tc>
                  <a:txBody>
                    <a:bodyPr/>
                    <a:lstStyle/>
                    <a:p>
                      <a:pPr marL="0" marR="0" algn="l">
                        <a:spcBef>
                          <a:spcPts val="0"/>
                        </a:spcBef>
                        <a:spcAft>
                          <a:spcPts val="0"/>
                        </a:spcAft>
                      </a:pPr>
                      <a:r>
                        <a:rPr lang="en-US" sz="1400">
                          <a:effectLst/>
                        </a:rPr>
                        <a:t>  Interest payable.....................................</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1,100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34469949"/>
                  </a:ext>
                </a:extLst>
              </a:tr>
              <a:tr h="207530">
                <a:tc>
                  <a:txBody>
                    <a:bodyPr/>
                    <a:lstStyle/>
                    <a:p>
                      <a:pPr marL="0" marR="0" algn="l">
                        <a:spcBef>
                          <a:spcPts val="0"/>
                        </a:spcBef>
                        <a:spcAft>
                          <a:spcPts val="0"/>
                        </a:spcAft>
                      </a:pPr>
                      <a:r>
                        <a:rPr lang="en-US" sz="1400" dirty="0">
                          <a:effectLst/>
                        </a:rPr>
                        <a:t>  Unearned revenue.................................</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dirty="0">
                          <a:effectLst/>
                        </a:rPr>
                        <a:t>1,800</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15726671"/>
                  </a:ext>
                </a:extLst>
              </a:tr>
              <a:tr h="207530">
                <a:tc>
                  <a:txBody>
                    <a:bodyPr/>
                    <a:lstStyle/>
                    <a:p>
                      <a:pPr marL="0" marR="0" algn="l">
                        <a:spcBef>
                          <a:spcPts val="0"/>
                        </a:spcBef>
                        <a:spcAft>
                          <a:spcPts val="0"/>
                        </a:spcAft>
                      </a:pPr>
                      <a:r>
                        <a:rPr lang="en-US" sz="1400" dirty="0">
                          <a:effectLst/>
                        </a:rPr>
                        <a:t>  Notes payable........................................</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0742951"/>
                  </a:ext>
                </a:extLst>
              </a:tr>
              <a:tr h="207530">
                <a:tc>
                  <a:txBody>
                    <a:bodyPr/>
                    <a:lstStyle/>
                    <a:p>
                      <a:pPr marL="0" marR="0" algn="l">
                        <a:spcBef>
                          <a:spcPts val="0"/>
                        </a:spcBef>
                        <a:spcAft>
                          <a:spcPts val="0"/>
                        </a:spcAft>
                      </a:pPr>
                      <a:r>
                        <a:rPr lang="en-US" sz="1400" dirty="0">
                          <a:effectLst/>
                        </a:rPr>
                        <a:t>          Total liabilities.................................</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149,740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7477819"/>
                  </a:ext>
                </a:extLst>
              </a:tr>
              <a:tr h="207530">
                <a:tc>
                  <a:txBody>
                    <a:bodyPr/>
                    <a:lstStyle/>
                    <a:p>
                      <a:pPr marL="0" marR="0" algn="l">
                        <a:spcBef>
                          <a:spcPts val="0"/>
                        </a:spcBef>
                        <a:spcAft>
                          <a:spcPts val="0"/>
                        </a:spcAft>
                      </a:pPr>
                      <a:r>
                        <a:rPr lang="en-US" sz="1400">
                          <a:effectLst/>
                        </a:rPr>
                        <a:t>Stockholders’ equity</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65944009"/>
                  </a:ext>
                </a:extLst>
              </a:tr>
              <a:tr h="207530">
                <a:tc>
                  <a:txBody>
                    <a:bodyPr/>
                    <a:lstStyle/>
                    <a:p>
                      <a:pPr marL="0" marR="0" algn="l">
                        <a:spcBef>
                          <a:spcPts val="0"/>
                        </a:spcBef>
                        <a:spcAft>
                          <a:spcPts val="0"/>
                        </a:spcAft>
                      </a:pPr>
                      <a:r>
                        <a:rPr lang="en-US" sz="1400">
                          <a:effectLst/>
                        </a:rPr>
                        <a:t>   Paid-in capital</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1764902"/>
                  </a:ext>
                </a:extLst>
              </a:tr>
              <a:tr h="207530">
                <a:tc>
                  <a:txBody>
                    <a:bodyPr/>
                    <a:lstStyle/>
                    <a:p>
                      <a:pPr marL="0" marR="0" algn="l">
                        <a:spcBef>
                          <a:spcPts val="0"/>
                        </a:spcBef>
                        <a:spcAft>
                          <a:spcPts val="0"/>
                        </a:spcAft>
                      </a:pPr>
                      <a:r>
                        <a:rPr lang="en-US" sz="1400" dirty="0">
                          <a:effectLst/>
                        </a:rPr>
                        <a:t>        Common stock..................................</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25,000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83314542"/>
                  </a:ext>
                </a:extLst>
              </a:tr>
              <a:tr h="207530">
                <a:tc>
                  <a:txBody>
                    <a:bodyPr/>
                    <a:lstStyle/>
                    <a:p>
                      <a:pPr marL="0" marR="0" algn="l">
                        <a:spcBef>
                          <a:spcPts val="0"/>
                        </a:spcBef>
                        <a:spcAft>
                          <a:spcPts val="0"/>
                        </a:spcAft>
                      </a:pPr>
                      <a:r>
                        <a:rPr lang="en-US" sz="1400">
                          <a:effectLst/>
                        </a:rPr>
                        <a:t>   Retained earnings.................................</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122,010</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08897558"/>
                  </a:ext>
                </a:extLst>
              </a:tr>
              <a:tr h="207530">
                <a:tc>
                  <a:txBody>
                    <a:bodyPr/>
                    <a:lstStyle/>
                    <a:p>
                      <a:pPr marL="0" marR="0" algn="l">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r">
                        <a:spcBef>
                          <a:spcPts val="0"/>
                        </a:spcBef>
                        <a:spcAft>
                          <a:spcPts val="0"/>
                        </a:spcAft>
                      </a:pPr>
                      <a:r>
                        <a:rPr lang="en-US" sz="1400" dirty="0">
                          <a:effectLst/>
                        </a:rPr>
                        <a:t>147,010</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72532517"/>
                  </a:ext>
                </a:extLst>
              </a:tr>
              <a:tr h="415061">
                <a:tc>
                  <a:txBody>
                    <a:bodyPr/>
                    <a:lstStyle/>
                    <a:p>
                      <a:pPr marL="0" marR="0" algn="l">
                        <a:spcBef>
                          <a:spcPts val="0"/>
                        </a:spcBef>
                        <a:spcAft>
                          <a:spcPts val="0"/>
                        </a:spcAft>
                        <a:tabLst>
                          <a:tab pos="3657600" algn="l"/>
                        </a:tabLst>
                      </a:pPr>
                      <a:r>
                        <a:rPr lang="en-US" sz="1400" dirty="0">
                          <a:effectLst/>
                        </a:rPr>
                        <a:t>            Total liabilities and stockholder’s equity</a:t>
                      </a: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$296,750</a:t>
                      </a:r>
                    </a:p>
                    <a:p>
                      <a:pPr marL="0" marR="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55003" marR="55003"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5003" marR="55003"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684854"/>
                  </a:ext>
                </a:extLst>
              </a:tr>
            </a:tbl>
          </a:graphicData>
        </a:graphic>
      </p:graphicFrame>
      <p:cxnSp>
        <p:nvCxnSpPr>
          <p:cNvPr id="5" name="Straight Connector 4"/>
          <p:cNvCxnSpPr/>
          <p:nvPr/>
        </p:nvCxnSpPr>
        <p:spPr>
          <a:xfrm>
            <a:off x="8634046" y="3188058"/>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54565" y="3440914"/>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43774" y="3410923"/>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34046" y="4894825"/>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15200" y="5969358"/>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654565" y="6179438"/>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654565" y="6396438"/>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654565" y="6449638"/>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87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599162" y="227669"/>
            <a:ext cx="499367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Classified Financial Statements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751746" y="1252012"/>
            <a:ext cx="8545794" cy="4801314"/>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In practice, accounts on financial statements are grouped into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significant major categories.  This grouping is called financial</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statement </a:t>
            </a:r>
            <a:r>
              <a:rPr lang="en-US" b="1" dirty="0">
                <a:solidFill>
                  <a:srgbClr val="3366FF"/>
                </a:solidFill>
                <a:latin typeface="Times" panose="02020603050405020304" pitchFamily="18" charset="0"/>
                <a:ea typeface="MS Mincho"/>
                <a:cs typeface="Times New Roman" panose="02020603050405020304" pitchFamily="18" charset="0"/>
              </a:rPr>
              <a:t>classification</a:t>
            </a:r>
            <a:r>
              <a:rPr lang="en-US" dirty="0">
                <a:latin typeface="Times" panose="02020603050405020304" pitchFamily="18" charset="0"/>
                <a:ea typeface="MS Mincho"/>
                <a:cs typeface="Times New Roman" panose="02020603050405020304" pitchFamily="18" charset="0"/>
              </a:rPr>
              <a:t>.</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 purpose of classification is to improve the ability to analyze the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information on financial statements.</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There is no one single format for how a particular type of financial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statement is classified. The exact method depends on what an</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accountant believes will be most useful to users.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However, there are typical, commonly used formats.  For example,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typical categories of balance sheet classification are shown on the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next slide, using the account form balance sheet.</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2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25385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97059" y="219123"/>
            <a:ext cx="511063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Major Balance Sheet Categories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06524" y="1322580"/>
            <a:ext cx="2432076" cy="307777"/>
          </a:xfrm>
          <a:prstGeom prst="rect">
            <a:avLst/>
          </a:prstGeom>
        </p:spPr>
        <p:txBody>
          <a:bodyPr wrap="none">
            <a:spAutoFit/>
          </a:bodyPr>
          <a:lstStyle/>
          <a:p>
            <a:r>
              <a:rPr lang="en-US" sz="1400" b="1" dirty="0">
                <a:latin typeface="Times" panose="02020603050405020304" pitchFamily="18" charset="0"/>
                <a:ea typeface="MS Mincho"/>
                <a:cs typeface="Times New Roman" panose="02020603050405020304" pitchFamily="18" charset="0"/>
              </a:rPr>
              <a:t>(Account form balance sheet)</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79724291"/>
              </p:ext>
            </p:extLst>
          </p:nvPr>
        </p:nvGraphicFramePr>
        <p:xfrm>
          <a:off x="3000375" y="2210594"/>
          <a:ext cx="6191250" cy="3794760"/>
        </p:xfrm>
        <a:graphic>
          <a:graphicData uri="http://schemas.openxmlformats.org/drawingml/2006/table">
            <a:tbl>
              <a:tblPr firstRow="1" firstCol="1" bandRow="1">
                <a:tableStyleId>{2D5ABB26-0587-4C30-8999-92F81FD0307C}</a:tableStyleId>
              </a:tblPr>
              <a:tblGrid>
                <a:gridCol w="2227479">
                  <a:extLst>
                    <a:ext uri="{9D8B030D-6E8A-4147-A177-3AD203B41FA5}">
                      <a16:colId xmlns:a16="http://schemas.microsoft.com/office/drawing/2014/main" val="1666246145"/>
                    </a:ext>
                  </a:extLst>
                </a:gridCol>
                <a:gridCol w="651109">
                  <a:extLst>
                    <a:ext uri="{9D8B030D-6E8A-4147-A177-3AD203B41FA5}">
                      <a16:colId xmlns:a16="http://schemas.microsoft.com/office/drawing/2014/main" val="3529629697"/>
                    </a:ext>
                  </a:extLst>
                </a:gridCol>
                <a:gridCol w="228459">
                  <a:extLst>
                    <a:ext uri="{9D8B030D-6E8A-4147-A177-3AD203B41FA5}">
                      <a16:colId xmlns:a16="http://schemas.microsoft.com/office/drawing/2014/main" val="4134388693"/>
                    </a:ext>
                  </a:extLst>
                </a:gridCol>
                <a:gridCol w="2113250">
                  <a:extLst>
                    <a:ext uri="{9D8B030D-6E8A-4147-A177-3AD203B41FA5}">
                      <a16:colId xmlns:a16="http://schemas.microsoft.com/office/drawing/2014/main" val="2899904525"/>
                    </a:ext>
                  </a:extLst>
                </a:gridCol>
                <a:gridCol w="799608">
                  <a:extLst>
                    <a:ext uri="{9D8B030D-6E8A-4147-A177-3AD203B41FA5}">
                      <a16:colId xmlns:a16="http://schemas.microsoft.com/office/drawing/2014/main" val="1293245721"/>
                    </a:ext>
                  </a:extLst>
                </a:gridCol>
                <a:gridCol w="171345">
                  <a:extLst>
                    <a:ext uri="{9D8B030D-6E8A-4147-A177-3AD203B41FA5}">
                      <a16:colId xmlns:a16="http://schemas.microsoft.com/office/drawing/2014/main" val="2095431959"/>
                    </a:ext>
                  </a:extLst>
                </a:gridCol>
              </a:tblGrid>
              <a:tr h="0">
                <a:tc gridSpan="6">
                  <a:txBody>
                    <a:bodyPr/>
                    <a:lstStyle/>
                    <a:p>
                      <a:pPr marL="0" marR="0" algn="ctr">
                        <a:spcBef>
                          <a:spcPts val="0"/>
                        </a:spcBef>
                        <a:spcAft>
                          <a:spcPts val="0"/>
                        </a:spcAft>
                      </a:pPr>
                      <a:r>
                        <a:rPr lang="en-US" sz="1400" b="1" dirty="0">
                          <a:effectLst/>
                        </a:rPr>
                        <a:t>ABC, Inc.</a:t>
                      </a:r>
                      <a:endParaRPr lang="en-US" sz="1100" b="1" dirty="0">
                        <a:effectLst/>
                      </a:endParaRPr>
                    </a:p>
                    <a:p>
                      <a:pPr marL="0" marR="0" algn="ctr">
                        <a:spcBef>
                          <a:spcPts val="0"/>
                        </a:spcBef>
                        <a:spcAft>
                          <a:spcPts val="0"/>
                        </a:spcAft>
                      </a:pPr>
                      <a:r>
                        <a:rPr lang="en-US" sz="1400" b="1" dirty="0">
                          <a:effectLst/>
                        </a:rPr>
                        <a:t>Balance Sheet</a:t>
                      </a:r>
                      <a:endParaRPr lang="en-US" sz="1100" b="1" dirty="0">
                        <a:effectLst/>
                      </a:endParaRPr>
                    </a:p>
                    <a:p>
                      <a:pPr marL="0" marR="0" algn="ctr">
                        <a:spcBef>
                          <a:spcPts val="0"/>
                        </a:spcBef>
                        <a:spcAft>
                          <a:spcPts val="0"/>
                        </a:spcAft>
                      </a:pPr>
                      <a:r>
                        <a:rPr lang="en-US" sz="1400" b="1" dirty="0">
                          <a:effectLst/>
                        </a:rPr>
                        <a:t>December 31, 20XX</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7345942"/>
                  </a:ext>
                </a:extLst>
              </a:tr>
              <a:tr h="0">
                <a:tc>
                  <a:txBody>
                    <a:bodyPr/>
                    <a:lstStyle/>
                    <a:p>
                      <a:pPr marL="0" marR="0" algn="ctr">
                        <a:spcBef>
                          <a:spcPts val="600"/>
                        </a:spcBef>
                        <a:spcAft>
                          <a:spcPts val="0"/>
                        </a:spcAft>
                      </a:pPr>
                      <a:r>
                        <a:rPr lang="en-US" sz="1400" b="1" dirty="0">
                          <a:effectLst/>
                        </a:rPr>
                        <a:t>Assets</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b="1" dirty="0">
                          <a:effectLst/>
                        </a:rPr>
                        <a:t> </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600"/>
                        </a:spcBef>
                        <a:spcAft>
                          <a:spcPts val="0"/>
                        </a:spcAft>
                      </a:pPr>
                      <a:r>
                        <a:rPr lang="en-US" sz="1400" b="1" dirty="0">
                          <a:effectLst/>
                        </a:rPr>
                        <a:t> </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b="1" dirty="0">
                          <a:effectLst/>
                        </a:rPr>
                        <a:t>         Liabilities</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1887351"/>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18656312"/>
                  </a:ext>
                </a:extLst>
              </a:tr>
              <a:tr h="0">
                <a:tc>
                  <a:txBody>
                    <a:bodyPr/>
                    <a:lstStyle/>
                    <a:p>
                      <a:pPr marL="0" marR="0">
                        <a:spcBef>
                          <a:spcPts val="0"/>
                        </a:spcBef>
                        <a:spcAft>
                          <a:spcPts val="0"/>
                        </a:spcAft>
                      </a:pPr>
                      <a:r>
                        <a:rPr lang="en-US" sz="1400">
                          <a:effectLst/>
                        </a:rPr>
                        <a:t>Current assets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Current liabilities</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7531479"/>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0183914"/>
                  </a:ext>
                </a:extLst>
              </a:tr>
              <a:tr h="0">
                <a:tc>
                  <a:txBody>
                    <a:bodyPr/>
                    <a:lstStyle/>
                    <a:p>
                      <a:pPr marL="0" marR="0">
                        <a:spcBef>
                          <a:spcPts val="0"/>
                        </a:spcBef>
                        <a:spcAft>
                          <a:spcPts val="0"/>
                        </a:spcAft>
                      </a:pPr>
                      <a:r>
                        <a:rPr lang="en-US" sz="1400">
                          <a:effectLst/>
                        </a:rPr>
                        <a:t>Long-term investments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7790647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Long-term liabilities</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95904205"/>
                  </a:ext>
                </a:extLst>
              </a:tr>
              <a:tr h="0">
                <a:tc>
                  <a:txBody>
                    <a:bodyPr/>
                    <a:lstStyle/>
                    <a:p>
                      <a:pPr marL="0" marR="0">
                        <a:spcBef>
                          <a:spcPts val="0"/>
                        </a:spcBef>
                        <a:spcAft>
                          <a:spcPts val="0"/>
                        </a:spcAft>
                      </a:pPr>
                      <a:r>
                        <a:rPr lang="en-US" sz="1400">
                          <a:effectLst/>
                        </a:rPr>
                        <a:t>Property, plant, &amp; equipment</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51282202"/>
                  </a:ext>
                </a:extLst>
              </a:tr>
              <a:tr h="0">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1862592"/>
                  </a:ext>
                </a:extLst>
              </a:tr>
              <a:tr h="0">
                <a:tc>
                  <a:txBody>
                    <a:bodyPr/>
                    <a:lstStyle/>
                    <a:p>
                      <a:pPr marL="0" marR="0">
                        <a:spcBef>
                          <a:spcPts val="0"/>
                        </a:spcBef>
                        <a:spcAft>
                          <a:spcPts val="0"/>
                        </a:spcAft>
                      </a:pPr>
                      <a:r>
                        <a:rPr lang="en-US" sz="1400">
                          <a:effectLst/>
                        </a:rPr>
                        <a:t>Intangible assets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Stockholders’ (or owner’s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8788547"/>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or partners’) equity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69083212"/>
                  </a:ext>
                </a:extLst>
              </a:tr>
              <a:tr h="0">
                <a:tc>
                  <a:txBody>
                    <a:bodyPr/>
                    <a:lstStyle/>
                    <a:p>
                      <a:pPr marL="0" marR="0">
                        <a:spcBef>
                          <a:spcPts val="0"/>
                        </a:spcBef>
                        <a:spcAft>
                          <a:spcPts val="0"/>
                        </a:spcAft>
                      </a:pPr>
                      <a:r>
                        <a:rPr lang="en-US" sz="1400">
                          <a:effectLst/>
                        </a:rPr>
                        <a:t>Other assets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0203675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5387114"/>
                  </a:ext>
                </a:extLst>
              </a:tr>
              <a:tr h="0">
                <a:tc>
                  <a:txBody>
                    <a:bodyPr/>
                    <a:lstStyle/>
                    <a:p>
                      <a:pPr marL="0" marR="0">
                        <a:spcBef>
                          <a:spcPts val="0"/>
                        </a:spcBef>
                        <a:spcAft>
                          <a:spcPts val="0"/>
                        </a:spcAft>
                      </a:pPr>
                      <a:r>
                        <a:rPr lang="en-US" sz="1400">
                          <a:effectLst/>
                        </a:rPr>
                        <a:t>   Total assets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liabilities &amp; equity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4431169"/>
                  </a:ext>
                </a:extLst>
              </a:tr>
              <a:tr h="0">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3752081"/>
                  </a:ext>
                </a:extLst>
              </a:tr>
            </a:tbl>
          </a:graphicData>
        </a:graphic>
      </p:graphicFrame>
      <p:cxnSp>
        <p:nvCxnSpPr>
          <p:cNvPr id="6" name="Straight Connector 5"/>
          <p:cNvCxnSpPr/>
          <p:nvPr/>
        </p:nvCxnSpPr>
        <p:spPr>
          <a:xfrm>
            <a:off x="5238572" y="5635431"/>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279451" y="5635431"/>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279451" y="5857621"/>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38572" y="5869919"/>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79451" y="5900349"/>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38572" y="5904101"/>
            <a:ext cx="73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490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278944"/>
            <a:ext cx="493276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Asset Classification Definitions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80355817"/>
              </p:ext>
            </p:extLst>
          </p:nvPr>
        </p:nvGraphicFramePr>
        <p:xfrm>
          <a:off x="3246191" y="1459277"/>
          <a:ext cx="6263640" cy="3745806"/>
        </p:xfrm>
        <a:graphic>
          <a:graphicData uri="http://schemas.openxmlformats.org/drawingml/2006/table">
            <a:tbl>
              <a:tblPr firstRow="1" firstCol="1" bandRow="1">
                <a:tableStyleId>{2D5ABB26-0587-4C30-8999-92F81FD0307C}</a:tableStyleId>
              </a:tblPr>
              <a:tblGrid>
                <a:gridCol w="1840230">
                  <a:extLst>
                    <a:ext uri="{9D8B030D-6E8A-4147-A177-3AD203B41FA5}">
                      <a16:colId xmlns:a16="http://schemas.microsoft.com/office/drawing/2014/main" val="299780435"/>
                    </a:ext>
                  </a:extLst>
                </a:gridCol>
                <a:gridCol w="4423410">
                  <a:extLst>
                    <a:ext uri="{9D8B030D-6E8A-4147-A177-3AD203B41FA5}">
                      <a16:colId xmlns:a16="http://schemas.microsoft.com/office/drawing/2014/main" val="1794370337"/>
                    </a:ext>
                  </a:extLst>
                </a:gridCol>
              </a:tblGrid>
              <a:tr h="0">
                <a:tc>
                  <a:txBody>
                    <a:bodyPr/>
                    <a:lstStyle/>
                    <a:p>
                      <a:pPr marL="0" marR="0">
                        <a:lnSpc>
                          <a:spcPts val="1400"/>
                        </a:lnSpc>
                        <a:spcBef>
                          <a:spcPts val="0"/>
                        </a:spcBef>
                        <a:spcAft>
                          <a:spcPts val="0"/>
                        </a:spcAft>
                      </a:pPr>
                      <a:r>
                        <a:rPr lang="en-US" sz="1400">
                          <a:effectLst/>
                        </a:rPr>
                        <a:t> </a:t>
                      </a:r>
                      <a:endParaRPr lang="en-US" sz="1100">
                        <a:effectLst/>
                      </a:endParaRPr>
                    </a:p>
                    <a:p>
                      <a:pPr marL="0" marR="0">
                        <a:lnSpc>
                          <a:spcPts val="1400"/>
                        </a:lnSpc>
                        <a:spcBef>
                          <a:spcPts val="0"/>
                        </a:spcBef>
                        <a:spcAft>
                          <a:spcPts val="0"/>
                        </a:spcAft>
                      </a:pPr>
                      <a:r>
                        <a:rPr lang="en-US" sz="1400">
                          <a:effectLst/>
                        </a:rPr>
                        <a:t>• Current asset</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An asset that will be turned into cash or used instead of requiring cash in a year or less from the balance sheet date.  </a:t>
                      </a:r>
                      <a:r>
                        <a:rPr lang="en-US" sz="1400" b="1" dirty="0">
                          <a:effectLst/>
                        </a:rPr>
                        <a:t>Examples</a:t>
                      </a:r>
                      <a:r>
                        <a:rPr lang="en-US" sz="1400" dirty="0">
                          <a:effectLst/>
                        </a:rPr>
                        <a:t>: cash, accounts receivable, short-term investments, merchandise inventory, and prepaid expense.</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00348157"/>
                  </a:ext>
                </a:extLst>
              </a:tr>
              <a:tr h="0">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34412062"/>
                  </a:ext>
                </a:extLst>
              </a:tr>
              <a:tr h="0">
                <a:tc>
                  <a:txBody>
                    <a:bodyPr/>
                    <a:lstStyle/>
                    <a:p>
                      <a:pPr marL="0" marR="0">
                        <a:lnSpc>
                          <a:spcPts val="1400"/>
                        </a:lnSpc>
                        <a:spcBef>
                          <a:spcPts val="0"/>
                        </a:spcBef>
                        <a:spcAft>
                          <a:spcPts val="0"/>
                        </a:spcAft>
                      </a:pPr>
                      <a:r>
                        <a:rPr lang="en-US" sz="1400" dirty="0">
                          <a:effectLst/>
                        </a:rPr>
                        <a:t> </a:t>
                      </a:r>
                      <a:endParaRPr lang="en-US" sz="1100" dirty="0">
                        <a:effectLst/>
                      </a:endParaRPr>
                    </a:p>
                    <a:p>
                      <a:pPr marL="111125" marR="0" indent="-111125">
                        <a:lnSpc>
                          <a:spcPts val="1400"/>
                        </a:lnSpc>
                        <a:spcBef>
                          <a:spcPts val="0"/>
                        </a:spcBef>
                        <a:spcAft>
                          <a:spcPts val="0"/>
                        </a:spcAft>
                      </a:pPr>
                      <a:r>
                        <a:rPr lang="en-US" sz="1400" dirty="0">
                          <a:effectLst/>
                        </a:rPr>
                        <a:t>• Long-term investment</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An investment for which the intention is to hold for longer than a year. </a:t>
                      </a:r>
                      <a:r>
                        <a:rPr lang="en-US" sz="1400" b="1" dirty="0">
                          <a:effectLst/>
                        </a:rPr>
                        <a:t> Examples</a:t>
                      </a:r>
                      <a:r>
                        <a:rPr lang="en-US" sz="1400" dirty="0">
                          <a:effectLst/>
                        </a:rPr>
                        <a:t>: stock held for long-term ownership in or control of another company; long-term debt and bonds, and land held for investment.</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921739579"/>
                  </a:ext>
                </a:extLst>
              </a:tr>
              <a:tr h="0">
                <a:tc>
                  <a:txBody>
                    <a:bodyPr/>
                    <a:lstStyle/>
                    <a:p>
                      <a:pPr marL="0" marR="0">
                        <a:lnSpc>
                          <a:spcPts val="1400"/>
                        </a:lnSpc>
                        <a:spcBef>
                          <a:spcPts val="0"/>
                        </a:spcBef>
                        <a:spcAft>
                          <a:spcPts val="0"/>
                        </a:spcAft>
                      </a:pPr>
                      <a:r>
                        <a:rPr lang="en-US" sz="14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54657591"/>
                  </a:ext>
                </a:extLst>
              </a:tr>
              <a:tr h="0">
                <a:tc>
                  <a:txBody>
                    <a:bodyPr/>
                    <a:lstStyle/>
                    <a:p>
                      <a:pPr marL="111125" marR="0" indent="-111125">
                        <a:lnSpc>
                          <a:spcPts val="1400"/>
                        </a:lnSpc>
                        <a:spcBef>
                          <a:spcPts val="0"/>
                        </a:spcBef>
                        <a:spcAft>
                          <a:spcPts val="0"/>
                        </a:spcAft>
                      </a:pPr>
                      <a:r>
                        <a:rPr lang="en-US" sz="1400" dirty="0">
                          <a:effectLst/>
                        </a:rPr>
                        <a:t>• Property, plant, and </a:t>
                      </a:r>
                      <a:endParaRPr lang="en-US" sz="1100" dirty="0">
                        <a:effectLst/>
                      </a:endParaRPr>
                    </a:p>
                    <a:p>
                      <a:pPr marL="111125" marR="0" indent="-111125">
                        <a:lnSpc>
                          <a:spcPts val="1400"/>
                        </a:lnSpc>
                        <a:spcBef>
                          <a:spcPts val="0"/>
                        </a:spcBef>
                        <a:spcAft>
                          <a:spcPts val="0"/>
                        </a:spcAft>
                      </a:pPr>
                      <a:r>
                        <a:rPr lang="en-US" sz="1400" dirty="0">
                          <a:effectLst/>
                        </a:rPr>
                        <a:t>   equipment</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 long-term productive asset held for use in company operations and production. </a:t>
                      </a:r>
                      <a:r>
                        <a:rPr lang="en-US" sz="1400" b="1" dirty="0">
                          <a:effectLst/>
                        </a:rPr>
                        <a:t>Examples</a:t>
                      </a:r>
                      <a:r>
                        <a:rPr lang="en-US" sz="1400" dirty="0">
                          <a:effectLst/>
                        </a:rPr>
                        <a:t>: equipment, furniture, automobiles, building, and land.</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61385612"/>
                  </a:ext>
                </a:extLst>
              </a:tr>
              <a:tr h="0">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733149212"/>
                  </a:ext>
                </a:extLst>
              </a:tr>
              <a:tr h="0">
                <a:tc>
                  <a:txBody>
                    <a:bodyPr/>
                    <a:lstStyle/>
                    <a:p>
                      <a:pPr marL="0" marR="0">
                        <a:lnSpc>
                          <a:spcPts val="1400"/>
                        </a:lnSpc>
                        <a:spcBef>
                          <a:spcPts val="0"/>
                        </a:spcBef>
                        <a:spcAft>
                          <a:spcPts val="0"/>
                        </a:spcAft>
                      </a:pPr>
                      <a:r>
                        <a:rPr lang="en-US" sz="1400">
                          <a:effectLst/>
                        </a:rPr>
                        <a:t>• Intangible</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An asset with no physical substance and generally held more than a year.  </a:t>
                      </a:r>
                      <a:r>
                        <a:rPr lang="en-US" sz="1400" b="1" dirty="0">
                          <a:effectLst/>
                        </a:rPr>
                        <a:t>Examples</a:t>
                      </a:r>
                      <a:r>
                        <a:rPr lang="en-US" sz="1400" dirty="0">
                          <a:effectLst/>
                        </a:rPr>
                        <a:t>: usually these are legal rights such as copyrights, trademarks, franchise rights, and leasehold rights.</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914610956"/>
                  </a:ext>
                </a:extLst>
              </a:tr>
              <a:tr h="0">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00309845"/>
                  </a:ext>
                </a:extLst>
              </a:tr>
              <a:tr h="0">
                <a:tc>
                  <a:txBody>
                    <a:bodyPr/>
                    <a:lstStyle/>
                    <a:p>
                      <a:pPr marL="0" marR="0">
                        <a:lnSpc>
                          <a:spcPts val="1400"/>
                        </a:lnSpc>
                        <a:spcBef>
                          <a:spcPts val="0"/>
                        </a:spcBef>
                        <a:spcAft>
                          <a:spcPts val="0"/>
                        </a:spcAft>
                      </a:pPr>
                      <a:r>
                        <a:rPr lang="en-US" sz="1400">
                          <a:effectLst/>
                        </a:rPr>
                        <a:t>• Other assets</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Used very infrequently.  The category is for assets that cannot be included in other classifications.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523703172"/>
                  </a:ext>
                </a:extLst>
              </a:tr>
            </a:tbl>
          </a:graphicData>
        </a:graphic>
      </p:graphicFrame>
    </p:spTree>
    <p:extLst>
      <p:ext uri="{BB962C8B-B14F-4D97-AF65-F5344CB8AC3E}">
        <p14:creationId xmlns:p14="http://schemas.microsoft.com/office/powerpoint/2010/main" val="141426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119269" y="390039"/>
            <a:ext cx="453457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Current Asset Listing Order</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691925" y="1163405"/>
            <a:ext cx="7802310" cy="4924425"/>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Within the current asset classification, the current assets are usually listed in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what is called </a:t>
            </a:r>
            <a:r>
              <a:rPr lang="en-US" b="1" dirty="0">
                <a:solidFill>
                  <a:srgbClr val="3366FF"/>
                </a:solidFill>
                <a:latin typeface="Times" panose="02020603050405020304" pitchFamily="18" charset="0"/>
                <a:ea typeface="MS Mincho"/>
                <a:cs typeface="Times New Roman" panose="02020603050405020304" pitchFamily="18" charset="0"/>
              </a:rPr>
              <a:t>order of liquidity</a:t>
            </a:r>
            <a:r>
              <a:rPr lang="en-US" dirty="0">
                <a:latin typeface="Times" panose="02020603050405020304" pitchFamily="18" charset="0"/>
                <a:ea typeface="MS Mincho"/>
                <a:cs typeface="Times New Roman" panose="02020603050405020304" pitchFamily="18" charset="0"/>
              </a:rPr>
              <a:t>.  Order of liquidity means generally that cash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and the assets closest to providing cash are listed first. The typical order is:</a:t>
            </a:r>
            <a:endParaRPr lang="en-US" sz="1400" dirty="0">
              <a:latin typeface="Times" panose="02020603050405020304" pitchFamily="18" charset="0"/>
              <a:ea typeface="MS Mincho"/>
              <a:cs typeface="Times New Roman" panose="02020603050405020304" pitchFamily="18" charset="0"/>
            </a:endParaRPr>
          </a:p>
          <a:p>
            <a:r>
              <a:rPr lang="en-US" sz="2000"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Cash</a:t>
            </a:r>
          </a:p>
          <a:p>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Short-term investments in marketable securities</a:t>
            </a: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Accounts receivable </a:t>
            </a:r>
          </a:p>
          <a:p>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Short-term notes receivable and any part of long-term note</a:t>
            </a:r>
          </a:p>
          <a:p>
            <a:r>
              <a:rPr lang="en-US" dirty="0">
                <a:latin typeface="Times" panose="02020603050405020304" pitchFamily="18" charset="0"/>
                <a:ea typeface="MS Mincho"/>
                <a:cs typeface="Times New Roman" panose="02020603050405020304" pitchFamily="18" charset="0"/>
              </a:rPr>
              <a:t>   receivable due in a year or less</a:t>
            </a:r>
          </a:p>
          <a:p>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Merchandise inventory</a:t>
            </a:r>
          </a:p>
          <a:p>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Prepaid expenses</a:t>
            </a:r>
            <a:endParaRPr lang="en-US" sz="1400" dirty="0">
              <a:latin typeface="Times" panose="02020603050405020304" pitchFamily="18" charset="0"/>
              <a:ea typeface="MS Mincho"/>
              <a:cs typeface="Times New Roman" panose="02020603050405020304" pitchFamily="18" charset="0"/>
            </a:endParaRPr>
          </a:p>
          <a:p>
            <a:r>
              <a:rPr lang="en-US" sz="2000"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r>
              <a:rPr lang="en-US" sz="2000"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52221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61352" y="244760"/>
            <a:ext cx="543129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Liability Classification Definitions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39381396"/>
              </p:ext>
            </p:extLst>
          </p:nvPr>
        </p:nvGraphicFramePr>
        <p:xfrm>
          <a:off x="3212008" y="1422562"/>
          <a:ext cx="6263640" cy="1768984"/>
        </p:xfrm>
        <a:graphic>
          <a:graphicData uri="http://schemas.openxmlformats.org/drawingml/2006/table">
            <a:tbl>
              <a:tblPr firstRow="1" firstCol="1" bandRow="1">
                <a:tableStyleId>{2D5ABB26-0587-4C30-8999-92F81FD0307C}</a:tableStyleId>
              </a:tblPr>
              <a:tblGrid>
                <a:gridCol w="1840230">
                  <a:extLst>
                    <a:ext uri="{9D8B030D-6E8A-4147-A177-3AD203B41FA5}">
                      <a16:colId xmlns:a16="http://schemas.microsoft.com/office/drawing/2014/main" val="3771587522"/>
                    </a:ext>
                  </a:extLst>
                </a:gridCol>
                <a:gridCol w="4423410">
                  <a:extLst>
                    <a:ext uri="{9D8B030D-6E8A-4147-A177-3AD203B41FA5}">
                      <a16:colId xmlns:a16="http://schemas.microsoft.com/office/drawing/2014/main" val="3572791958"/>
                    </a:ext>
                  </a:extLst>
                </a:gridCol>
              </a:tblGrid>
              <a:tr h="0">
                <a:tc>
                  <a:txBody>
                    <a:bodyPr/>
                    <a:lstStyle/>
                    <a:p>
                      <a:pPr marL="0" marR="0">
                        <a:lnSpc>
                          <a:spcPts val="1400"/>
                        </a:lnSpc>
                        <a:spcBef>
                          <a:spcPts val="0"/>
                        </a:spcBef>
                        <a:spcAft>
                          <a:spcPts val="0"/>
                        </a:spcAft>
                      </a:pPr>
                      <a:r>
                        <a:rPr lang="en-US" sz="1400">
                          <a:effectLst/>
                        </a:rPr>
                        <a:t> </a:t>
                      </a:r>
                      <a:endParaRPr lang="en-US" sz="1100">
                        <a:effectLst/>
                      </a:endParaRPr>
                    </a:p>
                    <a:p>
                      <a:pPr marL="0" marR="0">
                        <a:lnSpc>
                          <a:spcPts val="1400"/>
                        </a:lnSpc>
                        <a:spcBef>
                          <a:spcPts val="0"/>
                        </a:spcBef>
                        <a:spcAft>
                          <a:spcPts val="0"/>
                        </a:spcAft>
                      </a:pPr>
                      <a:r>
                        <a:rPr lang="en-US" sz="1400">
                          <a:effectLst/>
                        </a:rPr>
                        <a:t>• Current liability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 liability that requires full payment in a year or less from the balance sheet date.  Examples: accounts payable, wages payable, unearned revenue, interest payable, short-term notes payable.</a:t>
                      </a:r>
                    </a:p>
                    <a:p>
                      <a:pPr marL="0" marR="0">
                        <a:lnSpc>
                          <a:spcPts val="1400"/>
                        </a:lnSpc>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p>
                      <a:pPr marL="0" marR="0">
                        <a:lnSpc>
                          <a:spcPts val="1400"/>
                        </a:lnSpc>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7412028"/>
                  </a:ext>
                </a:extLst>
              </a:tr>
              <a:tr h="0">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092267528"/>
                  </a:ext>
                </a:extLst>
              </a:tr>
              <a:tr h="0">
                <a:tc>
                  <a:txBody>
                    <a:bodyPr/>
                    <a:lstStyle/>
                    <a:p>
                      <a:pPr marL="0" marR="0">
                        <a:lnSpc>
                          <a:spcPts val="1400"/>
                        </a:lnSpc>
                        <a:spcBef>
                          <a:spcPts val="0"/>
                        </a:spcBef>
                        <a:spcAft>
                          <a:spcPts val="0"/>
                        </a:spcAft>
                      </a:pPr>
                      <a:r>
                        <a:rPr lang="en-US" sz="1400">
                          <a:effectLst/>
                        </a:rPr>
                        <a:t> </a:t>
                      </a:r>
                      <a:endParaRPr lang="en-US" sz="1100">
                        <a:effectLst/>
                      </a:endParaRPr>
                    </a:p>
                    <a:p>
                      <a:pPr marL="0" marR="0">
                        <a:lnSpc>
                          <a:spcPts val="1400"/>
                        </a:lnSpc>
                        <a:spcBef>
                          <a:spcPts val="0"/>
                        </a:spcBef>
                        <a:spcAft>
                          <a:spcPts val="0"/>
                        </a:spcAft>
                      </a:pPr>
                      <a:r>
                        <a:rPr lang="en-US" sz="1400">
                          <a:effectLst/>
                        </a:rPr>
                        <a:t>• Long-term liability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A liability that requires full payment more than a year from the balance sheet date. Examples: long-term notes payable, most bonds, most pension obligations.</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51207453"/>
                  </a:ext>
                </a:extLst>
              </a:tr>
            </a:tbl>
          </a:graphicData>
        </a:graphic>
      </p:graphicFrame>
      <p:sp>
        <p:nvSpPr>
          <p:cNvPr id="5" name="Rectangle 4"/>
          <p:cNvSpPr/>
          <p:nvPr/>
        </p:nvSpPr>
        <p:spPr>
          <a:xfrm>
            <a:off x="2934917" y="3751358"/>
            <a:ext cx="7261789" cy="2031325"/>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Note: There is some variation in the usual order of listing current liabilities.  Wages payable and accounts payable are typically listed first.  Notes payable due in less than 30 days may appear before accounts payable.</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63614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60119" y="-1"/>
            <a:ext cx="2877796" cy="307777"/>
          </a:xfrm>
          <a:prstGeom prst="rect">
            <a:avLst/>
          </a:prstGeom>
        </p:spPr>
        <p:txBody>
          <a:bodyPr wrap="square">
            <a:spAutoFit/>
          </a:bodyPr>
          <a:lstStyle/>
          <a:p>
            <a:r>
              <a:rPr lang="en-US" sz="1400" dirty="0">
                <a:latin typeface="Times" panose="02020603050405020304" pitchFamily="18" charset="0"/>
                <a:ea typeface="MS Mincho"/>
                <a:cs typeface="Times New Roman" panose="02020603050405020304" pitchFamily="18" charset="0"/>
              </a:rPr>
              <a:t>(The note payable is due in 3 years.)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9520348"/>
              </p:ext>
            </p:extLst>
          </p:nvPr>
        </p:nvGraphicFramePr>
        <p:xfrm>
          <a:off x="1569920" y="153888"/>
          <a:ext cx="7819404" cy="5948109"/>
        </p:xfrm>
        <a:graphic>
          <a:graphicData uri="http://schemas.openxmlformats.org/drawingml/2006/table">
            <a:tbl>
              <a:tblPr firstRow="1" firstCol="1" bandRow="1">
                <a:tableStyleId>{2D5ABB26-0587-4C30-8999-92F81FD0307C}</a:tableStyleId>
              </a:tblPr>
              <a:tblGrid>
                <a:gridCol w="231792">
                  <a:extLst>
                    <a:ext uri="{9D8B030D-6E8A-4147-A177-3AD203B41FA5}">
                      <a16:colId xmlns:a16="http://schemas.microsoft.com/office/drawing/2014/main" val="3707444375"/>
                    </a:ext>
                  </a:extLst>
                </a:gridCol>
                <a:gridCol w="4465553">
                  <a:extLst>
                    <a:ext uri="{9D8B030D-6E8A-4147-A177-3AD203B41FA5}">
                      <a16:colId xmlns:a16="http://schemas.microsoft.com/office/drawing/2014/main" val="3776911031"/>
                    </a:ext>
                  </a:extLst>
                </a:gridCol>
                <a:gridCol w="425739">
                  <a:extLst>
                    <a:ext uri="{9D8B030D-6E8A-4147-A177-3AD203B41FA5}">
                      <a16:colId xmlns:a16="http://schemas.microsoft.com/office/drawing/2014/main" val="2825823642"/>
                    </a:ext>
                  </a:extLst>
                </a:gridCol>
                <a:gridCol w="1064353">
                  <a:extLst>
                    <a:ext uri="{9D8B030D-6E8A-4147-A177-3AD203B41FA5}">
                      <a16:colId xmlns:a16="http://schemas.microsoft.com/office/drawing/2014/main" val="3148066251"/>
                    </a:ext>
                  </a:extLst>
                </a:gridCol>
                <a:gridCol w="219138">
                  <a:extLst>
                    <a:ext uri="{9D8B030D-6E8A-4147-A177-3AD203B41FA5}">
                      <a16:colId xmlns:a16="http://schemas.microsoft.com/office/drawing/2014/main" val="3925850677"/>
                    </a:ext>
                  </a:extLst>
                </a:gridCol>
                <a:gridCol w="1078543">
                  <a:extLst>
                    <a:ext uri="{9D8B030D-6E8A-4147-A177-3AD203B41FA5}">
                      <a16:colId xmlns:a16="http://schemas.microsoft.com/office/drawing/2014/main" val="3789551313"/>
                    </a:ext>
                  </a:extLst>
                </a:gridCol>
                <a:gridCol w="334286">
                  <a:extLst>
                    <a:ext uri="{9D8B030D-6E8A-4147-A177-3AD203B41FA5}">
                      <a16:colId xmlns:a16="http://schemas.microsoft.com/office/drawing/2014/main" val="2942182161"/>
                    </a:ext>
                  </a:extLst>
                </a:gridCol>
              </a:tblGrid>
              <a:tr h="479064">
                <a:tc gridSpan="7">
                  <a:txBody>
                    <a:bodyPr/>
                    <a:lstStyle/>
                    <a:p>
                      <a:pPr marL="57150" marR="0" indent="-57150" algn="ctr">
                        <a:lnSpc>
                          <a:spcPts val="1400"/>
                        </a:lnSpc>
                        <a:spcBef>
                          <a:spcPts val="0"/>
                        </a:spcBef>
                        <a:spcAft>
                          <a:spcPts val="300"/>
                        </a:spcAft>
                      </a:pPr>
                      <a:r>
                        <a:rPr lang="en-US" sz="1400" b="1" dirty="0">
                          <a:effectLst/>
                        </a:rPr>
                        <a:t>Internet Consulting Services, Inc.</a:t>
                      </a:r>
                    </a:p>
                    <a:p>
                      <a:pPr marL="0" marR="0" algn="ctr">
                        <a:lnSpc>
                          <a:spcPts val="1500"/>
                        </a:lnSpc>
                        <a:spcBef>
                          <a:spcPts val="0"/>
                        </a:spcBef>
                        <a:spcAft>
                          <a:spcPts val="0"/>
                        </a:spcAft>
                      </a:pPr>
                      <a:r>
                        <a:rPr lang="en-US" sz="1400" b="1" dirty="0">
                          <a:effectLst/>
                        </a:rPr>
                        <a:t>Balance Sheet</a:t>
                      </a:r>
                    </a:p>
                    <a:p>
                      <a:pPr marL="0" marR="0" algn="ctr">
                        <a:lnSpc>
                          <a:spcPts val="1700"/>
                        </a:lnSpc>
                        <a:spcBef>
                          <a:spcPts val="0"/>
                        </a:spcBef>
                        <a:spcAft>
                          <a:spcPts val="0"/>
                        </a:spcAft>
                      </a:pPr>
                      <a:r>
                        <a:rPr lang="en-US" sz="1400" b="1" dirty="0">
                          <a:effectLst/>
                        </a:rPr>
                        <a:t>June 30, 20XX</a:t>
                      </a:r>
                      <a:endParaRPr lang="en-US" sz="1400" b="1" dirty="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857838"/>
                  </a:ext>
                </a:extLst>
              </a:tr>
              <a:tr h="332882">
                <a:tc>
                  <a:txBody>
                    <a:bodyPr/>
                    <a:lstStyle/>
                    <a:p>
                      <a:pPr marL="0" marR="0" algn="l">
                        <a:spcBef>
                          <a:spcPts val="0"/>
                        </a:spcBef>
                        <a:spcAft>
                          <a:spcPts val="0"/>
                        </a:spcAft>
                      </a:pPr>
                      <a:r>
                        <a:rPr lang="en-US" sz="900" dirty="0">
                          <a:effectLst/>
                        </a:rPr>
                        <a:t> </a:t>
                      </a:r>
                      <a:endParaRPr lang="en-US" sz="700" dirty="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                                                                        </a:t>
                      </a:r>
                      <a:r>
                        <a:rPr lang="en-US" sz="1400" b="1" dirty="0">
                          <a:effectLst/>
                        </a:rPr>
                        <a:t>Assets</a:t>
                      </a:r>
                      <a:endParaRPr lang="en-US" sz="1400" b="1"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10374311"/>
                  </a:ext>
                </a:extLst>
              </a:tr>
              <a:tr h="166441">
                <a:tc>
                  <a:txBody>
                    <a:bodyPr/>
                    <a:lstStyle/>
                    <a:p>
                      <a:pPr marL="0" marR="0" algn="l">
                        <a:spcBef>
                          <a:spcPts val="0"/>
                        </a:spcBef>
                        <a:spcAft>
                          <a:spcPts val="30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300"/>
                        </a:spcAft>
                      </a:pPr>
                      <a:r>
                        <a:rPr lang="en-US" sz="1400" dirty="0">
                          <a:effectLst/>
                        </a:rPr>
                        <a:t>Current assets</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3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3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96203052"/>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Cash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7660603"/>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Accounts receivable..............................</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8792584"/>
                  </a:ext>
                </a:extLst>
              </a:tr>
              <a:tr h="166441">
                <a:tc>
                  <a:txBody>
                    <a:bodyPr/>
                    <a:lstStyle/>
                    <a:p>
                      <a:pPr marL="0" marR="0" algn="l">
                        <a:spcBef>
                          <a:spcPts val="0"/>
                        </a:spcBef>
                        <a:spcAft>
                          <a:spcPts val="60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600"/>
                        </a:spcAft>
                      </a:pPr>
                      <a:r>
                        <a:rPr lang="en-US" sz="1400" dirty="0">
                          <a:effectLst/>
                        </a:rPr>
                        <a:t>  Prepaid advertising...............................</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600"/>
                        </a:spcAft>
                      </a:pPr>
                      <a:r>
                        <a:rPr lang="en-US" sz="1400">
                          <a:effectLst/>
                        </a:rPr>
                        <a:t>1,000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8510135"/>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300"/>
                        </a:spcAft>
                      </a:pPr>
                      <a:r>
                        <a:rPr lang="en-US" sz="1400" dirty="0">
                          <a:effectLst/>
                        </a:rPr>
                        <a:t>Property, plant, and equipment</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2066409"/>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Equipment.............................................</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2380409"/>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Less: Accumulated depreciation...........</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184,000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6807790"/>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Total assets....................................</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$296,750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7734497"/>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gridSpan="3">
                  <a:txBody>
                    <a:bodyPr/>
                    <a:lstStyle/>
                    <a:p>
                      <a:pPr marL="0" marR="45720" algn="ctr">
                        <a:spcBef>
                          <a:spcPts val="0"/>
                        </a:spcBef>
                        <a:spcAft>
                          <a:spcPts val="0"/>
                        </a:spcAft>
                      </a:pPr>
                      <a:r>
                        <a:rPr lang="en-US" sz="1400" b="1" dirty="0">
                          <a:effectLst/>
                        </a:rPr>
                        <a:t>                                      Liabilities and Stockholders’ Equity</a:t>
                      </a:r>
                      <a:endParaRPr lang="en-US" sz="1400" b="1" dirty="0">
                        <a:effectLst/>
                        <a:latin typeface="Times" panose="02020603050405020304" pitchFamily="18" charset="0"/>
                        <a:ea typeface="MS Mincho"/>
                        <a:cs typeface="Times New Roman" panose="02020603050405020304" pitchFamily="18" charset="0"/>
                      </a:endParaRPr>
                    </a:p>
                  </a:txBody>
                  <a:tcPr marL="44502" marR="44502"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2455367"/>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300"/>
                        </a:spcAft>
                      </a:pPr>
                      <a:r>
                        <a:rPr lang="en-US" sz="1400" dirty="0">
                          <a:effectLst/>
                        </a:rPr>
                        <a:t>Current liabilities</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26754227"/>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Accounts payable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$36,840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182531"/>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Interest payable.....................................</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1,100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0130046"/>
                  </a:ext>
                </a:extLst>
              </a:tr>
              <a:tr h="166441">
                <a:tc>
                  <a:txBody>
                    <a:bodyPr/>
                    <a:lstStyle/>
                    <a:p>
                      <a:pPr marL="0" marR="0" algn="l">
                        <a:spcBef>
                          <a:spcPts val="0"/>
                        </a:spcBef>
                        <a:spcAft>
                          <a:spcPts val="60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600"/>
                        </a:spcAft>
                      </a:pPr>
                      <a:r>
                        <a:rPr lang="en-US" sz="1400">
                          <a:effectLst/>
                        </a:rPr>
                        <a:t>  Unearned revenue.................................</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6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600"/>
                        </a:spcAft>
                      </a:pPr>
                      <a:r>
                        <a:rPr lang="en-US" sz="1400">
                          <a:effectLst/>
                        </a:rPr>
                        <a:t>1,800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6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3776018"/>
                  </a:ext>
                </a:extLst>
              </a:tr>
              <a:tr h="166441">
                <a:tc>
                  <a:txBody>
                    <a:bodyPr/>
                    <a:lstStyle/>
                    <a:p>
                      <a:pPr marL="0" marR="0" algn="l">
                        <a:spcBef>
                          <a:spcPts val="0"/>
                        </a:spcBef>
                        <a:spcAft>
                          <a:spcPts val="30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300"/>
                        </a:spcAft>
                      </a:pPr>
                      <a:r>
                        <a:rPr lang="en-US" sz="1400">
                          <a:effectLst/>
                        </a:rPr>
                        <a:t>Long-term liabilities</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30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30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17054"/>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Notes payable........................................</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65208363"/>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Total liabilities.................................</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149,740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522487"/>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Stockholders’ equity</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03848367"/>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Paid-in capital</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95435503"/>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Common stock.................................</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25,000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3428713"/>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a:effectLst/>
                        </a:rPr>
                        <a:t>   Retained earnings.................................</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122,010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7145436"/>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4572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dirty="0">
                          <a:effectLst/>
                        </a:rPr>
                        <a:t>147,010</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74820554"/>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3657600" algn="l"/>
                        </a:tabLst>
                      </a:pPr>
                      <a:r>
                        <a:rPr lang="en-US" sz="1400">
                          <a:effectLst/>
                        </a:rPr>
                        <a:t>            Total liabilities and stockholder’s equity</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r">
                        <a:spcBef>
                          <a:spcPts val="0"/>
                        </a:spcBef>
                        <a:spcAft>
                          <a:spcPts val="0"/>
                        </a:spcAft>
                      </a:pPr>
                      <a:r>
                        <a:rPr lang="en-US" sz="1400">
                          <a:effectLst/>
                        </a:rPr>
                        <a:t>$296,750</a:t>
                      </a:r>
                      <a:endParaRPr lang="en-US" sz="1400">
                        <a:effectLst/>
                        <a:latin typeface="Times" panose="02020603050405020304" pitchFamily="18" charset="0"/>
                        <a:ea typeface="MS Mincho"/>
                        <a:cs typeface="Times New Roman" panose="02020603050405020304" pitchFamily="18" charset="0"/>
                      </a:endParaRPr>
                    </a:p>
                  </a:txBody>
                  <a:tcPr marL="44502" marR="44502"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300433"/>
                  </a:ext>
                </a:extLst>
              </a:tr>
              <a:tr h="166441">
                <a:tc>
                  <a:txBody>
                    <a:bodyPr/>
                    <a:lstStyle/>
                    <a:p>
                      <a:pPr marL="0" marR="0" algn="l">
                        <a:spcBef>
                          <a:spcPts val="0"/>
                        </a:spcBef>
                        <a:spcAft>
                          <a:spcPts val="0"/>
                        </a:spcAft>
                      </a:pPr>
                      <a:r>
                        <a:rPr lang="en-US" sz="900">
                          <a:effectLst/>
                        </a:rPr>
                        <a:t> </a:t>
                      </a:r>
                      <a:endParaRPr lang="en-US" sz="700">
                        <a:effectLst/>
                        <a:latin typeface="Times" panose="02020603050405020304" pitchFamily="18" charset="0"/>
                        <a:ea typeface="MS Mincho"/>
                        <a:cs typeface="Times New Roman" panose="02020603050405020304" pitchFamily="18" charset="0"/>
                      </a:endParaRPr>
                    </a:p>
                  </a:txBody>
                  <a:tcPr marL="44502" marR="44502"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4502" marR="44502" marT="0" marB="0">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44502" marR="44502"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672604"/>
                  </a:ext>
                </a:extLst>
              </a:tr>
            </a:tbl>
          </a:graphicData>
        </a:graphic>
      </p:graphicFrame>
      <p:cxnSp>
        <p:nvCxnSpPr>
          <p:cNvPr id="10" name="Straight Connector 9"/>
          <p:cNvCxnSpPr>
            <a:cxnSpLocks/>
          </p:cNvCxnSpPr>
          <p:nvPr/>
        </p:nvCxnSpPr>
        <p:spPr>
          <a:xfrm>
            <a:off x="11487150" y="10245725"/>
            <a:ext cx="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 name="Straight Connector 2">
            <a:extLst>
              <a:ext uri="{FF2B5EF4-FFF2-40B4-BE49-F238E27FC236}">
                <a16:creationId xmlns:a16="http://schemas.microsoft.com/office/drawing/2014/main" id="{00861D5A-9D72-4F9A-BA33-0CC010B8E862}"/>
              </a:ext>
            </a:extLst>
          </p:cNvPr>
          <p:cNvCxnSpPr>
            <a:cxnSpLocks/>
          </p:cNvCxnSpPr>
          <p:nvPr/>
        </p:nvCxnSpPr>
        <p:spPr>
          <a:xfrm>
            <a:off x="8357062" y="2686068"/>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36CE6BF0-84B3-4EB1-85A2-3BA15F59693A}"/>
              </a:ext>
            </a:extLst>
          </p:cNvPr>
          <p:cNvCxnSpPr>
            <a:cxnSpLocks/>
          </p:cNvCxnSpPr>
          <p:nvPr/>
        </p:nvCxnSpPr>
        <p:spPr>
          <a:xfrm>
            <a:off x="8357062" y="4401260"/>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DCAD6E4C-67CF-4647-ABBF-1E84FFC7A5BC}"/>
              </a:ext>
            </a:extLst>
          </p:cNvPr>
          <p:cNvCxnSpPr>
            <a:cxnSpLocks/>
          </p:cNvCxnSpPr>
          <p:nvPr/>
        </p:nvCxnSpPr>
        <p:spPr>
          <a:xfrm>
            <a:off x="7013171" y="5480564"/>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259136B2-BAA4-4499-A6BA-30D844C6F887}"/>
              </a:ext>
            </a:extLst>
          </p:cNvPr>
          <p:cNvCxnSpPr>
            <a:cxnSpLocks/>
          </p:cNvCxnSpPr>
          <p:nvPr/>
        </p:nvCxnSpPr>
        <p:spPr>
          <a:xfrm>
            <a:off x="8287790" y="5675879"/>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8599AB1-654E-4B06-8D9E-C1718C8B5296}"/>
              </a:ext>
            </a:extLst>
          </p:cNvPr>
          <p:cNvCxnSpPr>
            <a:cxnSpLocks/>
          </p:cNvCxnSpPr>
          <p:nvPr/>
        </p:nvCxnSpPr>
        <p:spPr>
          <a:xfrm>
            <a:off x="8357062" y="5909991"/>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4F16BE2-85C2-4E15-B8F5-B3DB5E79C407}"/>
              </a:ext>
            </a:extLst>
          </p:cNvPr>
          <p:cNvCxnSpPr>
            <a:cxnSpLocks/>
          </p:cNvCxnSpPr>
          <p:nvPr/>
        </p:nvCxnSpPr>
        <p:spPr>
          <a:xfrm>
            <a:off x="8357062" y="5883397"/>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2" name="Footer Placeholder 1">
            <a:extLst>
              <a:ext uri="{FF2B5EF4-FFF2-40B4-BE49-F238E27FC236}">
                <a16:creationId xmlns:a16="http://schemas.microsoft.com/office/drawing/2014/main" id="{B0AC22D7-B4EF-478F-9921-2D9B8EE81037}"/>
              </a:ext>
            </a:extLst>
          </p:cNvPr>
          <p:cNvSpPr>
            <a:spLocks noGrp="1"/>
          </p:cNvSpPr>
          <p:nvPr>
            <p:ph type="ftr" sz="quarter" idx="11"/>
          </p:nvPr>
        </p:nvSpPr>
        <p:spPr/>
        <p:txBody>
          <a:bodyPr/>
          <a:lstStyle/>
          <a:p>
            <a:r>
              <a:rPr lang="en-US"/>
              <a:t>© Copyright 2018 Worthy and James Publishing</a:t>
            </a:r>
          </a:p>
        </p:txBody>
      </p:sp>
      <p:cxnSp>
        <p:nvCxnSpPr>
          <p:cNvPr id="16" name="Straight Connector 15">
            <a:extLst>
              <a:ext uri="{FF2B5EF4-FFF2-40B4-BE49-F238E27FC236}">
                <a16:creationId xmlns:a16="http://schemas.microsoft.com/office/drawing/2014/main" id="{F3CA7010-2E14-4583-8E84-E9FF37E5A8DB}"/>
              </a:ext>
            </a:extLst>
          </p:cNvPr>
          <p:cNvCxnSpPr>
            <a:cxnSpLocks/>
          </p:cNvCxnSpPr>
          <p:nvPr/>
        </p:nvCxnSpPr>
        <p:spPr>
          <a:xfrm>
            <a:off x="8357062" y="2932673"/>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EE55E97A-5063-4B97-AE38-53FA7C765D49}"/>
              </a:ext>
            </a:extLst>
          </p:cNvPr>
          <p:cNvCxnSpPr>
            <a:cxnSpLocks/>
          </p:cNvCxnSpPr>
          <p:nvPr/>
        </p:nvCxnSpPr>
        <p:spPr>
          <a:xfrm>
            <a:off x="8357062" y="2971584"/>
            <a:ext cx="720436"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8468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7</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756651" y="219123"/>
            <a:ext cx="2521203"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Worksheet</a:t>
            </a:r>
            <a:endParaRPr lang="en-US" sz="2800" dirty="0">
              <a:solidFill>
                <a:schemeClr val="accent1">
                  <a:lumMod val="50000"/>
                </a:schemeClr>
              </a:solidFill>
            </a:endParaRPr>
          </a:p>
        </p:txBody>
      </p:sp>
      <p:sp>
        <p:nvSpPr>
          <p:cNvPr id="4" name="Rectangle 3"/>
          <p:cNvSpPr/>
          <p:nvPr/>
        </p:nvSpPr>
        <p:spPr>
          <a:xfrm>
            <a:off x="3107821" y="1247259"/>
            <a:ext cx="6096000" cy="5109091"/>
          </a:xfrm>
          <a:prstGeom prst="rect">
            <a:avLst/>
          </a:prstGeom>
        </p:spPr>
        <p:txBody>
          <a:bodyPr>
            <a:spAutoFit/>
          </a:bodyPr>
          <a:lstStyle/>
          <a:p>
            <a:pPr marL="5715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A </a:t>
            </a:r>
            <a:r>
              <a:rPr lang="en-US" b="1" dirty="0">
                <a:solidFill>
                  <a:srgbClr val="0000FF"/>
                </a:solidFill>
                <a:latin typeface="Times" panose="02020603050405020304" pitchFamily="18" charset="0"/>
                <a:ea typeface="MS Mincho"/>
                <a:cs typeface="Times New Roman" panose="02020603050405020304" pitchFamily="18" charset="0"/>
              </a:rPr>
              <a:t>worksheet</a:t>
            </a:r>
            <a:r>
              <a:rPr lang="en-US" dirty="0">
                <a:latin typeface="Times" panose="02020603050405020304" pitchFamily="18" charset="0"/>
                <a:ea typeface="MS Mincho"/>
                <a:cs typeface="Times New Roman" panose="02020603050405020304" pitchFamily="18" charset="0"/>
              </a:rPr>
              <a:t> is a frequently used tool in accounting.  It is a document that is used to simplify the process of preparing financial statements.  It does this by organizing the information from the accounting records.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p>
          <a:p>
            <a:pPr marL="5715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A worksheet can be completed manually as illustrated here or on electronic spreadsheets.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p>
          <a:p>
            <a:pPr marL="57150" marR="0" indent="-11430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p>
          <a:p>
            <a:pPr marL="5715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Because of their power to change data, electronic spreadsheets are often used as worksheets to prepare projected financial statements.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p>
          <a:p>
            <a:pPr marL="5715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As you see on the next slide, a worksheet begins with a trial balance.  Therefore if a worksheet is used, the trial balance is always prepared on the worksheet.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80853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898709" y="0"/>
            <a:ext cx="4254691"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Initial worksheet amounts</a:t>
            </a:r>
            <a:r>
              <a:rPr lang="en-US" b="1" dirty="0">
                <a:latin typeface="Times" panose="02020603050405020304" pitchFamily="18" charset="0"/>
                <a:ea typeface="MS Mincho"/>
                <a:cs typeface="Times New Roman" panose="02020603050405020304" pitchFamily="18" charset="0"/>
              </a:rPr>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59245897"/>
              </p:ext>
            </p:extLst>
          </p:nvPr>
        </p:nvGraphicFramePr>
        <p:xfrm>
          <a:off x="1912831" y="731735"/>
          <a:ext cx="8658316" cy="5079405"/>
        </p:xfrm>
        <a:graphic>
          <a:graphicData uri="http://schemas.openxmlformats.org/drawingml/2006/table">
            <a:tbl>
              <a:tblPr firstRow="1" firstCol="1" bandRow="1">
                <a:tableStyleId>{5940675A-B579-460E-94D1-54222C63F5DA}</a:tableStyleId>
              </a:tblPr>
              <a:tblGrid>
                <a:gridCol w="2272160">
                  <a:extLst>
                    <a:ext uri="{9D8B030D-6E8A-4147-A177-3AD203B41FA5}">
                      <a16:colId xmlns:a16="http://schemas.microsoft.com/office/drawing/2014/main" val="4185043586"/>
                    </a:ext>
                  </a:extLst>
                </a:gridCol>
                <a:gridCol w="714354">
                  <a:extLst>
                    <a:ext uri="{9D8B030D-6E8A-4147-A177-3AD203B41FA5}">
                      <a16:colId xmlns:a16="http://schemas.microsoft.com/office/drawing/2014/main" val="3211587572"/>
                    </a:ext>
                  </a:extLst>
                </a:gridCol>
                <a:gridCol w="714354">
                  <a:extLst>
                    <a:ext uri="{9D8B030D-6E8A-4147-A177-3AD203B41FA5}">
                      <a16:colId xmlns:a16="http://schemas.microsoft.com/office/drawing/2014/main" val="2138184670"/>
                    </a:ext>
                  </a:extLst>
                </a:gridCol>
                <a:gridCol w="619681">
                  <a:extLst>
                    <a:ext uri="{9D8B030D-6E8A-4147-A177-3AD203B41FA5}">
                      <a16:colId xmlns:a16="http://schemas.microsoft.com/office/drawing/2014/main" val="2427822133"/>
                    </a:ext>
                  </a:extLst>
                </a:gridCol>
                <a:gridCol w="619681">
                  <a:extLst>
                    <a:ext uri="{9D8B030D-6E8A-4147-A177-3AD203B41FA5}">
                      <a16:colId xmlns:a16="http://schemas.microsoft.com/office/drawing/2014/main" val="703229956"/>
                    </a:ext>
                  </a:extLst>
                </a:gridCol>
                <a:gridCol w="619681">
                  <a:extLst>
                    <a:ext uri="{9D8B030D-6E8A-4147-A177-3AD203B41FA5}">
                      <a16:colId xmlns:a16="http://schemas.microsoft.com/office/drawing/2014/main" val="2393230923"/>
                    </a:ext>
                  </a:extLst>
                </a:gridCol>
                <a:gridCol w="619681">
                  <a:extLst>
                    <a:ext uri="{9D8B030D-6E8A-4147-A177-3AD203B41FA5}">
                      <a16:colId xmlns:a16="http://schemas.microsoft.com/office/drawing/2014/main" val="3611668924"/>
                    </a:ext>
                  </a:extLst>
                </a:gridCol>
                <a:gridCol w="619681">
                  <a:extLst>
                    <a:ext uri="{9D8B030D-6E8A-4147-A177-3AD203B41FA5}">
                      <a16:colId xmlns:a16="http://schemas.microsoft.com/office/drawing/2014/main" val="1112791550"/>
                    </a:ext>
                  </a:extLst>
                </a:gridCol>
                <a:gridCol w="619681">
                  <a:extLst>
                    <a:ext uri="{9D8B030D-6E8A-4147-A177-3AD203B41FA5}">
                      <a16:colId xmlns:a16="http://schemas.microsoft.com/office/drawing/2014/main" val="151788671"/>
                    </a:ext>
                  </a:extLst>
                </a:gridCol>
                <a:gridCol w="619681">
                  <a:extLst>
                    <a:ext uri="{9D8B030D-6E8A-4147-A177-3AD203B41FA5}">
                      <a16:colId xmlns:a16="http://schemas.microsoft.com/office/drawing/2014/main" val="4150341166"/>
                    </a:ext>
                  </a:extLst>
                </a:gridCol>
                <a:gridCol w="619681">
                  <a:extLst>
                    <a:ext uri="{9D8B030D-6E8A-4147-A177-3AD203B41FA5}">
                      <a16:colId xmlns:a16="http://schemas.microsoft.com/office/drawing/2014/main" val="1855397982"/>
                    </a:ext>
                  </a:extLst>
                </a:gridCol>
              </a:tblGrid>
              <a:tr h="155405">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91795790"/>
                  </a:ext>
                </a:extLst>
              </a:tr>
              <a:tr h="155405">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2730207"/>
                  </a:ext>
                </a:extLst>
              </a:tr>
              <a:tr h="155405">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55807147"/>
                  </a:ext>
                </a:extLst>
              </a:tr>
              <a:tr h="31081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gridSpan="2">
                  <a:txBody>
                    <a:bodyPr/>
                    <a:lstStyle/>
                    <a:p>
                      <a:pPr marL="0" marR="0" algn="ctr">
                        <a:spcBef>
                          <a:spcPts val="0"/>
                        </a:spcBef>
                        <a:spcAft>
                          <a:spcPts val="0"/>
                        </a:spcAft>
                      </a:pPr>
                      <a:r>
                        <a:rPr lang="en-US" sz="1400" dirty="0">
                          <a:effectLst/>
                        </a:rPr>
                        <a:t>Trial Balance</a:t>
                      </a:r>
                      <a:endParaRPr lang="en-US" sz="1400" dirty="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extLst>
                  <a:ext uri="{0D108BD9-81ED-4DB2-BD59-A6C34878D82A}">
                    <a16:rowId xmlns:a16="http://schemas.microsoft.com/office/drawing/2014/main" val="2191436177"/>
                  </a:ext>
                </a:extLst>
              </a:tr>
              <a:tr h="155405">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hMerge="1">
                  <a:txBody>
                    <a:bodyPr/>
                    <a:lstStyle/>
                    <a:p>
                      <a:endParaRPr lang="en-US"/>
                    </a:p>
                  </a:txBody>
                  <a:tcPr/>
                </a:tc>
                <a:extLst>
                  <a:ext uri="{0D108BD9-81ED-4DB2-BD59-A6C34878D82A}">
                    <a16:rowId xmlns:a16="http://schemas.microsoft.com/office/drawing/2014/main" val="2968603567"/>
                  </a:ext>
                </a:extLst>
              </a:tr>
              <a:tr h="155405">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765554731"/>
                  </a:ext>
                </a:extLst>
              </a:tr>
              <a:tr h="155405">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232749557"/>
                  </a:ext>
                </a:extLst>
              </a:tr>
              <a:tr h="155405">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252923149"/>
                  </a:ext>
                </a:extLst>
              </a:tr>
              <a:tr h="155405">
                <a:tc>
                  <a:txBody>
                    <a:bodyPr/>
                    <a:lstStyle/>
                    <a:p>
                      <a:pPr marL="0" marR="0">
                        <a:spcBef>
                          <a:spcPts val="0"/>
                        </a:spcBef>
                        <a:spcAft>
                          <a:spcPts val="0"/>
                        </a:spcAft>
                      </a:pPr>
                      <a:r>
                        <a:rPr lang="en-US" sz="1400">
                          <a:effectLst/>
                        </a:rPr>
                        <a:t>Prepaid Insurance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85401311"/>
                  </a:ext>
                </a:extLst>
              </a:tr>
              <a:tr h="224511">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588710931"/>
                  </a:ext>
                </a:extLst>
              </a:tr>
              <a:tr h="155405">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231530937"/>
                  </a:ext>
                </a:extLst>
              </a:tr>
              <a:tr h="155405">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880955415"/>
                  </a:ext>
                </a:extLst>
              </a:tr>
              <a:tr h="155405">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3202420087"/>
                  </a:ext>
                </a:extLst>
              </a:tr>
              <a:tr h="239296">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684664595"/>
                  </a:ext>
                </a:extLst>
              </a:tr>
              <a:tr h="155405">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371906593"/>
                  </a:ext>
                </a:extLst>
              </a:tr>
              <a:tr h="240408">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3551540036"/>
                  </a:ext>
                </a:extLst>
              </a:tr>
              <a:tr h="155405">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3289499895"/>
                  </a:ext>
                </a:extLst>
              </a:tr>
              <a:tr h="155405">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621771387"/>
                  </a:ext>
                </a:extLst>
              </a:tr>
              <a:tr h="155405">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639949993"/>
                  </a:ext>
                </a:extLst>
              </a:tr>
              <a:tr h="155405">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369681866"/>
                  </a:ext>
                </a:extLst>
              </a:tr>
              <a:tr h="155405">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373316359"/>
                  </a:ext>
                </a:extLst>
              </a:tr>
              <a:tr h="155405">
                <a:tc>
                  <a:txBody>
                    <a:bodyPr/>
                    <a:lstStyle/>
                    <a:p>
                      <a:pPr marL="0" marR="0">
                        <a:spcBef>
                          <a:spcPts val="0"/>
                        </a:spcBef>
                        <a:spcAft>
                          <a:spcPts val="0"/>
                        </a:spcAft>
                      </a:pPr>
                      <a:r>
                        <a:rPr lang="en-US" sz="1400">
                          <a:effectLst/>
                        </a:rPr>
                        <a:t>Depreciation Expense</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1831319456"/>
                  </a:ext>
                </a:extLst>
              </a:tr>
              <a:tr h="223900">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9952" marR="49952"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9952" marR="49952" marT="0" marB="0"/>
                </a:tc>
                <a:extLst>
                  <a:ext uri="{0D108BD9-81ED-4DB2-BD59-A6C34878D82A}">
                    <a16:rowId xmlns:a16="http://schemas.microsoft.com/office/drawing/2014/main" val="2900275037"/>
                  </a:ext>
                </a:extLst>
              </a:tr>
            </a:tbl>
          </a:graphicData>
        </a:graphic>
      </p:graphicFrame>
      <p:cxnSp>
        <p:nvCxnSpPr>
          <p:cNvPr id="6" name="Straight Connector 5"/>
          <p:cNvCxnSpPr/>
          <p:nvPr/>
        </p:nvCxnSpPr>
        <p:spPr>
          <a:xfrm>
            <a:off x="4255806" y="5776955"/>
            <a:ext cx="136732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30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615297" y="130132"/>
            <a:ext cx="9477286"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Adjustments are calculated and entered: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Adjustment “a”: Only $1,000 of prepaid advertising remains at the end of June.</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4110117"/>
              </p:ext>
            </p:extLst>
          </p:nvPr>
        </p:nvGraphicFramePr>
        <p:xfrm>
          <a:off x="724970" y="1220724"/>
          <a:ext cx="10742060" cy="4931678"/>
        </p:xfrm>
        <a:graphic>
          <a:graphicData uri="http://schemas.openxmlformats.org/drawingml/2006/table">
            <a:tbl>
              <a:tblPr firstRow="1" firstCol="1" bandRow="1">
                <a:tableStyleId>{5940675A-B579-460E-94D1-54222C63F5DA}</a:tableStyleId>
              </a:tblPr>
              <a:tblGrid>
                <a:gridCol w="2734280">
                  <a:extLst>
                    <a:ext uri="{9D8B030D-6E8A-4147-A177-3AD203B41FA5}">
                      <a16:colId xmlns:a16="http://schemas.microsoft.com/office/drawing/2014/main" val="1885136059"/>
                    </a:ext>
                  </a:extLst>
                </a:gridCol>
                <a:gridCol w="971843">
                  <a:extLst>
                    <a:ext uri="{9D8B030D-6E8A-4147-A177-3AD203B41FA5}">
                      <a16:colId xmlns:a16="http://schemas.microsoft.com/office/drawing/2014/main" val="125770554"/>
                    </a:ext>
                  </a:extLst>
                </a:gridCol>
                <a:gridCol w="971843">
                  <a:extLst>
                    <a:ext uri="{9D8B030D-6E8A-4147-A177-3AD203B41FA5}">
                      <a16:colId xmlns:a16="http://schemas.microsoft.com/office/drawing/2014/main" val="1331222967"/>
                    </a:ext>
                  </a:extLst>
                </a:gridCol>
                <a:gridCol w="852736">
                  <a:extLst>
                    <a:ext uri="{9D8B030D-6E8A-4147-A177-3AD203B41FA5}">
                      <a16:colId xmlns:a16="http://schemas.microsoft.com/office/drawing/2014/main" val="1490684230"/>
                    </a:ext>
                  </a:extLst>
                </a:gridCol>
                <a:gridCol w="776783">
                  <a:extLst>
                    <a:ext uri="{9D8B030D-6E8A-4147-A177-3AD203B41FA5}">
                      <a16:colId xmlns:a16="http://schemas.microsoft.com/office/drawing/2014/main" val="2478477516"/>
                    </a:ext>
                  </a:extLst>
                </a:gridCol>
                <a:gridCol w="706010">
                  <a:extLst>
                    <a:ext uri="{9D8B030D-6E8A-4147-A177-3AD203B41FA5}">
                      <a16:colId xmlns:a16="http://schemas.microsoft.com/office/drawing/2014/main" val="1675702766"/>
                    </a:ext>
                  </a:extLst>
                </a:gridCol>
                <a:gridCol w="745713">
                  <a:extLst>
                    <a:ext uri="{9D8B030D-6E8A-4147-A177-3AD203B41FA5}">
                      <a16:colId xmlns:a16="http://schemas.microsoft.com/office/drawing/2014/main" val="197052127"/>
                    </a:ext>
                  </a:extLst>
                </a:gridCol>
                <a:gridCol w="745713">
                  <a:extLst>
                    <a:ext uri="{9D8B030D-6E8A-4147-A177-3AD203B41FA5}">
                      <a16:colId xmlns:a16="http://schemas.microsoft.com/office/drawing/2014/main" val="1239259864"/>
                    </a:ext>
                  </a:extLst>
                </a:gridCol>
                <a:gridCol w="745713">
                  <a:extLst>
                    <a:ext uri="{9D8B030D-6E8A-4147-A177-3AD203B41FA5}">
                      <a16:colId xmlns:a16="http://schemas.microsoft.com/office/drawing/2014/main" val="4021667071"/>
                    </a:ext>
                  </a:extLst>
                </a:gridCol>
                <a:gridCol w="745713">
                  <a:extLst>
                    <a:ext uri="{9D8B030D-6E8A-4147-A177-3AD203B41FA5}">
                      <a16:colId xmlns:a16="http://schemas.microsoft.com/office/drawing/2014/main" val="2464669181"/>
                    </a:ext>
                  </a:extLst>
                </a:gridCol>
                <a:gridCol w="745713">
                  <a:extLst>
                    <a:ext uri="{9D8B030D-6E8A-4147-A177-3AD203B41FA5}">
                      <a16:colId xmlns:a16="http://schemas.microsoft.com/office/drawing/2014/main" val="921461713"/>
                    </a:ext>
                  </a:extLst>
                </a:gridCol>
              </a:tblGrid>
              <a:tr h="174054">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5210210"/>
                  </a:ext>
                </a:extLst>
              </a:tr>
              <a:tr h="174054">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7388069"/>
                  </a:ext>
                </a:extLst>
              </a:tr>
              <a:tr h="174054">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2852868"/>
                  </a:ext>
                </a:extLst>
              </a:tr>
              <a:tr h="17405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extLst>
                  <a:ext uri="{0D108BD9-81ED-4DB2-BD59-A6C34878D82A}">
                    <a16:rowId xmlns:a16="http://schemas.microsoft.com/office/drawing/2014/main" val="2934372046"/>
                  </a:ext>
                </a:extLst>
              </a:tr>
              <a:tr h="17405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hMerge="1">
                  <a:txBody>
                    <a:bodyPr/>
                    <a:lstStyle/>
                    <a:p>
                      <a:endParaRPr lang="en-US"/>
                    </a:p>
                  </a:txBody>
                  <a:tcPr/>
                </a:tc>
                <a:extLst>
                  <a:ext uri="{0D108BD9-81ED-4DB2-BD59-A6C34878D82A}">
                    <a16:rowId xmlns:a16="http://schemas.microsoft.com/office/drawing/2014/main" val="802381150"/>
                  </a:ext>
                </a:extLst>
              </a:tr>
              <a:tr h="17405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825911846"/>
                  </a:ext>
                </a:extLst>
              </a:tr>
              <a:tr h="174054">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1887584164"/>
                  </a:ext>
                </a:extLst>
              </a:tr>
              <a:tr h="174054">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dirty="0">
                          <a:effectLst/>
                        </a:rPr>
                        <a:t>22,150</a:t>
                      </a:r>
                      <a:endParaRPr lang="en-US" sz="1400" dirty="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1669424694"/>
                  </a:ext>
                </a:extLst>
              </a:tr>
              <a:tr h="225794">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spcBef>
                          <a:spcPts val="0"/>
                        </a:spcBef>
                        <a:spcAft>
                          <a:spcPts val="0"/>
                        </a:spcAft>
                      </a:pPr>
                      <a:r>
                        <a:rPr lang="en-US" sz="1400" b="1" dirty="0">
                          <a:solidFill>
                            <a:schemeClr val="accent5"/>
                          </a:solidFill>
                          <a:effectLst/>
                        </a:rPr>
                        <a:t> a) 1,500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2913979285"/>
                  </a:ext>
                </a:extLst>
              </a:tr>
              <a:tr h="174054">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875785020"/>
                  </a:ext>
                </a:extLst>
              </a:tr>
              <a:tr h="174054">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297516676"/>
                  </a:ext>
                </a:extLst>
              </a:tr>
              <a:tr h="174054">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823503246"/>
                  </a:ext>
                </a:extLst>
              </a:tr>
              <a:tr h="174054">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06569486"/>
                  </a:ext>
                </a:extLst>
              </a:tr>
              <a:tr h="174054">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271779545"/>
                  </a:ext>
                </a:extLst>
              </a:tr>
              <a:tr h="174054">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105717932"/>
                  </a:ext>
                </a:extLst>
              </a:tr>
              <a:tr h="174054">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0939805"/>
                  </a:ext>
                </a:extLst>
              </a:tr>
              <a:tr h="174054">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2132336903"/>
                  </a:ext>
                </a:extLst>
              </a:tr>
              <a:tr h="174054">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1400030428"/>
                  </a:ext>
                </a:extLst>
              </a:tr>
              <a:tr h="17405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181644133"/>
                  </a:ext>
                </a:extLst>
              </a:tr>
              <a:tr h="174054">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2345472584"/>
                  </a:ext>
                </a:extLst>
              </a:tr>
              <a:tr h="225324">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b="1" dirty="0">
                          <a:solidFill>
                            <a:schemeClr val="accent5"/>
                          </a:solidFill>
                          <a:effectLst/>
                        </a:rPr>
                        <a:t> a) 1,500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1105531884"/>
                  </a:ext>
                </a:extLst>
              </a:tr>
              <a:tr h="174054">
                <a:tc>
                  <a:txBody>
                    <a:bodyPr/>
                    <a:lstStyle/>
                    <a:p>
                      <a:pPr marL="0" marR="0">
                        <a:spcBef>
                          <a:spcPts val="0"/>
                        </a:spcBef>
                        <a:spcAft>
                          <a:spcPts val="0"/>
                        </a:spcAft>
                      </a:pPr>
                      <a:r>
                        <a:rPr lang="en-US" sz="1400">
                          <a:effectLst/>
                        </a:rPr>
                        <a:t>Depreciation Expense</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1566445552"/>
                  </a:ext>
                </a:extLst>
              </a:tr>
              <a:tr h="174054">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5270" marR="6527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5270" marR="65270" marT="0" marB="0"/>
                </a:tc>
                <a:extLst>
                  <a:ext uri="{0D108BD9-81ED-4DB2-BD59-A6C34878D82A}">
                    <a16:rowId xmlns:a16="http://schemas.microsoft.com/office/drawing/2014/main" val="327605786"/>
                  </a:ext>
                </a:extLst>
              </a:tr>
            </a:tbl>
          </a:graphicData>
        </a:graphic>
      </p:graphicFrame>
      <p:cxnSp>
        <p:nvCxnSpPr>
          <p:cNvPr id="5" name="Straight Connector 4"/>
          <p:cNvCxnSpPr/>
          <p:nvPr/>
        </p:nvCxnSpPr>
        <p:spPr>
          <a:xfrm>
            <a:off x="3794333" y="6118219"/>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5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734939" y="61765"/>
            <a:ext cx="9400374"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Adjustments are calculated and entered: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Adjustment “b”: The company completed $2,200 of services for customers who paid in advance.</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79095883"/>
              </p:ext>
            </p:extLst>
          </p:nvPr>
        </p:nvGraphicFramePr>
        <p:xfrm>
          <a:off x="734939" y="1041671"/>
          <a:ext cx="10648061" cy="4981104"/>
        </p:xfrm>
        <a:graphic>
          <a:graphicData uri="http://schemas.openxmlformats.org/drawingml/2006/table">
            <a:tbl>
              <a:tblPr firstRow="1" firstCol="1" bandRow="1">
                <a:tableStyleId>{5940675A-B579-460E-94D1-54222C63F5DA}</a:tableStyleId>
              </a:tblPr>
              <a:tblGrid>
                <a:gridCol w="2788777">
                  <a:extLst>
                    <a:ext uri="{9D8B030D-6E8A-4147-A177-3AD203B41FA5}">
                      <a16:colId xmlns:a16="http://schemas.microsoft.com/office/drawing/2014/main" val="3129297995"/>
                    </a:ext>
                  </a:extLst>
                </a:gridCol>
                <a:gridCol w="876774">
                  <a:extLst>
                    <a:ext uri="{9D8B030D-6E8A-4147-A177-3AD203B41FA5}">
                      <a16:colId xmlns:a16="http://schemas.microsoft.com/office/drawing/2014/main" val="3210072960"/>
                    </a:ext>
                  </a:extLst>
                </a:gridCol>
                <a:gridCol w="876774">
                  <a:extLst>
                    <a:ext uri="{9D8B030D-6E8A-4147-A177-3AD203B41FA5}">
                      <a16:colId xmlns:a16="http://schemas.microsoft.com/office/drawing/2014/main" val="3183734616"/>
                    </a:ext>
                  </a:extLst>
                </a:gridCol>
                <a:gridCol w="781704">
                  <a:extLst>
                    <a:ext uri="{9D8B030D-6E8A-4147-A177-3AD203B41FA5}">
                      <a16:colId xmlns:a16="http://schemas.microsoft.com/office/drawing/2014/main" val="891204814"/>
                    </a:ext>
                  </a:extLst>
                </a:gridCol>
                <a:gridCol w="760576">
                  <a:extLst>
                    <a:ext uri="{9D8B030D-6E8A-4147-A177-3AD203B41FA5}">
                      <a16:colId xmlns:a16="http://schemas.microsoft.com/office/drawing/2014/main" val="4123763988"/>
                    </a:ext>
                  </a:extLst>
                </a:gridCol>
                <a:gridCol w="760576">
                  <a:extLst>
                    <a:ext uri="{9D8B030D-6E8A-4147-A177-3AD203B41FA5}">
                      <a16:colId xmlns:a16="http://schemas.microsoft.com/office/drawing/2014/main" val="968352404"/>
                    </a:ext>
                  </a:extLst>
                </a:gridCol>
                <a:gridCol w="760576">
                  <a:extLst>
                    <a:ext uri="{9D8B030D-6E8A-4147-A177-3AD203B41FA5}">
                      <a16:colId xmlns:a16="http://schemas.microsoft.com/office/drawing/2014/main" val="3109851749"/>
                    </a:ext>
                  </a:extLst>
                </a:gridCol>
                <a:gridCol w="760576">
                  <a:extLst>
                    <a:ext uri="{9D8B030D-6E8A-4147-A177-3AD203B41FA5}">
                      <a16:colId xmlns:a16="http://schemas.microsoft.com/office/drawing/2014/main" val="4155814048"/>
                    </a:ext>
                  </a:extLst>
                </a:gridCol>
                <a:gridCol w="760576">
                  <a:extLst>
                    <a:ext uri="{9D8B030D-6E8A-4147-A177-3AD203B41FA5}">
                      <a16:colId xmlns:a16="http://schemas.microsoft.com/office/drawing/2014/main" val="3118633855"/>
                    </a:ext>
                  </a:extLst>
                </a:gridCol>
                <a:gridCol w="760576">
                  <a:extLst>
                    <a:ext uri="{9D8B030D-6E8A-4147-A177-3AD203B41FA5}">
                      <a16:colId xmlns:a16="http://schemas.microsoft.com/office/drawing/2014/main" val="2984122505"/>
                    </a:ext>
                  </a:extLst>
                </a:gridCol>
                <a:gridCol w="760576">
                  <a:extLst>
                    <a:ext uri="{9D8B030D-6E8A-4147-A177-3AD203B41FA5}">
                      <a16:colId xmlns:a16="http://schemas.microsoft.com/office/drawing/2014/main" val="2026666201"/>
                    </a:ext>
                  </a:extLst>
                </a:gridCol>
              </a:tblGrid>
              <a:tr h="161161">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281235"/>
                  </a:ext>
                </a:extLst>
              </a:tr>
              <a:tr h="161161">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4873703"/>
                  </a:ext>
                </a:extLst>
              </a:tr>
              <a:tr h="161161">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7017617"/>
                  </a:ext>
                </a:extLst>
              </a:tr>
              <a:tr h="161161">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extLst>
                  <a:ext uri="{0D108BD9-81ED-4DB2-BD59-A6C34878D82A}">
                    <a16:rowId xmlns:a16="http://schemas.microsoft.com/office/drawing/2014/main" val="3367520934"/>
                  </a:ext>
                </a:extLst>
              </a:tr>
              <a:tr h="161161">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hMerge="1">
                  <a:txBody>
                    <a:bodyPr/>
                    <a:lstStyle/>
                    <a:p>
                      <a:endParaRPr lang="en-US"/>
                    </a:p>
                  </a:txBody>
                  <a:tcPr/>
                </a:tc>
                <a:extLst>
                  <a:ext uri="{0D108BD9-81ED-4DB2-BD59-A6C34878D82A}">
                    <a16:rowId xmlns:a16="http://schemas.microsoft.com/office/drawing/2014/main" val="1649751253"/>
                  </a:ext>
                </a:extLst>
              </a:tr>
              <a:tr h="161161">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71946950"/>
                  </a:ext>
                </a:extLst>
              </a:tr>
              <a:tr h="161161">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239206060"/>
                  </a:ext>
                </a:extLst>
              </a:tr>
              <a:tr h="161161">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2757131431"/>
                  </a:ext>
                </a:extLst>
              </a:tr>
              <a:tr h="241036">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822651159"/>
                  </a:ext>
                </a:extLst>
              </a:tr>
              <a:tr h="161161">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2757683747"/>
                  </a:ext>
                </a:extLst>
              </a:tr>
              <a:tr h="161161">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4166502628"/>
                  </a:ext>
                </a:extLst>
              </a:tr>
              <a:tr h="161161">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892818060"/>
                  </a:ext>
                </a:extLst>
              </a:tr>
              <a:tr h="214500">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b="1" dirty="0">
                          <a:solidFill>
                            <a:schemeClr val="accent5"/>
                          </a:solidFill>
                          <a:effectLst/>
                        </a:rPr>
                        <a:t> b) 2,200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3485212404"/>
                  </a:ext>
                </a:extLst>
              </a:tr>
              <a:tr h="161161">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689956440"/>
                  </a:ext>
                </a:extLst>
              </a:tr>
              <a:tr h="161161">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976754902"/>
                  </a:ext>
                </a:extLst>
              </a:tr>
              <a:tr h="161161">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468591473"/>
                  </a:ext>
                </a:extLst>
              </a:tr>
              <a:tr h="214499">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b="1" dirty="0">
                          <a:solidFill>
                            <a:schemeClr val="accent5"/>
                          </a:solidFill>
                          <a:effectLst/>
                        </a:rPr>
                        <a:t>b) 2,200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903217315"/>
                  </a:ext>
                </a:extLst>
              </a:tr>
              <a:tr h="161161">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2446420439"/>
                  </a:ext>
                </a:extLst>
              </a:tr>
              <a:tr h="161161">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2410217244"/>
                  </a:ext>
                </a:extLst>
              </a:tr>
              <a:tr h="161161">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665421900"/>
                  </a:ext>
                </a:extLst>
              </a:tr>
              <a:tr h="257229">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a) 1,500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3802493058"/>
                  </a:ext>
                </a:extLst>
              </a:tr>
              <a:tr h="161161">
                <a:tc>
                  <a:txBody>
                    <a:bodyPr/>
                    <a:lstStyle/>
                    <a:p>
                      <a:pPr marL="0" marR="0">
                        <a:spcBef>
                          <a:spcPts val="0"/>
                        </a:spcBef>
                        <a:spcAft>
                          <a:spcPts val="0"/>
                        </a:spcAft>
                      </a:pPr>
                      <a:r>
                        <a:rPr lang="en-US" sz="1400">
                          <a:effectLst/>
                        </a:rPr>
                        <a:t>    Depreciation Expense</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225635023"/>
                  </a:ext>
                </a:extLst>
              </a:tr>
              <a:tr h="161161">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0435" marR="60435"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0435" marR="60435" marT="0" marB="0"/>
                </a:tc>
                <a:extLst>
                  <a:ext uri="{0D108BD9-81ED-4DB2-BD59-A6C34878D82A}">
                    <a16:rowId xmlns:a16="http://schemas.microsoft.com/office/drawing/2014/main" val="1793719895"/>
                  </a:ext>
                </a:extLst>
              </a:tr>
            </a:tbl>
          </a:graphicData>
        </a:graphic>
      </p:graphicFrame>
      <p:cxnSp>
        <p:nvCxnSpPr>
          <p:cNvPr id="5" name="Straight Connector 4"/>
          <p:cNvCxnSpPr/>
          <p:nvPr/>
        </p:nvCxnSpPr>
        <p:spPr>
          <a:xfrm>
            <a:off x="3708873" y="5990029"/>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402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82610" y="102727"/>
            <a:ext cx="12109390"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Adjustments are calculated and entered: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Adjustment “c”: A utilities bill in the amount of $720 for the current accounting period is received in the month after the period.</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13391605"/>
              </p:ext>
            </p:extLst>
          </p:nvPr>
        </p:nvGraphicFramePr>
        <p:xfrm>
          <a:off x="309071" y="1171788"/>
          <a:ext cx="11573858" cy="4992988"/>
        </p:xfrm>
        <a:graphic>
          <a:graphicData uri="http://schemas.openxmlformats.org/drawingml/2006/table">
            <a:tbl>
              <a:tblPr firstRow="1" firstCol="1" bandRow="1">
                <a:tableStyleId>{5940675A-B579-460E-94D1-54222C63F5DA}</a:tableStyleId>
              </a:tblPr>
              <a:tblGrid>
                <a:gridCol w="3031248">
                  <a:extLst>
                    <a:ext uri="{9D8B030D-6E8A-4147-A177-3AD203B41FA5}">
                      <a16:colId xmlns:a16="http://schemas.microsoft.com/office/drawing/2014/main" val="2478742651"/>
                    </a:ext>
                  </a:extLst>
                </a:gridCol>
                <a:gridCol w="953007">
                  <a:extLst>
                    <a:ext uri="{9D8B030D-6E8A-4147-A177-3AD203B41FA5}">
                      <a16:colId xmlns:a16="http://schemas.microsoft.com/office/drawing/2014/main" val="1735427196"/>
                    </a:ext>
                  </a:extLst>
                </a:gridCol>
                <a:gridCol w="953007">
                  <a:extLst>
                    <a:ext uri="{9D8B030D-6E8A-4147-A177-3AD203B41FA5}">
                      <a16:colId xmlns:a16="http://schemas.microsoft.com/office/drawing/2014/main" val="1782110295"/>
                    </a:ext>
                  </a:extLst>
                </a:gridCol>
                <a:gridCol w="849668">
                  <a:extLst>
                    <a:ext uri="{9D8B030D-6E8A-4147-A177-3AD203B41FA5}">
                      <a16:colId xmlns:a16="http://schemas.microsoft.com/office/drawing/2014/main" val="1921282392"/>
                    </a:ext>
                  </a:extLst>
                </a:gridCol>
                <a:gridCol w="826704">
                  <a:extLst>
                    <a:ext uri="{9D8B030D-6E8A-4147-A177-3AD203B41FA5}">
                      <a16:colId xmlns:a16="http://schemas.microsoft.com/office/drawing/2014/main" val="223939378"/>
                    </a:ext>
                  </a:extLst>
                </a:gridCol>
                <a:gridCol w="826704">
                  <a:extLst>
                    <a:ext uri="{9D8B030D-6E8A-4147-A177-3AD203B41FA5}">
                      <a16:colId xmlns:a16="http://schemas.microsoft.com/office/drawing/2014/main" val="3428681159"/>
                    </a:ext>
                  </a:extLst>
                </a:gridCol>
                <a:gridCol w="826704">
                  <a:extLst>
                    <a:ext uri="{9D8B030D-6E8A-4147-A177-3AD203B41FA5}">
                      <a16:colId xmlns:a16="http://schemas.microsoft.com/office/drawing/2014/main" val="2725764355"/>
                    </a:ext>
                  </a:extLst>
                </a:gridCol>
                <a:gridCol w="826704">
                  <a:extLst>
                    <a:ext uri="{9D8B030D-6E8A-4147-A177-3AD203B41FA5}">
                      <a16:colId xmlns:a16="http://schemas.microsoft.com/office/drawing/2014/main" val="3562402362"/>
                    </a:ext>
                  </a:extLst>
                </a:gridCol>
                <a:gridCol w="826704">
                  <a:extLst>
                    <a:ext uri="{9D8B030D-6E8A-4147-A177-3AD203B41FA5}">
                      <a16:colId xmlns:a16="http://schemas.microsoft.com/office/drawing/2014/main" val="4219455176"/>
                    </a:ext>
                  </a:extLst>
                </a:gridCol>
                <a:gridCol w="826704">
                  <a:extLst>
                    <a:ext uri="{9D8B030D-6E8A-4147-A177-3AD203B41FA5}">
                      <a16:colId xmlns:a16="http://schemas.microsoft.com/office/drawing/2014/main" val="1668905241"/>
                    </a:ext>
                  </a:extLst>
                </a:gridCol>
                <a:gridCol w="826704">
                  <a:extLst>
                    <a:ext uri="{9D8B030D-6E8A-4147-A177-3AD203B41FA5}">
                      <a16:colId xmlns:a16="http://schemas.microsoft.com/office/drawing/2014/main" val="2911802770"/>
                    </a:ext>
                  </a:extLst>
                </a:gridCol>
              </a:tblGrid>
              <a:tr h="150046">
                <a:tc gridSpan="11">
                  <a:txBody>
                    <a:bodyPr/>
                    <a:lstStyle/>
                    <a:p>
                      <a:pPr marL="0" marR="0" algn="ctr">
                        <a:spcBef>
                          <a:spcPts val="0"/>
                        </a:spcBef>
                        <a:spcAft>
                          <a:spcPts val="0"/>
                        </a:spcAft>
                      </a:pPr>
                      <a:r>
                        <a:rPr lang="en-US" sz="1400" dirty="0">
                          <a:effectLst/>
                        </a:rPr>
                        <a:t>Internet Consulting Services, Inc.</a:t>
                      </a:r>
                      <a:endParaRPr lang="en-US" sz="1400" dirty="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1304392"/>
                  </a:ext>
                </a:extLst>
              </a:tr>
              <a:tr h="150046">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4450145"/>
                  </a:ext>
                </a:extLst>
              </a:tr>
              <a:tr h="150046">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745576"/>
                  </a:ext>
                </a:extLst>
              </a:tr>
              <a:tr h="150046">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extLst>
                  <a:ext uri="{0D108BD9-81ED-4DB2-BD59-A6C34878D82A}">
                    <a16:rowId xmlns:a16="http://schemas.microsoft.com/office/drawing/2014/main" val="2040087035"/>
                  </a:ext>
                </a:extLst>
              </a:tr>
              <a:tr h="150046">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hMerge="1">
                  <a:txBody>
                    <a:bodyPr/>
                    <a:lstStyle/>
                    <a:p>
                      <a:endParaRPr lang="en-US"/>
                    </a:p>
                  </a:txBody>
                  <a:tcPr/>
                </a:tc>
                <a:extLst>
                  <a:ext uri="{0D108BD9-81ED-4DB2-BD59-A6C34878D82A}">
                    <a16:rowId xmlns:a16="http://schemas.microsoft.com/office/drawing/2014/main" val="3316959952"/>
                  </a:ext>
                </a:extLst>
              </a:tr>
              <a:tr h="150046">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861177848"/>
                  </a:ext>
                </a:extLst>
              </a:tr>
              <a:tr h="150046">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535546668"/>
                  </a:ext>
                </a:extLst>
              </a:tr>
              <a:tr h="150046">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1036805436"/>
                  </a:ext>
                </a:extLst>
              </a:tr>
              <a:tr h="210192">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674659244"/>
                  </a:ext>
                </a:extLst>
              </a:tr>
              <a:tr h="150046">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1865738177"/>
                  </a:ext>
                </a:extLst>
              </a:tr>
              <a:tr h="150046">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295748902"/>
                  </a:ext>
                </a:extLst>
              </a:tr>
              <a:tr h="211046">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spcBef>
                          <a:spcPts val="0"/>
                        </a:spcBef>
                        <a:spcAft>
                          <a:spcPts val="0"/>
                        </a:spcAft>
                      </a:pPr>
                      <a:r>
                        <a:rPr lang="en-US" sz="1400" b="1" dirty="0">
                          <a:solidFill>
                            <a:schemeClr val="accent5"/>
                          </a:solidFill>
                          <a:effectLst/>
                        </a:rPr>
                        <a:t> c)    720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1800836851"/>
                  </a:ext>
                </a:extLst>
              </a:tr>
              <a:tr h="245514">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918632460"/>
                  </a:ext>
                </a:extLst>
              </a:tr>
              <a:tr h="150046">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092038194"/>
                  </a:ext>
                </a:extLst>
              </a:tr>
              <a:tr h="150046">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817750473"/>
                  </a:ext>
                </a:extLst>
              </a:tr>
              <a:tr h="150046">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3185397558"/>
                  </a:ext>
                </a:extLst>
              </a:tr>
              <a:tr h="231591">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1650114504"/>
                  </a:ext>
                </a:extLst>
              </a:tr>
              <a:tr h="150046">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904233259"/>
                  </a:ext>
                </a:extLst>
              </a:tr>
              <a:tr h="150046">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221241832"/>
                  </a:ext>
                </a:extLst>
              </a:tr>
              <a:tr h="197123">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spcBef>
                          <a:spcPts val="0"/>
                        </a:spcBef>
                        <a:spcAft>
                          <a:spcPts val="0"/>
                        </a:spcAft>
                      </a:pPr>
                      <a:r>
                        <a:rPr lang="en-US" sz="1400" b="1" dirty="0">
                          <a:solidFill>
                            <a:schemeClr val="accent5"/>
                          </a:solidFill>
                          <a:effectLst/>
                        </a:rPr>
                        <a:t> c)    720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3344167503"/>
                  </a:ext>
                </a:extLst>
              </a:tr>
              <a:tr h="248683">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dirty="0">
                          <a:effectLst/>
                        </a:rPr>
                        <a:t>a) 1,500</a:t>
                      </a:r>
                      <a:endParaRPr lang="en-US" sz="1400" dirty="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2374262231"/>
                  </a:ext>
                </a:extLst>
              </a:tr>
              <a:tr h="150046">
                <a:tc>
                  <a:txBody>
                    <a:bodyPr/>
                    <a:lstStyle/>
                    <a:p>
                      <a:pPr marL="0" marR="0">
                        <a:spcBef>
                          <a:spcPts val="0"/>
                        </a:spcBef>
                        <a:spcAft>
                          <a:spcPts val="0"/>
                        </a:spcAft>
                      </a:pPr>
                      <a:r>
                        <a:rPr lang="en-US" sz="1400">
                          <a:effectLst/>
                        </a:rPr>
                        <a:t>    Depreciation Expense</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1783456674"/>
                  </a:ext>
                </a:extLst>
              </a:tr>
              <a:tr h="150046">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56267" marR="56267"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56267" marR="56267" marT="0" marB="0"/>
                </a:tc>
                <a:extLst>
                  <a:ext uri="{0D108BD9-81ED-4DB2-BD59-A6C34878D82A}">
                    <a16:rowId xmlns:a16="http://schemas.microsoft.com/office/drawing/2014/main" val="3263163457"/>
                  </a:ext>
                </a:extLst>
              </a:tr>
            </a:tbl>
          </a:graphicData>
        </a:graphic>
      </p:graphicFrame>
      <p:cxnSp>
        <p:nvCxnSpPr>
          <p:cNvPr id="5" name="Straight Connector 4"/>
          <p:cNvCxnSpPr/>
          <p:nvPr/>
        </p:nvCxnSpPr>
        <p:spPr>
          <a:xfrm>
            <a:off x="3657597" y="6126765"/>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260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384419" y="124959"/>
            <a:ext cx="8964538" cy="861774"/>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Adjustments are calculated and entered:</a:t>
            </a:r>
            <a:endParaRPr lang="en-US" sz="1400" dirty="0">
              <a:effectLst/>
              <a:latin typeface="Times" panose="02020603050405020304" pitchFamily="18" charset="0"/>
              <a:ea typeface="MS Mincho"/>
              <a:cs typeface="Times New Roman" panose="02020603050405020304" pitchFamily="18" charset="0"/>
            </a:endParaRPr>
          </a:p>
          <a:p>
            <a:pPr marL="5715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Adjustment “d”: Interest owed on the note payable for current period is $1,100.</a:t>
            </a:r>
            <a:endParaRPr lang="en-US" sz="1400" dirty="0">
              <a:effectLst/>
              <a:latin typeface="Times" panose="02020603050405020304" pitchFamily="18" charset="0"/>
              <a:ea typeface="MS Mincho"/>
              <a:cs typeface="Times New Roman" panose="02020603050405020304" pitchFamily="18" charset="0"/>
            </a:endParaRPr>
          </a:p>
          <a:p>
            <a:r>
              <a:rPr lang="en-US" sz="1400" dirty="0">
                <a:effectLst/>
                <a:latin typeface="Times" panose="02020603050405020304" pitchFamily="18" charset="0"/>
                <a:ea typeface="MS Mincho"/>
                <a:cs typeface="Times New Roman" panose="02020603050405020304" pitchFamily="18"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690857473"/>
              </p:ext>
            </p:extLst>
          </p:nvPr>
        </p:nvGraphicFramePr>
        <p:xfrm>
          <a:off x="727816" y="850683"/>
          <a:ext cx="11014104" cy="5547360"/>
        </p:xfrm>
        <a:graphic>
          <a:graphicData uri="http://schemas.openxmlformats.org/drawingml/2006/table">
            <a:tbl>
              <a:tblPr firstRow="1" firstCol="1" bandRow="1">
                <a:tableStyleId>{5940675A-B579-460E-94D1-54222C63F5DA}</a:tableStyleId>
              </a:tblPr>
              <a:tblGrid>
                <a:gridCol w="2812109">
                  <a:extLst>
                    <a:ext uri="{9D8B030D-6E8A-4147-A177-3AD203B41FA5}">
                      <a16:colId xmlns:a16="http://schemas.microsoft.com/office/drawing/2014/main" val="4030887815"/>
                    </a:ext>
                  </a:extLst>
                </a:gridCol>
                <a:gridCol w="884112">
                  <a:extLst>
                    <a:ext uri="{9D8B030D-6E8A-4147-A177-3AD203B41FA5}">
                      <a16:colId xmlns:a16="http://schemas.microsoft.com/office/drawing/2014/main" val="3216469892"/>
                    </a:ext>
                  </a:extLst>
                </a:gridCol>
                <a:gridCol w="884112">
                  <a:extLst>
                    <a:ext uri="{9D8B030D-6E8A-4147-A177-3AD203B41FA5}">
                      <a16:colId xmlns:a16="http://schemas.microsoft.com/office/drawing/2014/main" val="541746596"/>
                    </a:ext>
                  </a:extLst>
                </a:gridCol>
                <a:gridCol w="788242">
                  <a:extLst>
                    <a:ext uri="{9D8B030D-6E8A-4147-A177-3AD203B41FA5}">
                      <a16:colId xmlns:a16="http://schemas.microsoft.com/office/drawing/2014/main" val="1194703020"/>
                    </a:ext>
                  </a:extLst>
                </a:gridCol>
                <a:gridCol w="798894">
                  <a:extLst>
                    <a:ext uri="{9D8B030D-6E8A-4147-A177-3AD203B41FA5}">
                      <a16:colId xmlns:a16="http://schemas.microsoft.com/office/drawing/2014/main" val="2058781137"/>
                    </a:ext>
                  </a:extLst>
                </a:gridCol>
                <a:gridCol w="884112">
                  <a:extLst>
                    <a:ext uri="{9D8B030D-6E8A-4147-A177-3AD203B41FA5}">
                      <a16:colId xmlns:a16="http://schemas.microsoft.com/office/drawing/2014/main" val="2667319264"/>
                    </a:ext>
                  </a:extLst>
                </a:gridCol>
                <a:gridCol w="884112">
                  <a:extLst>
                    <a:ext uri="{9D8B030D-6E8A-4147-A177-3AD203B41FA5}">
                      <a16:colId xmlns:a16="http://schemas.microsoft.com/office/drawing/2014/main" val="2472647049"/>
                    </a:ext>
                  </a:extLst>
                </a:gridCol>
                <a:gridCol w="766940">
                  <a:extLst>
                    <a:ext uri="{9D8B030D-6E8A-4147-A177-3AD203B41FA5}">
                      <a16:colId xmlns:a16="http://schemas.microsoft.com/office/drawing/2014/main" val="3462843374"/>
                    </a:ext>
                  </a:extLst>
                </a:gridCol>
                <a:gridCol w="777591">
                  <a:extLst>
                    <a:ext uri="{9D8B030D-6E8A-4147-A177-3AD203B41FA5}">
                      <a16:colId xmlns:a16="http://schemas.microsoft.com/office/drawing/2014/main" val="3145202296"/>
                    </a:ext>
                  </a:extLst>
                </a:gridCol>
                <a:gridCol w="766940">
                  <a:extLst>
                    <a:ext uri="{9D8B030D-6E8A-4147-A177-3AD203B41FA5}">
                      <a16:colId xmlns:a16="http://schemas.microsoft.com/office/drawing/2014/main" val="849863395"/>
                    </a:ext>
                  </a:extLst>
                </a:gridCol>
                <a:gridCol w="766940">
                  <a:extLst>
                    <a:ext uri="{9D8B030D-6E8A-4147-A177-3AD203B41FA5}">
                      <a16:colId xmlns:a16="http://schemas.microsoft.com/office/drawing/2014/main" val="1179110977"/>
                    </a:ext>
                  </a:extLst>
                </a:gridCol>
              </a:tblGrid>
              <a:tr h="203914">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6738747"/>
                  </a:ext>
                </a:extLst>
              </a:tr>
              <a:tr h="203914">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4991747"/>
                  </a:ext>
                </a:extLst>
              </a:tr>
              <a:tr h="203914">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3288174"/>
                  </a:ext>
                </a:extLst>
              </a:tr>
              <a:tr h="203914">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extLst>
                  <a:ext uri="{0D108BD9-81ED-4DB2-BD59-A6C34878D82A}">
                    <a16:rowId xmlns:a16="http://schemas.microsoft.com/office/drawing/2014/main" val="1147242547"/>
                  </a:ext>
                </a:extLst>
              </a:tr>
              <a:tr h="203914">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extLst>
                  <a:ext uri="{0D108BD9-81ED-4DB2-BD59-A6C34878D82A}">
                    <a16:rowId xmlns:a16="http://schemas.microsoft.com/office/drawing/2014/main" val="1850608938"/>
                  </a:ext>
                </a:extLst>
              </a:tr>
              <a:tr h="20391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753380902"/>
                  </a:ext>
                </a:extLst>
              </a:tr>
              <a:tr h="203914">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628481771"/>
                  </a:ext>
                </a:extLst>
              </a:tr>
              <a:tr h="203914">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740414509"/>
                  </a:ext>
                </a:extLst>
              </a:tr>
              <a:tr h="203914">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4116335753"/>
                  </a:ext>
                </a:extLst>
              </a:tr>
              <a:tr h="203914">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244698623"/>
                  </a:ext>
                </a:extLst>
              </a:tr>
              <a:tr h="203914">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897810002"/>
                  </a:ext>
                </a:extLst>
              </a:tr>
              <a:tr h="203914">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c)    720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775448598"/>
                  </a:ext>
                </a:extLst>
              </a:tr>
              <a:tr h="203914">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 b) 2,200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949568269"/>
                  </a:ext>
                </a:extLst>
              </a:tr>
              <a:tr h="203914">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121878126"/>
                  </a:ext>
                </a:extLst>
              </a:tr>
              <a:tr h="203914">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911527022"/>
                  </a:ext>
                </a:extLst>
              </a:tr>
              <a:tr h="203914">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150356432"/>
                  </a:ext>
                </a:extLst>
              </a:tr>
              <a:tr h="203914">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600463737"/>
                  </a:ext>
                </a:extLst>
              </a:tr>
              <a:tr h="203914">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835098022"/>
                  </a:ext>
                </a:extLst>
              </a:tr>
              <a:tr h="20391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668725462"/>
                  </a:ext>
                </a:extLst>
              </a:tr>
              <a:tr h="203914">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c)   720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296275226"/>
                  </a:ext>
                </a:extLst>
              </a:tr>
              <a:tr h="203914">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274367613"/>
                  </a:ext>
                </a:extLst>
              </a:tr>
              <a:tr h="203914">
                <a:tc>
                  <a:txBody>
                    <a:bodyPr/>
                    <a:lstStyle/>
                    <a:p>
                      <a:pPr marL="0" marR="0">
                        <a:spcBef>
                          <a:spcPts val="0"/>
                        </a:spcBef>
                        <a:spcAft>
                          <a:spcPts val="0"/>
                        </a:spcAft>
                      </a:pPr>
                      <a:r>
                        <a:rPr lang="en-US" sz="1400">
                          <a:effectLst/>
                        </a:rPr>
                        <a:t>Depreciation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954687096"/>
                  </a:ext>
                </a:extLst>
              </a:tr>
              <a:tr h="203914">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046564152"/>
                  </a:ext>
                </a:extLst>
              </a:tr>
              <a:tr h="203914">
                <a:tc>
                  <a:txBody>
                    <a:bodyPr/>
                    <a:lstStyle/>
                    <a:p>
                      <a:pPr marL="0" marR="0">
                        <a:spcBef>
                          <a:spcPts val="0"/>
                        </a:spcBef>
                        <a:spcAft>
                          <a:spcPts val="0"/>
                        </a:spcAft>
                      </a:pPr>
                      <a:r>
                        <a:rPr lang="en-US" sz="1400" dirty="0">
                          <a:effectLst/>
                        </a:rPr>
                        <a:t>Interest Expense</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b="1" dirty="0">
                          <a:solidFill>
                            <a:schemeClr val="accent5"/>
                          </a:solidFill>
                          <a:effectLst/>
                        </a:rPr>
                        <a:t> d) 1,100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133651816"/>
                  </a:ext>
                </a:extLst>
              </a:tr>
              <a:tr h="203914">
                <a:tc>
                  <a:txBody>
                    <a:bodyPr/>
                    <a:lstStyle/>
                    <a:p>
                      <a:pPr marL="0" marR="0">
                        <a:spcBef>
                          <a:spcPts val="0"/>
                        </a:spcBef>
                        <a:spcAft>
                          <a:spcPts val="0"/>
                        </a:spcAft>
                      </a:pPr>
                      <a:r>
                        <a:rPr lang="en-US" sz="1400">
                          <a:effectLst/>
                        </a:rPr>
                        <a:t>Interest Payable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dirty="0">
                          <a:effectLst/>
                        </a:rPr>
                        <a:t> </a:t>
                      </a:r>
                      <a:r>
                        <a:rPr lang="en-US" sz="1400" b="1" dirty="0">
                          <a:solidFill>
                            <a:schemeClr val="accent5"/>
                          </a:solidFill>
                          <a:effectLst/>
                        </a:rPr>
                        <a:t>d) 1,100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971182438"/>
                  </a:ext>
                </a:extLst>
              </a:tr>
              <a:tr h="203914">
                <a:tc>
                  <a:txBody>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r>
                        <a:rPr lang="en-US" sz="1400" dirty="0">
                          <a:effectLst/>
                          <a:latin typeface="Calibri" panose="020F0502020204030204" pitchFamily="34" charset="0"/>
                          <a:ea typeface="MS Mincho"/>
                          <a:cs typeface="Calibri" panose="020F0502020204030204" pitchFamily="34" charset="0"/>
                        </a:rPr>
                        <a:t>Totals</a:t>
                      </a: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5,520</a:t>
                      </a:r>
                    </a:p>
                  </a:txBody>
                  <a:tcPr marL="46621" marR="46621" marT="0" marB="0"/>
                </a:tc>
                <a:tc>
                  <a:txBody>
                    <a:bodyPr/>
                    <a:lstStyle/>
                    <a:p>
                      <a:pPr marL="0" marR="0" algn="ctr">
                        <a:spcBef>
                          <a:spcPts val="0"/>
                        </a:spcBef>
                        <a:spcAft>
                          <a:spcPts val="0"/>
                        </a:spcAft>
                      </a:pPr>
                      <a:r>
                        <a:rPr lang="en-US" sz="1400" b="0" dirty="0">
                          <a:solidFill>
                            <a:schemeClr val="tx1"/>
                          </a:solidFill>
                          <a:effectLst/>
                          <a:latin typeface="Times" panose="02020603050405020304" pitchFamily="18" charset="0"/>
                          <a:ea typeface="MS Mincho"/>
                          <a:cs typeface="Times New Roman" panose="02020603050405020304" pitchFamily="18" charset="0"/>
                        </a:rPr>
                        <a:t>    5,520</a:t>
                      </a: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843173433"/>
                  </a:ext>
                </a:extLst>
              </a:tr>
            </a:tbl>
          </a:graphicData>
        </a:graphic>
      </p:graphicFrame>
      <p:cxnSp>
        <p:nvCxnSpPr>
          <p:cNvPr id="5" name="Straight Connector 4"/>
          <p:cNvCxnSpPr/>
          <p:nvPr/>
        </p:nvCxnSpPr>
        <p:spPr>
          <a:xfrm>
            <a:off x="3760149" y="5725108"/>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53940" y="6364897"/>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96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Copyright 2018 Worthy and James Publishing</a:t>
            </a:r>
          </a:p>
        </p:txBody>
      </p:sp>
      <p:sp>
        <p:nvSpPr>
          <p:cNvPr id="3" name="Rectangle 2"/>
          <p:cNvSpPr/>
          <p:nvPr/>
        </p:nvSpPr>
        <p:spPr>
          <a:xfrm>
            <a:off x="247828" y="0"/>
            <a:ext cx="12382856" cy="307777"/>
          </a:xfrm>
          <a:prstGeom prst="rect">
            <a:avLst/>
          </a:prstGeom>
        </p:spPr>
        <p:txBody>
          <a:bodyPr wrap="square">
            <a:spAutoFit/>
          </a:bodyPr>
          <a:lstStyle/>
          <a:p>
            <a:pPr>
              <a:spcBef>
                <a:spcPts val="1200"/>
              </a:spcBef>
            </a:pPr>
            <a:r>
              <a:rPr lang="en-US" sz="1400" b="1" dirty="0">
                <a:latin typeface="Times" panose="02020603050405020304" pitchFamily="18" charset="0"/>
                <a:ea typeface="MS Mincho"/>
                <a:cs typeface="Times New Roman" panose="02020603050405020304" pitchFamily="18" charset="0"/>
              </a:rPr>
              <a:t>Balances in the trial balance columns and adjustments columns are combined for the adjusted trial balance amounts.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4449113"/>
              </p:ext>
            </p:extLst>
          </p:nvPr>
        </p:nvGraphicFramePr>
        <p:xfrm>
          <a:off x="752030" y="366434"/>
          <a:ext cx="10417325" cy="5797344"/>
        </p:xfrm>
        <a:graphic>
          <a:graphicData uri="http://schemas.openxmlformats.org/drawingml/2006/table">
            <a:tbl>
              <a:tblPr firstRow="1" firstCol="1" bandRow="1">
                <a:tableStyleId>{5940675A-B579-460E-94D1-54222C63F5DA}</a:tableStyleId>
              </a:tblPr>
              <a:tblGrid>
                <a:gridCol w="2659741">
                  <a:extLst>
                    <a:ext uri="{9D8B030D-6E8A-4147-A177-3AD203B41FA5}">
                      <a16:colId xmlns:a16="http://schemas.microsoft.com/office/drawing/2014/main" val="2428159903"/>
                    </a:ext>
                  </a:extLst>
                </a:gridCol>
                <a:gridCol w="836208">
                  <a:extLst>
                    <a:ext uri="{9D8B030D-6E8A-4147-A177-3AD203B41FA5}">
                      <a16:colId xmlns:a16="http://schemas.microsoft.com/office/drawing/2014/main" val="3140744323"/>
                    </a:ext>
                  </a:extLst>
                </a:gridCol>
                <a:gridCol w="836208">
                  <a:extLst>
                    <a:ext uri="{9D8B030D-6E8A-4147-A177-3AD203B41FA5}">
                      <a16:colId xmlns:a16="http://schemas.microsoft.com/office/drawing/2014/main" val="2275095457"/>
                    </a:ext>
                  </a:extLst>
                </a:gridCol>
                <a:gridCol w="745534">
                  <a:extLst>
                    <a:ext uri="{9D8B030D-6E8A-4147-A177-3AD203B41FA5}">
                      <a16:colId xmlns:a16="http://schemas.microsoft.com/office/drawing/2014/main" val="1003605109"/>
                    </a:ext>
                  </a:extLst>
                </a:gridCol>
                <a:gridCol w="755607">
                  <a:extLst>
                    <a:ext uri="{9D8B030D-6E8A-4147-A177-3AD203B41FA5}">
                      <a16:colId xmlns:a16="http://schemas.microsoft.com/office/drawing/2014/main" val="475427955"/>
                    </a:ext>
                  </a:extLst>
                </a:gridCol>
                <a:gridCol w="836208">
                  <a:extLst>
                    <a:ext uri="{9D8B030D-6E8A-4147-A177-3AD203B41FA5}">
                      <a16:colId xmlns:a16="http://schemas.microsoft.com/office/drawing/2014/main" val="344516593"/>
                    </a:ext>
                  </a:extLst>
                </a:gridCol>
                <a:gridCol w="836208">
                  <a:extLst>
                    <a:ext uri="{9D8B030D-6E8A-4147-A177-3AD203B41FA5}">
                      <a16:colId xmlns:a16="http://schemas.microsoft.com/office/drawing/2014/main" val="2907544466"/>
                    </a:ext>
                  </a:extLst>
                </a:gridCol>
                <a:gridCol w="725384">
                  <a:extLst>
                    <a:ext uri="{9D8B030D-6E8A-4147-A177-3AD203B41FA5}">
                      <a16:colId xmlns:a16="http://schemas.microsoft.com/office/drawing/2014/main" val="1521178240"/>
                    </a:ext>
                  </a:extLst>
                </a:gridCol>
                <a:gridCol w="735459">
                  <a:extLst>
                    <a:ext uri="{9D8B030D-6E8A-4147-A177-3AD203B41FA5}">
                      <a16:colId xmlns:a16="http://schemas.microsoft.com/office/drawing/2014/main" val="522569471"/>
                    </a:ext>
                  </a:extLst>
                </a:gridCol>
                <a:gridCol w="725384">
                  <a:extLst>
                    <a:ext uri="{9D8B030D-6E8A-4147-A177-3AD203B41FA5}">
                      <a16:colId xmlns:a16="http://schemas.microsoft.com/office/drawing/2014/main" val="3423446002"/>
                    </a:ext>
                  </a:extLst>
                </a:gridCol>
                <a:gridCol w="725384">
                  <a:extLst>
                    <a:ext uri="{9D8B030D-6E8A-4147-A177-3AD203B41FA5}">
                      <a16:colId xmlns:a16="http://schemas.microsoft.com/office/drawing/2014/main" val="1205034617"/>
                    </a:ext>
                  </a:extLst>
                </a:gridCol>
              </a:tblGrid>
              <a:tr h="206914">
                <a:tc gridSpan="11">
                  <a:txBody>
                    <a:bodyPr/>
                    <a:lstStyle/>
                    <a:p>
                      <a:pPr marL="0" marR="0" algn="ctr">
                        <a:spcBef>
                          <a:spcPts val="0"/>
                        </a:spcBef>
                        <a:spcAft>
                          <a:spcPts val="0"/>
                        </a:spcAft>
                      </a:pPr>
                      <a:r>
                        <a:rPr lang="en-US" sz="1400">
                          <a:effectLst/>
                        </a:rPr>
                        <a:t>Internet Consulting Services, Inc.</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1446625"/>
                  </a:ext>
                </a:extLst>
              </a:tr>
              <a:tr h="206914">
                <a:tc gridSpan="11">
                  <a:txBody>
                    <a:bodyPr/>
                    <a:lstStyle/>
                    <a:p>
                      <a:pPr marL="0" marR="0" algn="ctr">
                        <a:spcBef>
                          <a:spcPts val="0"/>
                        </a:spcBef>
                        <a:spcAft>
                          <a:spcPts val="0"/>
                        </a:spcAft>
                      </a:pPr>
                      <a:r>
                        <a:rPr lang="en-US" sz="1400">
                          <a:effectLst/>
                        </a:rPr>
                        <a:t>Worksheet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6735511"/>
                  </a:ext>
                </a:extLst>
              </a:tr>
              <a:tr h="206914">
                <a:tc gridSpan="11">
                  <a:txBody>
                    <a:bodyPr/>
                    <a:lstStyle/>
                    <a:p>
                      <a:pPr marL="0" marR="0" algn="ctr">
                        <a:spcBef>
                          <a:spcPts val="0"/>
                        </a:spcBef>
                        <a:spcAft>
                          <a:spcPts val="0"/>
                        </a:spcAft>
                      </a:pPr>
                      <a:r>
                        <a:rPr lang="en-US" sz="1400">
                          <a:effectLst/>
                        </a:rPr>
                        <a:t>For the Month Ended June 30, 20XX</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8641004"/>
                  </a:ext>
                </a:extLst>
              </a:tr>
              <a:tr h="206914">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Adjusted Trial</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extLst>
                  <a:ext uri="{0D108BD9-81ED-4DB2-BD59-A6C34878D82A}">
                    <a16:rowId xmlns:a16="http://schemas.microsoft.com/office/drawing/2014/main" val="2864005984"/>
                  </a:ext>
                </a:extLst>
              </a:tr>
              <a:tr h="206914">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hMerge="1">
                  <a:txBody>
                    <a:bodyPr/>
                    <a:lstStyle/>
                    <a:p>
                      <a:endParaRPr lang="en-US"/>
                    </a:p>
                  </a:txBody>
                  <a:tcPr/>
                </a:tc>
                <a:extLst>
                  <a:ext uri="{0D108BD9-81ED-4DB2-BD59-A6C34878D82A}">
                    <a16:rowId xmlns:a16="http://schemas.microsoft.com/office/drawing/2014/main" val="2405120119"/>
                  </a:ext>
                </a:extLst>
              </a:tr>
              <a:tr h="20691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451654681"/>
                  </a:ext>
                </a:extLst>
              </a:tr>
              <a:tr h="206914">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89,600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89,600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923040954"/>
                  </a:ext>
                </a:extLst>
              </a:tr>
              <a:tr h="206914">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22,150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22,150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918522916"/>
                  </a:ext>
                </a:extLst>
              </a:tr>
              <a:tr h="241136">
                <a:tc>
                  <a:txBody>
                    <a:bodyPr/>
                    <a:lstStyle/>
                    <a:p>
                      <a:pPr marL="0" marR="0">
                        <a:spcBef>
                          <a:spcPts val="0"/>
                        </a:spcBef>
                        <a:spcAft>
                          <a:spcPts val="0"/>
                        </a:spcAft>
                      </a:pPr>
                      <a:r>
                        <a:rPr lang="en-US" sz="1400">
                          <a:effectLst/>
                        </a:rPr>
                        <a:t>Prepaid Advertising</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a) 1,500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1,000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218256028"/>
                  </a:ext>
                </a:extLst>
              </a:tr>
              <a:tr h="206914">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190,000</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15901590"/>
                  </a:ext>
                </a:extLst>
              </a:tr>
              <a:tr h="206914">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6,000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4075821880"/>
                  </a:ext>
                </a:extLst>
              </a:tr>
              <a:tr h="241136">
                <a:tc>
                  <a:txBody>
                    <a:bodyPr/>
                    <a:lstStyle/>
                    <a:p>
                      <a:pPr marL="0" marR="0">
                        <a:spcBef>
                          <a:spcPts val="0"/>
                        </a:spcBef>
                        <a:spcAft>
                          <a:spcPts val="0"/>
                        </a:spcAft>
                      </a:pPr>
                      <a:r>
                        <a:rPr lang="en-US" sz="1400" dirty="0">
                          <a:effectLst/>
                        </a:rPr>
                        <a:t>Accounts Payable</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36,120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c)    720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36,840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805862670"/>
                  </a:ext>
                </a:extLst>
              </a:tr>
              <a:tr h="241136">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1,800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812343642"/>
                  </a:ext>
                </a:extLst>
              </a:tr>
              <a:tr h="206914">
                <a:tc>
                  <a:txBody>
                    <a:bodyPr/>
                    <a:lstStyle/>
                    <a:p>
                      <a:pPr marL="0" marR="0">
                        <a:spcBef>
                          <a:spcPts val="0"/>
                        </a:spcBef>
                        <a:spcAft>
                          <a:spcPts val="0"/>
                        </a:spcAft>
                      </a:pPr>
                      <a:r>
                        <a:rPr lang="en-US" sz="1400">
                          <a:effectLst/>
                        </a:rPr>
                        <a:t>Notes Payable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110,000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110,000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120206212"/>
                  </a:ext>
                </a:extLst>
              </a:tr>
              <a:tr h="206914">
                <a:tc>
                  <a:txBody>
                    <a:bodyPr/>
                    <a:lstStyle/>
                    <a:p>
                      <a:pPr marL="0" marR="0">
                        <a:spcBef>
                          <a:spcPts val="0"/>
                        </a:spcBef>
                        <a:spcAft>
                          <a:spcPts val="0"/>
                        </a:spcAft>
                      </a:pPr>
                      <a:r>
                        <a:rPr lang="en-US" sz="1400">
                          <a:effectLst/>
                        </a:rPr>
                        <a:t>Common Stock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25,000</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314899915"/>
                  </a:ext>
                </a:extLst>
              </a:tr>
              <a:tr h="206914">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119,070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6">
                              <a:lumMod val="75000"/>
                            </a:schemeClr>
                          </a:solidFill>
                          <a:effectLst/>
                        </a:rPr>
                        <a:t> </a:t>
                      </a:r>
                      <a:endParaRPr lang="en-US" sz="1400" b="1">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119,070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801929099"/>
                  </a:ext>
                </a:extLst>
              </a:tr>
              <a:tr h="241136">
                <a:tc>
                  <a:txBody>
                    <a:bodyPr/>
                    <a:lstStyle/>
                    <a:p>
                      <a:pPr marL="0" marR="0">
                        <a:spcBef>
                          <a:spcPts val="0"/>
                        </a:spcBef>
                        <a:spcAft>
                          <a:spcPts val="0"/>
                        </a:spcAft>
                      </a:pPr>
                      <a:r>
                        <a:rPr lang="en-US" sz="1400">
                          <a:effectLst/>
                        </a:rPr>
                        <a:t>Consulting Revenue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27,100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b) 2,200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a:solidFill>
                            <a:schemeClr val="accent5"/>
                          </a:solidFill>
                          <a:effectLst/>
                        </a:rPr>
                        <a:t> </a:t>
                      </a:r>
                      <a:endParaRPr lang="en-US" sz="1400" b="1">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29,300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250936740"/>
                  </a:ext>
                </a:extLst>
              </a:tr>
              <a:tr h="206914">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5,000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750068995"/>
                  </a:ext>
                </a:extLst>
              </a:tr>
              <a:tr h="20691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8,700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8,700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504213590"/>
                  </a:ext>
                </a:extLst>
              </a:tr>
              <a:tr h="241136">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1,840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c )   720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2,560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446458122"/>
                  </a:ext>
                </a:extLst>
              </a:tr>
              <a:tr h="241136">
                <a:tc>
                  <a:txBody>
                    <a:bodyPr/>
                    <a:lstStyle/>
                    <a:p>
                      <a:pPr marL="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a) 1,500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6,000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035885722"/>
                  </a:ext>
                </a:extLst>
              </a:tr>
              <a:tr h="206914">
                <a:tc>
                  <a:txBody>
                    <a:bodyPr/>
                    <a:lstStyle/>
                    <a:p>
                      <a:pPr marL="0" marR="0">
                        <a:spcBef>
                          <a:spcPts val="0"/>
                        </a:spcBef>
                        <a:spcAft>
                          <a:spcPts val="0"/>
                        </a:spcAft>
                      </a:pPr>
                      <a:r>
                        <a:rPr lang="en-US" sz="1400">
                          <a:effectLst/>
                        </a:rPr>
                        <a:t>Depreciation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3,000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3,000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568104980"/>
                  </a:ext>
                </a:extLst>
              </a:tr>
              <a:tr h="206914">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327,290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 </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3780332008"/>
                  </a:ext>
                </a:extLst>
              </a:tr>
              <a:tr h="241136">
                <a:tc>
                  <a:txBody>
                    <a:bodyPr/>
                    <a:lstStyle/>
                    <a:p>
                      <a:pPr marL="0" marR="0">
                        <a:spcBef>
                          <a:spcPts val="0"/>
                        </a:spcBef>
                        <a:spcAft>
                          <a:spcPts val="0"/>
                        </a:spcAft>
                      </a:pPr>
                      <a:r>
                        <a:rPr lang="en-US" sz="1400">
                          <a:effectLst/>
                        </a:rPr>
                        <a:t>Interest Expense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d) 1,100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lumMod val="75000"/>
                            </a:schemeClr>
                          </a:solidFill>
                          <a:effectLst/>
                        </a:rPr>
                        <a:t>1,100</a:t>
                      </a:r>
                      <a:endParaRPr lang="en-US" sz="14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5"/>
                          </a:solidFill>
                          <a:effectLst/>
                        </a:rPr>
                        <a:t> </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2540040955"/>
                  </a:ext>
                </a:extLst>
              </a:tr>
              <a:tr h="241136">
                <a:tc>
                  <a:txBody>
                    <a:bodyPr/>
                    <a:lstStyle/>
                    <a:p>
                      <a:pPr marL="0" marR="0">
                        <a:spcBef>
                          <a:spcPts val="0"/>
                        </a:spcBef>
                        <a:spcAft>
                          <a:spcPts val="0"/>
                        </a:spcAft>
                      </a:pPr>
                      <a:r>
                        <a:rPr lang="en-US" sz="1400">
                          <a:effectLst/>
                        </a:rPr>
                        <a:t>Interest Payable</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spcBef>
                          <a:spcPts val="0"/>
                        </a:spcBef>
                        <a:spcAft>
                          <a:spcPts val="0"/>
                        </a:spcAft>
                      </a:pPr>
                      <a:r>
                        <a:rPr lang="en-US" sz="1400">
                          <a:effectLst/>
                        </a:rPr>
                        <a:t> d) 1,100</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b="1" dirty="0">
                          <a:solidFill>
                            <a:schemeClr val="accent6">
                              <a:lumMod val="75000"/>
                            </a:schemeClr>
                          </a:solidFill>
                          <a:effectLst/>
                        </a:rPr>
                        <a:t>1,100</a:t>
                      </a:r>
                      <a:endParaRPr lang="en-US" sz="1400" b="1" dirty="0">
                        <a:solidFill>
                          <a:schemeClr val="accent6">
                            <a:lumMod val="75000"/>
                          </a:schemeClr>
                        </a:solidFill>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1555478577"/>
                  </a:ext>
                </a:extLst>
              </a:tr>
              <a:tr h="241136">
                <a:tc>
                  <a:txBody>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r>
                        <a:rPr lang="en-US" sz="1400" dirty="0">
                          <a:effectLst/>
                          <a:latin typeface="Calibri" panose="020F0502020204030204" pitchFamily="34" charset="0"/>
                          <a:ea typeface="MS Mincho"/>
                          <a:cs typeface="Calibri" panose="020F0502020204030204" pitchFamily="34" charset="0"/>
                        </a:rPr>
                        <a:t> Totals</a:t>
                      </a:r>
                    </a:p>
                  </a:txBody>
                  <a:tcPr marL="46621" marR="46621" marT="0" marB="0"/>
                </a:tc>
                <a:tc>
                  <a:txBody>
                    <a:bodyPr/>
                    <a:lstStyle/>
                    <a:p>
                      <a:pPr marL="0" marR="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r>
                        <a:rPr lang="en-US" sz="1400" dirty="0">
                          <a:effectLst/>
                          <a:latin typeface="Calibri" panose="020F0502020204030204" pitchFamily="34" charset="0"/>
                          <a:ea typeface="MS Mincho"/>
                          <a:cs typeface="Calibri" panose="020F0502020204030204" pitchFamily="34" charset="0"/>
                        </a:rPr>
                        <a:t>5,520</a:t>
                      </a:r>
                    </a:p>
                  </a:txBody>
                  <a:tcPr marL="46621" marR="46621" marT="0" marB="0"/>
                </a:tc>
                <a:tc>
                  <a:txBody>
                    <a:bodyPr/>
                    <a:lstStyle/>
                    <a:p>
                      <a:pPr marL="0" marR="0" algn="r">
                        <a:spcBef>
                          <a:spcPts val="0"/>
                        </a:spcBef>
                        <a:spcAft>
                          <a:spcPts val="0"/>
                        </a:spcAft>
                      </a:pPr>
                      <a:r>
                        <a:rPr lang="en-US" sz="1400" dirty="0">
                          <a:effectLst/>
                          <a:latin typeface="Calibri" panose="020F0502020204030204" pitchFamily="34" charset="0"/>
                          <a:ea typeface="MS Mincho"/>
                          <a:cs typeface="Calibri" panose="020F0502020204030204" pitchFamily="34" charset="0"/>
                        </a:rPr>
                        <a:t>5,520</a:t>
                      </a:r>
                    </a:p>
                  </a:txBody>
                  <a:tcPr marL="46621" marR="46621" marT="0" marB="0"/>
                </a:tc>
                <a:tc>
                  <a:txBody>
                    <a:bodyPr/>
                    <a:lstStyle/>
                    <a:p>
                      <a:pPr marL="0" marR="0" algn="r">
                        <a:spcBef>
                          <a:spcPts val="0"/>
                        </a:spcBef>
                        <a:spcAft>
                          <a:spcPts val="0"/>
                        </a:spcAft>
                      </a:pPr>
                      <a:r>
                        <a:rPr lang="en-US" sz="1400" dirty="0">
                          <a:effectLst/>
                          <a:latin typeface="Calibri" panose="020F0502020204030204" pitchFamily="34" charset="0"/>
                          <a:ea typeface="MS Mincho"/>
                          <a:cs typeface="Calibri" panose="020F0502020204030204" pitchFamily="34" charset="0"/>
                        </a:rPr>
                        <a:t>329,110</a:t>
                      </a:r>
                    </a:p>
                  </a:txBody>
                  <a:tcPr marL="46621" marR="46621" marT="0" marB="0"/>
                </a:tc>
                <a:tc>
                  <a:txBody>
                    <a:bodyPr/>
                    <a:lstStyle/>
                    <a:p>
                      <a:pPr marL="0" marR="0" algn="r">
                        <a:spcBef>
                          <a:spcPts val="0"/>
                        </a:spcBef>
                        <a:spcAft>
                          <a:spcPts val="0"/>
                        </a:spcAft>
                      </a:pPr>
                      <a:r>
                        <a:rPr lang="en-US" sz="1400" dirty="0">
                          <a:effectLst/>
                          <a:latin typeface="Calibri" panose="020F0502020204030204" pitchFamily="34" charset="0"/>
                          <a:ea typeface="MS Mincho"/>
                          <a:cs typeface="Calibri" panose="020F0502020204030204" pitchFamily="34" charset="0"/>
                        </a:rPr>
                        <a:t>329,110</a:t>
                      </a: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a:effectLst/>
                        <a:latin typeface="Times" panose="02020603050405020304" pitchFamily="18" charset="0"/>
                        <a:ea typeface="MS Mincho"/>
                        <a:cs typeface="Times New Roman" panose="02020603050405020304" pitchFamily="18" charset="0"/>
                      </a:endParaRPr>
                    </a:p>
                  </a:txBody>
                  <a:tcPr marL="46621" marR="46621" marT="0" marB="0"/>
                </a:tc>
                <a:tc>
                  <a:txBody>
                    <a:bodyPr/>
                    <a:lstStyle/>
                    <a:p>
                      <a:pPr marL="0" marR="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46621" marR="46621" marT="0" marB="0"/>
                </a:tc>
                <a:extLst>
                  <a:ext uri="{0D108BD9-81ED-4DB2-BD59-A6C34878D82A}">
                    <a16:rowId xmlns:a16="http://schemas.microsoft.com/office/drawing/2014/main" val="819632807"/>
                  </a:ext>
                </a:extLst>
              </a:tr>
            </a:tbl>
          </a:graphicData>
        </a:graphic>
      </p:graphicFrame>
      <p:cxnSp>
        <p:nvCxnSpPr>
          <p:cNvPr id="5" name="Straight Connector 4"/>
          <p:cNvCxnSpPr/>
          <p:nvPr/>
        </p:nvCxnSpPr>
        <p:spPr>
          <a:xfrm>
            <a:off x="3546504" y="5408910"/>
            <a:ext cx="1559607" cy="8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06111" y="6122150"/>
            <a:ext cx="3149126" cy="1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49484" y="6159731"/>
            <a:ext cx="9690931" cy="307777"/>
          </a:xfrm>
          <a:prstGeom prst="rect">
            <a:avLst/>
          </a:prstGeom>
        </p:spPr>
        <p:txBody>
          <a:bodyPr wrap="square">
            <a:spAutoFit/>
          </a:bodyPr>
          <a:lstStyle/>
          <a:p>
            <a:r>
              <a:rPr lang="en-US" sz="1400" b="1" dirty="0">
                <a:solidFill>
                  <a:srgbClr val="008000"/>
                </a:solidFill>
                <a:latin typeface="Times" panose="02020603050405020304" pitchFamily="18" charset="0"/>
                <a:ea typeface="MS Mincho"/>
                <a:cs typeface="Times New Roman" panose="02020603050405020304" pitchFamily="18" charset="0"/>
              </a:rPr>
              <a:t>Green = Balance Sheet Accounts      </a:t>
            </a:r>
            <a:r>
              <a:rPr lang="en-US" sz="1400" b="1" dirty="0">
                <a:solidFill>
                  <a:srgbClr val="0000FF"/>
                </a:solidFill>
                <a:latin typeface="Times" panose="02020603050405020304" pitchFamily="18" charset="0"/>
                <a:ea typeface="MS Mincho"/>
                <a:cs typeface="Times New Roman" panose="02020603050405020304" pitchFamily="18" charset="0"/>
              </a:rPr>
              <a:t>Blue = Income Statement Accounts</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64025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2154</Words>
  <Application>Microsoft Office PowerPoint</Application>
  <PresentationFormat>Widescreen</PresentationFormat>
  <Paragraphs>2221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vt:lpstr>
      <vt:lpstr>Office Theme</vt:lpstr>
      <vt:lpstr>Basic Accounting Concepts Principles and Procedures, 2nd Edition, Volume 1  </vt:lpstr>
      <vt:lpstr>Learning Goal 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30</cp:revision>
  <dcterms:created xsi:type="dcterms:W3CDTF">2018-12-11T00:20:57Z</dcterms:created>
  <dcterms:modified xsi:type="dcterms:W3CDTF">2019-01-07T16:52:06Z</dcterms:modified>
</cp:coreProperties>
</file>