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82"/>
      </p:cViewPr>
      <p:guideLst>
        <p:guide orient="horz" pos="2160"/>
        <p:guide pos="3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1807-DADF-4929-B741-83CC61E2EE0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A765-4153-4E51-9084-393FBFD06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056D-6105-4A3E-A6FD-C05E8841C2DE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8BE5-F5F9-49FD-9078-5FB2AE15FE62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8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9BE2-4778-4FF3-A271-8A32B34A590B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C304-C382-4A0D-9A1C-E4F3EFACEB56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1D3A-44BB-442A-8E09-9E37B343484E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6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8EEA-8AB7-4156-B9FD-BC3D18BA41EC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9AC-544C-46DF-A13E-DF07FC6277F5}" type="datetime1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00C3-BD5B-4083-9B47-86DDB11B0503}" type="datetime1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CF3A-C786-4B4E-A913-5B21BD4C68DF}" type="datetime1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4EF0-D05F-4367-97D1-3C02A320B925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8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FF2E-BDA2-42DF-94F0-9ACBA30E088B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6A644-D9EF-4995-9689-4E3AEF3DCF23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A7C8-078E-482A-932F-5CAD4E74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2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7E53F-6776-47ED-98DE-15ACDA23F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5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31376" y="666526"/>
            <a:ext cx="1304924" cy="4395827"/>
            <a:chOff x="0" y="390803"/>
            <a:chExt cx="1305137" cy="439582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05137" y="390803"/>
              <a:ext cx="0" cy="4190087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0" y="4602480"/>
              <a:ext cx="303530" cy="184150"/>
            </a:xfrm>
            <a:prstGeom prst="straightConnector1">
              <a:avLst/>
            </a:prstGeom>
            <a:ln w="28575" cmpd="sng">
              <a:solidFill>
                <a:schemeClr val="accent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94640" y="4580890"/>
              <a:ext cx="1010497" cy="2032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97371"/>
              </p:ext>
            </p:extLst>
          </p:nvPr>
        </p:nvGraphicFramePr>
        <p:xfrm>
          <a:off x="1616824" y="1005840"/>
          <a:ext cx="7823214" cy="4846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4204">
                  <a:extLst>
                    <a:ext uri="{9D8B030D-6E8A-4147-A177-3AD203B41FA5}">
                      <a16:colId xmlns:a16="http://schemas.microsoft.com/office/drawing/2014/main" val="1871965577"/>
                    </a:ext>
                  </a:extLst>
                </a:gridCol>
                <a:gridCol w="4778987">
                  <a:extLst>
                    <a:ext uri="{9D8B030D-6E8A-4147-A177-3AD203B41FA5}">
                      <a16:colId xmlns:a16="http://schemas.microsoft.com/office/drawing/2014/main" val="2689207300"/>
                    </a:ext>
                  </a:extLst>
                </a:gridCol>
                <a:gridCol w="251821">
                  <a:extLst>
                    <a:ext uri="{9D8B030D-6E8A-4147-A177-3AD203B41FA5}">
                      <a16:colId xmlns:a16="http://schemas.microsoft.com/office/drawing/2014/main" val="139019396"/>
                    </a:ext>
                  </a:extLst>
                </a:gridCol>
                <a:gridCol w="1175161">
                  <a:extLst>
                    <a:ext uri="{9D8B030D-6E8A-4147-A177-3AD203B41FA5}">
                      <a16:colId xmlns:a16="http://schemas.microsoft.com/office/drawing/2014/main" val="31002303"/>
                    </a:ext>
                  </a:extLst>
                </a:gridCol>
                <a:gridCol w="1091220">
                  <a:extLst>
                    <a:ext uri="{9D8B030D-6E8A-4147-A177-3AD203B41FA5}">
                      <a16:colId xmlns:a16="http://schemas.microsoft.com/office/drawing/2014/main" val="709840468"/>
                    </a:ext>
                  </a:extLst>
                </a:gridCol>
                <a:gridCol w="251821">
                  <a:extLst>
                    <a:ext uri="{9D8B030D-6E8A-4147-A177-3AD203B41FA5}">
                      <a16:colId xmlns:a16="http://schemas.microsoft.com/office/drawing/2014/main" val="4082841771"/>
                    </a:ext>
                  </a:extLst>
                </a:gridCol>
              </a:tblGrid>
              <a:tr h="51054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Watson Consulting Services, Inc.</a:t>
                      </a: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Balance Sheet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May 31, 2017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34560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4197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Assets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7047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Cash .............................................................................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$73,500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3427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Accounts receivable.....................................................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16516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Supplies........................................................................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4798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Equipment....................................................................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744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Total assets......................................................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$133,600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25662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4636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Liabilities and Stockholders’ Equity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3203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Liabilities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43137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Notes payable ......................................................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149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Accounts payable.................................................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14,700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53613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Total liabilities....................................................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$45,700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7165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Stockholders’ equity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7590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Paid-in capital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100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Common stock......................................................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3716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Retained earnings.....................................................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solidFill>
                            <a:schemeClr val="accent5"/>
                          </a:solidFill>
                          <a:effectLst/>
                        </a:rPr>
                        <a:t>72,900</a:t>
                      </a:r>
                      <a:endParaRPr lang="en-US" sz="1400" b="1" u="none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2841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Total stockholders’ equity..................................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87,900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28902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Total liabilities and stockholders’ equity…......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$133,600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841827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456457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0741025" y="11263313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64548" y="2836966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64548" y="3066517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464548" y="3119051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453624" y="4130589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45069" y="5426702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64548" y="5692274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53624" y="5640020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42560" y="275719"/>
            <a:ext cx="5252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72,900 is from statement of retained earnings on prior page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354724" y="5187215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66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7629" y="1141304"/>
            <a:ext cx="7834709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•  The income statement reports revenues and expenses, which results in net </a:t>
            </a:r>
            <a:endParaRPr lang="en-US" dirty="0"/>
          </a:p>
          <a:p>
            <a:r>
              <a:rPr lang="en-US" b="1" dirty="0"/>
              <a:t>    income or net loss.  This is the net effect of operations on stockholders' </a:t>
            </a:r>
            <a:endParaRPr lang="en-US" dirty="0"/>
          </a:p>
          <a:p>
            <a:r>
              <a:rPr lang="en-US" b="1" dirty="0"/>
              <a:t>    equity each accounting period.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•  As previously indicated, the cumulative effect of revenues and expenses (net </a:t>
            </a:r>
            <a:endParaRPr lang="en-US" dirty="0"/>
          </a:p>
          <a:p>
            <a:r>
              <a:rPr lang="en-US" b="1" dirty="0"/>
              <a:t>   income or net loss) and dividends are combined into retained earnings.  The </a:t>
            </a:r>
            <a:endParaRPr lang="en-US" dirty="0"/>
          </a:p>
          <a:p>
            <a:r>
              <a:rPr lang="en-US" b="1" dirty="0"/>
              <a:t>   statement of retained earnings shows the current accounting period changes </a:t>
            </a:r>
            <a:endParaRPr lang="en-US" dirty="0"/>
          </a:p>
          <a:p>
            <a:r>
              <a:rPr lang="en-US" b="1" dirty="0"/>
              <a:t>   and balance of retained earnings.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•  The balance sheet shows assets, liabilities, and stockholders' equity as of a </a:t>
            </a:r>
            <a:endParaRPr lang="en-US" dirty="0"/>
          </a:p>
          <a:p>
            <a:r>
              <a:rPr lang="en-US" b="1" dirty="0"/>
              <a:t>   specific date, normally at the end of an accounting period.  The structure of </a:t>
            </a:r>
            <a:endParaRPr lang="en-US" dirty="0"/>
          </a:p>
          <a:p>
            <a:r>
              <a:rPr lang="en-US" b="1" dirty="0"/>
              <a:t>   a balance sheet is based on the accounting equation, which is why it </a:t>
            </a:r>
            <a:endParaRPr lang="en-US" dirty="0"/>
          </a:p>
          <a:p>
            <a:r>
              <a:rPr lang="en-US" b="1" dirty="0"/>
              <a:t>   balances.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•  Not illustrated here is the statement of cash flows, which explains the change </a:t>
            </a:r>
            <a:endParaRPr lang="en-US" dirty="0"/>
          </a:p>
          <a:p>
            <a:r>
              <a:rPr lang="en-US" b="1" dirty="0"/>
              <a:t>   in cash during the current accounting period.  The statement of cash flows is </a:t>
            </a:r>
            <a:endParaRPr lang="en-US" dirty="0"/>
          </a:p>
          <a:p>
            <a:r>
              <a:rPr lang="en-US" b="1" dirty="0"/>
              <a:t>   discussed in a later learning goal.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2479" y="355855"/>
            <a:ext cx="3490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Statements Summary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3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947" y="2269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dirty="0"/>
            </a:br>
            <a:r>
              <a:rPr lang="en-US" b="1" dirty="0"/>
              <a:t>Corporations: Review and Essential Accounts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25947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8009" y="236214"/>
            <a:ext cx="4826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Comparison to Proprietorship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32" y="844509"/>
            <a:ext cx="113744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essential difference between a corporation and a proprietorship is how the equity of the owner(s) is reported.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20535"/>
              </p:ext>
            </p:extLst>
          </p:nvPr>
        </p:nvGraphicFramePr>
        <p:xfrm>
          <a:off x="3295103" y="1460062"/>
          <a:ext cx="5772709" cy="1706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772709">
                  <a:extLst>
                    <a:ext uri="{9D8B030D-6E8A-4147-A177-3AD203B41FA5}">
                      <a16:colId xmlns:a16="http://schemas.microsoft.com/office/drawing/2014/main" val="1922095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111125" marR="0" indent="-1111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In a proprietorship there is one owner, and the owner’s claim on the business assets (business wealth) is called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effectLst/>
                        </a:rPr>
                        <a:t>owner’s equity</a:t>
                      </a:r>
                      <a:r>
                        <a:rPr lang="en-US" sz="1400" dirty="0">
                          <a:effectLst/>
                        </a:rPr>
                        <a:t>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 Owner's equity appears in the accounting equation as: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 = L + OE , which is the basic structure of a proprietorship balance sheet.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8983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81720"/>
              </p:ext>
            </p:extLst>
          </p:nvPr>
        </p:nvGraphicFramePr>
        <p:xfrm>
          <a:off x="3295103" y="3694846"/>
          <a:ext cx="5772709" cy="19202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772709">
                  <a:extLst>
                    <a:ext uri="{9D8B030D-6E8A-4147-A177-3AD203B41FA5}">
                      <a16:colId xmlns:a16="http://schemas.microsoft.com/office/drawing/2014/main" val="374741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111125" marR="0" indent="-1111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In a corporation there can be one or more owners, and the claim on business assets is called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effectLst/>
                        </a:rPr>
                        <a:t>stockholders’ equity</a:t>
                      </a:r>
                      <a:r>
                        <a:rPr lang="en-US" sz="1400" dirty="0">
                          <a:effectLst/>
                        </a:rPr>
                        <a:t>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Stockholders' equity appears in the accounting equation as: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A  = L + SE , which is the basic structure of a corporate balance sheet.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060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5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2341" y="154651"/>
            <a:ext cx="64517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Proprietorship Owner's Equity Accounts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3540" y="598824"/>
            <a:ext cx="961401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There are four owner’s equity accounts in a proprietorship.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1)  The basic account is called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capital account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  Owner investments are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recorded directly in the capital account.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2)  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 accounts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record revenues each accounting period, and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increase owner’s equity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3) 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 accounts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record expenses each accounting period, and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decrease owner’s equity.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4)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drawing (withdrawals) account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records owner withdrawals of assets,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which decrease owner's equity.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To record the cumulative effect of all revenues,  expenses, and withdrawals,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these final account balances are all combined into the capital account.   This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also simplifies reporting owner's equity on the balance sheet.  It is reported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using the owner’s name, such as “Bill Smith, Capital”.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07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27675" y="227669"/>
            <a:ext cx="6900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Corporation Stockholders' Equity Accounts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3681" y="1081737"/>
            <a:ext cx="1008403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Although a corporation can have numerous types of equity accounts, in the basic corporate structure, there are 5 stockholder equity accounts.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/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71450" indent="-171450"/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5494" y="1904315"/>
            <a:ext cx="981911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1)  The basic investment account is called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common stock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 This shows the amount that investors have paid into the corporation, by purchasing shares of the corporate stock.  Any kind of stock is referred to by the general name of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paid-in-capital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2)  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 accounts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record revenues each accounting period, and increase stockholders' equity.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3) 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 accounts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record expenses each accounting period, and decrease stockholders' equity.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4)   Some corporations use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dividends account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to record distributions to stockholders.  Dividends are like withdrawals in a proprietorship.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5)   To record the cumulative effect of all revenues, expenses, and dividends, a corporation uses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retained earnings account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that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combines these final account balances.  This also simplifies reporting stockholders' equity on the balance sheet.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341313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8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8320" y="227669"/>
            <a:ext cx="4035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Net Income and Net Loss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8460" y="1200834"/>
            <a:ext cx="86397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Both proprietorships and corporations use revenue accounts and expense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accounts.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If total revenue account balances are greater than total expenses,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result is called net income, which is a net increase to the owner’s or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stockholders’ equity.</a:t>
            </a:r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If total expense account balances are greater than total revenues,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result is called net loss, which is a net decrease to the owner’s  or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stockholders’ equity.</a:t>
            </a:r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b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236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4070" y="133665"/>
            <a:ext cx="3996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Comparison Illustration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3776" y="1632247"/>
            <a:ext cx="2512463" cy="21287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77237"/>
              </p:ext>
            </p:extLst>
          </p:nvPr>
        </p:nvGraphicFramePr>
        <p:xfrm>
          <a:off x="3503776" y="1929245"/>
          <a:ext cx="2512463" cy="1295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12463">
                  <a:extLst>
                    <a:ext uri="{9D8B030D-6E8A-4147-A177-3AD203B41FA5}">
                      <a16:colId xmlns:a16="http://schemas.microsoft.com/office/drawing/2014/main" val="951178823"/>
                    </a:ext>
                  </a:extLst>
                </a:gridCol>
              </a:tblGrid>
              <a:tr h="434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(Owner Name), Capital</a:t>
                      </a:r>
                    </a:p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333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Investments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Net income/Net Loss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35383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681852" y="1633688"/>
            <a:ext cx="2628403" cy="9432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Paid-in Capital</a:t>
            </a:r>
            <a:endParaRPr lang="en-US"/>
          </a:p>
          <a:p>
            <a:r>
              <a:rPr lang="en-US"/>
              <a:t>  • Common stock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02686" y="1843706"/>
            <a:ext cx="138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Paid-in Capital</a:t>
            </a:r>
          </a:p>
          <a:p>
            <a:pPr marL="115888" indent="-115888" algn="ctr">
              <a:buFont typeface="Arial" panose="020B0604020202020204" pitchFamily="34" charset="0"/>
              <a:buChar char="•"/>
            </a:pPr>
            <a:r>
              <a:rPr lang="en-US" sz="1400" dirty="0"/>
              <a:t>Common stock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81849" y="2778889"/>
            <a:ext cx="2628403" cy="9820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Paid-in Capital</a:t>
            </a:r>
            <a:endParaRPr lang="en-US"/>
          </a:p>
          <a:p>
            <a:r>
              <a:rPr lang="en-US"/>
              <a:t>  • Common stock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1312" y="2997874"/>
            <a:ext cx="1829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Retained Earnings</a:t>
            </a:r>
          </a:p>
          <a:p>
            <a:pPr marL="115888" indent="-115888" algn="ctr">
              <a:buFont typeface="Arial" panose="020B0604020202020204" pitchFamily="34" charset="0"/>
              <a:buChar char="•"/>
            </a:pPr>
            <a:r>
              <a:rPr lang="en-US" sz="1400" dirty="0"/>
              <a:t>Net income/Net Loss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81849" y="4143385"/>
            <a:ext cx="2628403" cy="5858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Dividends Account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67597" y="4143385"/>
            <a:ext cx="2628403" cy="5858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Withdrawals Account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83537" y="1065176"/>
            <a:ext cx="251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Proprietorship Equity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97168" y="1056292"/>
            <a:ext cx="251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Corporation Equity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751541" y="2389294"/>
            <a:ext cx="3244507" cy="1887940"/>
            <a:chOff x="58627" y="0"/>
            <a:chExt cx="3244507" cy="1887940"/>
          </a:xfrm>
        </p:grpSpPr>
        <p:grpSp>
          <p:nvGrpSpPr>
            <p:cNvPr id="26" name="Group 25"/>
            <p:cNvGrpSpPr/>
            <p:nvPr/>
          </p:nvGrpSpPr>
          <p:grpSpPr>
            <a:xfrm>
              <a:off x="262255" y="0"/>
              <a:ext cx="2065867" cy="930910"/>
              <a:chOff x="0" y="0"/>
              <a:chExt cx="2065867" cy="930910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flipV="1">
                <a:off x="0" y="0"/>
                <a:ext cx="2065867" cy="3048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525145" y="541655"/>
                <a:ext cx="1515110" cy="38925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58627" y="1303737"/>
              <a:ext cx="3244507" cy="584203"/>
              <a:chOff x="58627" y="245827"/>
              <a:chExt cx="3244507" cy="584203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58627" y="245827"/>
                <a:ext cx="8466" cy="516467"/>
              </a:xfrm>
              <a:prstGeom prst="straightConnector1">
                <a:avLst/>
              </a:prstGeom>
              <a:ln w="57150"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294879" y="313775"/>
                <a:ext cx="8255" cy="516255"/>
              </a:xfrm>
              <a:prstGeom prst="straightConnector1">
                <a:avLst/>
              </a:prstGeom>
              <a:ln w="57150"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8347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8529" y="0"/>
            <a:ext cx="6764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Financial Statements Are Linked Together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12619"/>
              </p:ext>
            </p:extLst>
          </p:nvPr>
        </p:nvGraphicFramePr>
        <p:xfrm>
          <a:off x="2685411" y="994003"/>
          <a:ext cx="6734085" cy="3403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10729">
                  <a:extLst>
                    <a:ext uri="{9D8B030D-6E8A-4147-A177-3AD203B41FA5}">
                      <a16:colId xmlns:a16="http://schemas.microsoft.com/office/drawing/2014/main" val="2739559870"/>
                    </a:ext>
                  </a:extLst>
                </a:gridCol>
                <a:gridCol w="216607">
                  <a:extLst>
                    <a:ext uri="{9D8B030D-6E8A-4147-A177-3AD203B41FA5}">
                      <a16:colId xmlns:a16="http://schemas.microsoft.com/office/drawing/2014/main" val="3244362558"/>
                    </a:ext>
                  </a:extLst>
                </a:gridCol>
                <a:gridCol w="1010835">
                  <a:extLst>
                    <a:ext uri="{9D8B030D-6E8A-4147-A177-3AD203B41FA5}">
                      <a16:colId xmlns:a16="http://schemas.microsoft.com/office/drawing/2014/main" val="557064078"/>
                    </a:ext>
                  </a:extLst>
                </a:gridCol>
                <a:gridCol w="938632">
                  <a:extLst>
                    <a:ext uri="{9D8B030D-6E8A-4147-A177-3AD203B41FA5}">
                      <a16:colId xmlns:a16="http://schemas.microsoft.com/office/drawing/2014/main" val="526815310"/>
                    </a:ext>
                  </a:extLst>
                </a:gridCol>
                <a:gridCol w="216607">
                  <a:extLst>
                    <a:ext uri="{9D8B030D-6E8A-4147-A177-3AD203B41FA5}">
                      <a16:colId xmlns:a16="http://schemas.microsoft.com/office/drawing/2014/main" val="2555569357"/>
                    </a:ext>
                  </a:extLst>
                </a:gridCol>
                <a:gridCol w="240675">
                  <a:extLst>
                    <a:ext uri="{9D8B030D-6E8A-4147-A177-3AD203B41FA5}">
                      <a16:colId xmlns:a16="http://schemas.microsoft.com/office/drawing/2014/main" val="660262387"/>
                    </a:ext>
                  </a:extLst>
                </a:gridCol>
              </a:tblGrid>
              <a:tr h="346552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Watson Consulting Services, Inc.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Income Statement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 the Month Ended May 31, 2017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751553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22729992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Revenues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2360760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Consulting service revenue..................................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$12,900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6249750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Expenses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9235983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Salaries and wages expense...................................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5429448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Rent expense..........................................................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5745965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Advertising expense...............................................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1,300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0073731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Utilities expense 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8690120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Total operating expenses..............................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0667302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Income before tax....................................................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4,200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8895573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Income tax expense..............................................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15424118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Net income...............................................................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5"/>
                          </a:solidFill>
                          <a:effectLst/>
                        </a:rPr>
                        <a:t>$3,200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596139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7469024" y="3339135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45267" y="3991560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45267" y="4151832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45267" y="4206384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005075" y="4113008"/>
            <a:ext cx="475430" cy="1059883"/>
            <a:chOff x="875730" y="0"/>
            <a:chExt cx="421575" cy="10636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75730" y="0"/>
              <a:ext cx="421575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296035" y="0"/>
              <a:ext cx="0" cy="106360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6549233" y="5172891"/>
            <a:ext cx="4076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statement of retained earnings on next page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245267" y="3549566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01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94454"/>
              </p:ext>
            </p:extLst>
          </p:nvPr>
        </p:nvGraphicFramePr>
        <p:xfrm>
          <a:off x="2258696" y="1847968"/>
          <a:ext cx="6734083" cy="1864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6029">
                  <a:extLst>
                    <a:ext uri="{9D8B030D-6E8A-4147-A177-3AD203B41FA5}">
                      <a16:colId xmlns:a16="http://schemas.microsoft.com/office/drawing/2014/main" val="588508087"/>
                    </a:ext>
                  </a:extLst>
                </a:gridCol>
                <a:gridCol w="4113668">
                  <a:extLst>
                    <a:ext uri="{9D8B030D-6E8A-4147-A177-3AD203B41FA5}">
                      <a16:colId xmlns:a16="http://schemas.microsoft.com/office/drawing/2014/main" val="2250512751"/>
                    </a:ext>
                  </a:extLst>
                </a:gridCol>
                <a:gridCol w="216763">
                  <a:extLst>
                    <a:ext uri="{9D8B030D-6E8A-4147-A177-3AD203B41FA5}">
                      <a16:colId xmlns:a16="http://schemas.microsoft.com/office/drawing/2014/main" val="3197112822"/>
                    </a:ext>
                  </a:extLst>
                </a:gridCol>
                <a:gridCol w="1083811">
                  <a:extLst>
                    <a:ext uri="{9D8B030D-6E8A-4147-A177-3AD203B41FA5}">
                      <a16:colId xmlns:a16="http://schemas.microsoft.com/office/drawing/2014/main" val="1779774051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453588123"/>
                    </a:ext>
                  </a:extLst>
                </a:gridCol>
                <a:gridCol w="216763">
                  <a:extLst>
                    <a:ext uri="{9D8B030D-6E8A-4147-A177-3AD203B41FA5}">
                      <a16:colId xmlns:a16="http://schemas.microsoft.com/office/drawing/2014/main" val="1187402347"/>
                    </a:ext>
                  </a:extLst>
                </a:gridCol>
              </a:tblGrid>
              <a:tr h="51054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Watson Consulting Services, Inc.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Statement of Retained Earnings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 the Month Ended May 31, 2017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5922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98036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Retained earnings, May 1.......................................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$71,200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6711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Add: net income.....................................................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5"/>
                          </a:solidFill>
                          <a:effectLst/>
                        </a:rPr>
                        <a:t>3,200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635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Less: dividends........................................................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(1,500)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3144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Retained earnings, May 31.....................................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5"/>
                          </a:solidFill>
                          <a:effectLst/>
                        </a:rPr>
                        <a:t>$72,900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9191895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462416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8039100" y="3350412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39100" y="3537924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39100" y="3585819"/>
            <a:ext cx="6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87481" y="99669"/>
            <a:ext cx="6764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Financial Statements Are Linked Together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180773" y="1368162"/>
            <a:ext cx="0" cy="168075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8778694" y="3029460"/>
            <a:ext cx="1402079" cy="431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784081" y="3429000"/>
            <a:ext cx="0" cy="1618626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847909" y="3429000"/>
            <a:ext cx="936172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0" y="972935"/>
            <a:ext cx="4197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$3,200 is from income statement on prior page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36979" y="5052989"/>
            <a:ext cx="3143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balance sheet on next page.</a:t>
            </a:r>
          </a:p>
        </p:txBody>
      </p:sp>
    </p:spTree>
    <p:extLst>
      <p:ext uri="{BB962C8B-B14F-4D97-AF65-F5344CB8AC3E}">
        <p14:creationId xmlns:p14="http://schemas.microsoft.com/office/powerpoint/2010/main" val="6005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564</Words>
  <Application>Microsoft Office PowerPoint</Application>
  <PresentationFormat>Widescreen</PresentationFormat>
  <Paragraphs>361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Times New Roman</vt:lpstr>
      <vt:lpstr>Office Theme</vt:lpstr>
      <vt:lpstr>Basic Accounting Concepts Principles and Procedures, 2nd Edition, Volume 1  </vt:lpstr>
      <vt:lpstr>  Corporations: Review and Essential Accounts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33</cp:revision>
  <dcterms:created xsi:type="dcterms:W3CDTF">2018-12-03T23:33:38Z</dcterms:created>
  <dcterms:modified xsi:type="dcterms:W3CDTF">2019-01-09T01:43:04Z</dcterms:modified>
</cp:coreProperties>
</file>